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6"/>
  </p:notesMasterIdLst>
  <p:sldIdLst>
    <p:sldId id="256" r:id="rId2"/>
    <p:sldId id="259"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6" r:id="rId18"/>
    <p:sldId id="277" r:id="rId19"/>
    <p:sldId id="278" r:id="rId20"/>
    <p:sldId id="279" r:id="rId21"/>
    <p:sldId id="280" r:id="rId22"/>
    <p:sldId id="281" r:id="rId23"/>
    <p:sldId id="283" r:id="rId24"/>
    <p:sldId id="28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9" autoAdjust="0"/>
    <p:restoredTop sz="94270" autoAdjust="0"/>
  </p:normalViewPr>
  <p:slideViewPr>
    <p:cSldViewPr snapToGrid="0">
      <p:cViewPr varScale="1">
        <p:scale>
          <a:sx n="65" d="100"/>
          <a:sy n="65" d="100"/>
        </p:scale>
        <p:origin x="8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10T03:56:31.896" idx="1">
    <p:pos x="6166" y="614"/>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16FBF-B395-435E-8DBA-562D86D4A3D6}" type="datetimeFigureOut">
              <a:rPr lang="en-US" smtClean="0"/>
              <a:t>9/12/2020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10F9C-C01D-402D-8FC2-2CB7290D3FD3}" type="slidenum">
              <a:rPr lang="en-US" smtClean="0"/>
              <a:t>‹#›</a:t>
            </a:fld>
            <a:endParaRPr lang="en-US"/>
          </a:p>
        </p:txBody>
      </p:sp>
    </p:spTree>
    <p:extLst>
      <p:ext uri="{BB962C8B-B14F-4D97-AF65-F5344CB8AC3E}">
        <p14:creationId xmlns:p14="http://schemas.microsoft.com/office/powerpoint/2010/main" val="396082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910F9C-C01D-402D-8FC2-2CB7290D3FD3}" type="slidenum">
              <a:rPr lang="en-US" smtClean="0"/>
              <a:t>11</a:t>
            </a:fld>
            <a:endParaRPr lang="en-US"/>
          </a:p>
        </p:txBody>
      </p:sp>
    </p:spTree>
    <p:extLst>
      <p:ext uri="{BB962C8B-B14F-4D97-AF65-F5344CB8AC3E}">
        <p14:creationId xmlns:p14="http://schemas.microsoft.com/office/powerpoint/2010/main" val="303813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5B3F04-6CE5-47F1-90EE-9B546E8288E5}"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7E8C-8D4F-4348-B354-BFE7768EFF95}" type="slidenum">
              <a:rPr lang="en-US" smtClean="0"/>
              <a:t>‹#›</a:t>
            </a:fld>
            <a:endParaRPr lang="en-US"/>
          </a:p>
        </p:txBody>
      </p:sp>
    </p:spTree>
    <p:extLst>
      <p:ext uri="{BB962C8B-B14F-4D97-AF65-F5344CB8AC3E}">
        <p14:creationId xmlns:p14="http://schemas.microsoft.com/office/powerpoint/2010/main" val="79582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5B3F04-6CE5-47F1-90EE-9B546E8288E5}"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7E8C-8D4F-4348-B354-BFE7768EFF95}" type="slidenum">
              <a:rPr lang="en-US" smtClean="0"/>
              <a:t>‹#›</a:t>
            </a:fld>
            <a:endParaRPr lang="en-US"/>
          </a:p>
        </p:txBody>
      </p:sp>
    </p:spTree>
    <p:extLst>
      <p:ext uri="{BB962C8B-B14F-4D97-AF65-F5344CB8AC3E}">
        <p14:creationId xmlns:p14="http://schemas.microsoft.com/office/powerpoint/2010/main" val="173808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5B3F04-6CE5-47F1-90EE-9B546E8288E5}"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7E8C-8D4F-4348-B354-BFE7768EFF9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98275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5B3F04-6CE5-47F1-90EE-9B546E8288E5}"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7E8C-8D4F-4348-B354-BFE7768EFF95}" type="slidenum">
              <a:rPr lang="en-US" smtClean="0"/>
              <a:t>‹#›</a:t>
            </a:fld>
            <a:endParaRPr lang="en-US"/>
          </a:p>
        </p:txBody>
      </p:sp>
    </p:spTree>
    <p:extLst>
      <p:ext uri="{BB962C8B-B14F-4D97-AF65-F5344CB8AC3E}">
        <p14:creationId xmlns:p14="http://schemas.microsoft.com/office/powerpoint/2010/main" val="2490899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5B3F04-6CE5-47F1-90EE-9B546E8288E5}"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7E8C-8D4F-4348-B354-BFE7768EFF9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6177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5B3F04-6CE5-47F1-90EE-9B546E8288E5}"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7E8C-8D4F-4348-B354-BFE7768EFF95}" type="slidenum">
              <a:rPr lang="en-US" smtClean="0"/>
              <a:t>‹#›</a:t>
            </a:fld>
            <a:endParaRPr lang="en-US"/>
          </a:p>
        </p:txBody>
      </p:sp>
    </p:spTree>
    <p:extLst>
      <p:ext uri="{BB962C8B-B14F-4D97-AF65-F5344CB8AC3E}">
        <p14:creationId xmlns:p14="http://schemas.microsoft.com/office/powerpoint/2010/main" val="247498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B3F04-6CE5-47F1-90EE-9B546E8288E5}"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7E8C-8D4F-4348-B354-BFE7768EFF95}" type="slidenum">
              <a:rPr lang="en-US" smtClean="0"/>
              <a:t>‹#›</a:t>
            </a:fld>
            <a:endParaRPr lang="en-US"/>
          </a:p>
        </p:txBody>
      </p:sp>
    </p:spTree>
    <p:extLst>
      <p:ext uri="{BB962C8B-B14F-4D97-AF65-F5344CB8AC3E}">
        <p14:creationId xmlns:p14="http://schemas.microsoft.com/office/powerpoint/2010/main" val="1530293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B3F04-6CE5-47F1-90EE-9B546E8288E5}"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7E8C-8D4F-4348-B354-BFE7768EFF95}" type="slidenum">
              <a:rPr lang="en-US" smtClean="0"/>
              <a:t>‹#›</a:t>
            </a:fld>
            <a:endParaRPr lang="en-US"/>
          </a:p>
        </p:txBody>
      </p:sp>
    </p:spTree>
    <p:extLst>
      <p:ext uri="{BB962C8B-B14F-4D97-AF65-F5344CB8AC3E}">
        <p14:creationId xmlns:p14="http://schemas.microsoft.com/office/powerpoint/2010/main" val="241469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B3F04-6CE5-47F1-90EE-9B546E8288E5}"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7E8C-8D4F-4348-B354-BFE7768EFF95}" type="slidenum">
              <a:rPr lang="en-US" smtClean="0"/>
              <a:t>‹#›</a:t>
            </a:fld>
            <a:endParaRPr lang="en-US"/>
          </a:p>
        </p:txBody>
      </p:sp>
    </p:spTree>
    <p:extLst>
      <p:ext uri="{BB962C8B-B14F-4D97-AF65-F5344CB8AC3E}">
        <p14:creationId xmlns:p14="http://schemas.microsoft.com/office/powerpoint/2010/main" val="74007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5B3F04-6CE5-47F1-90EE-9B546E8288E5}"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7E8C-8D4F-4348-B354-BFE7768EFF95}" type="slidenum">
              <a:rPr lang="en-US" smtClean="0"/>
              <a:t>‹#›</a:t>
            </a:fld>
            <a:endParaRPr lang="en-US"/>
          </a:p>
        </p:txBody>
      </p:sp>
    </p:spTree>
    <p:extLst>
      <p:ext uri="{BB962C8B-B14F-4D97-AF65-F5344CB8AC3E}">
        <p14:creationId xmlns:p14="http://schemas.microsoft.com/office/powerpoint/2010/main" val="308680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5B3F04-6CE5-47F1-90EE-9B546E8288E5}"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F7E8C-8D4F-4348-B354-BFE7768EFF95}" type="slidenum">
              <a:rPr lang="en-US" smtClean="0"/>
              <a:t>‹#›</a:t>
            </a:fld>
            <a:endParaRPr lang="en-US"/>
          </a:p>
        </p:txBody>
      </p:sp>
    </p:spTree>
    <p:extLst>
      <p:ext uri="{BB962C8B-B14F-4D97-AF65-F5344CB8AC3E}">
        <p14:creationId xmlns:p14="http://schemas.microsoft.com/office/powerpoint/2010/main" val="232289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5B3F04-6CE5-47F1-90EE-9B546E8288E5}" type="datetimeFigureOut">
              <a:rPr lang="en-US" smtClean="0"/>
              <a:t>9/12/2020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F7E8C-8D4F-4348-B354-BFE7768EFF95}" type="slidenum">
              <a:rPr lang="en-US" smtClean="0"/>
              <a:t>‹#›</a:t>
            </a:fld>
            <a:endParaRPr lang="en-US"/>
          </a:p>
        </p:txBody>
      </p:sp>
    </p:spTree>
    <p:extLst>
      <p:ext uri="{BB962C8B-B14F-4D97-AF65-F5344CB8AC3E}">
        <p14:creationId xmlns:p14="http://schemas.microsoft.com/office/powerpoint/2010/main" val="193456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5B3F04-6CE5-47F1-90EE-9B546E8288E5}" type="datetimeFigureOut">
              <a:rPr lang="en-US" smtClean="0"/>
              <a:t>9/12/2020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F7E8C-8D4F-4348-B354-BFE7768EFF95}" type="slidenum">
              <a:rPr lang="en-US" smtClean="0"/>
              <a:t>‹#›</a:t>
            </a:fld>
            <a:endParaRPr lang="en-US"/>
          </a:p>
        </p:txBody>
      </p:sp>
    </p:spTree>
    <p:extLst>
      <p:ext uri="{BB962C8B-B14F-4D97-AF65-F5344CB8AC3E}">
        <p14:creationId xmlns:p14="http://schemas.microsoft.com/office/powerpoint/2010/main" val="65560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B3F04-6CE5-47F1-90EE-9B546E8288E5}" type="datetimeFigureOut">
              <a:rPr lang="en-US" smtClean="0"/>
              <a:t>9/12/2020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F7E8C-8D4F-4348-B354-BFE7768EFF95}" type="slidenum">
              <a:rPr lang="en-US" smtClean="0"/>
              <a:t>‹#›</a:t>
            </a:fld>
            <a:endParaRPr lang="en-US"/>
          </a:p>
        </p:txBody>
      </p:sp>
    </p:spTree>
    <p:extLst>
      <p:ext uri="{BB962C8B-B14F-4D97-AF65-F5344CB8AC3E}">
        <p14:creationId xmlns:p14="http://schemas.microsoft.com/office/powerpoint/2010/main" val="247143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5B3F04-6CE5-47F1-90EE-9B546E8288E5}"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F7E8C-8D4F-4348-B354-BFE7768EFF95}" type="slidenum">
              <a:rPr lang="en-US" smtClean="0"/>
              <a:t>‹#›</a:t>
            </a:fld>
            <a:endParaRPr lang="en-US"/>
          </a:p>
        </p:txBody>
      </p:sp>
    </p:spTree>
    <p:extLst>
      <p:ext uri="{BB962C8B-B14F-4D97-AF65-F5344CB8AC3E}">
        <p14:creationId xmlns:p14="http://schemas.microsoft.com/office/powerpoint/2010/main" val="172983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5B3F04-6CE5-47F1-90EE-9B546E8288E5}"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F7E8C-8D4F-4348-B354-BFE7768EFF95}" type="slidenum">
              <a:rPr lang="en-US" smtClean="0"/>
              <a:t>‹#›</a:t>
            </a:fld>
            <a:endParaRPr lang="en-US"/>
          </a:p>
        </p:txBody>
      </p:sp>
    </p:spTree>
    <p:extLst>
      <p:ext uri="{BB962C8B-B14F-4D97-AF65-F5344CB8AC3E}">
        <p14:creationId xmlns:p14="http://schemas.microsoft.com/office/powerpoint/2010/main" val="139730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5B3F04-6CE5-47F1-90EE-9B546E8288E5}" type="datetimeFigureOut">
              <a:rPr lang="en-US" smtClean="0"/>
              <a:t>9/12/2020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DF7E8C-8D4F-4348-B354-BFE7768EFF95}" type="slidenum">
              <a:rPr lang="en-US" smtClean="0"/>
              <a:t>‹#›</a:t>
            </a:fld>
            <a:endParaRPr lang="en-US"/>
          </a:p>
        </p:txBody>
      </p:sp>
    </p:spTree>
    <p:extLst>
      <p:ext uri="{BB962C8B-B14F-4D97-AF65-F5344CB8AC3E}">
        <p14:creationId xmlns:p14="http://schemas.microsoft.com/office/powerpoint/2010/main" val="190962594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ozaidesigns.deviantart.com/art/vine-border-138254826" TargetMode="External"/><Relationship Id="rId7" Type="http://schemas.openxmlformats.org/officeDocument/2006/relationships/hyperlink" Target="https://www.maxpixel.net/Decoration-Art-Deco-Frame-Design-Black-Border-2790521" TargetMode="External"/><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creativecommons.org/licenses/by/3.0/" TargetMode="Externa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illustrations/picture-frame-design-pink-rose-2701429/"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xhere.com/en/photo/1446865"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ozaidesigns.deviantart.com/art/vine-border-138254826" TargetMode="External"/><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en/photo/1437797"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circle-frame-colorful-design-1544536/"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pixabay.com/en/frame-ornate-gold-vintage-portrait-1210491/" TargetMode="External"/><Relationship Id="rId7" Type="http://schemas.openxmlformats.org/officeDocument/2006/relationships/hyperlink" Target="https://commons.wikimedia.org/wiki/File:%E0%A6%9B%E0%A6%AC%E0%A6%BF-_(Tanin_BD)_%E0%A6%A8%E0%A6%BE%E0%A6%9C%E0%A6%BF%E0%A6%B0%E0%A6%97%E0%A6%9E%E0%A7%8D%E0%A6%9C_%E0%A6%AC%E0%A6%BE%E0%A6%9C%E0%A6%BE%E0%A6%B0,_%E0%A6%86%E0%A6%9F%E0%A6%AA%E0%A6%BE%E0%A6%A1%E0%A6%BC%E0%A6%BE,_%E0%A6%A8%E0%A7%87%E0%A6%A4%E0%A7%8D%E0%A6%B0%E0%A6%95%E0%A7%8B%E0%A6%A3%E0%A6%BE.jpg"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inganewsongpoetry.blogspot.com/2013/03/poetry-and-other-materials-on-this-site.html"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pixabay.com/en/border-ring-frame-design-circle-1093523/"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www.drivethrurpg.com/product/89869/Nmpsa-KF007-Victorian-Borders" TargetMode="External"/><Relationship Id="rId5" Type="http://schemas.openxmlformats.org/officeDocument/2006/relationships/image" Target="../media/image14.jpg"/><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hyperlink" Target="https://pixabay.com/en/border-ring-frame-design-circle-109352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EE323-EDB8-4FCF-AB5D-5F490DDCA59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274320"/>
            <a:ext cx="12192000" cy="7132320"/>
          </a:xfrm>
          <a:prstGeom prst="rect">
            <a:avLst/>
          </a:prstGeom>
        </p:spPr>
      </p:pic>
    </p:spTree>
    <p:extLst>
      <p:ext uri="{BB962C8B-B14F-4D97-AF65-F5344CB8AC3E}">
        <p14:creationId xmlns:p14="http://schemas.microsoft.com/office/powerpoint/2010/main" val="2630830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0BB6C402-5763-4562-8EAA-E82B1F00A46B}"/>
              </a:ext>
            </a:extLst>
          </p:cNvPr>
          <p:cNvSpPr/>
          <p:nvPr/>
        </p:nvSpPr>
        <p:spPr>
          <a:xfrm>
            <a:off x="0" y="-18288"/>
            <a:ext cx="676656" cy="6565392"/>
          </a:xfrm>
          <a:prstGeom prst="downArrow">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D5F5A59-6E6D-44B7-BE61-DE6AFB9EFBFA}"/>
              </a:ext>
            </a:extLst>
          </p:cNvPr>
          <p:cNvSpPr/>
          <p:nvPr/>
        </p:nvSpPr>
        <p:spPr>
          <a:xfrm>
            <a:off x="0" y="0"/>
            <a:ext cx="12192000" cy="768096"/>
          </a:xfrm>
          <a:prstGeom prst="rightArrow">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CF3E22D-09EC-4B9E-8B47-5B0C75CA2483}"/>
              </a:ext>
            </a:extLst>
          </p:cNvPr>
          <p:cNvSpPr/>
          <p:nvPr/>
        </p:nvSpPr>
        <p:spPr>
          <a:xfrm>
            <a:off x="-80772" y="6089904"/>
            <a:ext cx="12353544" cy="768096"/>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3" name="Rectangle 12">
            <a:extLst>
              <a:ext uri="{FF2B5EF4-FFF2-40B4-BE49-F238E27FC236}">
                <a16:creationId xmlns:a16="http://schemas.microsoft.com/office/drawing/2014/main" id="{2E821720-E419-42F2-A4CB-B2B709C42D99}"/>
              </a:ext>
            </a:extLst>
          </p:cNvPr>
          <p:cNvSpPr/>
          <p:nvPr/>
        </p:nvSpPr>
        <p:spPr>
          <a:xfrm>
            <a:off x="1572768" y="768096"/>
            <a:ext cx="8193023" cy="769441"/>
          </a:xfrm>
          <a:prstGeom prst="rect">
            <a:avLst/>
          </a:prstGeom>
          <a:noFill/>
        </p:spPr>
        <p:txBody>
          <a:bodyPr wrap="square" lIns="91440" tIns="45720" rIns="91440" bIns="45720">
            <a:spAutoFit/>
          </a:bodyPr>
          <a:lstStyle/>
          <a:p>
            <a:pPr algn="ctr"/>
            <a:r>
              <a:rPr lang="en-US" sz="4400" b="1" cap="none" spc="0" dirty="0" err="1">
                <a:ln w="6600">
                  <a:solidFill>
                    <a:srgbClr val="FFC000"/>
                  </a:solidFill>
                  <a:prstDash val="solid"/>
                </a:ln>
                <a:solidFill>
                  <a:srgbClr val="FF0000"/>
                </a:solidFill>
                <a:effectLst>
                  <a:outerShdw dist="38100" dir="2700000" algn="tl" rotWithShape="0">
                    <a:schemeClr val="accent2"/>
                  </a:outerShdw>
                </a:effectLst>
              </a:rPr>
              <a:t>ছবির</a:t>
            </a:r>
            <a:r>
              <a:rPr lang="en-US" sz="4400" b="1" cap="none" spc="0" dirty="0">
                <a:ln w="6600">
                  <a:solidFill>
                    <a:srgbClr val="FFC000"/>
                  </a:solidFill>
                  <a:prstDash val="solid"/>
                </a:ln>
                <a:solidFill>
                  <a:srgbClr val="FF0000"/>
                </a:solidFill>
                <a:effectLst>
                  <a:outerShdw dist="38100" dir="2700000" algn="tl" rotWithShape="0">
                    <a:schemeClr val="accent2"/>
                  </a:outerShdw>
                </a:effectLst>
              </a:rPr>
              <a:t> </a:t>
            </a:r>
            <a:r>
              <a:rPr lang="en-US" sz="4400" b="1" cap="none" spc="0" dirty="0" err="1">
                <a:ln w="6600">
                  <a:solidFill>
                    <a:srgbClr val="FFC000"/>
                  </a:solidFill>
                  <a:prstDash val="solid"/>
                </a:ln>
                <a:solidFill>
                  <a:srgbClr val="FF0000"/>
                </a:solidFill>
                <a:effectLst>
                  <a:outerShdw dist="38100" dir="2700000" algn="tl" rotWithShape="0">
                    <a:schemeClr val="accent2"/>
                  </a:outerShdw>
                </a:effectLst>
              </a:rPr>
              <a:t>সাথে</a:t>
            </a:r>
            <a:r>
              <a:rPr lang="en-US" sz="4400" b="1" cap="none" spc="0" dirty="0">
                <a:ln w="6600">
                  <a:solidFill>
                    <a:srgbClr val="FFC000"/>
                  </a:solidFill>
                  <a:prstDash val="solid"/>
                </a:ln>
                <a:solidFill>
                  <a:srgbClr val="FF0000"/>
                </a:solidFill>
                <a:effectLst>
                  <a:outerShdw dist="38100" dir="2700000" algn="tl" rotWithShape="0">
                    <a:schemeClr val="accent2"/>
                  </a:outerShdw>
                </a:effectLst>
              </a:rPr>
              <a:t> </a:t>
            </a:r>
            <a:r>
              <a:rPr lang="en-US" sz="4400" b="1" cap="none" spc="0" dirty="0" err="1">
                <a:ln w="6600">
                  <a:solidFill>
                    <a:srgbClr val="FFC000"/>
                  </a:solidFill>
                  <a:prstDash val="solid"/>
                </a:ln>
                <a:solidFill>
                  <a:srgbClr val="FF0000"/>
                </a:solidFill>
                <a:effectLst>
                  <a:outerShdw dist="38100" dir="2700000" algn="tl" rotWithShape="0">
                    <a:schemeClr val="accent2"/>
                  </a:outerShdw>
                </a:effectLst>
              </a:rPr>
              <a:t>কবিতা</a:t>
            </a:r>
            <a:r>
              <a:rPr lang="en-US" sz="4400" b="1" cap="none" spc="0" dirty="0">
                <a:ln w="6600">
                  <a:solidFill>
                    <a:srgbClr val="FFC000"/>
                  </a:solidFill>
                  <a:prstDash val="solid"/>
                </a:ln>
                <a:solidFill>
                  <a:srgbClr val="FF0000"/>
                </a:solidFill>
                <a:effectLst>
                  <a:outerShdw dist="38100" dir="2700000" algn="tl" rotWithShape="0">
                    <a:schemeClr val="accent2"/>
                  </a:outerShdw>
                </a:effectLst>
              </a:rPr>
              <a:t> প</a:t>
            </a:r>
            <a:r>
              <a:rPr lang="bn-BD" sz="4400" b="1" cap="none" spc="0" dirty="0">
                <a:ln w="6600">
                  <a:solidFill>
                    <a:srgbClr val="FFC000"/>
                  </a:solidFill>
                  <a:prstDash val="solid"/>
                </a:ln>
                <a:solidFill>
                  <a:srgbClr val="FF0000"/>
                </a:solidFill>
                <a:effectLst>
                  <a:outerShdw dist="38100" dir="2700000" algn="tl" rotWithShape="0">
                    <a:schemeClr val="accent2"/>
                  </a:outerShdw>
                </a:effectLst>
              </a:rPr>
              <a:t>ড়ি</a:t>
            </a:r>
            <a:endParaRPr lang="en-US" sz="4400" b="1" cap="none" spc="0" dirty="0">
              <a:ln w="6600">
                <a:solidFill>
                  <a:srgbClr val="FFC000"/>
                </a:solidFill>
                <a:prstDash val="solid"/>
              </a:ln>
              <a:solidFill>
                <a:srgbClr val="FF0000"/>
              </a:solidFill>
              <a:effectLst>
                <a:outerShdw dist="38100" dir="2700000" algn="tl" rotWithShape="0">
                  <a:schemeClr val="accent2"/>
                </a:outerShdw>
              </a:effectLst>
            </a:endParaRPr>
          </a:p>
        </p:txBody>
      </p:sp>
      <p:pic>
        <p:nvPicPr>
          <p:cNvPr id="15" name="Picture 14">
            <a:extLst>
              <a:ext uri="{FF2B5EF4-FFF2-40B4-BE49-F238E27FC236}">
                <a16:creationId xmlns:a16="http://schemas.microsoft.com/office/drawing/2014/main" id="{B46D0B81-FBD4-4EE0-AAEE-303105B110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428" y="1911097"/>
            <a:ext cx="5570220" cy="3099816"/>
          </a:xfrm>
          <a:prstGeom prst="round2DiagRect">
            <a:avLst>
              <a:gd name="adj1" fmla="val 16667"/>
              <a:gd name="adj2" fmla="val 0"/>
            </a:avLst>
          </a:prstGeom>
          <a:ln w="88900" cap="sq">
            <a:solidFill>
              <a:schemeClr val="bg2">
                <a:lumMod val="10000"/>
              </a:schemeClr>
            </a:solidFill>
            <a:miter lim="800000"/>
          </a:ln>
          <a:effectLst>
            <a:outerShdw blurRad="254000" algn="tl" rotWithShape="0">
              <a:srgbClr val="000000">
                <a:alpha val="43000"/>
              </a:srgbClr>
            </a:outerShdw>
          </a:effectLst>
        </p:spPr>
      </p:pic>
      <p:pic>
        <p:nvPicPr>
          <p:cNvPr id="17" name="Picture 16">
            <a:extLst>
              <a:ext uri="{FF2B5EF4-FFF2-40B4-BE49-F238E27FC236}">
                <a16:creationId xmlns:a16="http://schemas.microsoft.com/office/drawing/2014/main" id="{430C3646-B45E-416C-924B-C4FDA0DFD0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6748840" y="1911096"/>
            <a:ext cx="5028631" cy="3099815"/>
          </a:xfrm>
          <a:prstGeom prst="round2DiagRect">
            <a:avLst>
              <a:gd name="adj1" fmla="val 16667"/>
              <a:gd name="adj2" fmla="val 0"/>
            </a:avLst>
          </a:prstGeom>
          <a:ln w="88900" cap="sq">
            <a:solidFill>
              <a:schemeClr val="tx1">
                <a:lumMod val="95000"/>
                <a:lumOff val="5000"/>
              </a:schemeClr>
            </a:solidFill>
            <a:miter lim="800000"/>
          </a:ln>
          <a:effectLst>
            <a:outerShdw blurRad="254000" algn="tl" rotWithShape="0">
              <a:srgbClr val="000000">
                <a:alpha val="43000"/>
              </a:srgbClr>
            </a:outerShdw>
          </a:effectLst>
        </p:spPr>
      </p:pic>
      <p:sp>
        <p:nvSpPr>
          <p:cNvPr id="18" name="Rectangle 17">
            <a:extLst>
              <a:ext uri="{FF2B5EF4-FFF2-40B4-BE49-F238E27FC236}">
                <a16:creationId xmlns:a16="http://schemas.microsoft.com/office/drawing/2014/main" id="{93D3991F-ACBC-41D6-A256-08F86C3C023E}"/>
              </a:ext>
            </a:extLst>
          </p:cNvPr>
          <p:cNvSpPr/>
          <p:nvPr/>
        </p:nvSpPr>
        <p:spPr>
          <a:xfrm>
            <a:off x="310895" y="5384473"/>
            <a:ext cx="6016753" cy="769441"/>
          </a:xfrm>
          <a:prstGeom prst="rect">
            <a:avLst/>
          </a:prstGeom>
          <a:noFill/>
        </p:spPr>
        <p:txBody>
          <a:bodyPr wrap="square" lIns="91440" tIns="45720" rIns="91440" bIns="45720">
            <a:spAutoFit/>
          </a:bodyPr>
          <a:lstStyle/>
          <a:p>
            <a:pPr algn="ctr"/>
            <a:r>
              <a:rPr lang="bn-BD" sz="4400" b="1" dirty="0">
                <a:ln w="22225">
                  <a:solidFill>
                    <a:schemeClr val="accent2"/>
                  </a:solidFill>
                  <a:prstDash val="solid"/>
                </a:ln>
                <a:solidFill>
                  <a:srgbClr val="FF0000"/>
                </a:solidFill>
              </a:rPr>
              <a:t>আমি ভালবাসি আমার</a:t>
            </a:r>
            <a:endParaRPr lang="en-US" sz="4400" b="1" cap="none" spc="0" dirty="0">
              <a:ln w="22225">
                <a:solidFill>
                  <a:schemeClr val="accent2"/>
                </a:solidFill>
                <a:prstDash val="solid"/>
              </a:ln>
              <a:solidFill>
                <a:srgbClr val="FF0000"/>
              </a:solidFill>
              <a:effectLst/>
            </a:endParaRPr>
          </a:p>
        </p:txBody>
      </p:sp>
      <p:sp>
        <p:nvSpPr>
          <p:cNvPr id="19" name="Rectangle 18">
            <a:extLst>
              <a:ext uri="{FF2B5EF4-FFF2-40B4-BE49-F238E27FC236}">
                <a16:creationId xmlns:a16="http://schemas.microsoft.com/office/drawing/2014/main" id="{3F694BF9-AB79-42DD-A67D-6D5E9CF5871C}"/>
              </a:ext>
            </a:extLst>
          </p:cNvPr>
          <p:cNvSpPr/>
          <p:nvPr/>
        </p:nvSpPr>
        <p:spPr>
          <a:xfrm>
            <a:off x="6310885" y="5320463"/>
            <a:ext cx="5570220"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800" b="1" dirty="0">
                <a:ln/>
                <a:solidFill>
                  <a:srgbClr val="FF0000"/>
                </a:solidFill>
              </a:rPr>
              <a:t>নদীর বালুচর</a:t>
            </a:r>
            <a:endParaRPr lang="en-US" sz="4800" b="1" cap="none" spc="0" dirty="0">
              <a:ln/>
              <a:solidFill>
                <a:srgbClr val="FF0000"/>
              </a:solidFill>
              <a:effectLst/>
            </a:endParaRPr>
          </a:p>
        </p:txBody>
      </p:sp>
    </p:spTree>
    <p:extLst>
      <p:ext uri="{BB962C8B-B14F-4D97-AF65-F5344CB8AC3E}">
        <p14:creationId xmlns:p14="http://schemas.microsoft.com/office/powerpoint/2010/main" val="11652213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wipe(down)">
                                      <p:cBhvr>
                                        <p:cTn id="35" dur="580">
                                          <p:stCondLst>
                                            <p:cond delay="0"/>
                                          </p:stCondLst>
                                        </p:cTn>
                                        <p:tgtEl>
                                          <p:spTgt spid="13">
                                            <p:txEl>
                                              <p:pRg st="0" end="0"/>
                                            </p:txEl>
                                          </p:spTgt>
                                        </p:tgtEl>
                                      </p:cBhvr>
                                    </p:animEffect>
                                    <p:anim calcmode="lin" valueType="num">
                                      <p:cBhvr>
                                        <p:cTn id="36"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13">
                                            <p:txEl>
                                              <p:pRg st="0" end="0"/>
                                            </p:txEl>
                                          </p:spTgt>
                                        </p:tgtEl>
                                      </p:cBhvr>
                                      <p:to x="100000" y="60000"/>
                                    </p:animScale>
                                    <p:animScale>
                                      <p:cBhvr>
                                        <p:cTn id="42" dur="166" decel="50000">
                                          <p:stCondLst>
                                            <p:cond delay="676"/>
                                          </p:stCondLst>
                                        </p:cTn>
                                        <p:tgtEl>
                                          <p:spTgt spid="13">
                                            <p:txEl>
                                              <p:pRg st="0" end="0"/>
                                            </p:txEl>
                                          </p:spTgt>
                                        </p:tgtEl>
                                      </p:cBhvr>
                                      <p:to x="100000" y="100000"/>
                                    </p:animScale>
                                    <p:animScale>
                                      <p:cBhvr>
                                        <p:cTn id="43" dur="26">
                                          <p:stCondLst>
                                            <p:cond delay="1312"/>
                                          </p:stCondLst>
                                        </p:cTn>
                                        <p:tgtEl>
                                          <p:spTgt spid="13">
                                            <p:txEl>
                                              <p:pRg st="0" end="0"/>
                                            </p:txEl>
                                          </p:spTgt>
                                        </p:tgtEl>
                                      </p:cBhvr>
                                      <p:to x="100000" y="80000"/>
                                    </p:animScale>
                                    <p:animScale>
                                      <p:cBhvr>
                                        <p:cTn id="44" dur="166" decel="50000">
                                          <p:stCondLst>
                                            <p:cond delay="1338"/>
                                          </p:stCondLst>
                                        </p:cTn>
                                        <p:tgtEl>
                                          <p:spTgt spid="13">
                                            <p:txEl>
                                              <p:pRg st="0" end="0"/>
                                            </p:txEl>
                                          </p:spTgt>
                                        </p:tgtEl>
                                      </p:cBhvr>
                                      <p:to x="100000" y="100000"/>
                                    </p:animScale>
                                    <p:animScale>
                                      <p:cBhvr>
                                        <p:cTn id="45" dur="26">
                                          <p:stCondLst>
                                            <p:cond delay="1642"/>
                                          </p:stCondLst>
                                        </p:cTn>
                                        <p:tgtEl>
                                          <p:spTgt spid="13">
                                            <p:txEl>
                                              <p:pRg st="0" end="0"/>
                                            </p:txEl>
                                          </p:spTgt>
                                        </p:tgtEl>
                                      </p:cBhvr>
                                      <p:to x="100000" y="90000"/>
                                    </p:animScale>
                                    <p:animScale>
                                      <p:cBhvr>
                                        <p:cTn id="46" dur="166" decel="50000">
                                          <p:stCondLst>
                                            <p:cond delay="1668"/>
                                          </p:stCondLst>
                                        </p:cTn>
                                        <p:tgtEl>
                                          <p:spTgt spid="13">
                                            <p:txEl>
                                              <p:pRg st="0" end="0"/>
                                            </p:txEl>
                                          </p:spTgt>
                                        </p:tgtEl>
                                      </p:cBhvr>
                                      <p:to x="100000" y="100000"/>
                                    </p:animScale>
                                    <p:animScale>
                                      <p:cBhvr>
                                        <p:cTn id="47" dur="26">
                                          <p:stCondLst>
                                            <p:cond delay="1808"/>
                                          </p:stCondLst>
                                        </p:cTn>
                                        <p:tgtEl>
                                          <p:spTgt spid="13">
                                            <p:txEl>
                                              <p:pRg st="0" end="0"/>
                                            </p:txEl>
                                          </p:spTgt>
                                        </p:tgtEl>
                                      </p:cBhvr>
                                      <p:to x="100000" y="95000"/>
                                    </p:animScale>
                                    <p:animScale>
                                      <p:cBhvr>
                                        <p:cTn id="48" dur="166" decel="50000">
                                          <p:stCondLst>
                                            <p:cond delay="1834"/>
                                          </p:stCondLst>
                                        </p:cTn>
                                        <p:tgtEl>
                                          <p:spTgt spid="13">
                                            <p:txEl>
                                              <p:pRg st="0" end="0"/>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Effect transition="in" filter="barn(inVertical)">
                                      <p:cBhvr>
                                        <p:cTn id="58" dur="500"/>
                                        <p:tgtEl>
                                          <p:spTgt spid="1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ircle(in)">
                                      <p:cBhvr>
                                        <p:cTn id="63" dur="20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barn(inVertical)">
                                      <p:cBhvr>
                                        <p:cTn id="68"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F9C20D-0E0B-487B-A32C-D5869A26FA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529" y="1773937"/>
            <a:ext cx="5364479" cy="3598544"/>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6CCA2F84-91D9-433D-8E23-873741FC78C8}"/>
              </a:ext>
            </a:extLst>
          </p:cNvPr>
          <p:cNvSpPr/>
          <p:nvPr/>
        </p:nvSpPr>
        <p:spPr>
          <a:xfrm>
            <a:off x="950976" y="310896"/>
            <a:ext cx="8678206" cy="923330"/>
          </a:xfrm>
          <a:prstGeom prst="rect">
            <a:avLst/>
          </a:prstGeom>
          <a:noFill/>
        </p:spPr>
        <p:txBody>
          <a:bodyPr wrap="square" lIns="91440" tIns="45720" rIns="91440" bIns="45720">
            <a:spAutoFit/>
          </a:bodyPr>
          <a:lstStyle/>
          <a:p>
            <a:pPr algn="ctr"/>
            <a:r>
              <a:rPr lang="bn-BD" sz="5400" b="1"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ছবির সাথে কবিতা পড়ি</a:t>
            </a:r>
            <a:endParaRPr lang="en-US" sz="5400" b="1" cap="none" spc="0"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endParaRPr>
          </a:p>
        </p:txBody>
      </p:sp>
      <p:pic>
        <p:nvPicPr>
          <p:cNvPr id="9" name="Picture 8">
            <a:extLst>
              <a:ext uri="{FF2B5EF4-FFF2-40B4-BE49-F238E27FC236}">
                <a16:creationId xmlns:a16="http://schemas.microsoft.com/office/drawing/2014/main" id="{C43CABB0-FC9E-4F65-9A1A-68916BE305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2993" y="1773935"/>
            <a:ext cx="5364479" cy="3598545"/>
          </a:xfrm>
          <a:prstGeom prst="rect">
            <a:avLst/>
          </a:prstGeom>
          <a:ln w="228600" cap="sq" cmpd="thickThin">
            <a:solidFill>
              <a:srgbClr val="000000"/>
            </a:solidFill>
            <a:prstDash val="solid"/>
            <a:miter lim="800000"/>
          </a:ln>
          <a:effectLst>
            <a:innerShdw blurRad="76200">
              <a:srgbClr val="000000"/>
            </a:innerShdw>
          </a:effectLst>
        </p:spPr>
      </p:pic>
      <p:sp>
        <p:nvSpPr>
          <p:cNvPr id="10" name="Rectangle 9">
            <a:extLst>
              <a:ext uri="{FF2B5EF4-FFF2-40B4-BE49-F238E27FC236}">
                <a16:creationId xmlns:a16="http://schemas.microsoft.com/office/drawing/2014/main" id="{506A86BD-AD97-401E-A00F-1F221D27ECC8}"/>
              </a:ext>
            </a:extLst>
          </p:cNvPr>
          <p:cNvSpPr/>
          <p:nvPr/>
        </p:nvSpPr>
        <p:spPr>
          <a:xfrm>
            <a:off x="-603503" y="5758301"/>
            <a:ext cx="6699504"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400" b="1" dirty="0">
                <a:ln/>
                <a:solidFill>
                  <a:schemeClr val="tx1">
                    <a:lumMod val="95000"/>
                    <a:lumOff val="5000"/>
                  </a:schemeClr>
                </a:solidFill>
              </a:rPr>
              <a:t>শরৎকালে যে নির্জনে</a:t>
            </a:r>
            <a:endParaRPr lang="en-US" sz="4400" b="1" cap="none" spc="0" dirty="0">
              <a:ln/>
              <a:solidFill>
                <a:schemeClr val="tx1">
                  <a:lumMod val="95000"/>
                  <a:lumOff val="5000"/>
                </a:schemeClr>
              </a:solidFill>
              <a:effectLst/>
            </a:endParaRPr>
          </a:p>
        </p:txBody>
      </p:sp>
      <p:sp>
        <p:nvSpPr>
          <p:cNvPr id="12" name="Rectangle 11">
            <a:extLst>
              <a:ext uri="{FF2B5EF4-FFF2-40B4-BE49-F238E27FC236}">
                <a16:creationId xmlns:a16="http://schemas.microsoft.com/office/drawing/2014/main" id="{201D0041-A5D2-42A3-B1A8-8A81DBC41F1D}"/>
              </a:ext>
            </a:extLst>
          </p:cNvPr>
          <p:cNvSpPr/>
          <p:nvPr/>
        </p:nvSpPr>
        <p:spPr>
          <a:xfrm flipH="1">
            <a:off x="5632704" y="5758300"/>
            <a:ext cx="6699504"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400" b="1" dirty="0">
                <a:ln/>
                <a:solidFill>
                  <a:schemeClr val="bg2">
                    <a:lumMod val="10000"/>
                  </a:schemeClr>
                </a:solidFill>
              </a:rPr>
              <a:t>চকাচকির ঘর</a:t>
            </a:r>
            <a:endParaRPr lang="en-US" sz="4400" b="1" cap="none" spc="0" dirty="0">
              <a:ln/>
              <a:solidFill>
                <a:schemeClr val="bg2">
                  <a:lumMod val="10000"/>
                </a:schemeClr>
              </a:solidFill>
              <a:effectLst/>
            </a:endParaRPr>
          </a:p>
        </p:txBody>
      </p:sp>
    </p:spTree>
    <p:extLst>
      <p:ext uri="{BB962C8B-B14F-4D97-AF65-F5344CB8AC3E}">
        <p14:creationId xmlns:p14="http://schemas.microsoft.com/office/powerpoint/2010/main" val="1390320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down)">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1000"/>
                                        <p:tgtEl>
                                          <p:spTgt spid="12">
                                            <p:txEl>
                                              <p:pRg st="0" end="0"/>
                                            </p:txEl>
                                          </p:spTgt>
                                        </p:tgtEl>
                                      </p:cBhvr>
                                    </p:animEffect>
                                    <p:anim calcmode="lin" valueType="num">
                                      <p:cBhvr>
                                        <p:cTn id="3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Down 5">
            <a:extLst>
              <a:ext uri="{FF2B5EF4-FFF2-40B4-BE49-F238E27FC236}">
                <a16:creationId xmlns:a16="http://schemas.microsoft.com/office/drawing/2014/main" id="{C257BABF-BCD3-4735-AABC-3432F58B1A10}"/>
              </a:ext>
            </a:extLst>
          </p:cNvPr>
          <p:cNvSpPr/>
          <p:nvPr/>
        </p:nvSpPr>
        <p:spPr>
          <a:xfrm>
            <a:off x="0" y="0"/>
            <a:ext cx="841248" cy="6775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C0C4156-EBB1-416F-BEB3-4AC85D1D62C4}"/>
              </a:ext>
            </a:extLst>
          </p:cNvPr>
          <p:cNvSpPr/>
          <p:nvPr/>
        </p:nvSpPr>
        <p:spPr>
          <a:xfrm>
            <a:off x="0" y="0"/>
            <a:ext cx="12192000" cy="859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8" name="Arrow: Right 7">
            <a:extLst>
              <a:ext uri="{FF2B5EF4-FFF2-40B4-BE49-F238E27FC236}">
                <a16:creationId xmlns:a16="http://schemas.microsoft.com/office/drawing/2014/main" id="{0D7B8A57-ABA8-4131-87D0-BC590F810D1C}"/>
              </a:ext>
            </a:extLst>
          </p:cNvPr>
          <p:cNvSpPr/>
          <p:nvPr/>
        </p:nvSpPr>
        <p:spPr>
          <a:xfrm>
            <a:off x="0" y="5916168"/>
            <a:ext cx="12192000" cy="859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FB9F62-4686-4F56-B838-5AE61AE79E00}"/>
              </a:ext>
            </a:extLst>
          </p:cNvPr>
          <p:cNvSpPr/>
          <p:nvPr/>
        </p:nvSpPr>
        <p:spPr>
          <a:xfrm>
            <a:off x="2157984" y="859536"/>
            <a:ext cx="7242048" cy="830997"/>
          </a:xfrm>
          <a:prstGeom prst="rect">
            <a:avLst/>
          </a:prstGeom>
          <a:noFill/>
        </p:spPr>
        <p:txBody>
          <a:bodyPr wrap="square" lIns="91440" tIns="45720" rIns="91440" bIns="45720">
            <a:spAutoFit/>
          </a:bodyPr>
          <a:lstStyle/>
          <a:p>
            <a:pPr algn="ctr"/>
            <a:r>
              <a:rPr lang="bn-BD" sz="4800" b="1" cap="none" spc="0" dirty="0">
                <a:ln w="6600">
                  <a:solidFill>
                    <a:schemeClr val="accent2"/>
                  </a:solidFill>
                  <a:prstDash val="solid"/>
                </a:ln>
                <a:solidFill>
                  <a:srgbClr val="FF0000"/>
                </a:solidFill>
                <a:effectLst>
                  <a:outerShdw dist="38100" dir="2700000" algn="tl" rotWithShape="0">
                    <a:schemeClr val="accent2"/>
                  </a:outerShdw>
                </a:effectLst>
              </a:rPr>
              <a:t>ছবির সাথে কবিতা পড়ি</a:t>
            </a:r>
            <a:endParaRPr lang="en-US" sz="48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pic>
        <p:nvPicPr>
          <p:cNvPr id="12" name="Picture 11">
            <a:extLst>
              <a:ext uri="{FF2B5EF4-FFF2-40B4-BE49-F238E27FC236}">
                <a16:creationId xmlns:a16="http://schemas.microsoft.com/office/drawing/2014/main" id="{EAC491EE-0C10-4693-97AB-A6313BB84E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80" y="1920239"/>
            <a:ext cx="5498592" cy="31649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id="{682D7A3E-745E-4C7B-B7BF-BAB179D604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28816" y="1920239"/>
            <a:ext cx="5266944" cy="31649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Rectangle 14">
            <a:extLst>
              <a:ext uri="{FF2B5EF4-FFF2-40B4-BE49-F238E27FC236}">
                <a16:creationId xmlns:a16="http://schemas.microsoft.com/office/drawing/2014/main" id="{3DC6E4E3-8391-44C3-9357-456D8C582F32}"/>
              </a:ext>
            </a:extLst>
          </p:cNvPr>
          <p:cNvSpPr/>
          <p:nvPr/>
        </p:nvSpPr>
        <p:spPr>
          <a:xfrm>
            <a:off x="-1" y="5085170"/>
            <a:ext cx="6096001"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800" b="1" cap="none" spc="0" dirty="0">
                <a:ln/>
                <a:solidFill>
                  <a:schemeClr val="accent3"/>
                </a:solidFill>
                <a:effectLst/>
              </a:rPr>
              <a:t>যেথায় ফুটে কাশ</a:t>
            </a:r>
            <a:endParaRPr lang="en-US" sz="4800" b="1" cap="none" spc="0" dirty="0">
              <a:ln/>
              <a:solidFill>
                <a:schemeClr val="accent3"/>
              </a:solidFill>
              <a:effectLst/>
            </a:endParaRPr>
          </a:p>
        </p:txBody>
      </p:sp>
      <p:sp>
        <p:nvSpPr>
          <p:cNvPr id="16" name="Rectangle 15">
            <a:extLst>
              <a:ext uri="{FF2B5EF4-FFF2-40B4-BE49-F238E27FC236}">
                <a16:creationId xmlns:a16="http://schemas.microsoft.com/office/drawing/2014/main" id="{AA33C6EA-7CCD-4F76-A9A2-088B1F928922}"/>
              </a:ext>
            </a:extLst>
          </p:cNvPr>
          <p:cNvSpPr/>
          <p:nvPr/>
        </p:nvSpPr>
        <p:spPr>
          <a:xfrm>
            <a:off x="6260591" y="5496650"/>
            <a:ext cx="5498592"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400" b="1" dirty="0">
                <a:ln/>
                <a:solidFill>
                  <a:schemeClr val="accent3"/>
                </a:solidFill>
              </a:rPr>
              <a:t>তটের চারি পাশ</a:t>
            </a:r>
            <a:endParaRPr lang="en-US" sz="4400" b="1" cap="none" spc="0" dirty="0">
              <a:ln/>
              <a:solidFill>
                <a:schemeClr val="accent3"/>
              </a:solidFill>
              <a:effectLst/>
            </a:endParaRPr>
          </a:p>
        </p:txBody>
      </p:sp>
    </p:spTree>
    <p:extLst>
      <p:ext uri="{BB962C8B-B14F-4D97-AF65-F5344CB8AC3E}">
        <p14:creationId xmlns:p14="http://schemas.microsoft.com/office/powerpoint/2010/main" val="3016519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ircle(in)">
                                      <p:cBhvr>
                                        <p:cTn id="22" dur="2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 calcmode="lin" valueType="num">
                                      <p:cBhvr additive="base">
                                        <p:cTn id="4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Down 3">
            <a:extLst>
              <a:ext uri="{FF2B5EF4-FFF2-40B4-BE49-F238E27FC236}">
                <a16:creationId xmlns:a16="http://schemas.microsoft.com/office/drawing/2014/main" id="{82570695-C20C-4A50-949B-4A171A87EFB5}"/>
              </a:ext>
            </a:extLst>
          </p:cNvPr>
          <p:cNvSpPr/>
          <p:nvPr/>
        </p:nvSpPr>
        <p:spPr>
          <a:xfrm>
            <a:off x="0" y="0"/>
            <a:ext cx="1207008" cy="6729984"/>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957D00B0-10AA-4744-8DB7-64D555744011}"/>
              </a:ext>
            </a:extLst>
          </p:cNvPr>
          <p:cNvSpPr/>
          <p:nvPr/>
        </p:nvSpPr>
        <p:spPr>
          <a:xfrm rot="16200000">
            <a:off x="5492495" y="-5492496"/>
            <a:ext cx="1207008" cy="1219200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05B21EF5-AF0A-4386-B8AE-8ACF830D3227}"/>
              </a:ext>
            </a:extLst>
          </p:cNvPr>
          <p:cNvSpPr/>
          <p:nvPr/>
        </p:nvSpPr>
        <p:spPr>
          <a:xfrm rot="16200000">
            <a:off x="5492496" y="158496"/>
            <a:ext cx="1207008" cy="1219200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86C9C6-C132-4EFD-AF06-91A463C41123}"/>
              </a:ext>
            </a:extLst>
          </p:cNvPr>
          <p:cNvSpPr/>
          <p:nvPr/>
        </p:nvSpPr>
        <p:spPr>
          <a:xfrm>
            <a:off x="2596896" y="950977"/>
            <a:ext cx="7607808" cy="769441"/>
          </a:xfrm>
          <a:prstGeom prst="rect">
            <a:avLst/>
          </a:prstGeom>
          <a:noFill/>
        </p:spPr>
        <p:txBody>
          <a:bodyPr wrap="square" lIns="91440" tIns="45720" rIns="91440" bIns="45720">
            <a:spAutoFit/>
          </a:bodyPr>
          <a:lstStyle/>
          <a:p>
            <a:pPr algn="ctr"/>
            <a:r>
              <a:rPr lang="bn-BD" sz="4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ছবির সাথে কবিতা পড়ি</a:t>
            </a:r>
            <a:endParaRPr lang="en-US" sz="4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pic>
        <p:nvPicPr>
          <p:cNvPr id="10" name="Picture 9">
            <a:extLst>
              <a:ext uri="{FF2B5EF4-FFF2-40B4-BE49-F238E27FC236}">
                <a16:creationId xmlns:a16="http://schemas.microsoft.com/office/drawing/2014/main" id="{BE533852-06C0-479A-BCD3-386C7C5158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4252" y="2157987"/>
            <a:ext cx="4841748" cy="2560317"/>
          </a:xfrm>
          <a:prstGeom prst="rect">
            <a:avLst/>
          </a:prstGeom>
          <a:ln w="228600" cap="sq" cmpd="thickThin">
            <a:solidFill>
              <a:srgbClr val="000000"/>
            </a:solidFill>
            <a:prstDash val="solid"/>
            <a:miter lim="800000"/>
          </a:ln>
          <a:effectLst>
            <a:innerShdw blurRad="76200">
              <a:srgbClr val="000000"/>
            </a:innerShdw>
          </a:effectLst>
        </p:spPr>
      </p:pic>
      <p:pic>
        <p:nvPicPr>
          <p:cNvPr id="14" name="Picture 13">
            <a:extLst>
              <a:ext uri="{FF2B5EF4-FFF2-40B4-BE49-F238E27FC236}">
                <a16:creationId xmlns:a16="http://schemas.microsoft.com/office/drawing/2014/main" id="{2129FA96-C62E-42E8-9E52-B650F955A9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6832" y="2097023"/>
            <a:ext cx="4937760" cy="2621281"/>
          </a:xfrm>
          <a:prstGeom prst="rect">
            <a:avLst/>
          </a:prstGeom>
          <a:ln w="228600" cap="sq" cmpd="thickThin">
            <a:solidFill>
              <a:srgbClr val="000000"/>
            </a:solidFill>
            <a:prstDash val="solid"/>
            <a:miter lim="800000"/>
          </a:ln>
          <a:effectLst>
            <a:innerShdw blurRad="76200">
              <a:srgbClr val="000000"/>
            </a:innerShdw>
          </a:effectLst>
        </p:spPr>
      </p:pic>
      <p:sp>
        <p:nvSpPr>
          <p:cNvPr id="15" name="Rectangle 14">
            <a:extLst>
              <a:ext uri="{FF2B5EF4-FFF2-40B4-BE49-F238E27FC236}">
                <a16:creationId xmlns:a16="http://schemas.microsoft.com/office/drawing/2014/main" id="{4D7235FC-3805-45F8-B07E-124A8DB98DA2}"/>
              </a:ext>
            </a:extLst>
          </p:cNvPr>
          <p:cNvSpPr/>
          <p:nvPr/>
        </p:nvSpPr>
        <p:spPr>
          <a:xfrm>
            <a:off x="662103" y="5094909"/>
            <a:ext cx="5843628"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000" b="1" cap="none" spc="0" dirty="0">
                <a:ln/>
                <a:solidFill>
                  <a:schemeClr val="tx1">
                    <a:lumMod val="95000"/>
                    <a:lumOff val="5000"/>
                  </a:schemeClr>
                </a:solidFill>
                <a:effectLst/>
              </a:rPr>
              <a:t>শীতের দিনে বিদেশি সব</a:t>
            </a:r>
            <a:endParaRPr lang="en-US" sz="4000" b="1" cap="none" spc="0" dirty="0">
              <a:ln/>
              <a:solidFill>
                <a:schemeClr val="tx1">
                  <a:lumMod val="95000"/>
                  <a:lumOff val="5000"/>
                </a:schemeClr>
              </a:solidFill>
              <a:effectLst/>
            </a:endParaRPr>
          </a:p>
        </p:txBody>
      </p:sp>
      <p:sp>
        <p:nvSpPr>
          <p:cNvPr id="2" name="Rectangle 1">
            <a:extLst>
              <a:ext uri="{FF2B5EF4-FFF2-40B4-BE49-F238E27FC236}">
                <a16:creationId xmlns:a16="http://schemas.microsoft.com/office/drawing/2014/main" id="{88EE672E-457D-4CCD-B1E6-3A1CB6174BBF}"/>
              </a:ext>
            </a:extLst>
          </p:cNvPr>
          <p:cNvSpPr/>
          <p:nvPr/>
        </p:nvSpPr>
        <p:spPr>
          <a:xfrm>
            <a:off x="6096000" y="5094909"/>
            <a:ext cx="5498592" cy="160043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400" b="1" dirty="0">
                <a:ln/>
                <a:solidFill>
                  <a:schemeClr val="tx1">
                    <a:lumMod val="95000"/>
                    <a:lumOff val="5000"/>
                  </a:schemeClr>
                </a:solidFill>
              </a:rPr>
              <a:t>হাঁসের বসবাস</a:t>
            </a:r>
          </a:p>
          <a:p>
            <a:pPr algn="ctr"/>
            <a:endParaRPr lang="en-US" sz="5400" b="1" cap="none" spc="0" dirty="0">
              <a:ln/>
              <a:solidFill>
                <a:schemeClr val="accent3"/>
              </a:solidFill>
              <a:effectLst/>
            </a:endParaRPr>
          </a:p>
        </p:txBody>
      </p:sp>
    </p:spTree>
    <p:extLst>
      <p:ext uri="{BB962C8B-B14F-4D97-AF65-F5344CB8AC3E}">
        <p14:creationId xmlns:p14="http://schemas.microsoft.com/office/powerpoint/2010/main" val="32604328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ircle(in)">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80">
                                          <p:stCondLst>
                                            <p:cond delay="0"/>
                                          </p:stCondLst>
                                        </p:cTn>
                                        <p:tgtEl>
                                          <p:spTgt spid="10"/>
                                        </p:tgtEl>
                                      </p:cBhvr>
                                    </p:animEffect>
                                    <p:anim calcmode="lin" valueType="num">
                                      <p:cBhvr>
                                        <p:cTn id="2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3" dur="26">
                                          <p:stCondLst>
                                            <p:cond delay="650"/>
                                          </p:stCondLst>
                                        </p:cTn>
                                        <p:tgtEl>
                                          <p:spTgt spid="10"/>
                                        </p:tgtEl>
                                      </p:cBhvr>
                                      <p:to x="100000" y="60000"/>
                                    </p:animScale>
                                    <p:animScale>
                                      <p:cBhvr>
                                        <p:cTn id="34" dur="166" decel="50000">
                                          <p:stCondLst>
                                            <p:cond delay="676"/>
                                          </p:stCondLst>
                                        </p:cTn>
                                        <p:tgtEl>
                                          <p:spTgt spid="10"/>
                                        </p:tgtEl>
                                      </p:cBhvr>
                                      <p:to x="100000" y="100000"/>
                                    </p:animScale>
                                    <p:animScale>
                                      <p:cBhvr>
                                        <p:cTn id="35" dur="26">
                                          <p:stCondLst>
                                            <p:cond delay="1312"/>
                                          </p:stCondLst>
                                        </p:cTn>
                                        <p:tgtEl>
                                          <p:spTgt spid="10"/>
                                        </p:tgtEl>
                                      </p:cBhvr>
                                      <p:to x="100000" y="80000"/>
                                    </p:animScale>
                                    <p:animScale>
                                      <p:cBhvr>
                                        <p:cTn id="36" dur="166" decel="50000">
                                          <p:stCondLst>
                                            <p:cond delay="1338"/>
                                          </p:stCondLst>
                                        </p:cTn>
                                        <p:tgtEl>
                                          <p:spTgt spid="10"/>
                                        </p:tgtEl>
                                      </p:cBhvr>
                                      <p:to x="100000" y="100000"/>
                                    </p:animScale>
                                    <p:animScale>
                                      <p:cBhvr>
                                        <p:cTn id="37" dur="26">
                                          <p:stCondLst>
                                            <p:cond delay="1642"/>
                                          </p:stCondLst>
                                        </p:cTn>
                                        <p:tgtEl>
                                          <p:spTgt spid="10"/>
                                        </p:tgtEl>
                                      </p:cBhvr>
                                      <p:to x="100000" y="90000"/>
                                    </p:animScale>
                                    <p:animScale>
                                      <p:cBhvr>
                                        <p:cTn id="38" dur="166" decel="50000">
                                          <p:stCondLst>
                                            <p:cond delay="1668"/>
                                          </p:stCondLst>
                                        </p:cTn>
                                        <p:tgtEl>
                                          <p:spTgt spid="10"/>
                                        </p:tgtEl>
                                      </p:cBhvr>
                                      <p:to x="100000" y="100000"/>
                                    </p:animScale>
                                    <p:animScale>
                                      <p:cBhvr>
                                        <p:cTn id="39" dur="26">
                                          <p:stCondLst>
                                            <p:cond delay="1808"/>
                                          </p:stCondLst>
                                        </p:cTn>
                                        <p:tgtEl>
                                          <p:spTgt spid="10"/>
                                        </p:tgtEl>
                                      </p:cBhvr>
                                      <p:to x="100000" y="95000"/>
                                    </p:animScale>
                                    <p:animScale>
                                      <p:cBhvr>
                                        <p:cTn id="40" dur="166" decel="50000">
                                          <p:stCondLst>
                                            <p:cond delay="1834"/>
                                          </p:stCondLst>
                                        </p:cTn>
                                        <p:tgtEl>
                                          <p:spTgt spid="10"/>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additive="base">
                                        <p:cTn id="4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80">
                                          <p:stCondLst>
                                            <p:cond delay="0"/>
                                          </p:stCondLst>
                                        </p:cTn>
                                        <p:tgtEl>
                                          <p:spTgt spid="14"/>
                                        </p:tgtEl>
                                      </p:cBhvr>
                                    </p:animEffect>
                                    <p:anim calcmode="lin" valueType="num">
                                      <p:cBhvr>
                                        <p:cTn id="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7" dur="26">
                                          <p:stCondLst>
                                            <p:cond delay="650"/>
                                          </p:stCondLst>
                                        </p:cTn>
                                        <p:tgtEl>
                                          <p:spTgt spid="14"/>
                                        </p:tgtEl>
                                      </p:cBhvr>
                                      <p:to x="100000" y="60000"/>
                                    </p:animScale>
                                    <p:animScale>
                                      <p:cBhvr>
                                        <p:cTn id="58" dur="166" decel="50000">
                                          <p:stCondLst>
                                            <p:cond delay="676"/>
                                          </p:stCondLst>
                                        </p:cTn>
                                        <p:tgtEl>
                                          <p:spTgt spid="14"/>
                                        </p:tgtEl>
                                      </p:cBhvr>
                                      <p:to x="100000" y="100000"/>
                                    </p:animScale>
                                    <p:animScale>
                                      <p:cBhvr>
                                        <p:cTn id="59" dur="26">
                                          <p:stCondLst>
                                            <p:cond delay="1312"/>
                                          </p:stCondLst>
                                        </p:cTn>
                                        <p:tgtEl>
                                          <p:spTgt spid="14"/>
                                        </p:tgtEl>
                                      </p:cBhvr>
                                      <p:to x="100000" y="80000"/>
                                    </p:animScale>
                                    <p:animScale>
                                      <p:cBhvr>
                                        <p:cTn id="60" dur="166" decel="50000">
                                          <p:stCondLst>
                                            <p:cond delay="1338"/>
                                          </p:stCondLst>
                                        </p:cTn>
                                        <p:tgtEl>
                                          <p:spTgt spid="14"/>
                                        </p:tgtEl>
                                      </p:cBhvr>
                                      <p:to x="100000" y="100000"/>
                                    </p:animScale>
                                    <p:animScale>
                                      <p:cBhvr>
                                        <p:cTn id="61" dur="26">
                                          <p:stCondLst>
                                            <p:cond delay="1642"/>
                                          </p:stCondLst>
                                        </p:cTn>
                                        <p:tgtEl>
                                          <p:spTgt spid="14"/>
                                        </p:tgtEl>
                                      </p:cBhvr>
                                      <p:to x="100000" y="90000"/>
                                    </p:animScale>
                                    <p:animScale>
                                      <p:cBhvr>
                                        <p:cTn id="62" dur="166" decel="50000">
                                          <p:stCondLst>
                                            <p:cond delay="1668"/>
                                          </p:stCondLst>
                                        </p:cTn>
                                        <p:tgtEl>
                                          <p:spTgt spid="14"/>
                                        </p:tgtEl>
                                      </p:cBhvr>
                                      <p:to x="100000" y="100000"/>
                                    </p:animScale>
                                    <p:animScale>
                                      <p:cBhvr>
                                        <p:cTn id="63" dur="26">
                                          <p:stCondLst>
                                            <p:cond delay="1808"/>
                                          </p:stCondLst>
                                        </p:cTn>
                                        <p:tgtEl>
                                          <p:spTgt spid="14"/>
                                        </p:tgtEl>
                                      </p:cBhvr>
                                      <p:to x="100000" y="95000"/>
                                    </p:animScale>
                                    <p:animScale>
                                      <p:cBhvr>
                                        <p:cTn id="64" dur="166" decel="50000">
                                          <p:stCondLst>
                                            <p:cond delay="1834"/>
                                          </p:stCondLst>
                                        </p:cTn>
                                        <p:tgtEl>
                                          <p:spTgt spid="14"/>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
                                            <p:txEl>
                                              <p:pRg st="0" end="0"/>
                                            </p:txEl>
                                          </p:spTgt>
                                        </p:tgtEl>
                                        <p:attrNameLst>
                                          <p:attrName>style.visibility</p:attrName>
                                        </p:attrNameLst>
                                      </p:cBhvr>
                                      <p:to>
                                        <p:strVal val="visible"/>
                                      </p:to>
                                    </p:set>
                                    <p:anim calcmode="lin" valueType="num">
                                      <p:cBhvr additive="base">
                                        <p:cTn id="6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D3CA2-8353-464E-9CBF-1E8D2A71FC2B}"/>
              </a:ext>
            </a:extLst>
          </p:cNvPr>
          <p:cNvSpPr/>
          <p:nvPr/>
        </p:nvSpPr>
        <p:spPr>
          <a:xfrm>
            <a:off x="0" y="0"/>
            <a:ext cx="329184" cy="6858000"/>
          </a:xfrm>
          <a:prstGeom prst="rect">
            <a:avLst/>
          </a:prstGeom>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10C5F0-B8FD-4C51-8F85-14E4A7453F09}"/>
              </a:ext>
            </a:extLst>
          </p:cNvPr>
          <p:cNvSpPr/>
          <p:nvPr/>
        </p:nvSpPr>
        <p:spPr>
          <a:xfrm>
            <a:off x="0" y="0"/>
            <a:ext cx="12192000" cy="365760"/>
          </a:xfrm>
          <a:prstGeom prst="rect">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A0A5FB-FC4C-4FA1-BC0F-63DF676228A6}"/>
              </a:ext>
            </a:extLst>
          </p:cNvPr>
          <p:cNvSpPr/>
          <p:nvPr/>
        </p:nvSpPr>
        <p:spPr>
          <a:xfrm>
            <a:off x="0" y="6565392"/>
            <a:ext cx="12192000" cy="365760"/>
          </a:xfrm>
          <a:prstGeom prst="rect">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5373DC-DD1A-49A4-8960-1FCB739126E3}"/>
              </a:ext>
            </a:extLst>
          </p:cNvPr>
          <p:cNvSpPr/>
          <p:nvPr/>
        </p:nvSpPr>
        <p:spPr>
          <a:xfrm>
            <a:off x="2304288" y="512064"/>
            <a:ext cx="6734992"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6000" b="1" u="sng" cap="none" spc="0" dirty="0">
                <a:ln/>
                <a:solidFill>
                  <a:schemeClr val="accent5">
                    <a:lumMod val="50000"/>
                  </a:schemeClr>
                </a:solidFill>
              </a:rPr>
              <a:t>শিক্ষকের আদর্শ পাঠ</a:t>
            </a:r>
            <a:endParaRPr lang="en-US" sz="6000" b="1" u="sng" cap="none" spc="0" dirty="0">
              <a:ln/>
              <a:solidFill>
                <a:schemeClr val="accent5">
                  <a:lumMod val="50000"/>
                </a:schemeClr>
              </a:solidFill>
            </a:endParaRPr>
          </a:p>
        </p:txBody>
      </p:sp>
      <p:pic>
        <p:nvPicPr>
          <p:cNvPr id="9" name="Picture 8">
            <a:extLst>
              <a:ext uri="{FF2B5EF4-FFF2-40B4-BE49-F238E27FC236}">
                <a16:creationId xmlns:a16="http://schemas.microsoft.com/office/drawing/2014/main" id="{C453CE6B-1109-46E5-9C11-47A610786E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3312" y="1674031"/>
            <a:ext cx="7918704" cy="432443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0696415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 6 Points 1">
            <a:extLst>
              <a:ext uri="{FF2B5EF4-FFF2-40B4-BE49-F238E27FC236}">
                <a16:creationId xmlns:a16="http://schemas.microsoft.com/office/drawing/2014/main" id="{A7A6CDF6-A146-4046-9FAD-7A3819F9963E}"/>
              </a:ext>
            </a:extLst>
          </p:cNvPr>
          <p:cNvSpPr/>
          <p:nvPr/>
        </p:nvSpPr>
        <p:spPr>
          <a:xfrm>
            <a:off x="3672590" y="1409076"/>
            <a:ext cx="3057994" cy="3207895"/>
          </a:xfrm>
          <a:prstGeom prst="star6">
            <a:avLst/>
          </a:prstGeom>
          <a:solidFill>
            <a:schemeClr val="tx2">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1DDA93D-871E-4745-A2F7-076579F89F46}"/>
              </a:ext>
            </a:extLst>
          </p:cNvPr>
          <p:cNvSpPr/>
          <p:nvPr/>
        </p:nvSpPr>
        <p:spPr>
          <a:xfrm>
            <a:off x="4137285" y="2016177"/>
            <a:ext cx="1958715" cy="199369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6FCE37-BB11-4467-91DC-F5ABA1AF3ADF}"/>
              </a:ext>
            </a:extLst>
          </p:cNvPr>
          <p:cNvSpPr/>
          <p:nvPr/>
        </p:nvSpPr>
        <p:spPr>
          <a:xfrm>
            <a:off x="1528997" y="284813"/>
            <a:ext cx="7719934"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chemeClr val="accent3"/>
                </a:solidFill>
                <a:effectLst/>
              </a:rPr>
              <a:t>উচ্চারণ</a:t>
            </a:r>
            <a:r>
              <a:rPr lang="en-US" sz="5400" b="1" cap="none" spc="0" dirty="0">
                <a:ln/>
                <a:solidFill>
                  <a:schemeClr val="accent3"/>
                </a:solidFill>
                <a:effectLst/>
              </a:rPr>
              <a:t> </a:t>
            </a:r>
            <a:r>
              <a:rPr lang="en-US" sz="5400" b="1" cap="none" spc="0" dirty="0" err="1">
                <a:ln/>
                <a:solidFill>
                  <a:schemeClr val="accent3"/>
                </a:solidFill>
                <a:effectLst/>
              </a:rPr>
              <a:t>অনুশীলন</a:t>
            </a:r>
            <a:endParaRPr lang="en-US" sz="5400" b="1" cap="none" spc="0" dirty="0">
              <a:ln/>
              <a:solidFill>
                <a:schemeClr val="accent3"/>
              </a:solidFill>
              <a:effectLst/>
            </a:endParaRPr>
          </a:p>
        </p:txBody>
      </p:sp>
      <p:sp>
        <p:nvSpPr>
          <p:cNvPr id="6" name="Rectangle 5">
            <a:extLst>
              <a:ext uri="{FF2B5EF4-FFF2-40B4-BE49-F238E27FC236}">
                <a16:creationId xmlns:a16="http://schemas.microsoft.com/office/drawing/2014/main" id="{0E215C1E-FFD0-49BB-BF90-373DF0E209C0}"/>
              </a:ext>
            </a:extLst>
          </p:cNvPr>
          <p:cNvSpPr/>
          <p:nvPr/>
        </p:nvSpPr>
        <p:spPr>
          <a:xfrm>
            <a:off x="1379095" y="2443397"/>
            <a:ext cx="2123606"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a:ln/>
                <a:solidFill>
                  <a:schemeClr val="bg2">
                    <a:lumMod val="10000"/>
                  </a:schemeClr>
                </a:solidFill>
              </a:rPr>
              <a:t>নির্জন</a:t>
            </a:r>
            <a:endParaRPr lang="en-US" sz="5400" b="1" cap="none" spc="0" dirty="0">
              <a:ln/>
              <a:solidFill>
                <a:schemeClr val="bg2">
                  <a:lumMod val="10000"/>
                </a:schemeClr>
              </a:solidFill>
              <a:effectLst/>
            </a:endParaRPr>
          </a:p>
        </p:txBody>
      </p:sp>
      <p:sp>
        <p:nvSpPr>
          <p:cNvPr id="7" name="Rectangle 6">
            <a:extLst>
              <a:ext uri="{FF2B5EF4-FFF2-40B4-BE49-F238E27FC236}">
                <a16:creationId xmlns:a16="http://schemas.microsoft.com/office/drawing/2014/main" id="{038CFB45-0568-4E43-9D00-0E22915BA88F}"/>
              </a:ext>
            </a:extLst>
          </p:cNvPr>
          <p:cNvSpPr/>
          <p:nvPr/>
        </p:nvSpPr>
        <p:spPr>
          <a:xfrm>
            <a:off x="2833142" y="4817903"/>
            <a:ext cx="4647544"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a:ln/>
                <a:solidFill>
                  <a:schemeClr val="tx2">
                    <a:lumMod val="50000"/>
                  </a:schemeClr>
                </a:solidFill>
              </a:rPr>
              <a:t>চকাচকি</a:t>
            </a:r>
            <a:endParaRPr lang="en-US" sz="5400" b="1" cap="none" spc="0" dirty="0">
              <a:ln/>
              <a:solidFill>
                <a:schemeClr val="tx2">
                  <a:lumMod val="50000"/>
                </a:schemeClr>
              </a:solidFill>
              <a:effectLst/>
            </a:endParaRPr>
          </a:p>
        </p:txBody>
      </p:sp>
      <p:sp>
        <p:nvSpPr>
          <p:cNvPr id="8" name="Rectangle 7">
            <a:extLst>
              <a:ext uri="{FF2B5EF4-FFF2-40B4-BE49-F238E27FC236}">
                <a16:creationId xmlns:a16="http://schemas.microsoft.com/office/drawing/2014/main" id="{BD81EB4F-FF74-4DEC-81A6-1C8D07898431}"/>
              </a:ext>
            </a:extLst>
          </p:cNvPr>
          <p:cNvSpPr/>
          <p:nvPr/>
        </p:nvSpPr>
        <p:spPr>
          <a:xfrm>
            <a:off x="6560694" y="2443397"/>
            <a:ext cx="3362795"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a:ln/>
                <a:solidFill>
                  <a:schemeClr val="bg2">
                    <a:lumMod val="10000"/>
                  </a:schemeClr>
                </a:solidFill>
              </a:rPr>
              <a:t>বালুচর</a:t>
            </a:r>
            <a:endParaRPr lang="en-US" sz="5400" b="1" cap="none" spc="0" dirty="0">
              <a:ln/>
              <a:solidFill>
                <a:schemeClr val="bg2">
                  <a:lumMod val="10000"/>
                </a:schemeClr>
              </a:solidFill>
              <a:effectLst/>
            </a:endParaRPr>
          </a:p>
        </p:txBody>
      </p:sp>
    </p:spTree>
    <p:extLst>
      <p:ext uri="{BB962C8B-B14F-4D97-AF65-F5344CB8AC3E}">
        <p14:creationId xmlns:p14="http://schemas.microsoft.com/office/powerpoint/2010/main" val="12970356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heel(1)">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F2F90C-7999-449B-8921-344C11BE18B7}"/>
              </a:ext>
            </a:extLst>
          </p:cNvPr>
          <p:cNvSpPr/>
          <p:nvPr/>
        </p:nvSpPr>
        <p:spPr>
          <a:xfrm>
            <a:off x="1603949" y="269823"/>
            <a:ext cx="7854844" cy="923330"/>
          </a:xfrm>
          <a:prstGeom prst="rect">
            <a:avLst/>
          </a:prstGeom>
          <a:noFill/>
        </p:spPr>
        <p:txBody>
          <a:bodyPr wrap="square" lIns="91440" tIns="45720" rIns="91440" bIns="45720">
            <a:spAutoFit/>
          </a:bodyPr>
          <a:lstStyle/>
          <a:p>
            <a:pPr algn="ctr"/>
            <a:r>
              <a:rPr lang="bn-BD" sz="5400" b="1" cap="none" spc="0" dirty="0">
                <a:ln w="12700">
                  <a:solidFill>
                    <a:schemeClr val="tx2">
                      <a:lumMod val="75000"/>
                    </a:schemeClr>
                  </a:solidFill>
                  <a:prstDash val="solid"/>
                </a:ln>
                <a:solidFill>
                  <a:schemeClr val="bg2">
                    <a:lumMod val="10000"/>
                  </a:schemeClr>
                </a:solidFill>
                <a:effectLst>
                  <a:outerShdw dist="38100" dir="2640000" algn="bl" rotWithShape="0">
                    <a:schemeClr val="tx2">
                      <a:lumMod val="75000"/>
                    </a:schemeClr>
                  </a:outerShdw>
                </a:effectLst>
              </a:rPr>
              <a:t>শব্দের অর্থগুলো জেনে নিই</a:t>
            </a:r>
            <a:endParaRPr lang="en-US" sz="5400" b="1" cap="none" spc="0" dirty="0">
              <a:ln w="12700">
                <a:solidFill>
                  <a:schemeClr val="tx2">
                    <a:lumMod val="75000"/>
                  </a:schemeClr>
                </a:solidFill>
                <a:prstDash val="solid"/>
              </a:ln>
              <a:solidFill>
                <a:schemeClr val="bg2">
                  <a:lumMod val="10000"/>
                </a:schemeClr>
              </a:solidFill>
              <a:effectLst>
                <a:outerShdw dist="38100" dir="2640000" algn="bl" rotWithShape="0">
                  <a:schemeClr val="tx2">
                    <a:lumMod val="75000"/>
                  </a:schemeClr>
                </a:outerShdw>
              </a:effectLst>
            </a:endParaRPr>
          </a:p>
        </p:txBody>
      </p:sp>
      <p:sp>
        <p:nvSpPr>
          <p:cNvPr id="6" name="Rectangle 5">
            <a:extLst>
              <a:ext uri="{FF2B5EF4-FFF2-40B4-BE49-F238E27FC236}">
                <a16:creationId xmlns:a16="http://schemas.microsoft.com/office/drawing/2014/main" id="{5FE6734C-8727-4998-9DE6-7F5E52E249E5}"/>
              </a:ext>
            </a:extLst>
          </p:cNvPr>
          <p:cNvSpPr/>
          <p:nvPr/>
        </p:nvSpPr>
        <p:spPr>
          <a:xfrm>
            <a:off x="629587" y="1993692"/>
            <a:ext cx="4077324"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a:ln/>
                <a:solidFill>
                  <a:schemeClr val="accent5">
                    <a:lumMod val="50000"/>
                  </a:schemeClr>
                </a:solidFill>
              </a:rPr>
              <a:t>নির্জন</a:t>
            </a:r>
            <a:endParaRPr lang="en-US" sz="5400" b="1" cap="none" spc="0" dirty="0">
              <a:ln/>
              <a:solidFill>
                <a:schemeClr val="accent5">
                  <a:lumMod val="50000"/>
                </a:schemeClr>
              </a:solidFill>
              <a:effectLst/>
            </a:endParaRPr>
          </a:p>
        </p:txBody>
      </p:sp>
      <p:sp>
        <p:nvSpPr>
          <p:cNvPr id="7" name="Rectangle 6">
            <a:extLst>
              <a:ext uri="{FF2B5EF4-FFF2-40B4-BE49-F238E27FC236}">
                <a16:creationId xmlns:a16="http://schemas.microsoft.com/office/drawing/2014/main" id="{55F69A51-BEC5-4444-9BFF-C9AB8B7AB845}"/>
              </a:ext>
            </a:extLst>
          </p:cNvPr>
          <p:cNvSpPr/>
          <p:nvPr/>
        </p:nvSpPr>
        <p:spPr>
          <a:xfrm>
            <a:off x="944381" y="3237875"/>
            <a:ext cx="2848130"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a:ln/>
                <a:solidFill>
                  <a:schemeClr val="accent5">
                    <a:lumMod val="50000"/>
                  </a:schemeClr>
                </a:solidFill>
              </a:rPr>
              <a:t>চকাচকি</a:t>
            </a:r>
            <a:endParaRPr lang="en-US" sz="5400" b="1" cap="none" spc="0" dirty="0">
              <a:ln/>
              <a:solidFill>
                <a:schemeClr val="accent5">
                  <a:lumMod val="50000"/>
                </a:schemeClr>
              </a:solidFill>
              <a:effectLst/>
            </a:endParaRPr>
          </a:p>
        </p:txBody>
      </p:sp>
      <p:sp>
        <p:nvSpPr>
          <p:cNvPr id="8" name="Rectangle 7">
            <a:extLst>
              <a:ext uri="{FF2B5EF4-FFF2-40B4-BE49-F238E27FC236}">
                <a16:creationId xmlns:a16="http://schemas.microsoft.com/office/drawing/2014/main" id="{9A53D698-BF14-441A-B3DE-802F53C15E89}"/>
              </a:ext>
            </a:extLst>
          </p:cNvPr>
          <p:cNvSpPr/>
          <p:nvPr/>
        </p:nvSpPr>
        <p:spPr>
          <a:xfrm>
            <a:off x="1113019" y="4482057"/>
            <a:ext cx="2510853"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a:ln/>
                <a:solidFill>
                  <a:schemeClr val="accent5">
                    <a:lumMod val="50000"/>
                  </a:schemeClr>
                </a:solidFill>
              </a:rPr>
              <a:t>তট</a:t>
            </a:r>
            <a:endParaRPr lang="en-US" sz="5400" b="1" cap="none" spc="0" dirty="0">
              <a:ln/>
              <a:solidFill>
                <a:schemeClr val="accent5">
                  <a:lumMod val="50000"/>
                </a:schemeClr>
              </a:solidFill>
              <a:effectLst/>
            </a:endParaRPr>
          </a:p>
        </p:txBody>
      </p:sp>
      <p:sp>
        <p:nvSpPr>
          <p:cNvPr id="9" name="Minus Sign 8">
            <a:extLst>
              <a:ext uri="{FF2B5EF4-FFF2-40B4-BE49-F238E27FC236}">
                <a16:creationId xmlns:a16="http://schemas.microsoft.com/office/drawing/2014/main" id="{154CF038-0CA7-4DC6-8025-D68CDB22F927}"/>
              </a:ext>
            </a:extLst>
          </p:cNvPr>
          <p:cNvSpPr/>
          <p:nvPr/>
        </p:nvSpPr>
        <p:spPr>
          <a:xfrm>
            <a:off x="3949908" y="1993692"/>
            <a:ext cx="1521501" cy="9233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Sign 9">
            <a:extLst>
              <a:ext uri="{FF2B5EF4-FFF2-40B4-BE49-F238E27FC236}">
                <a16:creationId xmlns:a16="http://schemas.microsoft.com/office/drawing/2014/main" id="{A5AA5316-00F8-425E-B26F-105349082E4D}"/>
              </a:ext>
            </a:extLst>
          </p:cNvPr>
          <p:cNvSpPr/>
          <p:nvPr/>
        </p:nvSpPr>
        <p:spPr>
          <a:xfrm>
            <a:off x="3968646" y="3236093"/>
            <a:ext cx="1521501" cy="9233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Sign 10">
            <a:extLst>
              <a:ext uri="{FF2B5EF4-FFF2-40B4-BE49-F238E27FC236}">
                <a16:creationId xmlns:a16="http://schemas.microsoft.com/office/drawing/2014/main" id="{F4DF0EF1-F7CE-4EA6-8620-6DE7E808D8CB}"/>
              </a:ext>
            </a:extLst>
          </p:cNvPr>
          <p:cNvSpPr/>
          <p:nvPr/>
        </p:nvSpPr>
        <p:spPr>
          <a:xfrm>
            <a:off x="3949908" y="4482057"/>
            <a:ext cx="1521501" cy="9233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A3AEF0-F511-425C-AD3F-C82BB17D2AD8}"/>
              </a:ext>
            </a:extLst>
          </p:cNvPr>
          <p:cNvSpPr/>
          <p:nvPr/>
        </p:nvSpPr>
        <p:spPr>
          <a:xfrm>
            <a:off x="5471409" y="1993692"/>
            <a:ext cx="3987384"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5400" b="1" dirty="0">
                <a:ln/>
                <a:solidFill>
                  <a:schemeClr val="accent4"/>
                </a:solidFill>
              </a:rPr>
              <a:t>জনশূন্য স্থান</a:t>
            </a:r>
            <a:endParaRPr lang="en-US" sz="5400" b="1" cap="none" spc="0" dirty="0">
              <a:ln/>
              <a:solidFill>
                <a:schemeClr val="accent4"/>
              </a:solidFill>
              <a:effectLst/>
            </a:endParaRPr>
          </a:p>
        </p:txBody>
      </p:sp>
      <p:sp>
        <p:nvSpPr>
          <p:cNvPr id="2" name="Rectangle 1">
            <a:extLst>
              <a:ext uri="{FF2B5EF4-FFF2-40B4-BE49-F238E27FC236}">
                <a16:creationId xmlns:a16="http://schemas.microsoft.com/office/drawing/2014/main" id="{76C5C7A8-3EF2-49CE-B6E9-411155EBC6CE}"/>
              </a:ext>
            </a:extLst>
          </p:cNvPr>
          <p:cNvSpPr/>
          <p:nvPr/>
        </p:nvSpPr>
        <p:spPr>
          <a:xfrm>
            <a:off x="5006715" y="3236093"/>
            <a:ext cx="5761219"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4800" b="1" dirty="0">
                <a:ln/>
                <a:solidFill>
                  <a:schemeClr val="accent4"/>
                </a:solidFill>
              </a:rPr>
              <a:t>হাঁস জাতীয় পাখি</a:t>
            </a:r>
            <a:endParaRPr lang="en-US" sz="4800" b="1" cap="none" spc="0" dirty="0">
              <a:ln/>
              <a:solidFill>
                <a:schemeClr val="accent4"/>
              </a:solidFill>
              <a:effectLst/>
            </a:endParaRPr>
          </a:p>
        </p:txBody>
      </p:sp>
      <p:sp>
        <p:nvSpPr>
          <p:cNvPr id="3" name="Rectangle 2">
            <a:extLst>
              <a:ext uri="{FF2B5EF4-FFF2-40B4-BE49-F238E27FC236}">
                <a16:creationId xmlns:a16="http://schemas.microsoft.com/office/drawing/2014/main" id="{359E7265-F794-4052-94C2-608A6A275510}"/>
              </a:ext>
            </a:extLst>
          </p:cNvPr>
          <p:cNvSpPr/>
          <p:nvPr/>
        </p:nvSpPr>
        <p:spPr>
          <a:xfrm>
            <a:off x="5141627" y="4478494"/>
            <a:ext cx="4212235"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4800" b="1" dirty="0">
                <a:ln/>
                <a:solidFill>
                  <a:schemeClr val="accent4"/>
                </a:solidFill>
              </a:rPr>
              <a:t>নদীর তীর</a:t>
            </a:r>
            <a:endParaRPr lang="en-US" sz="4800" b="1" cap="none" spc="0" dirty="0">
              <a:ln/>
              <a:solidFill>
                <a:schemeClr val="accent4"/>
              </a:solidFill>
              <a:effectLst/>
            </a:endParaRPr>
          </a:p>
        </p:txBody>
      </p:sp>
    </p:spTree>
    <p:extLst>
      <p:ext uri="{BB962C8B-B14F-4D97-AF65-F5344CB8AC3E}">
        <p14:creationId xmlns:p14="http://schemas.microsoft.com/office/powerpoint/2010/main" val="1930222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P spid="12"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3A71CF-EAEC-4F91-85F0-11A6098F14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2068643"/>
            <a:ext cx="5274781" cy="33727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a:extLst>
              <a:ext uri="{FF2B5EF4-FFF2-40B4-BE49-F238E27FC236}">
                <a16:creationId xmlns:a16="http://schemas.microsoft.com/office/drawing/2014/main" id="{27F20BDD-F743-4982-9630-8EDFA21E56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1435" y="2068643"/>
            <a:ext cx="5130105" cy="337278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angle 7">
            <a:extLst>
              <a:ext uri="{FF2B5EF4-FFF2-40B4-BE49-F238E27FC236}">
                <a16:creationId xmlns:a16="http://schemas.microsoft.com/office/drawing/2014/main" id="{DF1C04F9-7F6C-4883-8CA1-C0E341E93CA9}"/>
              </a:ext>
            </a:extLst>
          </p:cNvPr>
          <p:cNvSpPr/>
          <p:nvPr/>
        </p:nvSpPr>
        <p:spPr>
          <a:xfrm>
            <a:off x="134912" y="517878"/>
            <a:ext cx="11587396"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5400" b="1" dirty="0">
                <a:ln/>
                <a:solidFill>
                  <a:srgbClr val="0070C0"/>
                </a:solidFill>
              </a:rPr>
              <a:t>তোমরা পাঠ্যবইয়ের ৯১পৃষ্ঠা বের করে</a:t>
            </a:r>
            <a:endParaRPr lang="en-US" sz="5400" b="1" cap="none" spc="0" dirty="0">
              <a:ln/>
              <a:solidFill>
                <a:srgbClr val="0070C0"/>
              </a:solidFill>
              <a:effectLst/>
            </a:endParaRPr>
          </a:p>
        </p:txBody>
      </p:sp>
      <p:sp>
        <p:nvSpPr>
          <p:cNvPr id="9" name="Rectangle 8">
            <a:extLst>
              <a:ext uri="{FF2B5EF4-FFF2-40B4-BE49-F238E27FC236}">
                <a16:creationId xmlns:a16="http://schemas.microsoft.com/office/drawing/2014/main" id="{B8374521-622F-4588-86CB-6386C26DD821}"/>
              </a:ext>
            </a:extLst>
          </p:cNvPr>
          <p:cNvSpPr/>
          <p:nvPr/>
        </p:nvSpPr>
        <p:spPr>
          <a:xfrm>
            <a:off x="491435" y="5691604"/>
            <a:ext cx="10496355"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a:ln/>
                <a:solidFill>
                  <a:schemeClr val="accent5">
                    <a:lumMod val="75000"/>
                  </a:schemeClr>
                </a:solidFill>
              </a:rPr>
              <a:t>পাঠ্যাংশটুকু দলে আবৃত্তি কর।</a:t>
            </a:r>
            <a:endParaRPr lang="en-US" sz="5400" b="1" cap="none" spc="0" dirty="0">
              <a:ln/>
              <a:solidFill>
                <a:schemeClr val="accent5">
                  <a:lumMod val="75000"/>
                </a:schemeClr>
              </a:solidFill>
              <a:effectLst/>
            </a:endParaRPr>
          </a:p>
        </p:txBody>
      </p:sp>
    </p:spTree>
    <p:extLst>
      <p:ext uri="{BB962C8B-B14F-4D97-AF65-F5344CB8AC3E}">
        <p14:creationId xmlns:p14="http://schemas.microsoft.com/office/powerpoint/2010/main" val="38198528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76B3AE-8728-4086-9855-747C582D2211}"/>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1F03BDA-5861-4152-B409-90D649A7B5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0829" y="2203554"/>
            <a:ext cx="4999142" cy="37175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a:extLst>
              <a:ext uri="{FF2B5EF4-FFF2-40B4-BE49-F238E27FC236}">
                <a16:creationId xmlns:a16="http://schemas.microsoft.com/office/drawing/2014/main" id="{6B5536F6-6E36-4A3A-A51D-7BC41C3E8684}"/>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ozaidesigns.deviantart.com/art/vine-border-138254826"/>
              </a:rPr>
              <a:t>This Photo</a:t>
            </a:r>
            <a:r>
              <a:rPr lang="en-US" sz="900"/>
              <a:t> by Unknown Author is licensed under </a:t>
            </a:r>
            <a:r>
              <a:rPr lang="en-US" sz="900">
                <a:hlinkClick r:id="rId5" tooltip="https://creativecommons.org/licenses/by/3.0/"/>
              </a:rPr>
              <a:t>CC BY</a:t>
            </a:r>
            <a:endParaRPr lang="en-US" sz="900"/>
          </a:p>
        </p:txBody>
      </p:sp>
      <p:pic>
        <p:nvPicPr>
          <p:cNvPr id="10" name="Picture 9">
            <a:extLst>
              <a:ext uri="{FF2B5EF4-FFF2-40B4-BE49-F238E27FC236}">
                <a16:creationId xmlns:a16="http://schemas.microsoft.com/office/drawing/2014/main" id="{DB2EF82D-3D8A-4C77-9B66-5578FED1C6CA}"/>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674558" y="1753849"/>
            <a:ext cx="3237875" cy="2098622"/>
          </a:xfrm>
          <a:prstGeom prst="rect">
            <a:avLst/>
          </a:prstGeom>
        </p:spPr>
      </p:pic>
      <p:sp>
        <p:nvSpPr>
          <p:cNvPr id="11" name="Rectangle 10">
            <a:extLst>
              <a:ext uri="{FF2B5EF4-FFF2-40B4-BE49-F238E27FC236}">
                <a16:creationId xmlns:a16="http://schemas.microsoft.com/office/drawing/2014/main" id="{9121B248-66AC-4612-B52E-21382973AF18}"/>
              </a:ext>
            </a:extLst>
          </p:cNvPr>
          <p:cNvSpPr/>
          <p:nvPr/>
        </p:nvSpPr>
        <p:spPr>
          <a:xfrm>
            <a:off x="1349114" y="2203554"/>
            <a:ext cx="1858781" cy="1200329"/>
          </a:xfrm>
          <a:prstGeom prst="rect">
            <a:avLst/>
          </a:prstGeom>
          <a:noFill/>
        </p:spPr>
        <p:txBody>
          <a:bodyPr wrap="square" lIns="91440" tIns="45720" rIns="91440" bIns="45720">
            <a:spAutoFit/>
          </a:bodyPr>
          <a:lstStyle/>
          <a:p>
            <a:pPr algn="ctr"/>
            <a:r>
              <a:rPr lang="bn-BD"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একক কাজ</a:t>
            </a:r>
            <a:endPar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angle 11">
            <a:extLst>
              <a:ext uri="{FF2B5EF4-FFF2-40B4-BE49-F238E27FC236}">
                <a16:creationId xmlns:a16="http://schemas.microsoft.com/office/drawing/2014/main" id="{016606F4-AA6B-4007-A203-9200DD15AB42}"/>
              </a:ext>
            </a:extLst>
          </p:cNvPr>
          <p:cNvSpPr/>
          <p:nvPr/>
        </p:nvSpPr>
        <p:spPr>
          <a:xfrm>
            <a:off x="2038662" y="936885"/>
            <a:ext cx="7794885"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4800" b="1" cap="none" spc="0" dirty="0">
                <a:ln/>
                <a:solidFill>
                  <a:schemeClr val="accent4"/>
                </a:solidFill>
                <a:effectLst/>
              </a:rPr>
              <a:t>পাঠ্যাংটুকু একাকী আবৃত্তি কর</a:t>
            </a:r>
            <a:endParaRPr lang="en-US" sz="4800" b="1" cap="none" spc="0" dirty="0">
              <a:ln/>
              <a:solidFill>
                <a:schemeClr val="accent4"/>
              </a:solidFill>
              <a:effectLst/>
            </a:endParaRPr>
          </a:p>
        </p:txBody>
      </p:sp>
    </p:spTree>
    <p:extLst>
      <p:ext uri="{BB962C8B-B14F-4D97-AF65-F5344CB8AC3E}">
        <p14:creationId xmlns:p14="http://schemas.microsoft.com/office/powerpoint/2010/main" val="17743329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9D75AC-8CB8-4375-BC46-582EBF4A5ED6}"/>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14591"/>
            <a:ext cx="12192000" cy="6828019"/>
          </a:xfrm>
          <a:prstGeom prst="rect">
            <a:avLst/>
          </a:prstGeom>
        </p:spPr>
      </p:pic>
      <p:sp>
        <p:nvSpPr>
          <p:cNvPr id="10" name="Rectangle 9">
            <a:extLst>
              <a:ext uri="{FF2B5EF4-FFF2-40B4-BE49-F238E27FC236}">
                <a16:creationId xmlns:a16="http://schemas.microsoft.com/office/drawing/2014/main" id="{8C731039-F7C9-407A-95C2-077522C56149}"/>
              </a:ext>
            </a:extLst>
          </p:cNvPr>
          <p:cNvSpPr/>
          <p:nvPr/>
        </p:nvSpPr>
        <p:spPr>
          <a:xfrm>
            <a:off x="1244185" y="794479"/>
            <a:ext cx="3672589" cy="923330"/>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bn-BD" sz="5400" b="1" dirty="0">
                <a:ln w="0"/>
                <a:solidFill>
                  <a:schemeClr val="bg2">
                    <a:lumMod val="10000"/>
                  </a:schemeClr>
                </a:solidFill>
                <a:effectLst>
                  <a:reflection blurRad="6350" stA="53000" endA="300" endPos="35500" dir="5400000" sy="-90000" algn="bl" rotWithShape="0"/>
                </a:effectLst>
              </a:rPr>
              <a:t>একক কাজ</a:t>
            </a:r>
            <a:endParaRPr lang="en-US" sz="5400" b="1" cap="none" spc="0" dirty="0">
              <a:ln w="0"/>
              <a:solidFill>
                <a:schemeClr val="bg2">
                  <a:lumMod val="10000"/>
                </a:schemeClr>
              </a:solidFill>
              <a:effectLst>
                <a:reflection blurRad="6350" stA="53000" endA="300" endPos="35500" dir="5400000" sy="-90000" algn="bl" rotWithShape="0"/>
              </a:effectLst>
            </a:endParaRPr>
          </a:p>
        </p:txBody>
      </p:sp>
      <p:sp>
        <p:nvSpPr>
          <p:cNvPr id="12" name="Rectangle 11">
            <a:extLst>
              <a:ext uri="{FF2B5EF4-FFF2-40B4-BE49-F238E27FC236}">
                <a16:creationId xmlns:a16="http://schemas.microsoft.com/office/drawing/2014/main" id="{26F8997A-3835-4C4E-A6DE-08687817D5FB}"/>
              </a:ext>
            </a:extLst>
          </p:cNvPr>
          <p:cNvSpPr/>
          <p:nvPr/>
        </p:nvSpPr>
        <p:spPr>
          <a:xfrm>
            <a:off x="5591331" y="871423"/>
            <a:ext cx="511164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bn-BD" sz="4400" b="1" dirty="0">
                <a:ln w="0"/>
                <a:solidFill>
                  <a:schemeClr val="bg2">
                    <a:lumMod val="25000"/>
                  </a:schemeClr>
                </a:solidFill>
                <a:effectLst>
                  <a:reflection blurRad="6350" stA="53000" endA="300" endPos="35500" dir="5400000" sy="-90000" algn="bl" rotWithShape="0"/>
                </a:effectLst>
              </a:rPr>
              <a:t>সংক্ষেপে উত্তর দাও</a:t>
            </a:r>
            <a:endParaRPr lang="en-US" sz="4400" b="1" cap="none" spc="0" dirty="0">
              <a:ln w="0"/>
              <a:solidFill>
                <a:schemeClr val="bg2">
                  <a:lumMod val="25000"/>
                </a:schemeClr>
              </a:solidFill>
              <a:effectLst>
                <a:reflection blurRad="6350" stA="53000" endA="300" endPos="35500" dir="5400000" sy="-90000" algn="bl" rotWithShape="0"/>
              </a:effectLst>
            </a:endParaRPr>
          </a:p>
        </p:txBody>
      </p:sp>
      <p:sp>
        <p:nvSpPr>
          <p:cNvPr id="13" name="Rectangle 12">
            <a:extLst>
              <a:ext uri="{FF2B5EF4-FFF2-40B4-BE49-F238E27FC236}">
                <a16:creationId xmlns:a16="http://schemas.microsoft.com/office/drawing/2014/main" id="{0E602B1C-FB40-4777-B3C8-BA0E4D131132}"/>
              </a:ext>
            </a:extLst>
          </p:cNvPr>
          <p:cNvSpPr/>
          <p:nvPr/>
        </p:nvSpPr>
        <p:spPr>
          <a:xfrm>
            <a:off x="1379095" y="1983647"/>
            <a:ext cx="6760564" cy="646331"/>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bn-BD" sz="3600" dirty="0">
                <a:ln w="0"/>
                <a:effectLst>
                  <a:outerShdw blurRad="38100" dist="19050" dir="2700000" algn="tl" rotWithShape="0">
                    <a:schemeClr val="dk1">
                      <a:alpha val="40000"/>
                    </a:schemeClr>
                  </a:outerShdw>
                </a:effectLst>
              </a:rPr>
              <a:t>ক. শরৎকালে চকাচকিরা কী করে?</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1B4C60E4-C526-4BE4-A864-41575F19EA14}"/>
              </a:ext>
            </a:extLst>
          </p:cNvPr>
          <p:cNvSpPr/>
          <p:nvPr/>
        </p:nvSpPr>
        <p:spPr>
          <a:xfrm>
            <a:off x="1379095" y="3522528"/>
            <a:ext cx="7555042" cy="523220"/>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খ</a:t>
            </a:r>
            <a:r>
              <a:rPr lang="bn-BD" sz="2800" b="0" cap="none" spc="0" dirty="0">
                <a:ln w="0"/>
                <a:solidFill>
                  <a:schemeClr val="tx1"/>
                </a:solidFill>
                <a:effectLst>
                  <a:outerShdw blurRad="38100" dist="19050" dir="2700000" algn="tl" rotWithShape="0">
                    <a:schemeClr val="dk1">
                      <a:alpha val="40000"/>
                    </a:schemeClr>
                  </a:outerShdw>
                </a:effectLst>
              </a:rPr>
              <a:t>.</a:t>
            </a: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err="1">
                <a:ln w="0"/>
                <a:solidFill>
                  <a:schemeClr val="tx1"/>
                </a:solidFill>
                <a:effectLst>
                  <a:outerShdw blurRad="38100" dist="19050" dir="2700000" algn="tl" rotWithShape="0">
                    <a:schemeClr val="dk1">
                      <a:alpha val="40000"/>
                    </a:schemeClr>
                  </a:outerShdw>
                </a:effectLst>
              </a:rPr>
              <a:t>শীতকালে</a:t>
            </a: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err="1">
                <a:ln w="0"/>
                <a:solidFill>
                  <a:schemeClr val="tx1"/>
                </a:solidFill>
                <a:effectLst>
                  <a:outerShdw blurRad="38100" dist="19050" dir="2700000" algn="tl" rotWithShape="0">
                    <a:schemeClr val="dk1">
                      <a:alpha val="40000"/>
                    </a:schemeClr>
                  </a:outerShdw>
                </a:effectLst>
              </a:rPr>
              <a:t>বিদেশি</a:t>
            </a: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err="1">
                <a:ln w="0"/>
                <a:solidFill>
                  <a:schemeClr val="tx1"/>
                </a:solidFill>
                <a:effectLst>
                  <a:outerShdw blurRad="38100" dist="19050" dir="2700000" algn="tl" rotWithShape="0">
                    <a:schemeClr val="dk1">
                      <a:alpha val="40000"/>
                    </a:schemeClr>
                  </a:outerShdw>
                </a:effectLst>
              </a:rPr>
              <a:t>হাঁসেরা</a:t>
            </a: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err="1">
                <a:ln w="0"/>
                <a:solidFill>
                  <a:schemeClr val="tx1"/>
                </a:solidFill>
                <a:effectLst>
                  <a:outerShdw blurRad="38100" dist="19050" dir="2700000" algn="tl" rotWithShape="0">
                    <a:schemeClr val="dk1">
                      <a:alpha val="40000"/>
                    </a:schemeClr>
                  </a:outerShdw>
                </a:effectLst>
              </a:rPr>
              <a:t>এদেশে</a:t>
            </a: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err="1">
                <a:ln w="0"/>
                <a:solidFill>
                  <a:schemeClr val="tx1"/>
                </a:solidFill>
                <a:effectLst>
                  <a:outerShdw blurRad="38100" dist="19050" dir="2700000" algn="tl" rotWithShape="0">
                    <a:schemeClr val="dk1">
                      <a:alpha val="40000"/>
                    </a:schemeClr>
                  </a:outerShdw>
                </a:effectLst>
              </a:rPr>
              <a:t>আসে</a:t>
            </a: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err="1">
                <a:ln w="0"/>
                <a:solidFill>
                  <a:schemeClr val="tx1"/>
                </a:solidFill>
                <a:effectLst>
                  <a:outerShdw blurRad="38100" dist="19050" dir="2700000" algn="tl" rotWithShape="0">
                    <a:schemeClr val="dk1">
                      <a:alpha val="40000"/>
                    </a:schemeClr>
                  </a:outerShdw>
                </a:effectLst>
              </a:rPr>
              <a:t>কেন</a:t>
            </a:r>
            <a:r>
              <a:rPr lang="en-US" sz="2800" dirty="0">
                <a:ln w="0"/>
                <a:effectLst>
                  <a:outerShdw blurRad="38100" dist="19050" dir="2700000" algn="tl" rotWithShape="0">
                    <a:schemeClr val="dk1">
                      <a:alpha val="40000"/>
                    </a:schemeClr>
                  </a:outerShdw>
                </a:effectLst>
              </a:rPr>
              <a:t>? </a:t>
            </a:r>
            <a:r>
              <a:rPr lang="en-US" sz="2800" b="0" cap="none" spc="0" dirty="0">
                <a:ln w="0"/>
                <a:solidFill>
                  <a:schemeClr val="tx1"/>
                </a:solidFill>
                <a:effectLst>
                  <a:outerShdw blurRad="38100" dist="19050" dir="2700000" algn="tl" rotWithShape="0">
                    <a:schemeClr val="dk1">
                      <a:alpha val="40000"/>
                    </a:schemeClr>
                  </a:outerShdw>
                </a:effectLst>
              </a:rPr>
              <a:t> </a:t>
            </a:r>
          </a:p>
        </p:txBody>
      </p:sp>
      <p:sp>
        <p:nvSpPr>
          <p:cNvPr id="2" name="Rectangle 1">
            <a:extLst>
              <a:ext uri="{FF2B5EF4-FFF2-40B4-BE49-F238E27FC236}">
                <a16:creationId xmlns:a16="http://schemas.microsoft.com/office/drawing/2014/main" id="{B6D9EC06-5D24-4D9D-97D9-DED3D6D64BE6}"/>
              </a:ext>
            </a:extLst>
          </p:cNvPr>
          <p:cNvSpPr/>
          <p:nvPr/>
        </p:nvSpPr>
        <p:spPr>
          <a:xfrm>
            <a:off x="3057993" y="2753088"/>
            <a:ext cx="5876145"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3600" b="1" cap="none" spc="0" dirty="0">
                <a:ln/>
                <a:solidFill>
                  <a:schemeClr val="accent3"/>
                </a:solidFill>
                <a:effectLst/>
              </a:rPr>
              <a:t>উত্তরঃ নদীর তীরে ঘর বাঁধে।</a:t>
            </a:r>
            <a:endParaRPr lang="en-US" sz="3600" b="1" cap="none" spc="0" dirty="0">
              <a:ln/>
              <a:solidFill>
                <a:srgbClr val="FF0000"/>
              </a:solidFill>
              <a:effectLst/>
            </a:endParaRPr>
          </a:p>
        </p:txBody>
      </p:sp>
      <p:sp>
        <p:nvSpPr>
          <p:cNvPr id="3" name="Rectangle 2">
            <a:extLst>
              <a:ext uri="{FF2B5EF4-FFF2-40B4-BE49-F238E27FC236}">
                <a16:creationId xmlns:a16="http://schemas.microsoft.com/office/drawing/2014/main" id="{A4E8F40E-E273-42E1-B8A1-8DEEE7CD03A0}"/>
              </a:ext>
            </a:extLst>
          </p:cNvPr>
          <p:cNvSpPr/>
          <p:nvPr/>
        </p:nvSpPr>
        <p:spPr>
          <a:xfrm>
            <a:off x="1648918" y="4291969"/>
            <a:ext cx="9413824" cy="584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3200" b="1" dirty="0">
                <a:ln/>
                <a:solidFill>
                  <a:schemeClr val="accent3"/>
                </a:solidFill>
              </a:rPr>
              <a:t>উত্তরঃ শীতপ্রধান দেশের তুলনায় এদেশে শীত কম পড়ে।</a:t>
            </a:r>
            <a:endParaRPr lang="en-US" sz="3200" b="1" cap="none" spc="0" dirty="0">
              <a:ln/>
              <a:solidFill>
                <a:schemeClr val="accent3"/>
              </a:solidFill>
              <a:effectLst/>
            </a:endParaRPr>
          </a:p>
        </p:txBody>
      </p:sp>
    </p:spTree>
    <p:extLst>
      <p:ext uri="{BB962C8B-B14F-4D97-AF65-F5344CB8AC3E}">
        <p14:creationId xmlns:p14="http://schemas.microsoft.com/office/powerpoint/2010/main" val="668293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3EF9A8-0037-45D0-AD4D-1182D56773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4" name="Rectangle 3">
            <a:extLst>
              <a:ext uri="{FF2B5EF4-FFF2-40B4-BE49-F238E27FC236}">
                <a16:creationId xmlns:a16="http://schemas.microsoft.com/office/drawing/2014/main" id="{8097791A-A0AD-4231-9561-6CDF9D777BD9}"/>
              </a:ext>
            </a:extLst>
          </p:cNvPr>
          <p:cNvSpPr/>
          <p:nvPr/>
        </p:nvSpPr>
        <p:spPr>
          <a:xfrm>
            <a:off x="-232474" y="-2"/>
            <a:ext cx="5494022" cy="1200329"/>
          </a:xfrm>
          <a:prstGeom prst="rect">
            <a:avLst/>
          </a:prstGeom>
          <a:noFill/>
        </p:spPr>
        <p:txBody>
          <a:bodyPr wrap="square" lIns="91440" tIns="45720" rIns="91440" bIns="45720">
            <a:spAutoFit/>
          </a:bodyPr>
          <a:lstStyle/>
          <a:p>
            <a:pPr algn="ctr"/>
            <a:r>
              <a:rPr lang="en-US" sz="7200" b="1" cap="none" spc="0" dirty="0" err="1">
                <a:ln w="12700">
                  <a:solidFill>
                    <a:schemeClr val="tx2">
                      <a:lumMod val="75000"/>
                    </a:schemeClr>
                  </a:solidFill>
                  <a:prstDash val="solid"/>
                </a:ln>
                <a:solidFill>
                  <a:schemeClr val="tx1">
                    <a:lumMod val="95000"/>
                    <a:lumOff val="5000"/>
                  </a:schemeClr>
                </a:solidFill>
                <a:effectLst>
                  <a:outerShdw dist="38100" dir="2640000" algn="bl" rotWithShape="0">
                    <a:schemeClr val="tx2">
                      <a:lumMod val="75000"/>
                    </a:schemeClr>
                  </a:outerShdw>
                </a:effectLst>
              </a:rPr>
              <a:t>আজকের</a:t>
            </a:r>
            <a:r>
              <a:rPr lang="en-US" sz="7200" b="1" cap="none" spc="0" dirty="0">
                <a:ln w="12700">
                  <a:solidFill>
                    <a:schemeClr val="tx2">
                      <a:lumMod val="75000"/>
                    </a:schemeClr>
                  </a:solidFill>
                  <a:prstDash val="solid"/>
                </a:ln>
                <a:solidFill>
                  <a:schemeClr val="tx1">
                    <a:lumMod val="95000"/>
                    <a:lumOff val="5000"/>
                  </a:schemeClr>
                </a:solidFill>
                <a:effectLst>
                  <a:outerShdw dist="38100" dir="2640000" algn="bl" rotWithShape="0">
                    <a:schemeClr val="tx2">
                      <a:lumMod val="75000"/>
                    </a:schemeClr>
                  </a:outerShdw>
                </a:effectLst>
              </a:rPr>
              <a:t> </a:t>
            </a:r>
          </a:p>
        </p:txBody>
      </p:sp>
      <p:sp>
        <p:nvSpPr>
          <p:cNvPr id="5" name="Rectangle 4">
            <a:extLst>
              <a:ext uri="{FF2B5EF4-FFF2-40B4-BE49-F238E27FC236}">
                <a16:creationId xmlns:a16="http://schemas.microsoft.com/office/drawing/2014/main" id="{255015C0-D5C0-45B3-8F50-600104A4816A}"/>
              </a:ext>
            </a:extLst>
          </p:cNvPr>
          <p:cNvSpPr/>
          <p:nvPr/>
        </p:nvSpPr>
        <p:spPr>
          <a:xfrm>
            <a:off x="6580681" y="-1"/>
            <a:ext cx="4547101" cy="1015663"/>
          </a:xfrm>
          <a:prstGeom prst="rect">
            <a:avLst/>
          </a:prstGeom>
          <a:noFill/>
        </p:spPr>
        <p:txBody>
          <a:bodyPr wrap="square" lIns="91440" tIns="45720" rIns="91440" bIns="45720">
            <a:spAutoFit/>
          </a:bodyPr>
          <a:lstStyle/>
          <a:p>
            <a:pPr algn="ctr"/>
            <a:r>
              <a:rPr lang="bn-BD" sz="6000" b="1" dirty="0">
                <a:ln w="12700">
                  <a:solidFill>
                    <a:schemeClr val="tx2">
                      <a:lumMod val="75000"/>
                    </a:schemeClr>
                  </a:solidFill>
                  <a:prstDash val="solid"/>
                </a:ln>
                <a:solidFill>
                  <a:schemeClr val="tx1">
                    <a:lumMod val="95000"/>
                    <a:lumOff val="5000"/>
                  </a:schemeClr>
                </a:solidFill>
                <a:effectLst>
                  <a:outerShdw dist="38100" dir="2640000" algn="bl" rotWithShape="0">
                    <a:schemeClr val="tx2">
                      <a:lumMod val="75000"/>
                    </a:schemeClr>
                  </a:outerShdw>
                </a:effectLst>
              </a:rPr>
              <a:t>পাঠে সবাইকে</a:t>
            </a:r>
            <a:endParaRPr lang="en-US" sz="6000" b="1" cap="none" spc="0" dirty="0">
              <a:ln w="12700">
                <a:solidFill>
                  <a:schemeClr val="tx2">
                    <a:lumMod val="75000"/>
                  </a:schemeClr>
                </a:solidFill>
                <a:prstDash val="solid"/>
              </a:ln>
              <a:solidFill>
                <a:schemeClr val="tx1">
                  <a:lumMod val="95000"/>
                  <a:lumOff val="5000"/>
                </a:schemeClr>
              </a:solidFill>
              <a:effectLst>
                <a:outerShdw dist="38100" dir="2640000" algn="bl" rotWithShape="0">
                  <a:schemeClr val="tx2">
                    <a:lumMod val="75000"/>
                  </a:schemeClr>
                </a:outerShdw>
              </a:effectLst>
            </a:endParaRPr>
          </a:p>
        </p:txBody>
      </p:sp>
      <p:sp>
        <p:nvSpPr>
          <p:cNvPr id="6" name="Rectangle 5">
            <a:extLst>
              <a:ext uri="{FF2B5EF4-FFF2-40B4-BE49-F238E27FC236}">
                <a16:creationId xmlns:a16="http://schemas.microsoft.com/office/drawing/2014/main" id="{C4D49CD3-CFD6-468F-BCFE-997DF9BF7D08}"/>
              </a:ext>
            </a:extLst>
          </p:cNvPr>
          <p:cNvSpPr/>
          <p:nvPr/>
        </p:nvSpPr>
        <p:spPr>
          <a:xfrm>
            <a:off x="712922" y="4246536"/>
            <a:ext cx="10414860" cy="2862322"/>
          </a:xfrm>
          <a:prstGeom prst="rect">
            <a:avLst/>
          </a:prstGeom>
          <a:noFill/>
        </p:spPr>
        <p:txBody>
          <a:bodyPr wrap="square" lIns="91440" tIns="45720" rIns="91440" bIns="45720">
            <a:spAutoFit/>
          </a:bodyPr>
          <a:lstStyle/>
          <a:p>
            <a:pPr algn="ctr"/>
            <a:r>
              <a:rPr lang="bn-BD" sz="18000" b="1" dirty="0">
                <a:ln w="12700">
                  <a:solidFill>
                    <a:schemeClr val="accent1"/>
                  </a:solidFill>
                  <a:prstDash val="solid"/>
                </a:ln>
                <a:solidFill>
                  <a:srgbClr val="FF0000"/>
                </a:solidFill>
                <a:effectLst>
                  <a:outerShdw dist="38100" dir="2640000" algn="bl" rotWithShape="0">
                    <a:schemeClr val="accent1"/>
                  </a:outerShdw>
                </a:effectLst>
              </a:rPr>
              <a:t>স্বাগতম</a:t>
            </a:r>
          </a:p>
        </p:txBody>
      </p:sp>
    </p:spTree>
    <p:extLst>
      <p:ext uri="{BB962C8B-B14F-4D97-AF65-F5344CB8AC3E}">
        <p14:creationId xmlns:p14="http://schemas.microsoft.com/office/powerpoint/2010/main" val="3250710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80">
                                          <p:stCondLst>
                                            <p:cond delay="0"/>
                                          </p:stCondLst>
                                        </p:cTn>
                                        <p:tgtEl>
                                          <p:spTgt spid="6">
                                            <p:txEl>
                                              <p:pRg st="0" end="0"/>
                                            </p:txEl>
                                          </p:spTgt>
                                        </p:tgtEl>
                                      </p:cBhvr>
                                    </p:animEffect>
                                    <p:anim calcmode="lin" valueType="num">
                                      <p:cBhvr>
                                        <p:cTn id="1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xEl>
                                              <p:pRg st="0" end="0"/>
                                            </p:txEl>
                                          </p:spTgt>
                                        </p:tgtEl>
                                      </p:cBhvr>
                                      <p:to x="100000" y="60000"/>
                                    </p:animScale>
                                    <p:animScale>
                                      <p:cBhvr>
                                        <p:cTn id="24" dur="166" decel="50000">
                                          <p:stCondLst>
                                            <p:cond delay="676"/>
                                          </p:stCondLst>
                                        </p:cTn>
                                        <p:tgtEl>
                                          <p:spTgt spid="6">
                                            <p:txEl>
                                              <p:pRg st="0" end="0"/>
                                            </p:txEl>
                                          </p:spTgt>
                                        </p:tgtEl>
                                      </p:cBhvr>
                                      <p:to x="100000" y="100000"/>
                                    </p:animScale>
                                    <p:animScale>
                                      <p:cBhvr>
                                        <p:cTn id="25" dur="26">
                                          <p:stCondLst>
                                            <p:cond delay="1312"/>
                                          </p:stCondLst>
                                        </p:cTn>
                                        <p:tgtEl>
                                          <p:spTgt spid="6">
                                            <p:txEl>
                                              <p:pRg st="0" end="0"/>
                                            </p:txEl>
                                          </p:spTgt>
                                        </p:tgtEl>
                                      </p:cBhvr>
                                      <p:to x="100000" y="80000"/>
                                    </p:animScale>
                                    <p:animScale>
                                      <p:cBhvr>
                                        <p:cTn id="26" dur="166" decel="50000">
                                          <p:stCondLst>
                                            <p:cond delay="1338"/>
                                          </p:stCondLst>
                                        </p:cTn>
                                        <p:tgtEl>
                                          <p:spTgt spid="6">
                                            <p:txEl>
                                              <p:pRg st="0" end="0"/>
                                            </p:txEl>
                                          </p:spTgt>
                                        </p:tgtEl>
                                      </p:cBhvr>
                                      <p:to x="100000" y="100000"/>
                                    </p:animScale>
                                    <p:animScale>
                                      <p:cBhvr>
                                        <p:cTn id="27" dur="26">
                                          <p:stCondLst>
                                            <p:cond delay="1642"/>
                                          </p:stCondLst>
                                        </p:cTn>
                                        <p:tgtEl>
                                          <p:spTgt spid="6">
                                            <p:txEl>
                                              <p:pRg st="0" end="0"/>
                                            </p:txEl>
                                          </p:spTgt>
                                        </p:tgtEl>
                                      </p:cBhvr>
                                      <p:to x="100000" y="90000"/>
                                    </p:animScale>
                                    <p:animScale>
                                      <p:cBhvr>
                                        <p:cTn id="28" dur="166" decel="50000">
                                          <p:stCondLst>
                                            <p:cond delay="1668"/>
                                          </p:stCondLst>
                                        </p:cTn>
                                        <p:tgtEl>
                                          <p:spTgt spid="6">
                                            <p:txEl>
                                              <p:pRg st="0" end="0"/>
                                            </p:txEl>
                                          </p:spTgt>
                                        </p:tgtEl>
                                      </p:cBhvr>
                                      <p:to x="100000" y="100000"/>
                                    </p:animScale>
                                    <p:animScale>
                                      <p:cBhvr>
                                        <p:cTn id="29" dur="26">
                                          <p:stCondLst>
                                            <p:cond delay="1808"/>
                                          </p:stCondLst>
                                        </p:cTn>
                                        <p:tgtEl>
                                          <p:spTgt spid="6">
                                            <p:txEl>
                                              <p:pRg st="0" end="0"/>
                                            </p:txEl>
                                          </p:spTgt>
                                        </p:tgtEl>
                                      </p:cBhvr>
                                      <p:to x="100000" y="95000"/>
                                    </p:animScale>
                                    <p:animScale>
                                      <p:cBhvr>
                                        <p:cTn id="30"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DC1EF0-17FF-4C24-A62B-7BC8CEDD5053}"/>
              </a:ext>
            </a:extLst>
          </p:cNvPr>
          <p:cNvSpPr/>
          <p:nvPr/>
        </p:nvSpPr>
        <p:spPr>
          <a:xfrm>
            <a:off x="2803161" y="269823"/>
            <a:ext cx="5621360"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rgbClr val="002060"/>
                </a:solidFill>
                <a:effectLst/>
              </a:rPr>
              <a:t>জোড়ায়</a:t>
            </a:r>
            <a:r>
              <a:rPr lang="en-US" sz="5400" b="1" cap="none" spc="0" dirty="0">
                <a:ln/>
                <a:solidFill>
                  <a:srgbClr val="002060"/>
                </a:solidFill>
                <a:effectLst/>
              </a:rPr>
              <a:t> </a:t>
            </a:r>
            <a:r>
              <a:rPr lang="en-US" sz="5400" b="1" cap="none" spc="0" dirty="0" err="1">
                <a:ln/>
                <a:solidFill>
                  <a:srgbClr val="002060"/>
                </a:solidFill>
                <a:effectLst/>
              </a:rPr>
              <a:t>কাজ</a:t>
            </a:r>
            <a:endParaRPr lang="en-US" sz="5400" b="1" cap="none" spc="0" dirty="0">
              <a:ln/>
              <a:solidFill>
                <a:srgbClr val="002060"/>
              </a:solidFill>
              <a:effectLst/>
            </a:endParaRPr>
          </a:p>
        </p:txBody>
      </p:sp>
      <p:sp>
        <p:nvSpPr>
          <p:cNvPr id="5" name="Rectangle 4">
            <a:extLst>
              <a:ext uri="{FF2B5EF4-FFF2-40B4-BE49-F238E27FC236}">
                <a16:creationId xmlns:a16="http://schemas.microsoft.com/office/drawing/2014/main" id="{1F729F51-5C5C-4AEC-9DE8-5AD8B8AA8BD8}"/>
              </a:ext>
            </a:extLst>
          </p:cNvPr>
          <p:cNvSpPr/>
          <p:nvPr/>
        </p:nvSpPr>
        <p:spPr>
          <a:xfrm>
            <a:off x="1" y="1334126"/>
            <a:ext cx="12192000"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3600" b="1" cap="none" spc="0" dirty="0">
                <a:ln/>
                <a:solidFill>
                  <a:srgbClr val="FF0000"/>
                </a:solidFill>
                <a:effectLst/>
              </a:rPr>
              <a:t>ঘরের ভিতরের শব্দগুলো খালি জায়গায় বসিয়ে বাক্য তৈরি কর।</a:t>
            </a:r>
            <a:endParaRPr lang="en-US" sz="3600" b="1" cap="none" spc="0" dirty="0">
              <a:ln/>
              <a:solidFill>
                <a:srgbClr val="FF0000"/>
              </a:solidFill>
              <a:effectLst/>
            </a:endParaRPr>
          </a:p>
        </p:txBody>
      </p:sp>
      <p:sp>
        <p:nvSpPr>
          <p:cNvPr id="6" name="Rectangle 5">
            <a:extLst>
              <a:ext uri="{FF2B5EF4-FFF2-40B4-BE49-F238E27FC236}">
                <a16:creationId xmlns:a16="http://schemas.microsoft.com/office/drawing/2014/main" id="{69B44CBA-2FA5-4069-8624-02FD6A9E2740}"/>
              </a:ext>
            </a:extLst>
          </p:cNvPr>
          <p:cNvSpPr/>
          <p:nvPr/>
        </p:nvSpPr>
        <p:spPr>
          <a:xfrm>
            <a:off x="164893" y="3455391"/>
            <a:ext cx="11092720"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4000" b="1" dirty="0">
                <a:ln/>
                <a:solidFill>
                  <a:schemeClr val="bg2">
                    <a:lumMod val="25000"/>
                  </a:schemeClr>
                </a:solidFill>
              </a:rPr>
              <a:t>ক) এলাকাটি এত---------যে গা ছমছম করে।</a:t>
            </a:r>
            <a:endParaRPr lang="en-US" sz="4000" b="1" cap="none" spc="0" dirty="0">
              <a:ln/>
              <a:solidFill>
                <a:schemeClr val="bg2">
                  <a:lumMod val="25000"/>
                </a:schemeClr>
              </a:solidFill>
              <a:effectLst/>
            </a:endParaRPr>
          </a:p>
        </p:txBody>
      </p:sp>
      <p:sp>
        <p:nvSpPr>
          <p:cNvPr id="7" name="Rectangle 6">
            <a:extLst>
              <a:ext uri="{FF2B5EF4-FFF2-40B4-BE49-F238E27FC236}">
                <a16:creationId xmlns:a16="http://schemas.microsoft.com/office/drawing/2014/main" id="{3C3374E7-8207-4A99-AF71-EACADB094945}"/>
              </a:ext>
            </a:extLst>
          </p:cNvPr>
          <p:cNvSpPr/>
          <p:nvPr/>
        </p:nvSpPr>
        <p:spPr>
          <a:xfrm>
            <a:off x="284812" y="4601979"/>
            <a:ext cx="10972801"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000" b="1" cap="none" spc="0" dirty="0">
                <a:ln/>
                <a:solidFill>
                  <a:schemeClr val="bg2">
                    <a:lumMod val="10000"/>
                  </a:schemeClr>
                </a:solidFill>
                <a:effectLst/>
              </a:rPr>
              <a:t>খ) নদীর ধারে---------দল বেঁধে উড়ে বেড়ায়।</a:t>
            </a:r>
            <a:endParaRPr lang="en-US" sz="4000" b="1" cap="none" spc="0" dirty="0">
              <a:ln/>
              <a:solidFill>
                <a:schemeClr val="bg2">
                  <a:lumMod val="10000"/>
                </a:schemeClr>
              </a:solidFill>
              <a:effectLst/>
            </a:endParaRPr>
          </a:p>
        </p:txBody>
      </p:sp>
      <p:sp>
        <p:nvSpPr>
          <p:cNvPr id="8" name="Rectangle 7">
            <a:extLst>
              <a:ext uri="{FF2B5EF4-FFF2-40B4-BE49-F238E27FC236}">
                <a16:creationId xmlns:a16="http://schemas.microsoft.com/office/drawing/2014/main" id="{352AAC71-61AF-47BF-A207-816CF01C980F}"/>
              </a:ext>
            </a:extLst>
          </p:cNvPr>
          <p:cNvSpPr/>
          <p:nvPr/>
        </p:nvSpPr>
        <p:spPr>
          <a:xfrm>
            <a:off x="-344771" y="5559278"/>
            <a:ext cx="1109272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000" b="1" dirty="0">
                <a:ln/>
                <a:solidFill>
                  <a:schemeClr val="tx2">
                    <a:lumMod val="50000"/>
                  </a:schemeClr>
                </a:solidFill>
              </a:rPr>
              <a:t>গ) নদীর দু--------প্রতিবছর মেলা বসে।</a:t>
            </a:r>
            <a:endParaRPr lang="en-US" sz="4000" b="1" cap="none" spc="0" dirty="0">
              <a:ln/>
              <a:solidFill>
                <a:schemeClr val="tx2">
                  <a:lumMod val="50000"/>
                </a:schemeClr>
              </a:solidFill>
              <a:effectLst/>
            </a:endParaRPr>
          </a:p>
        </p:txBody>
      </p:sp>
      <p:sp>
        <p:nvSpPr>
          <p:cNvPr id="9" name="Rectangle 8">
            <a:extLst>
              <a:ext uri="{FF2B5EF4-FFF2-40B4-BE49-F238E27FC236}">
                <a16:creationId xmlns:a16="http://schemas.microsoft.com/office/drawing/2014/main" id="{AA36FAF3-A6B2-4A28-ACB3-2AB428A5C454}"/>
              </a:ext>
            </a:extLst>
          </p:cNvPr>
          <p:cNvSpPr/>
          <p:nvPr/>
        </p:nvSpPr>
        <p:spPr>
          <a:xfrm>
            <a:off x="659567" y="1980457"/>
            <a:ext cx="2683240" cy="923330"/>
          </a:xfrm>
          <a:prstGeom prst="rect">
            <a:avLst/>
          </a:prstGeom>
          <a:noFill/>
        </p:spPr>
        <p:txBody>
          <a:bodyPr wrap="square" lIns="91440" tIns="45720" rIns="91440" bIns="45720">
            <a:spAutoFit/>
          </a:bodyPr>
          <a:lstStyle/>
          <a:p>
            <a:pPr algn="ctr"/>
            <a:r>
              <a:rPr lang="bn-BD" sz="5400" b="1" dirty="0">
                <a:ln w="12700" cmpd="sng">
                  <a:solidFill>
                    <a:schemeClr val="accent4"/>
                  </a:solidFill>
                  <a:prstDash val="solid"/>
                </a:ln>
                <a:solidFill>
                  <a:srgbClr val="FF0000"/>
                </a:solidFill>
              </a:rPr>
              <a:t>চকাচকি</a:t>
            </a:r>
            <a:endParaRPr lang="en-US" sz="5400" b="1" cap="none" spc="0" dirty="0">
              <a:ln w="12700" cmpd="sng">
                <a:solidFill>
                  <a:schemeClr val="accent4"/>
                </a:solidFill>
                <a:prstDash val="solid"/>
              </a:ln>
              <a:solidFill>
                <a:srgbClr val="FF0000"/>
              </a:solidFill>
              <a:effectLst/>
            </a:endParaRPr>
          </a:p>
        </p:txBody>
      </p:sp>
      <p:sp>
        <p:nvSpPr>
          <p:cNvPr id="11" name="Rectangle 10">
            <a:extLst>
              <a:ext uri="{FF2B5EF4-FFF2-40B4-BE49-F238E27FC236}">
                <a16:creationId xmlns:a16="http://schemas.microsoft.com/office/drawing/2014/main" id="{BC053055-A05C-4469-B3E3-3C15E4689D6E}"/>
              </a:ext>
            </a:extLst>
          </p:cNvPr>
          <p:cNvSpPr/>
          <p:nvPr/>
        </p:nvSpPr>
        <p:spPr>
          <a:xfrm>
            <a:off x="4002373" y="1980457"/>
            <a:ext cx="2093627"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5400" b="1" dirty="0">
                <a:ln/>
                <a:solidFill>
                  <a:srgbClr val="FF0000"/>
                </a:solidFill>
              </a:rPr>
              <a:t>তটে</a:t>
            </a:r>
            <a:endParaRPr lang="en-US" sz="5400" b="1" cap="none" spc="0" dirty="0">
              <a:ln/>
              <a:solidFill>
                <a:srgbClr val="FF0000"/>
              </a:solidFill>
              <a:effectLst/>
            </a:endParaRPr>
          </a:p>
        </p:txBody>
      </p:sp>
      <p:sp>
        <p:nvSpPr>
          <p:cNvPr id="12" name="Rectangle 11">
            <a:extLst>
              <a:ext uri="{FF2B5EF4-FFF2-40B4-BE49-F238E27FC236}">
                <a16:creationId xmlns:a16="http://schemas.microsoft.com/office/drawing/2014/main" id="{CB962B05-F811-44EF-A6AB-2ECD0D391489}"/>
              </a:ext>
            </a:extLst>
          </p:cNvPr>
          <p:cNvSpPr/>
          <p:nvPr/>
        </p:nvSpPr>
        <p:spPr>
          <a:xfrm>
            <a:off x="6096000" y="1980457"/>
            <a:ext cx="297304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5400" b="1" dirty="0">
                <a:ln/>
                <a:solidFill>
                  <a:srgbClr val="FF0000"/>
                </a:solidFill>
              </a:rPr>
              <a:t>নির্জন</a:t>
            </a:r>
            <a:endParaRPr lang="en-US" sz="5400" b="1" cap="none" spc="0" dirty="0">
              <a:ln/>
              <a:solidFill>
                <a:srgbClr val="FF0000"/>
              </a:solidFill>
              <a:effectLst/>
            </a:endParaRPr>
          </a:p>
        </p:txBody>
      </p:sp>
    </p:spTree>
    <p:extLst>
      <p:ext uri="{BB962C8B-B14F-4D97-AF65-F5344CB8AC3E}">
        <p14:creationId xmlns:p14="http://schemas.microsoft.com/office/powerpoint/2010/main" val="37382495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1.48148E-6 L -0.22006 0.20023 " pathEditMode="relative" rAng="0" ptsTypes="AA">
                                      <p:cBhvr>
                                        <p:cTn id="6" dur="2000" fill="hold"/>
                                        <p:tgtEl>
                                          <p:spTgt spid="12"/>
                                        </p:tgtEl>
                                        <p:attrNameLst>
                                          <p:attrName>ppt_x</p:attrName>
                                          <p:attrName>ppt_y</p:attrName>
                                        </p:attrNameLst>
                                      </p:cBhvr>
                                      <p:rCtr x="-11003" y="100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1.48148E-6 L 0.20235 0.31504 " pathEditMode="relative" rAng="0" ptsTypes="AA">
                                      <p:cBhvr>
                                        <p:cTn id="10" dur="2000" fill="hold"/>
                                        <p:tgtEl>
                                          <p:spTgt spid="9"/>
                                        </p:tgtEl>
                                        <p:attrNameLst>
                                          <p:attrName>ppt_x</p:attrName>
                                          <p:attrName>ppt_y</p:attrName>
                                        </p:attrNameLst>
                                      </p:cBhvr>
                                      <p:rCtr x="10117" y="1574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1.48148E-6 L -0.11406 0.45463 " pathEditMode="relative" rAng="0" ptsTypes="AA">
                                      <p:cBhvr>
                                        <p:cTn id="14" dur="2000" fill="hold"/>
                                        <p:tgtEl>
                                          <p:spTgt spid="11"/>
                                        </p:tgtEl>
                                        <p:attrNameLst>
                                          <p:attrName>ppt_x</p:attrName>
                                          <p:attrName>ppt_y</p:attrName>
                                        </p:attrNameLst>
                                      </p:cBhvr>
                                      <p:rCtr x="-5703" y="2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ACC981-E19F-442A-9300-FF561F8C53F2}"/>
              </a:ext>
            </a:extLst>
          </p:cNvPr>
          <p:cNvSpPr/>
          <p:nvPr/>
        </p:nvSpPr>
        <p:spPr>
          <a:xfrm>
            <a:off x="3162925" y="0"/>
            <a:ext cx="6205927"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কবিতাংশের মূলভাব</a:t>
            </a:r>
            <a:endParaRPr lang="en-US"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6" name="Rectangle 5">
            <a:extLst>
              <a:ext uri="{FF2B5EF4-FFF2-40B4-BE49-F238E27FC236}">
                <a16:creationId xmlns:a16="http://schemas.microsoft.com/office/drawing/2014/main" id="{8FC6599B-A26F-418D-BA11-097E1932B253}"/>
              </a:ext>
            </a:extLst>
          </p:cNvPr>
          <p:cNvSpPr/>
          <p:nvPr/>
        </p:nvSpPr>
        <p:spPr>
          <a:xfrm>
            <a:off x="-164891" y="1753849"/>
            <a:ext cx="11572406" cy="440120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r"/>
            <a:r>
              <a:rPr lang="bn-BD" sz="4000" b="1" cap="none" spc="0" dirty="0">
                <a:ln/>
                <a:solidFill>
                  <a:schemeClr val="tx1">
                    <a:lumMod val="95000"/>
                    <a:lumOff val="5000"/>
                  </a:schemeClr>
                </a:solidFill>
                <a:effectLst/>
              </a:rPr>
              <a:t>কবিতা</a:t>
            </a:r>
            <a:r>
              <a:rPr lang="bn-BD" sz="4000" b="1" dirty="0">
                <a:ln/>
                <a:solidFill>
                  <a:schemeClr val="tx1">
                    <a:lumMod val="95000"/>
                    <a:lumOff val="5000"/>
                  </a:schemeClr>
                </a:solidFill>
              </a:rPr>
              <a:t>ংশে প্রকৃতির অপার সৌন্দর্যের কথা বলা হয়েছে।এখানে ফুটে ওঠে শরৎকালের বালুচরের প্রকৃতি।চকাচকিরা দল বেঁধে বালুচরের নির্জনে ঘর বেঁধে এর সৌন্দর্যকে বৃদ্ধি করে।নদীর ধারে কোথাও কোথাও কাশফুল ফুটে প্রকৃতিকে  সৌন্দর্য দান করেছে।এছাড়া শীতের দিনে অতিথি পাখির আগমন সৌন্দর্যের পূর্ণতা পেয়েছে</a:t>
            </a:r>
            <a:r>
              <a:rPr lang="bn-BD" sz="2800" b="1" dirty="0">
                <a:ln/>
                <a:solidFill>
                  <a:schemeClr val="tx1">
                    <a:lumMod val="95000"/>
                    <a:lumOff val="5000"/>
                  </a:schemeClr>
                </a:solidFill>
              </a:rPr>
              <a:t>।   </a:t>
            </a:r>
            <a:endParaRPr lang="en-US" sz="2800" b="1" cap="none" spc="0" dirty="0">
              <a:ln/>
              <a:solidFill>
                <a:schemeClr val="tx1">
                  <a:lumMod val="95000"/>
                  <a:lumOff val="5000"/>
                </a:schemeClr>
              </a:solidFill>
              <a:effectLst/>
            </a:endParaRPr>
          </a:p>
        </p:txBody>
      </p:sp>
      <p:sp>
        <p:nvSpPr>
          <p:cNvPr id="8" name="Star: 5 Points 7">
            <a:extLst>
              <a:ext uri="{FF2B5EF4-FFF2-40B4-BE49-F238E27FC236}">
                <a16:creationId xmlns:a16="http://schemas.microsoft.com/office/drawing/2014/main" id="{70A13FAF-34A3-4881-AE58-144225E95A27}"/>
              </a:ext>
            </a:extLst>
          </p:cNvPr>
          <p:cNvSpPr/>
          <p:nvPr/>
        </p:nvSpPr>
        <p:spPr>
          <a:xfrm>
            <a:off x="1663908" y="241281"/>
            <a:ext cx="1159240" cy="92333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21192E75-2CC0-4C56-96A4-98FDAABFB453}"/>
              </a:ext>
            </a:extLst>
          </p:cNvPr>
          <p:cNvSpPr/>
          <p:nvPr/>
        </p:nvSpPr>
        <p:spPr>
          <a:xfrm>
            <a:off x="9708629" y="82449"/>
            <a:ext cx="1159240" cy="92333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273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7CDF86-5F10-41A3-A1EE-0E7CA76B8B77}"/>
              </a:ext>
            </a:extLst>
          </p:cNvPr>
          <p:cNvSpPr/>
          <p:nvPr/>
        </p:nvSpPr>
        <p:spPr>
          <a:xfrm>
            <a:off x="0" y="0"/>
            <a:ext cx="12192000" cy="6858000"/>
          </a:xfrm>
          <a:prstGeom prst="rect">
            <a:avLst/>
          </a:prstGeom>
          <a:solidFill>
            <a:schemeClr val="accent5">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ame 5">
            <a:extLst>
              <a:ext uri="{FF2B5EF4-FFF2-40B4-BE49-F238E27FC236}">
                <a16:creationId xmlns:a16="http://schemas.microsoft.com/office/drawing/2014/main" id="{549A9E64-EF32-496E-9139-932709B2B997}"/>
              </a:ext>
            </a:extLst>
          </p:cNvPr>
          <p:cNvSpPr/>
          <p:nvPr/>
        </p:nvSpPr>
        <p:spPr>
          <a:xfrm>
            <a:off x="497173" y="438462"/>
            <a:ext cx="11197653" cy="5981076"/>
          </a:xfrm>
          <a:prstGeom prst="fram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lowchart: Punched Tape 6">
            <a:extLst>
              <a:ext uri="{FF2B5EF4-FFF2-40B4-BE49-F238E27FC236}">
                <a16:creationId xmlns:a16="http://schemas.microsoft.com/office/drawing/2014/main" id="{2444F7C8-9036-41F6-85DB-DBD0357BCE36}"/>
              </a:ext>
            </a:extLst>
          </p:cNvPr>
          <p:cNvSpPr/>
          <p:nvPr/>
        </p:nvSpPr>
        <p:spPr>
          <a:xfrm>
            <a:off x="3959294" y="1137272"/>
            <a:ext cx="3131053" cy="1228557"/>
          </a:xfrm>
          <a:prstGeom prst="flowChartPunchedTap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718A3A-AC5E-49F3-A20B-BE90B236A097}"/>
              </a:ext>
            </a:extLst>
          </p:cNvPr>
          <p:cNvSpPr/>
          <p:nvPr/>
        </p:nvSpPr>
        <p:spPr>
          <a:xfrm>
            <a:off x="4327160" y="1317154"/>
            <a:ext cx="2557110" cy="923330"/>
          </a:xfrm>
          <a:prstGeom prst="rect">
            <a:avLst/>
          </a:prstGeom>
          <a:noFill/>
        </p:spPr>
        <p:txBody>
          <a:bodyPr wrap="none" lIns="91440" tIns="45720" rIns="91440" bIns="45720">
            <a:spAutoFit/>
          </a:bodyPr>
          <a:lstStyle/>
          <a:p>
            <a:pPr algn="ctr"/>
            <a:r>
              <a:rPr lang="bn-BD" sz="5400" b="1" cap="none" spc="0" dirty="0">
                <a:ln w="0"/>
                <a:solidFill>
                  <a:schemeClr val="tx1">
                    <a:lumMod val="95000"/>
                    <a:lumOff val="5000"/>
                  </a:schemeClr>
                </a:solidFill>
                <a:effectLst>
                  <a:reflection blurRad="6350" stA="53000" endA="300" endPos="35500" dir="5400000" sy="-90000" algn="bl" rotWithShape="0"/>
                </a:effectLst>
              </a:rPr>
              <a:t>মুল্যায়ন</a:t>
            </a:r>
            <a:endParaRPr lang="en-US" sz="5400" b="1" cap="none" spc="0" dirty="0">
              <a:ln w="0"/>
              <a:solidFill>
                <a:schemeClr val="tx1">
                  <a:lumMod val="95000"/>
                  <a:lumOff val="5000"/>
                </a:schemeClr>
              </a:solidFill>
              <a:effectLst>
                <a:reflection blurRad="6350" stA="53000" endA="300" endPos="35500" dir="5400000" sy="-90000" algn="bl" rotWithShape="0"/>
              </a:effectLst>
            </a:endParaRPr>
          </a:p>
        </p:txBody>
      </p:sp>
      <p:sp>
        <p:nvSpPr>
          <p:cNvPr id="9" name="Rectangle 8">
            <a:extLst>
              <a:ext uri="{FF2B5EF4-FFF2-40B4-BE49-F238E27FC236}">
                <a16:creationId xmlns:a16="http://schemas.microsoft.com/office/drawing/2014/main" id="{08254835-5710-46CC-97F3-97BA9C09A22B}"/>
              </a:ext>
            </a:extLst>
          </p:cNvPr>
          <p:cNvSpPr/>
          <p:nvPr/>
        </p:nvSpPr>
        <p:spPr>
          <a:xfrm>
            <a:off x="1538514" y="2420366"/>
            <a:ext cx="4557486"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400" b="1" dirty="0">
                <a:ln/>
                <a:solidFill>
                  <a:srgbClr val="002060"/>
                </a:solidFill>
              </a:rPr>
              <a:t>অনুশীলনী প্রশ্ন</a:t>
            </a:r>
            <a:endParaRPr lang="en-US" sz="4400" b="1" cap="none" spc="0" dirty="0">
              <a:ln/>
              <a:solidFill>
                <a:srgbClr val="002060"/>
              </a:solidFill>
              <a:effectLst/>
            </a:endParaRPr>
          </a:p>
        </p:txBody>
      </p:sp>
      <p:sp>
        <p:nvSpPr>
          <p:cNvPr id="10" name="Rectangle 9">
            <a:extLst>
              <a:ext uri="{FF2B5EF4-FFF2-40B4-BE49-F238E27FC236}">
                <a16:creationId xmlns:a16="http://schemas.microsoft.com/office/drawing/2014/main" id="{2557FB72-5E0F-43B5-BB56-4901F22EA4E9}"/>
              </a:ext>
            </a:extLst>
          </p:cNvPr>
          <p:cNvSpPr/>
          <p:nvPr/>
        </p:nvSpPr>
        <p:spPr>
          <a:xfrm>
            <a:off x="1538514" y="3244343"/>
            <a:ext cx="7953829"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a:ln/>
                <a:solidFill>
                  <a:schemeClr val="bg2">
                    <a:lumMod val="10000"/>
                  </a:schemeClr>
                </a:solidFill>
              </a:rPr>
              <a:t>ক. নদীর বালুচরে কী ঘটে ?</a:t>
            </a:r>
            <a:endParaRPr lang="en-US" sz="5400" b="1" cap="none" spc="0" dirty="0">
              <a:ln/>
              <a:solidFill>
                <a:schemeClr val="bg2">
                  <a:lumMod val="10000"/>
                </a:schemeClr>
              </a:solidFill>
              <a:effectLst/>
            </a:endParaRPr>
          </a:p>
        </p:txBody>
      </p:sp>
    </p:spTree>
    <p:extLst>
      <p:ext uri="{BB962C8B-B14F-4D97-AF65-F5344CB8AC3E}">
        <p14:creationId xmlns:p14="http://schemas.microsoft.com/office/powerpoint/2010/main" val="556899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F39787-4A0C-4060-A3A6-287CA5F23E9C}"/>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 y="0"/>
            <a:ext cx="12192000" cy="6858000"/>
          </a:xfrm>
          <a:prstGeom prst="rect">
            <a:avLst/>
          </a:prstGeom>
        </p:spPr>
      </p:pic>
      <p:sp>
        <p:nvSpPr>
          <p:cNvPr id="7" name="Rectangle 6">
            <a:extLst>
              <a:ext uri="{FF2B5EF4-FFF2-40B4-BE49-F238E27FC236}">
                <a16:creationId xmlns:a16="http://schemas.microsoft.com/office/drawing/2014/main" id="{4160440B-6239-4050-98A2-1C414FDBCA87}"/>
              </a:ext>
            </a:extLst>
          </p:cNvPr>
          <p:cNvSpPr/>
          <p:nvPr/>
        </p:nvSpPr>
        <p:spPr>
          <a:xfrm>
            <a:off x="3064933" y="1151467"/>
            <a:ext cx="6265334" cy="1107996"/>
          </a:xfrm>
          <a:prstGeom prst="rect">
            <a:avLst/>
          </a:prstGeom>
          <a:noFill/>
        </p:spPr>
        <p:txBody>
          <a:bodyPr wrap="square" lIns="91440" tIns="45720" rIns="91440" bIns="45720">
            <a:spAutoFit/>
          </a:bodyPr>
          <a:lstStyle/>
          <a:p>
            <a:pPr algn="ctr">
              <a:tabLst>
                <a:tab pos="4114800" algn="dec"/>
              </a:tabLst>
            </a:pPr>
            <a:r>
              <a:rPr lang="bn-BD" sz="6600" b="1" dirty="0">
                <a:ln w="12700">
                  <a:solidFill>
                    <a:schemeClr val="tx1">
                      <a:lumMod val="95000"/>
                      <a:lumOff val="5000"/>
                    </a:schemeClr>
                  </a:solidFill>
                  <a:prstDash val="solid"/>
                </a:ln>
                <a:solidFill>
                  <a:schemeClr val="accent5">
                    <a:lumMod val="75000"/>
                  </a:schemeClr>
                </a:solidFill>
              </a:rPr>
              <a:t>পরিকল্পিত কাজ</a:t>
            </a:r>
            <a:endParaRPr lang="en-US" sz="6600" b="1" cap="none" spc="0" dirty="0">
              <a:ln w="12700">
                <a:solidFill>
                  <a:schemeClr val="tx1">
                    <a:lumMod val="95000"/>
                    <a:lumOff val="5000"/>
                  </a:schemeClr>
                </a:solidFill>
                <a:prstDash val="solid"/>
              </a:ln>
              <a:solidFill>
                <a:schemeClr val="accent5">
                  <a:lumMod val="75000"/>
                </a:schemeClr>
              </a:solidFill>
              <a:effectLst/>
            </a:endParaRPr>
          </a:p>
        </p:txBody>
      </p:sp>
      <p:sp>
        <p:nvSpPr>
          <p:cNvPr id="8" name="Rectangle 7">
            <a:extLst>
              <a:ext uri="{FF2B5EF4-FFF2-40B4-BE49-F238E27FC236}">
                <a16:creationId xmlns:a16="http://schemas.microsoft.com/office/drawing/2014/main" id="{79C34281-13EA-483D-AF03-DC99DA9726D2}"/>
              </a:ext>
            </a:extLst>
          </p:cNvPr>
          <p:cNvSpPr/>
          <p:nvPr/>
        </p:nvSpPr>
        <p:spPr>
          <a:xfrm>
            <a:off x="2252133" y="2967335"/>
            <a:ext cx="7636934" cy="1569660"/>
          </a:xfrm>
          <a:prstGeom prst="rect">
            <a:avLst/>
          </a:prstGeom>
          <a:noFill/>
        </p:spPr>
        <p:txBody>
          <a:bodyPr wrap="square" lIns="91440" tIns="45720" rIns="91440" bIns="45720">
            <a:spAutoFit/>
          </a:bodyPr>
          <a:lstStyle/>
          <a:p>
            <a:pPr algn="ctr"/>
            <a:r>
              <a:rPr lang="bn-BD" sz="4800" b="1" cap="none" spc="50" dirty="0">
                <a:ln w="0"/>
                <a:solidFill>
                  <a:schemeClr val="bg2">
                    <a:lumMod val="10000"/>
                  </a:schemeClr>
                </a:solidFill>
                <a:effectLst>
                  <a:innerShdw blurRad="63500" dist="50800" dir="13500000">
                    <a:srgbClr val="000000">
                      <a:alpha val="50000"/>
                    </a:srgbClr>
                  </a:innerShdw>
                </a:effectLst>
              </a:rPr>
              <a:t>শরৎকালের প্রকৃতি সম্পর্কে চারটি বাক্য লিখ।</a:t>
            </a:r>
            <a:endParaRPr lang="en-US" sz="4800" b="1" cap="none" spc="50" dirty="0">
              <a:ln w="0"/>
              <a:solidFill>
                <a:schemeClr val="bg2">
                  <a:lumMod val="1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093178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AD5EE6-CD3D-4A6E-925C-5E7995D82867}"/>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A0AE425F-3BA4-4DD2-8276-F911DC94CAE8}"/>
              </a:ext>
            </a:extLst>
          </p:cNvPr>
          <p:cNvSpPr txBox="1"/>
          <p:nvPr/>
        </p:nvSpPr>
        <p:spPr>
          <a:xfrm>
            <a:off x="2817000" y="7008000"/>
            <a:ext cx="6858000" cy="230832"/>
          </a:xfrm>
          <a:prstGeom prst="rect">
            <a:avLst/>
          </a:prstGeom>
          <a:noFill/>
        </p:spPr>
        <p:txBody>
          <a:bodyPr wrap="square" rtlCol="0">
            <a:spAutoFit/>
          </a:bodyPr>
          <a:lstStyle/>
          <a:p>
            <a:r>
              <a:rPr lang="en-US" sz="900">
                <a:hlinkClick r:id="rId3" tooltip="http://ozaidesigns.deviantart.com/art/vine-border-138254826"/>
              </a:rPr>
              <a:t>This Photo</a:t>
            </a:r>
            <a:r>
              <a:rPr lang="en-US" sz="900"/>
              <a:t> by Unknown Author is licensed under </a:t>
            </a:r>
            <a:r>
              <a:rPr lang="en-US" sz="900">
                <a:hlinkClick r:id="rId4" tooltip="https://creativecommons.org/licenses/by/3.0/"/>
              </a:rPr>
              <a:t>CC BY</a:t>
            </a:r>
            <a:endParaRPr lang="en-US" sz="900"/>
          </a:p>
        </p:txBody>
      </p:sp>
      <p:sp>
        <p:nvSpPr>
          <p:cNvPr id="7" name="Rectangle 6">
            <a:extLst>
              <a:ext uri="{FF2B5EF4-FFF2-40B4-BE49-F238E27FC236}">
                <a16:creationId xmlns:a16="http://schemas.microsoft.com/office/drawing/2014/main" id="{818BA7A7-E0FB-4EDB-8290-5753A57AD321}"/>
              </a:ext>
            </a:extLst>
          </p:cNvPr>
          <p:cNvSpPr/>
          <p:nvPr/>
        </p:nvSpPr>
        <p:spPr>
          <a:xfrm>
            <a:off x="1603949" y="1798820"/>
            <a:ext cx="8829940" cy="1569660"/>
          </a:xfrm>
          <a:prstGeom prst="rect">
            <a:avLst/>
          </a:prstGeom>
          <a:noFill/>
        </p:spPr>
        <p:txBody>
          <a:bodyPr wrap="square" lIns="91440" tIns="45720" rIns="91440" bIns="45720">
            <a:spAutoFit/>
          </a:bodyPr>
          <a:lstStyle/>
          <a:p>
            <a:pPr algn="ctr"/>
            <a:r>
              <a:rPr lang="bn-BD" sz="9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সবাইকে ধন্যবাদ</a:t>
            </a:r>
            <a:endParaRPr lang="en-US" sz="9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1355190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7EC0-6F3A-415C-AAD6-9B7CA7A1615B}"/>
              </a:ext>
            </a:extLst>
          </p:cNvPr>
          <p:cNvSpPr>
            <a:spLocks noGrp="1"/>
          </p:cNvSpPr>
          <p:nvPr>
            <p:ph type="title"/>
          </p:nvPr>
        </p:nvSpPr>
        <p:spPr>
          <a:xfrm>
            <a:off x="-584617" y="149902"/>
            <a:ext cx="12216983" cy="1318832"/>
          </a:xfrm>
        </p:spPr>
        <p:txBody>
          <a:bodyPr>
            <a:normAutofit/>
          </a:bodyPr>
          <a:lstStyle/>
          <a:p>
            <a:r>
              <a:rPr lang="en-US" sz="6000" b="1" dirty="0">
                <a:solidFill>
                  <a:srgbClr val="FF0000"/>
                </a:solidFill>
              </a:rPr>
              <a:t>              </a:t>
            </a:r>
            <a:r>
              <a:rPr lang="en-US" sz="8000" b="1" dirty="0" err="1">
                <a:solidFill>
                  <a:srgbClr val="FF0000"/>
                </a:solidFill>
              </a:rPr>
              <a:t>শিক্ষক</a:t>
            </a:r>
            <a:r>
              <a:rPr lang="en-US" sz="8000" b="1" dirty="0">
                <a:solidFill>
                  <a:srgbClr val="FF0000"/>
                </a:solidFill>
              </a:rPr>
              <a:t> </a:t>
            </a:r>
            <a:r>
              <a:rPr lang="en-US" sz="8000" b="1" dirty="0" err="1">
                <a:solidFill>
                  <a:srgbClr val="FF0000"/>
                </a:solidFill>
              </a:rPr>
              <a:t>পরিচিতি</a:t>
            </a:r>
            <a:endParaRPr lang="en-US" sz="6700" b="1" dirty="0">
              <a:solidFill>
                <a:srgbClr val="FF0000"/>
              </a:solidFill>
            </a:endParaRPr>
          </a:p>
        </p:txBody>
      </p:sp>
      <p:pic>
        <p:nvPicPr>
          <p:cNvPr id="7" name="Content Placeholder 6">
            <a:extLst>
              <a:ext uri="{FF2B5EF4-FFF2-40B4-BE49-F238E27FC236}">
                <a16:creationId xmlns:a16="http://schemas.microsoft.com/office/drawing/2014/main" id="{4FEC0A06-9902-4D43-8060-FAF28E46904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01195" y="1770842"/>
            <a:ext cx="4428370" cy="40878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Rectangle 3">
            <a:extLst>
              <a:ext uri="{FF2B5EF4-FFF2-40B4-BE49-F238E27FC236}">
                <a16:creationId xmlns:a16="http://schemas.microsoft.com/office/drawing/2014/main" id="{F13AA672-ABC9-47AE-9643-71E2BC2E7F50}"/>
              </a:ext>
            </a:extLst>
          </p:cNvPr>
          <p:cNvSpPr/>
          <p:nvPr/>
        </p:nvSpPr>
        <p:spPr>
          <a:xfrm>
            <a:off x="-104931" y="1468734"/>
            <a:ext cx="5463315" cy="1318832"/>
          </a:xfrm>
          <a:prstGeom prst="rect">
            <a:avLst/>
          </a:prstGeom>
          <a:noFill/>
        </p:spPr>
        <p:txBody>
          <a:bodyPr wrap="square" lIns="91440" tIns="45720" rIns="91440" bIns="45720">
            <a:spAutoFit/>
          </a:bodyPr>
          <a:lstStyle/>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Rectangle 4">
            <a:extLst>
              <a:ext uri="{FF2B5EF4-FFF2-40B4-BE49-F238E27FC236}">
                <a16:creationId xmlns:a16="http://schemas.microsoft.com/office/drawing/2014/main" id="{88167409-086A-4905-B7C9-E5CFD5A99915}"/>
              </a:ext>
            </a:extLst>
          </p:cNvPr>
          <p:cNvSpPr/>
          <p:nvPr/>
        </p:nvSpPr>
        <p:spPr>
          <a:xfrm>
            <a:off x="146305" y="1770842"/>
            <a:ext cx="5609618" cy="1015663"/>
          </a:xfrm>
          <a:prstGeom prst="rect">
            <a:avLst/>
          </a:prstGeom>
          <a:noFill/>
        </p:spPr>
        <p:txBody>
          <a:bodyPr wrap="square" lIns="91440" tIns="45720" rIns="91440" bIns="45720">
            <a:spAutoFit/>
          </a:bodyPr>
          <a:lstStyle/>
          <a:p>
            <a:pPr algn="ctr"/>
            <a:r>
              <a:rPr lang="bn-BD" sz="6000" b="1"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সাবিনা আক্তার</a:t>
            </a:r>
            <a:endParaRPr lang="en-US" sz="6000" b="1" cap="none" spc="0"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endParaRPr>
          </a:p>
        </p:txBody>
      </p:sp>
      <p:sp>
        <p:nvSpPr>
          <p:cNvPr id="6" name="Rectangle 5">
            <a:extLst>
              <a:ext uri="{FF2B5EF4-FFF2-40B4-BE49-F238E27FC236}">
                <a16:creationId xmlns:a16="http://schemas.microsoft.com/office/drawing/2014/main" id="{56CC37C2-5BE1-4A3D-A522-3E11C38C6DAF}"/>
              </a:ext>
            </a:extLst>
          </p:cNvPr>
          <p:cNvSpPr/>
          <p:nvPr/>
        </p:nvSpPr>
        <p:spPr>
          <a:xfrm>
            <a:off x="-104931" y="2787566"/>
            <a:ext cx="5906127"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800" b="1" dirty="0">
                <a:ln/>
                <a:solidFill>
                  <a:schemeClr val="accent3">
                    <a:lumMod val="75000"/>
                  </a:schemeClr>
                </a:solidFill>
              </a:rPr>
              <a:t>সহকারি শিক্ষক     সূতী মডেল সঃপ্রাঃবিঃ</a:t>
            </a:r>
            <a:endParaRPr lang="en-US" sz="4800" b="1" cap="none" spc="0" dirty="0">
              <a:ln/>
              <a:solidFill>
                <a:schemeClr val="accent3">
                  <a:lumMod val="75000"/>
                </a:schemeClr>
              </a:solidFill>
              <a:effectLst/>
            </a:endParaRPr>
          </a:p>
        </p:txBody>
      </p:sp>
      <p:sp>
        <p:nvSpPr>
          <p:cNvPr id="8" name="Rectangle 7">
            <a:extLst>
              <a:ext uri="{FF2B5EF4-FFF2-40B4-BE49-F238E27FC236}">
                <a16:creationId xmlns:a16="http://schemas.microsoft.com/office/drawing/2014/main" id="{1E519714-3023-4615-AB77-A4EE49070334}"/>
              </a:ext>
            </a:extLst>
          </p:cNvPr>
          <p:cNvSpPr/>
          <p:nvPr/>
        </p:nvSpPr>
        <p:spPr>
          <a:xfrm>
            <a:off x="146305" y="4357226"/>
            <a:ext cx="5358383"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400" b="1" cap="none" spc="0" dirty="0">
                <a:ln/>
                <a:solidFill>
                  <a:schemeClr val="tx2">
                    <a:lumMod val="50000"/>
                  </a:schemeClr>
                </a:solidFill>
                <a:effectLst/>
              </a:rPr>
              <a:t>গোপালপুর,টাংগাইল</a:t>
            </a:r>
            <a:endParaRPr lang="en-US" sz="4400" b="1" cap="none" spc="0" dirty="0">
              <a:ln/>
              <a:solidFill>
                <a:schemeClr val="tx2">
                  <a:lumMod val="50000"/>
                </a:schemeClr>
              </a:solidFill>
              <a:effectLst/>
            </a:endParaRPr>
          </a:p>
        </p:txBody>
      </p:sp>
    </p:spTree>
    <p:extLst>
      <p:ext uri="{BB962C8B-B14F-4D97-AF65-F5344CB8AC3E}">
        <p14:creationId xmlns:p14="http://schemas.microsoft.com/office/powerpoint/2010/main" val="23975233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anim calcmode="lin" valueType="num">
                                      <p:cBhvr>
                                        <p:cTn id="2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arn(inVertical)">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5EA14BF2-29D9-4F3C-9EFE-0247364B31E4}"/>
              </a:ext>
            </a:extLst>
          </p:cNvPr>
          <p:cNvPicPr>
            <a:picLocks noGrp="1" noChangeAspect="1"/>
          </p:cNvPicPr>
          <p:nvPr>
            <p:ph idx="1"/>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0"/>
            <a:ext cx="12192000" cy="6858000"/>
          </a:xfrm>
        </p:spPr>
      </p:pic>
      <p:pic>
        <p:nvPicPr>
          <p:cNvPr id="3" name="Picture 2">
            <a:extLst>
              <a:ext uri="{FF2B5EF4-FFF2-40B4-BE49-F238E27FC236}">
                <a16:creationId xmlns:a16="http://schemas.microsoft.com/office/drawing/2014/main" id="{9AAB384F-5BB3-4662-B4C2-9F659874A1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3495" y="1540702"/>
            <a:ext cx="4535815" cy="4759890"/>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1534F5BE-870D-4F75-B2F0-285AF7E8DEA4}"/>
              </a:ext>
            </a:extLst>
          </p:cNvPr>
          <p:cNvSpPr/>
          <p:nvPr/>
        </p:nvSpPr>
        <p:spPr>
          <a:xfrm>
            <a:off x="1916483" y="100208"/>
            <a:ext cx="6624546" cy="1107996"/>
          </a:xfrm>
          <a:prstGeom prst="rect">
            <a:avLst/>
          </a:prstGeom>
          <a:noFill/>
        </p:spPr>
        <p:txBody>
          <a:bodyPr wrap="square" lIns="91440" tIns="45720" rIns="91440" bIns="45720">
            <a:spAutoFit/>
          </a:bodyPr>
          <a:lstStyle/>
          <a:p>
            <a:pPr algn="ctr"/>
            <a:r>
              <a:rPr lang="en-US" sz="6600" b="1" dirty="0" err="1">
                <a:ln w="22225">
                  <a:solidFill>
                    <a:schemeClr val="accent2"/>
                  </a:solidFill>
                  <a:prstDash val="solid"/>
                </a:ln>
                <a:solidFill>
                  <a:schemeClr val="accent2">
                    <a:lumMod val="40000"/>
                    <a:lumOff val="60000"/>
                  </a:schemeClr>
                </a:solidFill>
              </a:rPr>
              <a:t>পাঠ</a:t>
            </a:r>
            <a:r>
              <a:rPr lang="en-US" sz="6600" b="1" dirty="0">
                <a:ln w="22225">
                  <a:solidFill>
                    <a:schemeClr val="accent2"/>
                  </a:solidFill>
                  <a:prstDash val="solid"/>
                </a:ln>
                <a:solidFill>
                  <a:schemeClr val="accent2">
                    <a:lumMod val="40000"/>
                    <a:lumOff val="60000"/>
                  </a:schemeClr>
                </a:solidFill>
              </a:rPr>
              <a:t> </a:t>
            </a:r>
            <a:r>
              <a:rPr lang="en-US" sz="6600" b="1" dirty="0" err="1">
                <a:ln w="22225">
                  <a:solidFill>
                    <a:schemeClr val="accent2"/>
                  </a:solidFill>
                  <a:prstDash val="solid"/>
                </a:ln>
                <a:solidFill>
                  <a:schemeClr val="accent2">
                    <a:lumMod val="40000"/>
                    <a:lumOff val="60000"/>
                  </a:schemeClr>
                </a:solidFill>
              </a:rPr>
              <a:t>পরিচিতি</a:t>
            </a:r>
            <a:endParaRPr lang="en-US" sz="6600" b="1" dirty="0">
              <a:ln w="22225">
                <a:solidFill>
                  <a:schemeClr val="accent2"/>
                </a:solidFill>
                <a:prstDash val="solid"/>
              </a:ln>
              <a:solidFill>
                <a:schemeClr val="accent2">
                  <a:lumMod val="40000"/>
                  <a:lumOff val="60000"/>
                </a:schemeClr>
              </a:solidFill>
            </a:endParaRPr>
          </a:p>
        </p:txBody>
      </p:sp>
      <p:sp>
        <p:nvSpPr>
          <p:cNvPr id="5" name="TextBox 4">
            <a:extLst>
              <a:ext uri="{FF2B5EF4-FFF2-40B4-BE49-F238E27FC236}">
                <a16:creationId xmlns:a16="http://schemas.microsoft.com/office/drawing/2014/main" id="{C24B9A51-FBA2-4175-AB01-F8DE694047CC}"/>
              </a:ext>
            </a:extLst>
          </p:cNvPr>
          <p:cNvSpPr txBox="1"/>
          <p:nvPr/>
        </p:nvSpPr>
        <p:spPr>
          <a:xfrm>
            <a:off x="2091847" y="1791222"/>
            <a:ext cx="4535815" cy="1015663"/>
          </a:xfrm>
          <a:prstGeom prst="rect">
            <a:avLst/>
          </a:prstGeom>
          <a:noFill/>
        </p:spPr>
        <p:txBody>
          <a:bodyPr wrap="square" rtlCol="0">
            <a:spAutoFit/>
          </a:bodyPr>
          <a:lstStyle/>
          <a:p>
            <a:r>
              <a:rPr lang="bn-BD" sz="6000" b="1" dirty="0">
                <a:solidFill>
                  <a:schemeClr val="tx1">
                    <a:lumMod val="95000"/>
                    <a:lumOff val="5000"/>
                  </a:schemeClr>
                </a:solidFill>
              </a:rPr>
              <a:t>বিষয়ঃ বাংলা</a:t>
            </a:r>
            <a:r>
              <a:rPr lang="bn-BD" b="1" dirty="0">
                <a:solidFill>
                  <a:schemeClr val="tx1">
                    <a:lumMod val="95000"/>
                    <a:lumOff val="5000"/>
                  </a:schemeClr>
                </a:solidFill>
              </a:rPr>
              <a:t>           </a:t>
            </a:r>
            <a:endParaRPr lang="en-US" b="1" dirty="0">
              <a:solidFill>
                <a:schemeClr val="tx1">
                  <a:lumMod val="95000"/>
                  <a:lumOff val="5000"/>
                </a:schemeClr>
              </a:solidFill>
            </a:endParaRPr>
          </a:p>
        </p:txBody>
      </p:sp>
      <p:sp>
        <p:nvSpPr>
          <p:cNvPr id="6" name="TextBox 5">
            <a:extLst>
              <a:ext uri="{FF2B5EF4-FFF2-40B4-BE49-F238E27FC236}">
                <a16:creationId xmlns:a16="http://schemas.microsoft.com/office/drawing/2014/main" id="{5AF70E78-F8AB-495D-8A39-3A4C2DD309AF}"/>
              </a:ext>
            </a:extLst>
          </p:cNvPr>
          <p:cNvSpPr txBox="1"/>
          <p:nvPr/>
        </p:nvSpPr>
        <p:spPr>
          <a:xfrm>
            <a:off x="2317316" y="2718149"/>
            <a:ext cx="4133588" cy="830997"/>
          </a:xfrm>
          <a:prstGeom prst="rect">
            <a:avLst/>
          </a:prstGeom>
          <a:noFill/>
        </p:spPr>
        <p:txBody>
          <a:bodyPr wrap="square" rtlCol="0">
            <a:spAutoFit/>
          </a:bodyPr>
          <a:lstStyle/>
          <a:p>
            <a:r>
              <a:rPr lang="bn-BD" sz="4800" b="1" dirty="0"/>
              <a:t>শ্রেণিঃ ৫ম</a:t>
            </a:r>
            <a:endParaRPr lang="en-US" sz="4800" b="1" dirty="0"/>
          </a:p>
        </p:txBody>
      </p:sp>
      <p:sp>
        <p:nvSpPr>
          <p:cNvPr id="7" name="TextBox 6">
            <a:extLst>
              <a:ext uri="{FF2B5EF4-FFF2-40B4-BE49-F238E27FC236}">
                <a16:creationId xmlns:a16="http://schemas.microsoft.com/office/drawing/2014/main" id="{6473AE2C-0DD4-4044-9352-57D1EB13D798}"/>
              </a:ext>
            </a:extLst>
          </p:cNvPr>
          <p:cNvSpPr txBox="1"/>
          <p:nvPr/>
        </p:nvSpPr>
        <p:spPr>
          <a:xfrm>
            <a:off x="2154478" y="3568132"/>
            <a:ext cx="4860097" cy="1815882"/>
          </a:xfrm>
          <a:prstGeom prst="rect">
            <a:avLst/>
          </a:prstGeom>
          <a:noFill/>
        </p:spPr>
        <p:txBody>
          <a:bodyPr wrap="square" rtlCol="0">
            <a:spAutoFit/>
          </a:bodyPr>
          <a:lstStyle/>
          <a:p>
            <a:r>
              <a:rPr lang="bn-BD" sz="2800" b="1" dirty="0"/>
              <a:t>পাঠ শিরোনামঃ দুই তীরে </a:t>
            </a:r>
            <a:r>
              <a:rPr lang="bn-BD" sz="2800" b="1" dirty="0">
                <a:solidFill>
                  <a:srgbClr val="FF0000"/>
                </a:solidFill>
              </a:rPr>
              <a:t>পাঠ্যাংশঃ আমি ভালবাসি----বসবাস।                        </a:t>
            </a:r>
            <a:r>
              <a:rPr lang="bn-BD" sz="2800" b="1" dirty="0"/>
              <a:t>সময়ঃ ৪০ মিনিট  </a:t>
            </a:r>
            <a:endParaRPr lang="en-US" sz="2800" b="1" dirty="0"/>
          </a:p>
        </p:txBody>
      </p:sp>
    </p:spTree>
    <p:extLst>
      <p:ext uri="{BB962C8B-B14F-4D97-AF65-F5344CB8AC3E}">
        <p14:creationId xmlns:p14="http://schemas.microsoft.com/office/powerpoint/2010/main" val="2290445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heel(1)">
                                      <p:cBhvr>
                                        <p:cTn id="30" dur="20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barn(inVertical)">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1DC40FA-CDA2-4C58-B770-BC2CE46069B8}"/>
              </a:ext>
            </a:extLst>
          </p:cNvPr>
          <p:cNvSpPr/>
          <p:nvPr/>
        </p:nvSpPr>
        <p:spPr>
          <a:xfrm>
            <a:off x="3410261" y="1217951"/>
            <a:ext cx="8521906" cy="4422098"/>
          </a:xfrm>
          <a:prstGeom prst="rect">
            <a:avLst/>
          </a:prstGeom>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7" name="Oval 16">
            <a:extLst>
              <a:ext uri="{FF2B5EF4-FFF2-40B4-BE49-F238E27FC236}">
                <a16:creationId xmlns:a16="http://schemas.microsoft.com/office/drawing/2014/main" id="{783B9E6B-2A41-43E8-9521-263504737775}"/>
              </a:ext>
            </a:extLst>
          </p:cNvPr>
          <p:cNvSpPr/>
          <p:nvPr/>
        </p:nvSpPr>
        <p:spPr>
          <a:xfrm>
            <a:off x="1176726" y="2203555"/>
            <a:ext cx="2233535" cy="241341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A3CC0B8-38E7-4FE1-9B47-2A6AE8AB01AE}"/>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747794"/>
            <a:ext cx="4680488" cy="5362412"/>
          </a:xfrm>
          <a:prstGeom prst="rect">
            <a:avLst/>
          </a:prstGeom>
        </p:spPr>
      </p:pic>
      <p:sp>
        <p:nvSpPr>
          <p:cNvPr id="15" name="Rectangle 14">
            <a:extLst>
              <a:ext uri="{FF2B5EF4-FFF2-40B4-BE49-F238E27FC236}">
                <a16:creationId xmlns:a16="http://schemas.microsoft.com/office/drawing/2014/main" id="{61433DE5-1BDE-4336-AF57-EA01FEC5BDA3}"/>
              </a:ext>
            </a:extLst>
          </p:cNvPr>
          <p:cNvSpPr/>
          <p:nvPr/>
        </p:nvSpPr>
        <p:spPr>
          <a:xfrm>
            <a:off x="1469036" y="2833141"/>
            <a:ext cx="1648917" cy="144655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err="1">
                <a:ln/>
                <a:solidFill>
                  <a:srgbClr val="002060"/>
                </a:solidFill>
              </a:rPr>
              <a:t>শিখন</a:t>
            </a:r>
            <a:r>
              <a:rPr lang="bn-BD" sz="4400" b="1" dirty="0">
                <a:ln/>
                <a:solidFill>
                  <a:srgbClr val="002060"/>
                </a:solidFill>
              </a:rPr>
              <a:t> </a:t>
            </a:r>
            <a:r>
              <a:rPr lang="en-US" sz="4400" b="1" dirty="0" err="1">
                <a:ln/>
                <a:solidFill>
                  <a:srgbClr val="002060"/>
                </a:solidFill>
              </a:rPr>
              <a:t>ফল</a:t>
            </a:r>
            <a:endParaRPr lang="en-US" sz="4400" b="1" cap="none" spc="0" dirty="0">
              <a:ln/>
              <a:solidFill>
                <a:srgbClr val="002060"/>
              </a:solidFill>
              <a:effectLst/>
            </a:endParaRPr>
          </a:p>
        </p:txBody>
      </p:sp>
      <p:sp>
        <p:nvSpPr>
          <p:cNvPr id="19" name="TextBox 18">
            <a:extLst>
              <a:ext uri="{FF2B5EF4-FFF2-40B4-BE49-F238E27FC236}">
                <a16:creationId xmlns:a16="http://schemas.microsoft.com/office/drawing/2014/main" id="{8137ED85-5E82-49FE-A091-263473A8B148}"/>
              </a:ext>
            </a:extLst>
          </p:cNvPr>
          <p:cNvSpPr txBox="1"/>
          <p:nvPr/>
        </p:nvSpPr>
        <p:spPr>
          <a:xfrm>
            <a:off x="4680488" y="1798820"/>
            <a:ext cx="7071801" cy="461665"/>
          </a:xfrm>
          <a:prstGeom prst="rect">
            <a:avLst/>
          </a:prstGeom>
          <a:noFill/>
        </p:spPr>
        <p:txBody>
          <a:bodyPr wrap="square" rtlCol="0">
            <a:spAutoFit/>
          </a:bodyPr>
          <a:lstStyle/>
          <a:p>
            <a:r>
              <a:rPr lang="bn-BD" sz="2400" b="1" dirty="0"/>
              <a:t>শোনাঃ  </a:t>
            </a:r>
            <a:r>
              <a:rPr lang="en-US" sz="2400" b="1" dirty="0"/>
              <a:t>২</a:t>
            </a:r>
            <a:r>
              <a:rPr lang="bn-BD" sz="2400" b="1" dirty="0"/>
              <a:t>.</a:t>
            </a:r>
            <a:r>
              <a:rPr lang="en-US" sz="2400" b="1" dirty="0"/>
              <a:t>১.২.</a:t>
            </a:r>
            <a:r>
              <a:rPr lang="bn-BD" sz="2400" b="1" dirty="0"/>
              <a:t>  কবিতা শুনে মূলভাব বুঝতে পারবে।</a:t>
            </a:r>
            <a:endParaRPr lang="en-US" sz="2400" b="1" dirty="0"/>
          </a:p>
        </p:txBody>
      </p:sp>
      <p:sp>
        <p:nvSpPr>
          <p:cNvPr id="20" name="TextBox 19">
            <a:extLst>
              <a:ext uri="{FF2B5EF4-FFF2-40B4-BE49-F238E27FC236}">
                <a16:creationId xmlns:a16="http://schemas.microsoft.com/office/drawing/2014/main" id="{51D1BCF0-9698-422F-92F3-95A93D531D72}"/>
              </a:ext>
            </a:extLst>
          </p:cNvPr>
          <p:cNvSpPr txBox="1"/>
          <p:nvPr/>
        </p:nvSpPr>
        <p:spPr>
          <a:xfrm>
            <a:off x="4680488" y="2472023"/>
            <a:ext cx="7251678" cy="830997"/>
          </a:xfrm>
          <a:prstGeom prst="rect">
            <a:avLst/>
          </a:prstGeom>
          <a:noFill/>
        </p:spPr>
        <p:txBody>
          <a:bodyPr wrap="square" rtlCol="0">
            <a:spAutoFit/>
          </a:bodyPr>
          <a:lstStyle/>
          <a:p>
            <a:r>
              <a:rPr lang="bn-BD" sz="2400" b="1" dirty="0"/>
              <a:t>বলাঃ  </a:t>
            </a:r>
            <a:r>
              <a:rPr lang="en-US" sz="2400" b="1" dirty="0"/>
              <a:t>২</a:t>
            </a:r>
            <a:r>
              <a:rPr lang="bn-BD" sz="2400" b="1" dirty="0"/>
              <a:t>.</a:t>
            </a:r>
            <a:r>
              <a:rPr lang="en-US" sz="2400" b="1" dirty="0"/>
              <a:t>১</a:t>
            </a:r>
            <a:r>
              <a:rPr lang="bn-BD" sz="2400" b="1" dirty="0"/>
              <a:t>.</a:t>
            </a:r>
            <a:r>
              <a:rPr lang="en-US" sz="2400" b="1" dirty="0"/>
              <a:t>১</a:t>
            </a:r>
            <a:r>
              <a:rPr lang="bn-BD" sz="2400" b="1" dirty="0"/>
              <a:t>.</a:t>
            </a:r>
            <a:r>
              <a:rPr lang="en-US" sz="2400" b="1" dirty="0"/>
              <a:t> </a:t>
            </a:r>
            <a:r>
              <a:rPr lang="bn-BD" sz="2400" b="1" dirty="0"/>
              <a:t>  </a:t>
            </a:r>
            <a:r>
              <a:rPr lang="en-US" sz="2400" b="1" dirty="0" err="1"/>
              <a:t>প্রমিত</a:t>
            </a:r>
            <a:r>
              <a:rPr lang="en-US" sz="2400" b="1" dirty="0"/>
              <a:t> </a:t>
            </a:r>
            <a:r>
              <a:rPr lang="bn-BD" sz="2400" b="1" dirty="0"/>
              <a:t>উচ্চারণে ও ছন্দ বজায় রেখে কবিতা    আবৃত্তি করতে পারবে।</a:t>
            </a:r>
            <a:endParaRPr lang="en-US" sz="2400" b="1" dirty="0"/>
          </a:p>
        </p:txBody>
      </p:sp>
      <p:sp>
        <p:nvSpPr>
          <p:cNvPr id="21" name="TextBox 20">
            <a:extLst>
              <a:ext uri="{FF2B5EF4-FFF2-40B4-BE49-F238E27FC236}">
                <a16:creationId xmlns:a16="http://schemas.microsoft.com/office/drawing/2014/main" id="{5D731DD3-7F93-42F5-B4A7-394E612EAEAE}"/>
              </a:ext>
            </a:extLst>
          </p:cNvPr>
          <p:cNvSpPr txBox="1"/>
          <p:nvPr/>
        </p:nvSpPr>
        <p:spPr>
          <a:xfrm>
            <a:off x="4586987" y="3463447"/>
            <a:ext cx="7165303" cy="830997"/>
          </a:xfrm>
          <a:prstGeom prst="rect">
            <a:avLst/>
          </a:prstGeom>
          <a:noFill/>
        </p:spPr>
        <p:txBody>
          <a:bodyPr wrap="square" rtlCol="0">
            <a:spAutoFit/>
          </a:bodyPr>
          <a:lstStyle/>
          <a:p>
            <a:r>
              <a:rPr lang="bn-BD" sz="2400" b="1" dirty="0"/>
              <a:t>পড়াঃ .</a:t>
            </a:r>
            <a:r>
              <a:rPr lang="en-US" sz="2400" b="1" dirty="0"/>
              <a:t>২</a:t>
            </a:r>
            <a:r>
              <a:rPr lang="bn-BD" sz="2400" b="1" dirty="0"/>
              <a:t>.</a:t>
            </a:r>
            <a:r>
              <a:rPr lang="en-US" sz="2400" b="1" dirty="0"/>
              <a:t>২</a:t>
            </a:r>
            <a:r>
              <a:rPr lang="bn-BD" sz="2400" b="1" dirty="0"/>
              <a:t>.</a:t>
            </a:r>
            <a:r>
              <a:rPr lang="en-US" sz="2400" b="1" dirty="0"/>
              <a:t>২   </a:t>
            </a:r>
            <a:r>
              <a:rPr lang="en-US" sz="2400" b="1" dirty="0" err="1"/>
              <a:t>পা</a:t>
            </a:r>
            <a:r>
              <a:rPr lang="bn-BD" sz="2400" b="1" dirty="0"/>
              <a:t>ঠ্যবইয়ের কবিতা সাবলীলভাবে আবৃত্তি করতে পারবে।</a:t>
            </a:r>
            <a:endParaRPr lang="en-US" sz="2400" b="1" dirty="0"/>
          </a:p>
        </p:txBody>
      </p:sp>
      <p:sp>
        <p:nvSpPr>
          <p:cNvPr id="23" name="TextBox 22">
            <a:extLst>
              <a:ext uri="{FF2B5EF4-FFF2-40B4-BE49-F238E27FC236}">
                <a16:creationId xmlns:a16="http://schemas.microsoft.com/office/drawing/2014/main" id="{D6DE1134-93A4-4C25-ACB1-4F403E569105}"/>
              </a:ext>
            </a:extLst>
          </p:cNvPr>
          <p:cNvSpPr txBox="1"/>
          <p:nvPr/>
        </p:nvSpPr>
        <p:spPr>
          <a:xfrm>
            <a:off x="4680488" y="4505982"/>
            <a:ext cx="6921899" cy="830997"/>
          </a:xfrm>
          <a:prstGeom prst="rect">
            <a:avLst/>
          </a:prstGeom>
          <a:noFill/>
        </p:spPr>
        <p:txBody>
          <a:bodyPr wrap="square" rtlCol="0">
            <a:spAutoFit/>
          </a:bodyPr>
          <a:lstStyle/>
          <a:p>
            <a:r>
              <a:rPr lang="bn-BD" sz="2400" b="1" dirty="0">
                <a:latin typeface="Arial Black" panose="020B0A04020102020204" pitchFamily="34" charset="0"/>
              </a:rPr>
              <a:t>লেখাঃ ২.৩.১২.   </a:t>
            </a:r>
            <a:r>
              <a:rPr lang="en-US" sz="2400" b="1" dirty="0" err="1">
                <a:latin typeface="Arial Black" panose="020B0A04020102020204" pitchFamily="34" charset="0"/>
              </a:rPr>
              <a:t>পাঠসংশ্লিষ্ট</a:t>
            </a:r>
            <a:r>
              <a:rPr lang="en-US" sz="2400" b="1" dirty="0">
                <a:latin typeface="Arial Black" panose="020B0A04020102020204" pitchFamily="34" charset="0"/>
              </a:rPr>
              <a:t> </a:t>
            </a:r>
            <a:r>
              <a:rPr lang="en-US" sz="2400" b="1" dirty="0" err="1">
                <a:latin typeface="Arial Black" panose="020B0A04020102020204" pitchFamily="34" charset="0"/>
              </a:rPr>
              <a:t>প্রশ্নের</a:t>
            </a:r>
            <a:r>
              <a:rPr lang="en-US" sz="2400" b="1" dirty="0">
                <a:latin typeface="Arial Black" panose="020B0A04020102020204" pitchFamily="34" charset="0"/>
              </a:rPr>
              <a:t> </a:t>
            </a:r>
            <a:r>
              <a:rPr lang="en-US" sz="2400" b="1" dirty="0" err="1">
                <a:latin typeface="Arial Black" panose="020B0A04020102020204" pitchFamily="34" charset="0"/>
              </a:rPr>
              <a:t>উত্তর</a:t>
            </a:r>
            <a:r>
              <a:rPr lang="en-US" sz="2400" b="1" dirty="0">
                <a:latin typeface="Arial Black" panose="020B0A04020102020204" pitchFamily="34" charset="0"/>
              </a:rPr>
              <a:t> </a:t>
            </a:r>
            <a:r>
              <a:rPr lang="en-US" sz="2400" b="1" dirty="0" err="1">
                <a:latin typeface="Arial Black" panose="020B0A04020102020204" pitchFamily="34" charset="0"/>
              </a:rPr>
              <a:t>লিখতে</a:t>
            </a:r>
            <a:r>
              <a:rPr lang="en-US" sz="2400" b="1" dirty="0">
                <a:latin typeface="Arial Black" panose="020B0A04020102020204" pitchFamily="34" charset="0"/>
              </a:rPr>
              <a:t> </a:t>
            </a:r>
            <a:r>
              <a:rPr lang="en-US" sz="2400" b="1" dirty="0" err="1">
                <a:latin typeface="Arial Black" panose="020B0A04020102020204" pitchFamily="34" charset="0"/>
              </a:rPr>
              <a:t>পারবে</a:t>
            </a:r>
            <a:r>
              <a:rPr lang="en-US" sz="2400" b="1" dirty="0">
                <a:latin typeface="Arial Black" panose="020B0A04020102020204" pitchFamily="34" charset="0"/>
              </a:rPr>
              <a:t>।</a:t>
            </a:r>
          </a:p>
        </p:txBody>
      </p:sp>
    </p:spTree>
    <p:extLst>
      <p:ext uri="{BB962C8B-B14F-4D97-AF65-F5344CB8AC3E}">
        <p14:creationId xmlns:p14="http://schemas.microsoft.com/office/powerpoint/2010/main" val="2748336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1000"/>
                                        <p:tgtEl>
                                          <p:spTgt spid="19">
                                            <p:txEl>
                                              <p:pRg st="0" end="0"/>
                                            </p:txEl>
                                          </p:spTgt>
                                        </p:tgtEl>
                                      </p:cBhvr>
                                    </p:animEffect>
                                    <p:anim calcmode="lin" valueType="num">
                                      <p:cBhvr>
                                        <p:cTn id="2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additive="base">
                                        <p:cTn id="38"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F3C1E5-8273-490D-B709-A87BEF513AC6}"/>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5" name="Picture 4">
            <a:extLst>
              <a:ext uri="{FF2B5EF4-FFF2-40B4-BE49-F238E27FC236}">
                <a16:creationId xmlns:a16="http://schemas.microsoft.com/office/drawing/2014/main" id="{18C69889-D992-4316-A01B-3B66453782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0996" y="144322"/>
            <a:ext cx="6209924" cy="11277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342E2A19-2C29-425B-A02C-B8D0E90200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1528" y="1677318"/>
            <a:ext cx="4935260" cy="3368694"/>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58EB5F69-600B-4596-8D39-33C30FF1A16C}"/>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6441675" y="1666927"/>
            <a:ext cx="4758478" cy="3416268"/>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5A9AF1DB-2328-41C0-93B2-7197DE6A31C5}"/>
              </a:ext>
            </a:extLst>
          </p:cNvPr>
          <p:cNvSpPr txBox="1"/>
          <p:nvPr/>
        </p:nvSpPr>
        <p:spPr>
          <a:xfrm>
            <a:off x="8544761" y="5238644"/>
            <a:ext cx="1628876" cy="507831"/>
          </a:xfrm>
          <a:prstGeom prst="rect">
            <a:avLst/>
          </a:prstGeom>
          <a:noFill/>
        </p:spPr>
        <p:txBody>
          <a:bodyPr wrap="square" rtlCol="0">
            <a:spAutoFit/>
          </a:bodyPr>
          <a:lstStyle/>
          <a:p>
            <a:r>
              <a:rPr lang="en-US" sz="900">
                <a:hlinkClick r:id="rId7" tooltip="https://commons.wikimedia.org/wiki/File:%E0%A6%9B%E0%A6%AC%E0%A6%BF-_(Tanin_BD)_%E0%A6%A8%E0%A6%BE%E0%A6%9C%E0%A6%BF%E0%A6%B0%E0%A6%97%E0%A6%9E%E0%A7%8D%E0%A6%9C_%E0%A6%AC%E0%A6%BE%E0%A6%9C%E0%A6%BE%E0%A6%B0,_%E0%A6%86%E0%A6%9F%E0%A6%AA%E0%A6%BE%E0%A6%A1%E0%A6%BC%E0%A6%BE,_%E0%A6%A8%E0%A7%87%E0%A6%A4%E0%A7%8D%E0%A6%B0%E0%A6%95%E0%A7%8B%E0%A6%A3%E0%A6%BE.jpg"/>
              </a:rPr>
              <a:t>This Photo</a:t>
            </a:r>
            <a:r>
              <a:rPr lang="en-US" sz="900"/>
              <a:t> by Unknown Author is licensed under </a:t>
            </a:r>
            <a:r>
              <a:rPr lang="en-US" sz="900">
                <a:hlinkClick r:id="rId8" tooltip="https://creativecommons.org/licenses/by-sa/3.0/"/>
              </a:rPr>
              <a:t>CC BY-SA</a:t>
            </a:r>
            <a:endParaRPr lang="en-US" sz="900"/>
          </a:p>
        </p:txBody>
      </p:sp>
      <p:sp>
        <p:nvSpPr>
          <p:cNvPr id="3" name="Rectangle 2">
            <a:extLst>
              <a:ext uri="{FF2B5EF4-FFF2-40B4-BE49-F238E27FC236}">
                <a16:creationId xmlns:a16="http://schemas.microsoft.com/office/drawing/2014/main" id="{127FF3C8-969E-4F4B-837F-DBEF9505EF05}"/>
              </a:ext>
            </a:extLst>
          </p:cNvPr>
          <p:cNvSpPr/>
          <p:nvPr/>
        </p:nvSpPr>
        <p:spPr>
          <a:xfrm>
            <a:off x="840698" y="5525576"/>
            <a:ext cx="10012181"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err="1">
                <a:ln/>
                <a:solidFill>
                  <a:schemeClr val="tx1">
                    <a:lumMod val="95000"/>
                    <a:lumOff val="5000"/>
                  </a:schemeClr>
                </a:solidFill>
              </a:rPr>
              <a:t>এগুলো</a:t>
            </a:r>
            <a:r>
              <a:rPr lang="en-US" sz="3600" b="1" dirty="0">
                <a:ln/>
                <a:solidFill>
                  <a:schemeClr val="tx1">
                    <a:lumMod val="95000"/>
                    <a:lumOff val="5000"/>
                  </a:schemeClr>
                </a:solidFill>
              </a:rPr>
              <a:t> </a:t>
            </a:r>
            <a:r>
              <a:rPr lang="en-US" sz="3600" b="1" dirty="0" err="1">
                <a:ln/>
                <a:solidFill>
                  <a:schemeClr val="tx1">
                    <a:lumMod val="95000"/>
                    <a:lumOff val="5000"/>
                  </a:schemeClr>
                </a:solidFill>
              </a:rPr>
              <a:t>কিসের</a:t>
            </a:r>
            <a:r>
              <a:rPr lang="en-US" sz="3600" b="1" dirty="0">
                <a:ln/>
                <a:solidFill>
                  <a:schemeClr val="tx1">
                    <a:lumMod val="95000"/>
                    <a:lumOff val="5000"/>
                  </a:schemeClr>
                </a:solidFill>
              </a:rPr>
              <a:t> </a:t>
            </a:r>
            <a:r>
              <a:rPr lang="en-US" sz="3600" b="1" dirty="0" err="1">
                <a:ln/>
                <a:solidFill>
                  <a:schemeClr val="tx1">
                    <a:lumMod val="95000"/>
                    <a:lumOff val="5000"/>
                  </a:schemeClr>
                </a:solidFill>
              </a:rPr>
              <a:t>ছবি</a:t>
            </a:r>
            <a:r>
              <a:rPr lang="en-US" sz="3600" b="1" dirty="0">
                <a:ln/>
                <a:solidFill>
                  <a:schemeClr val="tx1">
                    <a:lumMod val="95000"/>
                    <a:lumOff val="5000"/>
                  </a:schemeClr>
                </a:solidFill>
              </a:rPr>
              <a:t>? </a:t>
            </a:r>
            <a:r>
              <a:rPr lang="en-US" sz="3600" b="1" dirty="0" err="1">
                <a:ln/>
                <a:solidFill>
                  <a:schemeClr val="tx1">
                    <a:lumMod val="95000"/>
                    <a:lumOff val="5000"/>
                  </a:schemeClr>
                </a:solidFill>
              </a:rPr>
              <a:t>ছবিতে</a:t>
            </a:r>
            <a:r>
              <a:rPr lang="en-US" sz="3600" b="1" dirty="0">
                <a:ln/>
                <a:solidFill>
                  <a:schemeClr val="tx1">
                    <a:lumMod val="95000"/>
                    <a:lumOff val="5000"/>
                  </a:schemeClr>
                </a:solidFill>
              </a:rPr>
              <a:t> </a:t>
            </a:r>
            <a:r>
              <a:rPr lang="en-US" sz="3600" b="1" dirty="0" err="1">
                <a:ln/>
                <a:solidFill>
                  <a:schemeClr val="tx1">
                    <a:lumMod val="95000"/>
                    <a:lumOff val="5000"/>
                  </a:schemeClr>
                </a:solidFill>
              </a:rPr>
              <a:t>কি</a:t>
            </a:r>
            <a:r>
              <a:rPr lang="en-US" sz="3600" b="1" dirty="0">
                <a:ln/>
                <a:solidFill>
                  <a:schemeClr val="tx1">
                    <a:lumMod val="95000"/>
                    <a:lumOff val="5000"/>
                  </a:schemeClr>
                </a:solidFill>
              </a:rPr>
              <a:t> </a:t>
            </a:r>
            <a:r>
              <a:rPr lang="en-US" sz="3600" b="1" dirty="0" err="1">
                <a:ln/>
                <a:solidFill>
                  <a:schemeClr val="tx1">
                    <a:lumMod val="95000"/>
                    <a:lumOff val="5000"/>
                  </a:schemeClr>
                </a:solidFill>
              </a:rPr>
              <a:t>দেখতে</a:t>
            </a:r>
            <a:r>
              <a:rPr lang="en-US" sz="3600" b="1" dirty="0">
                <a:ln/>
                <a:solidFill>
                  <a:schemeClr val="tx1">
                    <a:lumMod val="95000"/>
                    <a:lumOff val="5000"/>
                  </a:schemeClr>
                </a:solidFill>
              </a:rPr>
              <a:t> </a:t>
            </a:r>
            <a:r>
              <a:rPr lang="en-US" sz="3600" b="1" dirty="0" err="1">
                <a:ln/>
                <a:solidFill>
                  <a:schemeClr val="tx1">
                    <a:lumMod val="95000"/>
                    <a:lumOff val="5000"/>
                  </a:schemeClr>
                </a:solidFill>
              </a:rPr>
              <a:t>পাচ্ছ</a:t>
            </a:r>
            <a:r>
              <a:rPr lang="en-US" sz="3600" b="1" dirty="0">
                <a:ln/>
                <a:solidFill>
                  <a:schemeClr val="tx1">
                    <a:lumMod val="95000"/>
                    <a:lumOff val="5000"/>
                  </a:schemeClr>
                </a:solidFill>
              </a:rPr>
              <a:t>?</a:t>
            </a:r>
            <a:endParaRPr lang="en-US" sz="3600" b="1" cap="none" spc="0" dirty="0">
              <a:ln/>
              <a:solidFill>
                <a:schemeClr val="tx1">
                  <a:lumMod val="95000"/>
                  <a:lumOff val="5000"/>
                </a:schemeClr>
              </a:solidFill>
              <a:effectLst/>
            </a:endParaRPr>
          </a:p>
        </p:txBody>
      </p:sp>
      <p:sp>
        <p:nvSpPr>
          <p:cNvPr id="11" name="Rectangle 10">
            <a:extLst>
              <a:ext uri="{FF2B5EF4-FFF2-40B4-BE49-F238E27FC236}">
                <a16:creationId xmlns:a16="http://schemas.microsoft.com/office/drawing/2014/main" id="{C11FF417-2AEF-46F9-9C5A-88151C968E28}"/>
              </a:ext>
            </a:extLst>
          </p:cNvPr>
          <p:cNvSpPr/>
          <p:nvPr/>
        </p:nvSpPr>
        <p:spPr>
          <a:xfrm>
            <a:off x="2428407" y="5430427"/>
            <a:ext cx="6655632"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4400" b="1" cap="none" spc="0" dirty="0">
                <a:ln/>
                <a:solidFill>
                  <a:schemeClr val="tx2">
                    <a:lumMod val="50000"/>
                  </a:schemeClr>
                </a:solidFill>
                <a:effectLst/>
              </a:rPr>
              <a:t>নদীর তীরে কী বাঁধা আছে?</a:t>
            </a:r>
            <a:endParaRPr lang="en-US" sz="4400" b="1" cap="none" spc="0" dirty="0">
              <a:ln/>
              <a:solidFill>
                <a:schemeClr val="tx2">
                  <a:lumMod val="50000"/>
                </a:schemeClr>
              </a:solidFill>
              <a:effectLst/>
            </a:endParaRPr>
          </a:p>
        </p:txBody>
      </p:sp>
      <p:sp>
        <p:nvSpPr>
          <p:cNvPr id="12" name="Rectangle 11">
            <a:extLst>
              <a:ext uri="{FF2B5EF4-FFF2-40B4-BE49-F238E27FC236}">
                <a16:creationId xmlns:a16="http://schemas.microsoft.com/office/drawing/2014/main" id="{35D7477C-078B-4DB0-8E71-159175AD3C40}"/>
              </a:ext>
            </a:extLst>
          </p:cNvPr>
          <p:cNvSpPr/>
          <p:nvPr/>
        </p:nvSpPr>
        <p:spPr>
          <a:xfrm>
            <a:off x="659568" y="5438698"/>
            <a:ext cx="11167672"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4000" b="1" cap="none" spc="0" dirty="0">
                <a:ln/>
                <a:solidFill>
                  <a:schemeClr val="tx2">
                    <a:lumMod val="50000"/>
                  </a:schemeClr>
                </a:solidFill>
                <a:effectLst/>
              </a:rPr>
              <a:t>নদীগুলোতে কয়টি তীর দেখতে পাচ্ছ?</a:t>
            </a:r>
            <a:endParaRPr lang="en-US" sz="4000" b="1" cap="none" spc="0" dirty="0">
              <a:ln/>
              <a:solidFill>
                <a:schemeClr val="tx2">
                  <a:lumMod val="50000"/>
                </a:schemeClr>
              </a:solidFill>
              <a:effectLst/>
            </a:endParaRPr>
          </a:p>
        </p:txBody>
      </p:sp>
      <p:sp>
        <p:nvSpPr>
          <p:cNvPr id="13" name="Rectangle 12">
            <a:extLst>
              <a:ext uri="{FF2B5EF4-FFF2-40B4-BE49-F238E27FC236}">
                <a16:creationId xmlns:a16="http://schemas.microsoft.com/office/drawing/2014/main" id="{937C1487-A1DE-4E4C-8B79-0F5BA525FDC4}"/>
              </a:ext>
            </a:extLst>
          </p:cNvPr>
          <p:cNvSpPr/>
          <p:nvPr/>
        </p:nvSpPr>
        <p:spPr>
          <a:xfrm>
            <a:off x="659568" y="5754746"/>
            <a:ext cx="10691734"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4000" b="1" cap="none" spc="0" dirty="0">
                <a:ln/>
                <a:solidFill>
                  <a:schemeClr val="bg2">
                    <a:lumMod val="10000"/>
                  </a:schemeClr>
                </a:solidFill>
                <a:effectLst/>
              </a:rPr>
              <a:t>এমনি একটি নদীর দুইতীরের কবিতা আজ আমরা পড়ব।</a:t>
            </a:r>
            <a:endParaRPr lang="en-US" sz="4400" b="1" cap="none" spc="0" dirty="0">
              <a:ln/>
              <a:solidFill>
                <a:schemeClr val="bg2">
                  <a:lumMod val="10000"/>
                </a:schemeClr>
              </a:solidFill>
              <a:effectLst/>
            </a:endParaRPr>
          </a:p>
        </p:txBody>
      </p:sp>
    </p:spTree>
    <p:extLst>
      <p:ext uri="{BB962C8B-B14F-4D97-AF65-F5344CB8AC3E}">
        <p14:creationId xmlns:p14="http://schemas.microsoft.com/office/powerpoint/2010/main" val="2708337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p:tgtEl>
                                          <p:spTgt spid="3">
                                            <p:txEl>
                                              <p:pRg st="0" end="0"/>
                                            </p:txEl>
                                          </p:spTgt>
                                        </p:tgtEl>
                                        <p:attrNameLst>
                                          <p:attrName>ppt_y</p:attrName>
                                        </p:attrNameLst>
                                      </p:cBhvr>
                                      <p:tavLst>
                                        <p:tav tm="0">
                                          <p:val>
                                            <p:strVal val="ppt_y"/>
                                          </p:val>
                                        </p:tav>
                                        <p:tav tm="100000">
                                          <p:val>
                                            <p:strVal val="1+ppt_h/2"/>
                                          </p:val>
                                        </p:tav>
                                      </p:tavLst>
                                    </p:anim>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1"/>
                                        </p:tgtEl>
                                        <p:attrNameLst>
                                          <p:attrName>ppt_x</p:attrName>
                                        </p:attrNameLst>
                                      </p:cBhvr>
                                      <p:tavLst>
                                        <p:tav tm="0">
                                          <p:val>
                                            <p:strVal val="ppt_x"/>
                                          </p:val>
                                        </p:tav>
                                        <p:tav tm="100000">
                                          <p:val>
                                            <p:strVal val="ppt_x"/>
                                          </p:val>
                                        </p:tav>
                                      </p:tavLst>
                                    </p:anim>
                                    <p:anim calcmode="lin" valueType="num">
                                      <p:cBhvr additive="base">
                                        <p:cTn id="41" dur="500"/>
                                        <p:tgtEl>
                                          <p:spTgt spid="11"/>
                                        </p:tgtEl>
                                        <p:attrNameLst>
                                          <p:attrName>ppt_y</p:attrName>
                                        </p:attrNameLst>
                                      </p:cBhvr>
                                      <p:tavLst>
                                        <p:tav tm="0">
                                          <p:val>
                                            <p:strVal val="ppt_y"/>
                                          </p:val>
                                        </p:tav>
                                        <p:tav tm="100000">
                                          <p:val>
                                            <p:strVal val="1+ppt_h/2"/>
                                          </p:val>
                                        </p:tav>
                                      </p:tavLst>
                                    </p:anim>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12"/>
                                        </p:tgtEl>
                                        <p:attrNameLst>
                                          <p:attrName>ppt_x</p:attrName>
                                        </p:attrNameLst>
                                      </p:cBhvr>
                                      <p:tavLst>
                                        <p:tav tm="0">
                                          <p:val>
                                            <p:strVal val="ppt_x"/>
                                          </p:val>
                                        </p:tav>
                                        <p:tav tm="100000">
                                          <p:val>
                                            <p:strVal val="ppt_x"/>
                                          </p:val>
                                        </p:tav>
                                      </p:tavLst>
                                    </p:anim>
                                    <p:anim calcmode="lin" valueType="num">
                                      <p:cBhvr additive="base">
                                        <p:cTn id="53" dur="500"/>
                                        <p:tgtEl>
                                          <p:spTgt spid="12"/>
                                        </p:tgtEl>
                                        <p:attrNameLst>
                                          <p:attrName>ppt_y</p:attrName>
                                        </p:attrNameLst>
                                      </p:cBhvr>
                                      <p:tavLst>
                                        <p:tav tm="0">
                                          <p:val>
                                            <p:strVal val="ppt_y"/>
                                          </p:val>
                                        </p:tav>
                                        <p:tav tm="100000">
                                          <p:val>
                                            <p:strVal val="1+ppt_h/2"/>
                                          </p:val>
                                        </p:tav>
                                      </p:tavLst>
                                    </p:anim>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13"/>
                                        </p:tgtEl>
                                        <p:attrNameLst>
                                          <p:attrName>ppt_x</p:attrName>
                                        </p:attrNameLst>
                                      </p:cBhvr>
                                      <p:tavLst>
                                        <p:tav tm="0">
                                          <p:val>
                                            <p:strVal val="ppt_x"/>
                                          </p:val>
                                        </p:tav>
                                        <p:tav tm="100000">
                                          <p:val>
                                            <p:strVal val="ppt_x"/>
                                          </p:val>
                                        </p:tav>
                                      </p:tavLst>
                                    </p:anim>
                                    <p:anim calcmode="lin" valueType="num">
                                      <p:cBhvr additive="base">
                                        <p:cTn id="65" dur="500"/>
                                        <p:tgtEl>
                                          <p:spTgt spid="13"/>
                                        </p:tgtEl>
                                        <p:attrNameLst>
                                          <p:attrName>ppt_y</p:attrName>
                                        </p:attrNameLst>
                                      </p:cBhvr>
                                      <p:tavLst>
                                        <p:tav tm="0">
                                          <p:val>
                                            <p:strVal val="ppt_y"/>
                                          </p:val>
                                        </p:tav>
                                        <p:tav tm="100000">
                                          <p:val>
                                            <p:strVal val="1+ppt_h/2"/>
                                          </p:val>
                                        </p:tav>
                                      </p:tavLst>
                                    </p:anim>
                                    <p:set>
                                      <p:cBhvr>
                                        <p:cTn id="6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1" grpId="0"/>
      <p:bldP spid="11" grpId="1"/>
      <p:bldP spid="12" grpId="0"/>
      <p:bldP spid="12" grpId="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F35874-C137-4329-A5D5-6C88FCEE4328}"/>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128016"/>
            <a:ext cx="12192000" cy="6858000"/>
          </a:xfrm>
          <a:prstGeom prst="rect">
            <a:avLst/>
          </a:prstGeom>
        </p:spPr>
      </p:pic>
      <p:sp>
        <p:nvSpPr>
          <p:cNvPr id="6" name="TextBox 5">
            <a:extLst>
              <a:ext uri="{FF2B5EF4-FFF2-40B4-BE49-F238E27FC236}">
                <a16:creationId xmlns:a16="http://schemas.microsoft.com/office/drawing/2014/main" id="{CB8488DC-CCDC-4805-A12B-2188711E3B23}"/>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singanewsongpoetry.blogspot.com/2013/03/poetry-and-other-materials-on-this-site.html"/>
              </a:rPr>
              <a:t>This Photo</a:t>
            </a:r>
            <a:r>
              <a:rPr lang="en-US" sz="900"/>
              <a:t> by Unknown Author is licensed under </a:t>
            </a:r>
            <a:r>
              <a:rPr lang="en-US" sz="900">
                <a:hlinkClick r:id="rId4" tooltip="https://creativecommons.org/licenses/by/3.0/"/>
              </a:rPr>
              <a:t>CC BY</a:t>
            </a:r>
            <a:endParaRPr lang="en-US" sz="900"/>
          </a:p>
        </p:txBody>
      </p:sp>
      <p:sp>
        <p:nvSpPr>
          <p:cNvPr id="7" name="Rectangle 6">
            <a:extLst>
              <a:ext uri="{FF2B5EF4-FFF2-40B4-BE49-F238E27FC236}">
                <a16:creationId xmlns:a16="http://schemas.microsoft.com/office/drawing/2014/main" id="{01869CE8-E922-4456-AA2D-4C14DC82431B}"/>
              </a:ext>
            </a:extLst>
          </p:cNvPr>
          <p:cNvSpPr/>
          <p:nvPr/>
        </p:nvSpPr>
        <p:spPr>
          <a:xfrm>
            <a:off x="2487169" y="1280160"/>
            <a:ext cx="8028432"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chemeClr val="accent3">
                    <a:lumMod val="50000"/>
                  </a:schemeClr>
                </a:solidFill>
              </a:rPr>
              <a:t>আজ</a:t>
            </a:r>
            <a:r>
              <a:rPr lang="en-US" sz="5400" b="1" dirty="0">
                <a:ln/>
                <a:solidFill>
                  <a:schemeClr val="accent3">
                    <a:lumMod val="50000"/>
                  </a:schemeClr>
                </a:solidFill>
              </a:rPr>
              <a:t> </a:t>
            </a:r>
            <a:r>
              <a:rPr lang="en-US" sz="5400" b="1" dirty="0" err="1">
                <a:ln/>
                <a:solidFill>
                  <a:schemeClr val="accent3">
                    <a:lumMod val="50000"/>
                  </a:schemeClr>
                </a:solidFill>
              </a:rPr>
              <a:t>আমরা</a:t>
            </a:r>
            <a:r>
              <a:rPr lang="en-US" sz="5400" b="1" dirty="0">
                <a:ln/>
                <a:solidFill>
                  <a:schemeClr val="accent3">
                    <a:lumMod val="50000"/>
                  </a:schemeClr>
                </a:solidFill>
              </a:rPr>
              <a:t> </a:t>
            </a:r>
            <a:r>
              <a:rPr lang="en-US" sz="5400" b="1" dirty="0" err="1">
                <a:ln/>
                <a:solidFill>
                  <a:schemeClr val="accent3">
                    <a:lumMod val="50000"/>
                  </a:schemeClr>
                </a:solidFill>
              </a:rPr>
              <a:t>পড়ব</a:t>
            </a:r>
            <a:endParaRPr lang="en-US" sz="5400" b="1" cap="none" spc="0" dirty="0">
              <a:ln/>
              <a:solidFill>
                <a:schemeClr val="accent3">
                  <a:lumMod val="50000"/>
                </a:schemeClr>
              </a:solidFill>
              <a:effectLst/>
            </a:endParaRPr>
          </a:p>
        </p:txBody>
      </p:sp>
      <p:sp>
        <p:nvSpPr>
          <p:cNvPr id="8" name="Rectangle 7">
            <a:extLst>
              <a:ext uri="{FF2B5EF4-FFF2-40B4-BE49-F238E27FC236}">
                <a16:creationId xmlns:a16="http://schemas.microsoft.com/office/drawing/2014/main" id="{80F827C1-8582-4788-B600-ED19F3B70A9B}"/>
              </a:ext>
            </a:extLst>
          </p:cNvPr>
          <p:cNvSpPr/>
          <p:nvPr/>
        </p:nvSpPr>
        <p:spPr>
          <a:xfrm>
            <a:off x="4608576" y="2523744"/>
            <a:ext cx="3456432" cy="11079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6600" b="1" cap="none" spc="0" dirty="0">
                <a:ln/>
                <a:solidFill>
                  <a:srgbClr val="002060"/>
                </a:solidFill>
                <a:effectLst/>
              </a:rPr>
              <a:t>দুই </a:t>
            </a:r>
            <a:r>
              <a:rPr lang="bn-BD" sz="6600" b="1" dirty="0">
                <a:ln/>
                <a:solidFill>
                  <a:srgbClr val="002060"/>
                </a:solidFill>
              </a:rPr>
              <a:t>তীরে</a:t>
            </a:r>
            <a:endParaRPr lang="en-US" sz="6600" b="1" cap="none" spc="0" dirty="0">
              <a:ln/>
              <a:solidFill>
                <a:srgbClr val="002060"/>
              </a:solidFill>
              <a:effectLst/>
            </a:endParaRPr>
          </a:p>
        </p:txBody>
      </p:sp>
      <p:sp>
        <p:nvSpPr>
          <p:cNvPr id="9" name="Rectangle 8">
            <a:extLst>
              <a:ext uri="{FF2B5EF4-FFF2-40B4-BE49-F238E27FC236}">
                <a16:creationId xmlns:a16="http://schemas.microsoft.com/office/drawing/2014/main" id="{C57DC258-2D99-40E4-B644-D312A53C2BEA}"/>
              </a:ext>
            </a:extLst>
          </p:cNvPr>
          <p:cNvSpPr/>
          <p:nvPr/>
        </p:nvSpPr>
        <p:spPr>
          <a:xfrm>
            <a:off x="1956816" y="3483649"/>
            <a:ext cx="3785616"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4000" b="1" dirty="0">
                <a:ln/>
                <a:solidFill>
                  <a:srgbClr val="002060"/>
                </a:solidFill>
              </a:rPr>
              <a:t>লিখেছেন</a:t>
            </a:r>
            <a:endParaRPr lang="en-US" sz="4000" b="1" cap="none" spc="0" dirty="0">
              <a:ln/>
              <a:solidFill>
                <a:srgbClr val="002060"/>
              </a:solidFill>
              <a:effectLst/>
            </a:endParaRPr>
          </a:p>
        </p:txBody>
      </p:sp>
      <p:sp>
        <p:nvSpPr>
          <p:cNvPr id="10" name="Rectangle 9">
            <a:extLst>
              <a:ext uri="{FF2B5EF4-FFF2-40B4-BE49-F238E27FC236}">
                <a16:creationId xmlns:a16="http://schemas.microsoft.com/office/drawing/2014/main" id="{BEE7B3C2-66C6-4003-B5E4-BD24922E65DC}"/>
              </a:ext>
            </a:extLst>
          </p:cNvPr>
          <p:cNvSpPr/>
          <p:nvPr/>
        </p:nvSpPr>
        <p:spPr>
          <a:xfrm>
            <a:off x="4096512" y="4186166"/>
            <a:ext cx="5340096" cy="923330"/>
          </a:xfrm>
          <a:prstGeom prst="rect">
            <a:avLst/>
          </a:prstGeom>
          <a:noFill/>
          <a:effectLst>
            <a:outerShdw blurRad="152400" dist="317500" dir="5400000" sx="90000" sy="-19000" rotWithShape="0">
              <a:prstClr val="black">
                <a:alpha val="15000"/>
              </a:prstClr>
            </a:outerShdw>
            <a:reflection blurRad="6350" stA="50000" endA="300" endPos="90000" dir="5400000" sy="-100000" algn="bl" rotWithShape="0"/>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a:ln>
                  <a:solidFill>
                    <a:schemeClr val="accent6">
                      <a:lumMod val="50000"/>
                    </a:schemeClr>
                  </a:solidFill>
                </a:ln>
                <a:solidFill>
                  <a:schemeClr val="tx1">
                    <a:lumMod val="95000"/>
                    <a:lumOff val="5000"/>
                  </a:schemeClr>
                </a:solidFill>
              </a:rPr>
              <a:t>রবীন্দ্রনাথ ঠাকুর</a:t>
            </a:r>
            <a:endParaRPr lang="en-US" sz="5400" b="1" cap="none" spc="0" dirty="0">
              <a:ln>
                <a:solidFill>
                  <a:schemeClr val="accent6">
                    <a:lumMod val="50000"/>
                  </a:schemeClr>
                </a:solidFill>
              </a:ln>
              <a:solidFill>
                <a:schemeClr val="tx1">
                  <a:lumMod val="95000"/>
                  <a:lumOff val="5000"/>
                </a:schemeClr>
              </a:solidFill>
              <a:effectLst/>
            </a:endParaRPr>
          </a:p>
        </p:txBody>
      </p:sp>
    </p:spTree>
    <p:extLst>
      <p:ext uri="{BB962C8B-B14F-4D97-AF65-F5344CB8AC3E}">
        <p14:creationId xmlns:p14="http://schemas.microsoft.com/office/powerpoint/2010/main" val="2446950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80">
                                          <p:stCondLst>
                                            <p:cond delay="0"/>
                                          </p:stCondLst>
                                        </p:cTn>
                                        <p:tgtEl>
                                          <p:spTgt spid="10">
                                            <p:txEl>
                                              <p:pRg st="0" end="0"/>
                                            </p:txEl>
                                          </p:spTgt>
                                        </p:tgtEl>
                                      </p:cBhvr>
                                    </p:animEffect>
                                    <p:anim calcmode="lin" valueType="num">
                                      <p:cBhvr>
                                        <p:cTn id="2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10">
                                            <p:txEl>
                                              <p:pRg st="0" end="0"/>
                                            </p:txEl>
                                          </p:spTgt>
                                        </p:tgtEl>
                                      </p:cBhvr>
                                      <p:to x="100000" y="60000"/>
                                    </p:animScale>
                                    <p:animScale>
                                      <p:cBhvr>
                                        <p:cTn id="34" dur="166" decel="50000">
                                          <p:stCondLst>
                                            <p:cond delay="676"/>
                                          </p:stCondLst>
                                        </p:cTn>
                                        <p:tgtEl>
                                          <p:spTgt spid="10">
                                            <p:txEl>
                                              <p:pRg st="0" end="0"/>
                                            </p:txEl>
                                          </p:spTgt>
                                        </p:tgtEl>
                                      </p:cBhvr>
                                      <p:to x="100000" y="100000"/>
                                    </p:animScale>
                                    <p:animScale>
                                      <p:cBhvr>
                                        <p:cTn id="35" dur="26">
                                          <p:stCondLst>
                                            <p:cond delay="1312"/>
                                          </p:stCondLst>
                                        </p:cTn>
                                        <p:tgtEl>
                                          <p:spTgt spid="10">
                                            <p:txEl>
                                              <p:pRg st="0" end="0"/>
                                            </p:txEl>
                                          </p:spTgt>
                                        </p:tgtEl>
                                      </p:cBhvr>
                                      <p:to x="100000" y="80000"/>
                                    </p:animScale>
                                    <p:animScale>
                                      <p:cBhvr>
                                        <p:cTn id="36" dur="166" decel="50000">
                                          <p:stCondLst>
                                            <p:cond delay="1338"/>
                                          </p:stCondLst>
                                        </p:cTn>
                                        <p:tgtEl>
                                          <p:spTgt spid="10">
                                            <p:txEl>
                                              <p:pRg st="0" end="0"/>
                                            </p:txEl>
                                          </p:spTgt>
                                        </p:tgtEl>
                                      </p:cBhvr>
                                      <p:to x="100000" y="100000"/>
                                    </p:animScale>
                                    <p:animScale>
                                      <p:cBhvr>
                                        <p:cTn id="37" dur="26">
                                          <p:stCondLst>
                                            <p:cond delay="1642"/>
                                          </p:stCondLst>
                                        </p:cTn>
                                        <p:tgtEl>
                                          <p:spTgt spid="10">
                                            <p:txEl>
                                              <p:pRg st="0" end="0"/>
                                            </p:txEl>
                                          </p:spTgt>
                                        </p:tgtEl>
                                      </p:cBhvr>
                                      <p:to x="100000" y="90000"/>
                                    </p:animScale>
                                    <p:animScale>
                                      <p:cBhvr>
                                        <p:cTn id="38" dur="166" decel="50000">
                                          <p:stCondLst>
                                            <p:cond delay="1668"/>
                                          </p:stCondLst>
                                        </p:cTn>
                                        <p:tgtEl>
                                          <p:spTgt spid="10">
                                            <p:txEl>
                                              <p:pRg st="0" end="0"/>
                                            </p:txEl>
                                          </p:spTgt>
                                        </p:tgtEl>
                                      </p:cBhvr>
                                      <p:to x="100000" y="100000"/>
                                    </p:animScale>
                                    <p:animScale>
                                      <p:cBhvr>
                                        <p:cTn id="39" dur="26">
                                          <p:stCondLst>
                                            <p:cond delay="1808"/>
                                          </p:stCondLst>
                                        </p:cTn>
                                        <p:tgtEl>
                                          <p:spTgt spid="10">
                                            <p:txEl>
                                              <p:pRg st="0" end="0"/>
                                            </p:txEl>
                                          </p:spTgt>
                                        </p:tgtEl>
                                      </p:cBhvr>
                                      <p:to x="100000" y="95000"/>
                                    </p:animScale>
                                    <p:animScale>
                                      <p:cBhvr>
                                        <p:cTn id="40" dur="166" decel="50000">
                                          <p:stCondLst>
                                            <p:cond delay="1834"/>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8B2FA7-7E93-4F50-A000-99D7836968E0}"/>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31956" y="1344193"/>
            <a:ext cx="3343568" cy="3708458"/>
          </a:xfrm>
          <a:prstGeom prst="rect">
            <a:avLst/>
          </a:prstGeom>
        </p:spPr>
      </p:pic>
      <p:pic>
        <p:nvPicPr>
          <p:cNvPr id="13" name="Picture 12">
            <a:extLst>
              <a:ext uri="{FF2B5EF4-FFF2-40B4-BE49-F238E27FC236}">
                <a16:creationId xmlns:a16="http://schemas.microsoft.com/office/drawing/2014/main" id="{E18CC0C5-3F0F-4ABE-A199-F4D40060B1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0512" y="1765054"/>
            <a:ext cx="2670167" cy="28999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C87E6898-878C-47C0-94A1-4F48AF9005CE}"/>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25936" y="0"/>
            <a:ext cx="12192000" cy="7296912"/>
          </a:xfrm>
          <a:prstGeom prst="rect">
            <a:avLst/>
          </a:prstGeom>
        </p:spPr>
      </p:pic>
      <p:sp>
        <p:nvSpPr>
          <p:cNvPr id="8" name="TextBox 7">
            <a:extLst>
              <a:ext uri="{FF2B5EF4-FFF2-40B4-BE49-F238E27FC236}">
                <a16:creationId xmlns:a16="http://schemas.microsoft.com/office/drawing/2014/main" id="{2C5C94A8-61DE-4B96-8928-C441BCBC528B}"/>
              </a:ext>
            </a:extLst>
          </p:cNvPr>
          <p:cNvSpPr txBox="1"/>
          <p:nvPr/>
        </p:nvSpPr>
        <p:spPr>
          <a:xfrm>
            <a:off x="3573666" y="5426850"/>
            <a:ext cx="2857500" cy="369332"/>
          </a:xfrm>
          <a:prstGeom prst="rect">
            <a:avLst/>
          </a:prstGeom>
          <a:noFill/>
        </p:spPr>
        <p:txBody>
          <a:bodyPr wrap="square" rtlCol="0">
            <a:spAutoFit/>
          </a:bodyPr>
          <a:lstStyle/>
          <a:p>
            <a:r>
              <a:rPr lang="en-US" sz="900" dirty="0">
                <a:hlinkClick r:id="rId6" tooltip="http://www.drivethrurpg.com/product/89869/Nmpsa-KF007-Victorian-Borders"/>
              </a:rPr>
              <a:t>This </a:t>
            </a:r>
            <a:r>
              <a:rPr lang="en-US" sz="900" b="1" dirty="0">
                <a:hlinkClick r:id="rId6" tooltip="http://www.drivethrurpg.com/product/89869/Nmpsa-KF007-Victorian-Borders"/>
              </a:rPr>
              <a:t>Photo</a:t>
            </a:r>
            <a:r>
              <a:rPr lang="en-US" sz="900" dirty="0"/>
              <a:t> by Unknown Author is licensed under </a:t>
            </a:r>
            <a:r>
              <a:rPr lang="en-US" sz="900" dirty="0">
                <a:hlinkClick r:id="rId7" tooltip="https://creativecommons.org/licenses/by-nc-sa/3.0/"/>
              </a:rPr>
              <a:t>CC BY-SA-NC</a:t>
            </a:r>
            <a:endParaRPr lang="en-US" sz="900" dirty="0"/>
          </a:p>
        </p:txBody>
      </p:sp>
      <p:sp>
        <p:nvSpPr>
          <p:cNvPr id="9" name="Rectangle 8">
            <a:extLst>
              <a:ext uri="{FF2B5EF4-FFF2-40B4-BE49-F238E27FC236}">
                <a16:creationId xmlns:a16="http://schemas.microsoft.com/office/drawing/2014/main" id="{5B1DB133-AE4F-4955-9639-5BC4A41ECCCF}"/>
              </a:ext>
            </a:extLst>
          </p:cNvPr>
          <p:cNvSpPr/>
          <p:nvPr/>
        </p:nvSpPr>
        <p:spPr>
          <a:xfrm>
            <a:off x="3573666" y="420862"/>
            <a:ext cx="4967363" cy="923330"/>
          </a:xfrm>
          <a:prstGeom prst="rect">
            <a:avLst/>
          </a:prstGeom>
          <a:noFill/>
        </p:spPr>
        <p:txBody>
          <a:bodyPr wrap="square" lIns="91440" tIns="45720" rIns="91440" bIns="45720">
            <a:spAutoFit/>
          </a:bodyPr>
          <a:lstStyle/>
          <a:p>
            <a:pPr algn="ctr"/>
            <a:r>
              <a:rPr lang="bn-BD"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কবি পরিচিতি</a:t>
            </a:r>
            <a:endParaRPr lang="en-U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2" name="Rectangle 1">
            <a:extLst>
              <a:ext uri="{FF2B5EF4-FFF2-40B4-BE49-F238E27FC236}">
                <a16:creationId xmlns:a16="http://schemas.microsoft.com/office/drawing/2014/main" id="{AD86FBEF-F4EB-4FB6-AF06-6E1B4464F8D6}"/>
              </a:ext>
            </a:extLst>
          </p:cNvPr>
          <p:cNvSpPr/>
          <p:nvPr/>
        </p:nvSpPr>
        <p:spPr>
          <a:xfrm>
            <a:off x="794480" y="5188651"/>
            <a:ext cx="4161568" cy="769441"/>
          </a:xfrm>
          <a:prstGeom prst="rect">
            <a:avLst/>
          </a:prstGeom>
          <a:noFill/>
        </p:spPr>
        <p:txBody>
          <a:bodyPr wrap="square" lIns="91440" tIns="45720" rIns="91440" bIns="45720">
            <a:spAutoFit/>
          </a:bodyPr>
          <a:lstStyle/>
          <a:p>
            <a:pPr algn="ctr"/>
            <a:r>
              <a:rPr lang="bn-BD" sz="44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রবীন্দ্রনাথ ঠাকুর</a:t>
            </a:r>
            <a:endParaRPr lang="en-US" sz="44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endParaRPr>
          </a:p>
        </p:txBody>
      </p:sp>
      <p:sp>
        <p:nvSpPr>
          <p:cNvPr id="3" name="Rectangle 2">
            <a:extLst>
              <a:ext uri="{FF2B5EF4-FFF2-40B4-BE49-F238E27FC236}">
                <a16:creationId xmlns:a16="http://schemas.microsoft.com/office/drawing/2014/main" id="{0E9B56D6-4F0C-4B15-A384-394375971B74}"/>
              </a:ext>
            </a:extLst>
          </p:cNvPr>
          <p:cNvSpPr/>
          <p:nvPr/>
        </p:nvSpPr>
        <p:spPr>
          <a:xfrm>
            <a:off x="4334256" y="1611806"/>
            <a:ext cx="1539600" cy="830997"/>
          </a:xfrm>
          <a:prstGeom prst="rect">
            <a:avLst/>
          </a:prstGeom>
          <a:noFill/>
        </p:spPr>
        <p:txBody>
          <a:bodyPr wrap="square" lIns="91440" tIns="45720" rIns="91440" bIns="45720">
            <a:spAutoFit/>
          </a:bodyPr>
          <a:lstStyle/>
          <a:p>
            <a:pPr algn="ctr"/>
            <a:r>
              <a:rPr lang="bn-BD" sz="4800" b="1" dirty="0">
                <a:ln w="12700">
                  <a:solidFill>
                    <a:schemeClr val="accent5"/>
                  </a:solidFill>
                  <a:prstDash val="solid"/>
                </a:ln>
                <a:solidFill>
                  <a:srgbClr val="FF0000"/>
                </a:solidFill>
              </a:rPr>
              <a:t>জন্মঃ</a:t>
            </a:r>
            <a:endParaRPr lang="en-US" sz="4800" b="1" cap="none" spc="0" dirty="0">
              <a:ln w="12700">
                <a:solidFill>
                  <a:schemeClr val="accent5"/>
                </a:solidFill>
                <a:prstDash val="solid"/>
              </a:ln>
              <a:solidFill>
                <a:srgbClr val="FF0000"/>
              </a:solidFill>
              <a:effectLst/>
            </a:endParaRPr>
          </a:p>
        </p:txBody>
      </p:sp>
      <p:sp>
        <p:nvSpPr>
          <p:cNvPr id="4" name="Rectangle 3">
            <a:extLst>
              <a:ext uri="{FF2B5EF4-FFF2-40B4-BE49-F238E27FC236}">
                <a16:creationId xmlns:a16="http://schemas.microsoft.com/office/drawing/2014/main" id="{2B22FEED-7090-4173-A0FF-C045091A21E4}"/>
              </a:ext>
            </a:extLst>
          </p:cNvPr>
          <p:cNvSpPr/>
          <p:nvPr/>
        </p:nvSpPr>
        <p:spPr>
          <a:xfrm>
            <a:off x="6070064" y="1607794"/>
            <a:ext cx="5615967" cy="107721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3200" b="1" dirty="0">
                <a:ln/>
                <a:solidFill>
                  <a:schemeClr val="tx2">
                    <a:lumMod val="50000"/>
                  </a:schemeClr>
                </a:solidFill>
              </a:rPr>
              <a:t>১৮৬১খ্রিষ্টাব্দে ৭ই মে কলকাতার জোড়াসাঁকোর ঠাকুর বাড়িতে।</a:t>
            </a:r>
            <a:endParaRPr lang="en-US" sz="7200" b="1" cap="none" spc="0" dirty="0">
              <a:ln/>
              <a:solidFill>
                <a:schemeClr val="tx2">
                  <a:lumMod val="50000"/>
                </a:schemeClr>
              </a:solidFill>
              <a:effectLst/>
            </a:endParaRPr>
          </a:p>
        </p:txBody>
      </p:sp>
      <p:sp>
        <p:nvSpPr>
          <p:cNvPr id="10" name="Rectangle 9">
            <a:extLst>
              <a:ext uri="{FF2B5EF4-FFF2-40B4-BE49-F238E27FC236}">
                <a16:creationId xmlns:a16="http://schemas.microsoft.com/office/drawing/2014/main" id="{109DB81D-A841-4433-87E2-2FC48F6ACB46}"/>
              </a:ext>
            </a:extLst>
          </p:cNvPr>
          <p:cNvSpPr/>
          <p:nvPr/>
        </p:nvSpPr>
        <p:spPr>
          <a:xfrm>
            <a:off x="4138047" y="2796735"/>
            <a:ext cx="1957953"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400" b="1" dirty="0">
                <a:ln w="12700" cmpd="sng">
                  <a:solidFill>
                    <a:schemeClr val="accent4"/>
                  </a:solidFill>
                  <a:prstDash val="solid"/>
                </a:ln>
                <a:solidFill>
                  <a:srgbClr val="FF0000"/>
                </a:solidFill>
              </a:rPr>
              <a:t>ব্যাপ্তিঃ</a:t>
            </a:r>
            <a:endParaRPr lang="en-US" sz="4400" b="1" dirty="0">
              <a:ln w="12700" cmpd="sng">
                <a:solidFill>
                  <a:schemeClr val="accent4"/>
                </a:solidFill>
                <a:prstDash val="solid"/>
              </a:ln>
              <a:solidFill>
                <a:srgbClr val="FF0000"/>
              </a:solidFill>
            </a:endParaRPr>
          </a:p>
        </p:txBody>
      </p:sp>
      <p:sp>
        <p:nvSpPr>
          <p:cNvPr id="11" name="Rectangle 10">
            <a:extLst>
              <a:ext uri="{FF2B5EF4-FFF2-40B4-BE49-F238E27FC236}">
                <a16:creationId xmlns:a16="http://schemas.microsoft.com/office/drawing/2014/main" id="{29A532BC-C6DE-4BE2-AD3A-8FC5AB0EC977}"/>
              </a:ext>
            </a:extLst>
          </p:cNvPr>
          <p:cNvSpPr/>
          <p:nvPr/>
        </p:nvSpPr>
        <p:spPr>
          <a:xfrm>
            <a:off x="6307808" y="2846901"/>
            <a:ext cx="5089711" cy="107721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3200" b="1" dirty="0">
                <a:ln/>
                <a:solidFill>
                  <a:schemeClr val="tx1">
                    <a:lumMod val="95000"/>
                    <a:lumOff val="5000"/>
                  </a:schemeClr>
                </a:solidFill>
              </a:rPr>
              <a:t>কবি,কথাসাহিত্যিক,নাট্যকার, গীতিকার,চিত্রশিল্পী ইত্যাদি।</a:t>
            </a:r>
            <a:endParaRPr lang="en-US" sz="3200" b="1" cap="none" spc="0" dirty="0">
              <a:ln/>
              <a:solidFill>
                <a:schemeClr val="tx1">
                  <a:lumMod val="95000"/>
                  <a:lumOff val="5000"/>
                </a:schemeClr>
              </a:solidFill>
              <a:effectLst/>
            </a:endParaRPr>
          </a:p>
        </p:txBody>
      </p:sp>
      <p:sp>
        <p:nvSpPr>
          <p:cNvPr id="12" name="Rectangle 11">
            <a:extLst>
              <a:ext uri="{FF2B5EF4-FFF2-40B4-BE49-F238E27FC236}">
                <a16:creationId xmlns:a16="http://schemas.microsoft.com/office/drawing/2014/main" id="{60DDD5D4-A13A-4E82-B84D-DCE563DD70EC}"/>
              </a:ext>
            </a:extLst>
          </p:cNvPr>
          <p:cNvSpPr/>
          <p:nvPr/>
        </p:nvSpPr>
        <p:spPr>
          <a:xfrm>
            <a:off x="3999386" y="3862564"/>
            <a:ext cx="2308423" cy="769441"/>
          </a:xfrm>
          <a:prstGeom prst="rect">
            <a:avLst/>
          </a:prstGeom>
          <a:noFill/>
        </p:spPr>
        <p:txBody>
          <a:bodyPr wrap="square" lIns="91440" tIns="45720" rIns="91440" bIns="45720">
            <a:spAutoFit/>
          </a:bodyPr>
          <a:lstStyle/>
          <a:p>
            <a:pPr algn="ctr"/>
            <a:r>
              <a:rPr lang="bn-BD" sz="4400" b="1" dirty="0">
                <a:ln w="12700" cmpd="sng">
                  <a:solidFill>
                    <a:schemeClr val="tx1">
                      <a:lumMod val="95000"/>
                      <a:lumOff val="5000"/>
                    </a:schemeClr>
                  </a:solidFill>
                  <a:prstDash val="solid"/>
                </a:ln>
                <a:solidFill>
                  <a:srgbClr val="FF0000"/>
                </a:solidFill>
              </a:rPr>
              <a:t>পুরস্কারঃ</a:t>
            </a:r>
            <a:endParaRPr lang="en-US" sz="4400" b="1" cap="none" spc="0" dirty="0">
              <a:ln w="12700" cmpd="sng">
                <a:solidFill>
                  <a:schemeClr val="tx1">
                    <a:lumMod val="95000"/>
                    <a:lumOff val="5000"/>
                  </a:schemeClr>
                </a:solidFill>
                <a:prstDash val="solid"/>
              </a:ln>
              <a:solidFill>
                <a:srgbClr val="FF0000"/>
              </a:solidFill>
              <a:effectLst/>
            </a:endParaRPr>
          </a:p>
        </p:txBody>
      </p:sp>
      <p:sp>
        <p:nvSpPr>
          <p:cNvPr id="14" name="Rectangle 13">
            <a:extLst>
              <a:ext uri="{FF2B5EF4-FFF2-40B4-BE49-F238E27FC236}">
                <a16:creationId xmlns:a16="http://schemas.microsoft.com/office/drawing/2014/main" id="{1CA31977-06BC-466B-BDED-9BBA6AB71987}"/>
              </a:ext>
            </a:extLst>
          </p:cNvPr>
          <p:cNvSpPr/>
          <p:nvPr/>
        </p:nvSpPr>
        <p:spPr>
          <a:xfrm>
            <a:off x="6431166" y="4011099"/>
            <a:ext cx="4836102" cy="1200329"/>
          </a:xfrm>
          <a:prstGeom prst="rect">
            <a:avLst/>
          </a:prstGeom>
          <a:noFill/>
        </p:spPr>
        <p:txBody>
          <a:bodyPr wrap="square" lIns="91440" tIns="45720" rIns="91440" bIns="45720">
            <a:spAutoFit/>
          </a:bodyPr>
          <a:lstStyle/>
          <a:p>
            <a:pPr algn="ctr"/>
            <a:r>
              <a:rPr lang="bn-BD" sz="3600" b="1" dirty="0">
                <a:ln w="0"/>
                <a:effectLst>
                  <a:outerShdw blurRad="38100" dist="19050" dir="2700000" algn="tl" rotWithShape="0">
                    <a:schemeClr val="dk1">
                      <a:alpha val="40000"/>
                    </a:schemeClr>
                  </a:outerShdw>
                </a:effectLst>
              </a:rPr>
              <a:t>১৯১৩খ্রিষ্টাব্দের সাহিত্যে নোবেল পুরস্কার পান।</a:t>
            </a:r>
            <a:endParaRPr lang="en-US" sz="3600" b="1"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7F2237C3-81EE-4E2C-91E9-EAA947701812}"/>
              </a:ext>
            </a:extLst>
          </p:cNvPr>
          <p:cNvSpPr/>
          <p:nvPr/>
        </p:nvSpPr>
        <p:spPr>
          <a:xfrm>
            <a:off x="5173654" y="5426851"/>
            <a:ext cx="1475118" cy="769441"/>
          </a:xfrm>
          <a:prstGeom prst="rect">
            <a:avLst/>
          </a:prstGeom>
          <a:noFill/>
        </p:spPr>
        <p:txBody>
          <a:bodyPr wrap="square" lIns="91440" tIns="45720" rIns="91440" bIns="45720">
            <a:spAutoFit/>
          </a:bodyPr>
          <a:lstStyle/>
          <a:p>
            <a:pPr algn="ctr"/>
            <a:r>
              <a:rPr lang="bn-BD" sz="4400" b="1" dirty="0">
                <a:ln w="12700" cmpd="sng">
                  <a:solidFill>
                    <a:schemeClr val="bg2">
                      <a:lumMod val="10000"/>
                    </a:schemeClr>
                  </a:solidFill>
                  <a:prstDash val="solid"/>
                </a:ln>
                <a:solidFill>
                  <a:srgbClr val="FF0000"/>
                </a:solidFill>
              </a:rPr>
              <a:t>মৃ</a:t>
            </a:r>
            <a:r>
              <a:rPr lang="en-US" sz="4400" b="1" dirty="0" err="1">
                <a:ln w="12700" cmpd="sng">
                  <a:solidFill>
                    <a:schemeClr val="bg2">
                      <a:lumMod val="10000"/>
                    </a:schemeClr>
                  </a:solidFill>
                  <a:prstDash val="solid"/>
                </a:ln>
                <a:solidFill>
                  <a:srgbClr val="FF0000"/>
                </a:solidFill>
              </a:rPr>
              <a:t>ত্যু</a:t>
            </a:r>
            <a:endParaRPr lang="en-US" sz="4400" b="1" dirty="0">
              <a:ln w="12700" cmpd="sng">
                <a:solidFill>
                  <a:schemeClr val="bg2">
                    <a:lumMod val="10000"/>
                  </a:schemeClr>
                </a:solidFill>
                <a:prstDash val="solid"/>
              </a:ln>
              <a:solidFill>
                <a:srgbClr val="FF0000"/>
              </a:solidFill>
            </a:endParaRPr>
          </a:p>
        </p:txBody>
      </p:sp>
      <p:sp>
        <p:nvSpPr>
          <p:cNvPr id="16" name="Rectangle 15">
            <a:extLst>
              <a:ext uri="{FF2B5EF4-FFF2-40B4-BE49-F238E27FC236}">
                <a16:creationId xmlns:a16="http://schemas.microsoft.com/office/drawing/2014/main" id="{10B70142-E980-4DA7-8DDD-389E3CD29F3A}"/>
              </a:ext>
            </a:extLst>
          </p:cNvPr>
          <p:cNvSpPr/>
          <p:nvPr/>
        </p:nvSpPr>
        <p:spPr>
          <a:xfrm>
            <a:off x="6648772" y="5288356"/>
            <a:ext cx="3356059" cy="1323439"/>
          </a:xfrm>
          <a:prstGeom prst="rect">
            <a:avLst/>
          </a:prstGeom>
          <a:noFill/>
        </p:spPr>
        <p:txBody>
          <a:bodyPr wrap="square" lIns="91440" tIns="45720" rIns="91440" bIns="45720">
            <a:spAutoFit/>
          </a:bodyPr>
          <a:lstStyle/>
          <a:p>
            <a:pPr algn="ctr"/>
            <a:r>
              <a:rPr lang="bn-BD" sz="4000" b="1" spc="50" dirty="0">
                <a:ln w="0"/>
                <a:solidFill>
                  <a:schemeClr val="tx1">
                    <a:lumMod val="95000"/>
                    <a:lumOff val="5000"/>
                  </a:schemeClr>
                </a:solidFill>
                <a:effectLst>
                  <a:innerShdw blurRad="63500" dist="50800" dir="13500000">
                    <a:srgbClr val="000000">
                      <a:alpha val="50000"/>
                    </a:srgbClr>
                  </a:innerShdw>
                </a:effectLst>
              </a:rPr>
              <a:t>১৯৪১ খ্রিষ্টাব্দে ৭ই আগস্ট।</a:t>
            </a:r>
            <a:endParaRPr lang="en-US" sz="4000" b="1" cap="none" spc="50" dirty="0">
              <a:ln w="0"/>
              <a:solidFill>
                <a:schemeClr val="tx1">
                  <a:lumMod val="95000"/>
                  <a:lumOff val="5000"/>
                </a:schemeClr>
              </a:solidFill>
              <a:effectLst>
                <a:innerShdw blurRad="63500" dist="50800" dir="13500000">
                  <a:srgbClr val="000000">
                    <a:alpha val="50000"/>
                  </a:srgbClr>
                </a:innerShdw>
              </a:effectLst>
            </a:endParaRPr>
          </a:p>
        </p:txBody>
      </p:sp>
      <p:pic>
        <p:nvPicPr>
          <p:cNvPr id="18" name="Picture 17">
            <a:extLst>
              <a:ext uri="{FF2B5EF4-FFF2-40B4-BE49-F238E27FC236}">
                <a16:creationId xmlns:a16="http://schemas.microsoft.com/office/drawing/2014/main" id="{2F0E88C4-7AEE-422C-A75F-3C3135072086}"/>
              </a:ext>
            </a:extLst>
          </p:cNvPr>
          <p:cNvPicPr>
            <a:picLocks noChangeAspect="1"/>
          </p:cNvPicPr>
          <p:nvPr/>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793144" y="1061818"/>
            <a:ext cx="3541111" cy="4149610"/>
          </a:xfrm>
          <a:prstGeom prst="rect">
            <a:avLst/>
          </a:prstGeom>
        </p:spPr>
      </p:pic>
      <p:pic>
        <p:nvPicPr>
          <p:cNvPr id="20" name="Picture 19">
            <a:extLst>
              <a:ext uri="{FF2B5EF4-FFF2-40B4-BE49-F238E27FC236}">
                <a16:creationId xmlns:a16="http://schemas.microsoft.com/office/drawing/2014/main" id="{E3D758C3-295D-4CA8-8378-F4DBCBE2B0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68833" y="1510975"/>
            <a:ext cx="3007535" cy="3308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568251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circle(in)">
                                      <p:cBhvr>
                                        <p:cTn id="6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4" grpId="0"/>
      <p:bldP spid="10" grpId="0"/>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A8CBD6-D8D2-4659-86AE-DFB665AB91E3}"/>
              </a:ext>
            </a:extLst>
          </p:cNvPr>
          <p:cNvSpPr/>
          <p:nvPr/>
        </p:nvSpPr>
        <p:spPr>
          <a:xfrm>
            <a:off x="1499616" y="182880"/>
            <a:ext cx="8099908" cy="923330"/>
          </a:xfrm>
          <a:prstGeom prst="rect">
            <a:avLst/>
          </a:prstGeom>
          <a:noFill/>
        </p:spPr>
        <p:txBody>
          <a:bodyPr wrap="square" lIns="91440" tIns="45720" rIns="91440" bIns="45720">
            <a:spAutoFit/>
          </a:bodyPr>
          <a:lstStyle/>
          <a:p>
            <a:pPr algn="ct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আরো</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কি</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ছু</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ছবি</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দেখি</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2" name="Picture 11">
            <a:extLst>
              <a:ext uri="{FF2B5EF4-FFF2-40B4-BE49-F238E27FC236}">
                <a16:creationId xmlns:a16="http://schemas.microsoft.com/office/drawing/2014/main" id="{384E1453-20BE-4C4A-A121-DA70986CD1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847" y="1087276"/>
            <a:ext cx="4227423" cy="17742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Picture 13">
            <a:extLst>
              <a:ext uri="{FF2B5EF4-FFF2-40B4-BE49-F238E27FC236}">
                <a16:creationId xmlns:a16="http://schemas.microsoft.com/office/drawing/2014/main" id="{B8D8FE93-FF1D-4E2A-BFAC-49E0601FB8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4697" y="968689"/>
            <a:ext cx="4694455" cy="205797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6" name="Picture 15">
            <a:extLst>
              <a:ext uri="{FF2B5EF4-FFF2-40B4-BE49-F238E27FC236}">
                <a16:creationId xmlns:a16="http://schemas.microsoft.com/office/drawing/2014/main" id="{9DD2CB0F-933B-480F-88C2-491DF789F4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5295" y="2588594"/>
            <a:ext cx="4676437" cy="21395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Rectangle 1">
            <a:extLst>
              <a:ext uri="{FF2B5EF4-FFF2-40B4-BE49-F238E27FC236}">
                <a16:creationId xmlns:a16="http://schemas.microsoft.com/office/drawing/2014/main" id="{D48B3100-0DE0-45A8-B378-35DD2E331B97}"/>
              </a:ext>
            </a:extLst>
          </p:cNvPr>
          <p:cNvSpPr/>
          <p:nvPr/>
        </p:nvSpPr>
        <p:spPr>
          <a:xfrm>
            <a:off x="374754" y="5642570"/>
            <a:ext cx="10867870" cy="107721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err="1">
                <a:ln/>
                <a:solidFill>
                  <a:schemeClr val="bg2">
                    <a:lumMod val="10000"/>
                  </a:schemeClr>
                </a:solidFill>
              </a:rPr>
              <a:t>কবি</a:t>
            </a:r>
            <a:r>
              <a:rPr lang="en-US" sz="3200" b="1" dirty="0">
                <a:ln/>
                <a:solidFill>
                  <a:schemeClr val="bg2">
                    <a:lumMod val="10000"/>
                  </a:schemeClr>
                </a:solidFill>
              </a:rPr>
              <a:t> </a:t>
            </a:r>
            <a:r>
              <a:rPr lang="en-US" sz="3200" b="1" dirty="0" err="1">
                <a:ln/>
                <a:solidFill>
                  <a:schemeClr val="bg2">
                    <a:lumMod val="10000"/>
                  </a:schemeClr>
                </a:solidFill>
              </a:rPr>
              <a:t>রবীন্দ্রনাথ</a:t>
            </a:r>
            <a:r>
              <a:rPr lang="en-US" sz="3200" b="1" dirty="0">
                <a:ln/>
                <a:solidFill>
                  <a:schemeClr val="bg2">
                    <a:lumMod val="10000"/>
                  </a:schemeClr>
                </a:solidFill>
              </a:rPr>
              <a:t> </a:t>
            </a:r>
            <a:r>
              <a:rPr lang="en-US" sz="3200" b="1" dirty="0" err="1">
                <a:ln/>
                <a:solidFill>
                  <a:schemeClr val="bg2">
                    <a:lumMod val="10000"/>
                  </a:schemeClr>
                </a:solidFill>
              </a:rPr>
              <a:t>ঠাকুরের</a:t>
            </a:r>
            <a:r>
              <a:rPr lang="en-US" sz="3200" b="1" dirty="0">
                <a:ln/>
                <a:solidFill>
                  <a:schemeClr val="bg2">
                    <a:lumMod val="10000"/>
                  </a:schemeClr>
                </a:solidFill>
              </a:rPr>
              <a:t> </a:t>
            </a:r>
            <a:r>
              <a:rPr lang="en-US" sz="3200" b="1" dirty="0" err="1">
                <a:ln/>
                <a:solidFill>
                  <a:schemeClr val="bg2">
                    <a:lumMod val="10000"/>
                  </a:schemeClr>
                </a:solidFill>
              </a:rPr>
              <a:t>লিখা</a:t>
            </a:r>
            <a:r>
              <a:rPr lang="en-US" sz="3200" b="1" dirty="0">
                <a:ln/>
                <a:solidFill>
                  <a:schemeClr val="bg2">
                    <a:lumMod val="10000"/>
                  </a:schemeClr>
                </a:solidFill>
              </a:rPr>
              <a:t> </a:t>
            </a:r>
            <a:r>
              <a:rPr lang="en-US" sz="3200" b="1" dirty="0" err="1">
                <a:ln/>
                <a:solidFill>
                  <a:schemeClr val="bg2">
                    <a:lumMod val="10000"/>
                  </a:schemeClr>
                </a:solidFill>
              </a:rPr>
              <a:t>কবিতায়</a:t>
            </a:r>
            <a:r>
              <a:rPr lang="en-US" sz="3200" b="1" dirty="0">
                <a:ln/>
                <a:solidFill>
                  <a:schemeClr val="bg2">
                    <a:lumMod val="10000"/>
                  </a:schemeClr>
                </a:solidFill>
              </a:rPr>
              <a:t> </a:t>
            </a:r>
            <a:r>
              <a:rPr lang="en-US" sz="3200" b="1" dirty="0" err="1">
                <a:ln/>
                <a:solidFill>
                  <a:schemeClr val="bg2">
                    <a:lumMod val="10000"/>
                  </a:schemeClr>
                </a:solidFill>
              </a:rPr>
              <a:t>নদীর</a:t>
            </a:r>
            <a:r>
              <a:rPr lang="en-US" sz="3200" b="1" dirty="0">
                <a:ln/>
                <a:solidFill>
                  <a:schemeClr val="bg2">
                    <a:lumMod val="10000"/>
                  </a:schemeClr>
                </a:solidFill>
              </a:rPr>
              <a:t> </a:t>
            </a:r>
            <a:r>
              <a:rPr lang="en-US" sz="3200" b="1" dirty="0" err="1">
                <a:ln/>
                <a:solidFill>
                  <a:schemeClr val="bg2">
                    <a:lumMod val="10000"/>
                  </a:schemeClr>
                </a:solidFill>
              </a:rPr>
              <a:t>দুই</a:t>
            </a:r>
            <a:r>
              <a:rPr lang="en-US" sz="3200" b="1" dirty="0">
                <a:ln/>
                <a:solidFill>
                  <a:schemeClr val="bg2">
                    <a:lumMod val="10000"/>
                  </a:schemeClr>
                </a:solidFill>
              </a:rPr>
              <a:t> </a:t>
            </a:r>
            <a:r>
              <a:rPr lang="en-US" sz="3200" b="1" dirty="0" err="1">
                <a:ln/>
                <a:solidFill>
                  <a:schemeClr val="bg2">
                    <a:lumMod val="10000"/>
                  </a:schemeClr>
                </a:solidFill>
              </a:rPr>
              <a:t>তীরের</a:t>
            </a:r>
            <a:r>
              <a:rPr lang="en-US" sz="3200" b="1" dirty="0">
                <a:ln/>
                <a:solidFill>
                  <a:schemeClr val="bg2">
                    <a:lumMod val="10000"/>
                  </a:schemeClr>
                </a:solidFill>
              </a:rPr>
              <a:t> </a:t>
            </a:r>
            <a:r>
              <a:rPr lang="en-US" sz="3200" b="1" dirty="0" err="1">
                <a:ln/>
                <a:solidFill>
                  <a:schemeClr val="bg2">
                    <a:lumMod val="10000"/>
                  </a:schemeClr>
                </a:solidFill>
              </a:rPr>
              <a:t>অপার</a:t>
            </a:r>
            <a:r>
              <a:rPr lang="en-US" sz="3200" b="1" dirty="0">
                <a:ln/>
                <a:solidFill>
                  <a:schemeClr val="bg2">
                    <a:lumMod val="10000"/>
                  </a:schemeClr>
                </a:solidFill>
              </a:rPr>
              <a:t> </a:t>
            </a:r>
            <a:r>
              <a:rPr lang="en-US" sz="3200" b="1" dirty="0" err="1">
                <a:ln/>
                <a:solidFill>
                  <a:schemeClr val="bg2">
                    <a:lumMod val="10000"/>
                  </a:schemeClr>
                </a:solidFill>
              </a:rPr>
              <a:t>সৌন্দর্যের</a:t>
            </a:r>
            <a:r>
              <a:rPr lang="en-US" sz="3200" b="1" dirty="0">
                <a:ln/>
                <a:solidFill>
                  <a:schemeClr val="bg2">
                    <a:lumMod val="10000"/>
                  </a:schemeClr>
                </a:solidFill>
              </a:rPr>
              <a:t> </a:t>
            </a:r>
            <a:r>
              <a:rPr lang="en-US" sz="3200" b="1" dirty="0" err="1">
                <a:ln/>
                <a:solidFill>
                  <a:schemeClr val="bg2">
                    <a:lumMod val="10000"/>
                  </a:schemeClr>
                </a:solidFill>
              </a:rPr>
              <a:t>কথা</a:t>
            </a:r>
            <a:r>
              <a:rPr lang="en-US" sz="3200" b="1" dirty="0">
                <a:ln/>
                <a:solidFill>
                  <a:schemeClr val="bg2">
                    <a:lumMod val="10000"/>
                  </a:schemeClr>
                </a:solidFill>
              </a:rPr>
              <a:t> </a:t>
            </a:r>
            <a:r>
              <a:rPr lang="en-US" sz="3200" b="1" dirty="0" err="1">
                <a:ln/>
                <a:solidFill>
                  <a:schemeClr val="bg2">
                    <a:lumMod val="10000"/>
                  </a:schemeClr>
                </a:solidFill>
              </a:rPr>
              <a:t>তুলে</a:t>
            </a:r>
            <a:r>
              <a:rPr lang="en-US" sz="3200" b="1" dirty="0">
                <a:ln/>
                <a:solidFill>
                  <a:schemeClr val="bg2">
                    <a:lumMod val="10000"/>
                  </a:schemeClr>
                </a:solidFill>
              </a:rPr>
              <a:t> </a:t>
            </a:r>
            <a:r>
              <a:rPr lang="en-US" sz="3200" b="1" dirty="0" err="1">
                <a:ln/>
                <a:solidFill>
                  <a:schemeClr val="bg2">
                    <a:lumMod val="10000"/>
                  </a:schemeClr>
                </a:solidFill>
              </a:rPr>
              <a:t>ধরেছেন</a:t>
            </a:r>
            <a:r>
              <a:rPr lang="en-US" sz="3200" b="1" dirty="0">
                <a:ln/>
                <a:solidFill>
                  <a:schemeClr val="bg2">
                    <a:lumMod val="10000"/>
                  </a:schemeClr>
                </a:solidFill>
              </a:rPr>
              <a:t>।</a:t>
            </a:r>
            <a:endParaRPr lang="en-US" sz="3200" b="1" cap="none" spc="0" dirty="0">
              <a:ln/>
              <a:solidFill>
                <a:schemeClr val="bg2">
                  <a:lumMod val="10000"/>
                </a:schemeClr>
              </a:solidFill>
              <a:effectLst/>
            </a:endParaRPr>
          </a:p>
        </p:txBody>
      </p:sp>
      <p:sp>
        <p:nvSpPr>
          <p:cNvPr id="7" name="Rectangle 6">
            <a:extLst>
              <a:ext uri="{FF2B5EF4-FFF2-40B4-BE49-F238E27FC236}">
                <a16:creationId xmlns:a16="http://schemas.microsoft.com/office/drawing/2014/main" id="{2DBDA523-32FE-4165-87A7-5DBFDFB8D4B8}"/>
              </a:ext>
            </a:extLst>
          </p:cNvPr>
          <p:cNvSpPr/>
          <p:nvPr/>
        </p:nvSpPr>
        <p:spPr>
          <a:xfrm>
            <a:off x="0" y="5413656"/>
            <a:ext cx="11377534"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000" b="1" cap="none" spc="0" dirty="0">
                <a:ln/>
                <a:solidFill>
                  <a:schemeClr val="accent5">
                    <a:lumMod val="75000"/>
                  </a:schemeClr>
                </a:solidFill>
                <a:effectLst/>
              </a:rPr>
              <a:t>শরৎকালের বালুচরের সৌন্দর্য,চকাচকির ঘর বাঁধার সৌন্দর্য এখানে ফুটে ওঠে।</a:t>
            </a:r>
            <a:endParaRPr lang="en-US" sz="4000" b="1" cap="none" spc="0" dirty="0">
              <a:ln/>
              <a:solidFill>
                <a:schemeClr val="accent5">
                  <a:lumMod val="75000"/>
                </a:schemeClr>
              </a:solidFill>
              <a:effectLst/>
            </a:endParaRPr>
          </a:p>
        </p:txBody>
      </p:sp>
      <p:sp>
        <p:nvSpPr>
          <p:cNvPr id="8" name="Rectangle 7">
            <a:extLst>
              <a:ext uri="{FF2B5EF4-FFF2-40B4-BE49-F238E27FC236}">
                <a16:creationId xmlns:a16="http://schemas.microsoft.com/office/drawing/2014/main" id="{F45C7742-EDC1-42C1-A07D-F8B57AF2A985}"/>
              </a:ext>
            </a:extLst>
          </p:cNvPr>
          <p:cNvSpPr/>
          <p:nvPr/>
        </p:nvSpPr>
        <p:spPr>
          <a:xfrm>
            <a:off x="374754" y="5198700"/>
            <a:ext cx="11664398"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3600" b="1" dirty="0">
                <a:ln/>
                <a:solidFill>
                  <a:srgbClr val="0070C0"/>
                </a:solidFill>
              </a:rPr>
              <a:t>নদীর ধারে কাশফুল ফুটে এর সৌন্দর্য আরও বৃদ্ধি করেছে।আর অতিথি পাখির আগমনে সৌন্দর্য পূর্ণতা পেয়েছে।</a:t>
            </a:r>
            <a:endParaRPr lang="en-US" sz="3600" b="1" cap="none" spc="0" dirty="0">
              <a:ln/>
              <a:solidFill>
                <a:srgbClr val="0070C0"/>
              </a:solidFill>
              <a:effectLst/>
            </a:endParaRPr>
          </a:p>
        </p:txBody>
      </p:sp>
    </p:spTree>
    <p:extLst>
      <p:ext uri="{BB962C8B-B14F-4D97-AF65-F5344CB8AC3E}">
        <p14:creationId xmlns:p14="http://schemas.microsoft.com/office/powerpoint/2010/main" val="201027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2"/>
                                        </p:tgtEl>
                                        <p:attrNameLst>
                                          <p:attrName>ppt_x</p:attrName>
                                        </p:attrNameLst>
                                      </p:cBhvr>
                                      <p:tavLst>
                                        <p:tav tm="0">
                                          <p:val>
                                            <p:strVal val="ppt_x"/>
                                          </p:val>
                                        </p:tav>
                                        <p:tav tm="100000">
                                          <p:val>
                                            <p:strVal val="ppt_x"/>
                                          </p:val>
                                        </p:tav>
                                      </p:tavLst>
                                    </p:anim>
                                    <p:anim calcmode="lin" valueType="num">
                                      <p:cBhvr additive="base">
                                        <p:cTn id="33" dur="500"/>
                                        <p:tgtEl>
                                          <p:spTgt spid="2"/>
                                        </p:tgtEl>
                                        <p:attrNameLst>
                                          <p:attrName>ppt_y</p:attrName>
                                        </p:attrNameLst>
                                      </p:cBhvr>
                                      <p:tavLst>
                                        <p:tav tm="0">
                                          <p:val>
                                            <p:strVal val="ppt_y"/>
                                          </p:val>
                                        </p:tav>
                                        <p:tav tm="100000">
                                          <p:val>
                                            <p:strVal val="1+ppt_h/2"/>
                                          </p:val>
                                        </p:tav>
                                      </p:tavLst>
                                    </p:anim>
                                    <p:set>
                                      <p:cBhvr>
                                        <p:cTn id="34" dur="1" fill="hold">
                                          <p:stCondLst>
                                            <p:cond delay="499"/>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7"/>
                                        </p:tgtEl>
                                        <p:attrNameLst>
                                          <p:attrName>ppt_x</p:attrName>
                                        </p:attrNameLst>
                                      </p:cBhvr>
                                      <p:tavLst>
                                        <p:tav tm="0">
                                          <p:val>
                                            <p:strVal val="ppt_x"/>
                                          </p:val>
                                        </p:tav>
                                        <p:tav tm="100000">
                                          <p:val>
                                            <p:strVal val="ppt_x"/>
                                          </p:val>
                                        </p:tav>
                                      </p:tavLst>
                                    </p:anim>
                                    <p:anim calcmode="lin" valueType="num">
                                      <p:cBhvr additive="base">
                                        <p:cTn id="45" dur="500"/>
                                        <p:tgtEl>
                                          <p:spTgt spid="7"/>
                                        </p:tgtEl>
                                        <p:attrNameLst>
                                          <p:attrName>ppt_y</p:attrName>
                                        </p:attrNameLst>
                                      </p:cBhvr>
                                      <p:tavLst>
                                        <p:tav tm="0">
                                          <p:val>
                                            <p:strVal val="ppt_y"/>
                                          </p:val>
                                        </p:tav>
                                        <p:tav tm="100000">
                                          <p:val>
                                            <p:strVal val="1+ppt_h/2"/>
                                          </p:val>
                                        </p:tav>
                                      </p:tavLst>
                                    </p:anim>
                                    <p:set>
                                      <p:cBhvr>
                                        <p:cTn id="46" dur="1" fill="hold">
                                          <p:stCondLst>
                                            <p:cond delay="499"/>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8"/>
                                        </p:tgtEl>
                                        <p:attrNameLst>
                                          <p:attrName>ppt_x</p:attrName>
                                        </p:attrNameLst>
                                      </p:cBhvr>
                                      <p:tavLst>
                                        <p:tav tm="0">
                                          <p:val>
                                            <p:strVal val="ppt_x"/>
                                          </p:val>
                                        </p:tav>
                                        <p:tav tm="100000">
                                          <p:val>
                                            <p:strVal val="ppt_x"/>
                                          </p:val>
                                        </p:tav>
                                      </p:tavLst>
                                    </p:anim>
                                    <p:anim calcmode="lin" valueType="num">
                                      <p:cBhvr additive="base">
                                        <p:cTn id="57" dur="500"/>
                                        <p:tgtEl>
                                          <p:spTgt spid="8"/>
                                        </p:tgtEl>
                                        <p:attrNameLst>
                                          <p:attrName>ppt_y</p:attrName>
                                        </p:attrNameLst>
                                      </p:cBhvr>
                                      <p:tavLst>
                                        <p:tav tm="0">
                                          <p:val>
                                            <p:strVal val="ppt_y"/>
                                          </p:val>
                                        </p:tav>
                                        <p:tav tm="100000">
                                          <p:val>
                                            <p:strVal val="1+ppt_h/2"/>
                                          </p:val>
                                        </p:tav>
                                      </p:tavLst>
                                    </p:anim>
                                    <p:set>
                                      <p:cBhvr>
                                        <p:cTn id="5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 grpId="1"/>
      <p:bldP spid="7" grpId="0"/>
      <p:bldP spid="7" grpId="1"/>
      <p:bldP spid="8" grpId="0"/>
      <p:bldP spid="8" grpId="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1340</TotalTime>
  <Words>495</Words>
  <Application>Microsoft Office PowerPoint</Application>
  <PresentationFormat>Widescreen</PresentationFormat>
  <Paragraphs>94</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Trebuchet MS</vt:lpstr>
      <vt:lpstr>Wingdings 3</vt:lpstr>
      <vt:lpstr>Facet</vt:lpstr>
      <vt:lpstr>PowerPoint Presentation</vt:lpstr>
      <vt:lpstr>PowerPoint Presentation</vt:lpstr>
      <vt:lpstr>              শিক্ষক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146</cp:revision>
  <dcterms:created xsi:type="dcterms:W3CDTF">2020-09-07T18:59:32Z</dcterms:created>
  <dcterms:modified xsi:type="dcterms:W3CDTF">2020-09-12T13:32:30Z</dcterms:modified>
</cp:coreProperties>
</file>