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303" r:id="rId3"/>
    <p:sldId id="283" r:id="rId4"/>
    <p:sldId id="284" r:id="rId5"/>
    <p:sldId id="285" r:id="rId6"/>
    <p:sldId id="310" r:id="rId7"/>
    <p:sldId id="312" r:id="rId8"/>
    <p:sldId id="311" r:id="rId9"/>
    <p:sldId id="324" r:id="rId10"/>
    <p:sldId id="313" r:id="rId11"/>
    <p:sldId id="317" r:id="rId12"/>
    <p:sldId id="323" r:id="rId13"/>
    <p:sldId id="320" r:id="rId14"/>
    <p:sldId id="319" r:id="rId15"/>
    <p:sldId id="321" r:id="rId16"/>
    <p:sldId id="290" r:id="rId17"/>
    <p:sldId id="326" r:id="rId18"/>
    <p:sldId id="291" r:id="rId19"/>
    <p:sldId id="292" r:id="rId20"/>
    <p:sldId id="294" r:id="rId21"/>
    <p:sldId id="325" r:id="rId22"/>
    <p:sldId id="296" r:id="rId23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86" y="-96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B92-BFD3-4FB2-B45B-566A3868F191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EEC3-B511-491D-BB1F-699EED8A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6" y="0"/>
            <a:ext cx="14642876" cy="9136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8763000"/>
            <a:ext cx="1264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জাহান,ict</a:t>
            </a:r>
            <a:r>
              <a:rPr lang="bn-BD" sz="2000" dirty="0" smtClean="0">
                <a:solidFill>
                  <a:srgbClr val="002060"/>
                </a:solidFill>
              </a:rPr>
              <a:t>4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eজেলা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shajidur</a:t>
            </a:r>
            <a:r>
              <a:rPr lang="bn-BD" sz="2000" dirty="0" smtClean="0">
                <a:solidFill>
                  <a:srgbClr val="002060"/>
                </a:solidFill>
              </a:rPr>
              <a:t>79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4" y="592667"/>
            <a:ext cx="12604207" cy="1172701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algn="ctr"/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1273" b="3293"/>
          <a:stretch/>
        </p:blipFill>
        <p:spPr>
          <a:xfrm>
            <a:off x="3581400" y="2286000"/>
            <a:ext cx="7620001" cy="47084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476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3020" y="1479014"/>
            <a:ext cx="8927869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BD" sz="40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 ৭ই </a:t>
            </a: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 </a:t>
            </a:r>
            <a:r>
              <a:rPr lang="bn-BD" sz="40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 দেন লিখ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469956" y="445156"/>
            <a:ext cx="5131244" cy="8502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4117" tIns="57059" rIns="114117" bIns="5705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234"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7620000" cy="4600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121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3" y="1772350"/>
            <a:ext cx="6694953" cy="48676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838200" y="7162800"/>
            <a:ext cx="13603653" cy="1351139"/>
          </a:xfrm>
          <a:prstGeom prst="rect">
            <a:avLst/>
          </a:prstGeom>
          <a:noFill/>
        </p:spPr>
        <p:txBody>
          <a:bodyPr wrap="square" lIns="118872" tIns="59436" rIns="118872" bIns="59436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 সারাদেশের মানুষকে স্বাধীনতার মন্ত্রে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 যা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কাছে শিক্ষণীয় এবং অমর হয়ে থাকবে।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649191" y="573480"/>
            <a:ext cx="7399809" cy="84503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24" y="1772350"/>
            <a:ext cx="6383876" cy="48676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71959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629400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 লক্ষ লোকের উপস্থিতিতে বঙ্গবন্ধু তাঁর এ বক্তৃতায় ‘বাংলাদেশ’ শব্দটি ব্যবহার করে ভবিষ্যৎ নতুন রাষ্টের নামকরণ চূড়ান্ত করেন।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8816"/>
            <a:ext cx="6858000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658816"/>
            <a:ext cx="6716550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649191" y="573480"/>
            <a:ext cx="7399809" cy="84503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ছবিগুলোতে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906161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ফলে সেনানিবাস ব্যতীত সর্বত্র বঙ্গবন্ধুর নিয়ন্ত্রণ প্রতিষ্ঠিত হয় এতে আন্দোলনের গতি আরও বেগবান হয়।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057400"/>
            <a:ext cx="5105400" cy="4257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2133600"/>
            <a:ext cx="5930900" cy="4245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649191" y="755170"/>
            <a:ext cx="7399809" cy="84503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8368" y="6531114"/>
            <a:ext cx="458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সর্বসাধারণের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8481082" cy="50886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3253718" y="503952"/>
            <a:ext cx="8654604" cy="858697"/>
          </a:xfrm>
          <a:prstGeom prst="rect">
            <a:avLst/>
          </a:prstGeom>
          <a:noFill/>
        </p:spPr>
        <p:txBody>
          <a:bodyPr wrap="square" lIns="118872" tIns="59436" rIns="118872" bIns="59436" rtlCol="0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858000"/>
            <a:ext cx="1295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ইউনেস্কো ২০১৭ সালে বঙ্গবন্ধুর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ভাষণকে ‘ওয়ার্ল্ড ডকুমেন্টারি হেরিটেজ” হিসাবে স্বীকৃতি দিয়েছে। বঙ্গবন্ধুর এই ভাষণ পৃথিবীর একমাত্র অলিখিত ভাষণ হিসাবে বিশ্ব ঐতিহ্যের তালিকায় অন্তর্ভূক্ত হওয়ায় জাতি হিসাবে আমরা গর্বিত।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7597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স্বীকৃতি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82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3020" y="1631414"/>
            <a:ext cx="8927869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ভাষণের বৈশিষ্ট্য বর্ণনা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লিখ।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56" y="2666728"/>
            <a:ext cx="7963594" cy="5410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2B1479-586F-4A53-9BBF-EB279058EA3E}"/>
              </a:ext>
            </a:extLst>
          </p:cNvPr>
          <p:cNvSpPr txBox="1"/>
          <p:nvPr/>
        </p:nvSpPr>
        <p:spPr>
          <a:xfrm>
            <a:off x="4876800" y="508337"/>
            <a:ext cx="4603839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6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 bwMode="auto">
          <a:xfrm>
            <a:off x="914400" y="5101529"/>
            <a:ext cx="4451985" cy="35852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93605" y="488414"/>
            <a:ext cx="8591726" cy="730786"/>
          </a:xfrm>
          <a:prstGeom prst="rect">
            <a:avLst/>
          </a:prstGeom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 উদ্বুদ্ধ হয়ে বাঙালি কোন আন্দোলনে অংশ নেয়?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8965"/>
          <a:stretch/>
        </p:blipFill>
        <p:spPr>
          <a:xfrm>
            <a:off x="8963937" y="5142740"/>
            <a:ext cx="4675863" cy="3544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8338"/>
            <a:ext cx="4451985" cy="3534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39" y="1535168"/>
            <a:ext cx="4675861" cy="3494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5619403" y="2857507"/>
            <a:ext cx="3108960" cy="31929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5984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74214"/>
            <a:ext cx="11201400" cy="792341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সংগ্রামী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জনতার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পদক্ষেপ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09800"/>
            <a:ext cx="10774680" cy="5039657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স্কুল-কলেজ বন্ধ করে দেয়।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দেয়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কল-কারখানা বন্ধ করে দেয়।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 গ্রামে সংগ্রাম পরিষদ গড়ে তোলে।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সামরিক বাহিনীর আগ্রাসন মোকাবিলা করে।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দাবী আদায় না হওয়া পর্যন্ত হরতালের ডাক দেয়।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 সরকারকে সকল প্রকার সহযোগিতা বন্ধ করে দেয়।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6616" indent="-356616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সর্বোপরি স্বাধীনতা যুদ্ধে ঝাঁপিয়ে পড়ে।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19600" y="488414"/>
            <a:ext cx="6430590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3610" y="8001000"/>
            <a:ext cx="6582990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1568" y="457200"/>
            <a:ext cx="9991432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আহ্বানে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8032214"/>
            <a:ext cx="11316912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আহ্বানে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05043"/>
            <a:ext cx="4334767" cy="30669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724400"/>
            <a:ext cx="4258567" cy="3209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76800"/>
            <a:ext cx="4569307" cy="30575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28843"/>
            <a:ext cx="4609489" cy="32955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6671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4336" y="534923"/>
            <a:ext cx="4838264" cy="12232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631414"/>
            <a:ext cx="10058400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ভাষণের তাৎপর্য ব্যাখ্যা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লিখ।</a:t>
            </a:r>
            <a:endParaRPr lang="en-US" sz="4000" kern="11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4" y="3136646"/>
            <a:ext cx="7710896" cy="43309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570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469" y="4724400"/>
            <a:ext cx="6494717" cy="34391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54" y="1524000"/>
            <a:ext cx="2389526" cy="2948864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5527041" y="346684"/>
            <a:ext cx="3548293" cy="923317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IN" sz="5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7467600" y="1403976"/>
            <a:ext cx="121920" cy="7282824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7" tIns="49528" rIns="99057" bIns="49528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257" y="4876800"/>
            <a:ext cx="5374484" cy="28763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17" tIns="52658" rIns="105317" bIns="526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৭ই মার্চের ভাষণ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590154"/>
            <a:ext cx="2353528" cy="298184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426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8099" y="467701"/>
            <a:ext cx="3000894" cy="884674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16727"/>
            <a:ext cx="13487399" cy="3192998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marL="356616" indent="-356616">
              <a:buFont typeface="Wingdings" panose="05000000000000000000" pitchFamily="2" charset="2"/>
              <a:buChar char="v"/>
            </a:pPr>
            <a:r>
              <a:rPr lang="bn-BD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bn-BD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 -এ ভাষণ দেওয়া ময়দানটির বর্তমান নাম কী? </a:t>
            </a:r>
            <a:r>
              <a:rPr lang="bn-BD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spc="62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56616" indent="-356616">
              <a:buFont typeface="Wingdings" panose="05000000000000000000" pitchFamily="2" charset="2"/>
              <a:buChar char="v"/>
            </a:pPr>
            <a:r>
              <a:rPr lang="bn-BD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4000" spc="62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62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62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62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62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62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62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spc="62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6616" indent="-356616">
              <a:buFont typeface="Wingdings" panose="05000000000000000000" pitchFamily="2" charset="2"/>
              <a:buChar char="v"/>
            </a:pPr>
            <a:r>
              <a:rPr lang="bn-BD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সালের ৭ মার্চের জনসভায় কত লোকের উপস্থিতি ছিল?</a:t>
            </a:r>
          </a:p>
          <a:p>
            <a:pPr marL="356616" indent="-356616">
              <a:buFont typeface="Wingdings" panose="05000000000000000000" pitchFamily="2" charset="2"/>
              <a:buChar char="v"/>
            </a:pPr>
            <a:r>
              <a:rPr lang="bn-BD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কোন শব্দ ব্যবহার করে ভবিষ্যৎ নতুন রাষ্ট্রের নামকরণ চুড়ান্ত করেন?</a:t>
            </a:r>
          </a:p>
          <a:p>
            <a:pPr marL="356616" indent="-356616">
              <a:buFont typeface="Wingdings" panose="05000000000000000000" pitchFamily="2" charset="2"/>
              <a:buChar char="v"/>
            </a:pPr>
            <a:r>
              <a:rPr lang="bn-BD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bn-BD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 ভাষণে বঙ্গবন্ধু শেখ মুজিবুর রহমানের শেষকথা কী ছিল</a:t>
            </a:r>
            <a:r>
              <a:rPr lang="bn-BD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spc="62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20" y="1439335"/>
            <a:ext cx="5039360" cy="1269179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35817" tIns="67909" rIns="135817" bIns="67909" rtlCol="0">
            <a:spAutoFit/>
          </a:bodyPr>
          <a:lstStyle/>
          <a:p>
            <a:pPr algn="ctr"/>
            <a:r>
              <a:rPr lang="bn-BD" sz="7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040" y="3486773"/>
            <a:ext cx="14102080" cy="752697"/>
          </a:xfrm>
          <a:prstGeom prst="rect">
            <a:avLst/>
          </a:prstGeom>
          <a:noFill/>
        </p:spPr>
        <p:txBody>
          <a:bodyPr wrap="square" lIns="135817" tIns="67909" rIns="135817" bIns="67909" rtlCol="0">
            <a:spAutoFit/>
          </a:bodyPr>
          <a:lstStyle/>
          <a:p>
            <a:pPr marL="619106" indent="-619106">
              <a:buFont typeface="Wingdings" panose="05000000000000000000" pitchFamily="2" charset="2"/>
              <a:buChar char="v"/>
            </a:pPr>
            <a:r>
              <a:rPr lang="bn-BD" sz="4000" spc="6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৭ই মার্চের ভাষণকে বাঙালির মুক্তির সনদ বলা হয় কেন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লিখে আনবে</a:t>
            </a:r>
            <a:r>
              <a:rPr lang="bn-BD" sz="4000" spc="62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022" y="508000"/>
            <a:ext cx="5998138" cy="283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63" y="4497451"/>
            <a:ext cx="6070600" cy="4036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9660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243BF4-3054-4D9B-AED5-5C06A10EFCA0}"/>
              </a:ext>
            </a:extLst>
          </p:cNvPr>
          <p:cNvSpPr/>
          <p:nvPr/>
        </p:nvSpPr>
        <p:spPr>
          <a:xfrm>
            <a:off x="2926080" y="667412"/>
            <a:ext cx="8864471" cy="10233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9046" tIns="49522" rIns="99046" bIns="49522">
            <a:spAutoFit/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7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53" y="2514600"/>
            <a:ext cx="8972247" cy="4973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3594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8627364" cy="563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4293524" y="517704"/>
            <a:ext cx="5536276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7680504"/>
            <a:ext cx="6629400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33400"/>
            <a:ext cx="10693492" cy="735586"/>
          </a:xfrm>
          <a:prstGeom prst="rect">
            <a:avLst/>
          </a:prstGeom>
          <a:noFill/>
        </p:spPr>
        <p:txBody>
          <a:bodyPr wrap="square" lIns="118872" tIns="59436" rIns="118872" bIns="59436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দেখি বঙ্গবন্ধুর ভাষণ এর মধ্যে অন্যতম কোনটি?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94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0721" y="1143000"/>
            <a:ext cx="5278583" cy="1223228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7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03" y="2514600"/>
            <a:ext cx="7963594" cy="5410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0850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393" y="2332771"/>
            <a:ext cx="8678488" cy="2577445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bn-BD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</a:t>
            </a:r>
            <a:r>
              <a:rPr lang="bn-BD" sz="40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মার্চ ভাষণ দেন তা বলতে পারবে;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0586" indent="-570586">
              <a:buFont typeface="+mj-lt"/>
              <a:buAutoNum type="arabicPeriod"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মার্চের ভাষণের বৈশিষ্ট্য বর্ণনা করতে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0586" indent="-570586">
              <a:buFont typeface="+mj-lt"/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ভাষণের তাৎপর্য ব্যাখ্যা করতে পারবে</a:t>
            </a:r>
            <a:r>
              <a:rPr lang="en-US" sz="4000" kern="1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637838"/>
            <a:ext cx="3429000" cy="1038562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54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14092"/>
            <a:ext cx="5791200" cy="4081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24062"/>
            <a:ext cx="5715000" cy="4071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3657600" y="593904"/>
            <a:ext cx="7924800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64614"/>
            <a:ext cx="7162800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4123" y="6734361"/>
            <a:ext cx="5020888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দৃশ্য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1891" y="6736814"/>
            <a:ext cx="5857509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52" y="1371600"/>
            <a:ext cx="5291248" cy="60764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667000" y="488414"/>
            <a:ext cx="9440488" cy="730786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হয়েছিলো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7674114"/>
            <a:ext cx="1348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নির্বাচনে আওয়ামী লীগ জাতীয় পরিষদে নিরঙ্কুশ সংখ্যা গরিষ্ঠাতা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095875" cy="4238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1066800" y="6858000"/>
            <a:ext cx="1287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পরিস্থিতিতে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বঞ্চনার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ঙালিদের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৭ই মার্চ রেসকোর্স ময়দানে বৃহত্তর আন্দোলনের কর্মসূচি ঘোষণার জন্য আওয়ামী লীগ জনসভার আয়োজন করে।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28800"/>
            <a:ext cx="4733365" cy="4258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914400" y="6477000"/>
            <a:ext cx="620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নির্বাচিতদের ক্ষমতা গ্রহণের প্রস্তুতি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6477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বানচা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649191" y="49728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96770"/>
            <a:ext cx="13716000" cy="858697"/>
          </a:xfrm>
          <a:prstGeom prst="rect">
            <a:avLst/>
          </a:prstGeom>
          <a:noFill/>
        </p:spPr>
        <p:txBody>
          <a:bodyPr wrap="square" lIns="118872" tIns="59436" rIns="118872" bIns="59436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 জনসভায়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বলেন-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sikdar md. shajidur jah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1600200"/>
            <a:ext cx="11297482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86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7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525</Words>
  <Application>Microsoft Office PowerPoint</Application>
  <PresentationFormat>Custom</PresentationFormat>
  <Paragraphs>76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341</cp:revision>
  <dcterms:created xsi:type="dcterms:W3CDTF">2006-08-16T00:00:00Z</dcterms:created>
  <dcterms:modified xsi:type="dcterms:W3CDTF">2020-09-11T15:45:16Z</dcterms:modified>
</cp:coreProperties>
</file>