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77" r:id="rId2"/>
    <p:sldId id="278" r:id="rId3"/>
    <p:sldId id="269" r:id="rId4"/>
    <p:sldId id="270" r:id="rId5"/>
    <p:sldId id="271" r:id="rId6"/>
    <p:sldId id="256" r:id="rId7"/>
    <p:sldId id="259" r:id="rId8"/>
    <p:sldId id="257" r:id="rId9"/>
    <p:sldId id="258" r:id="rId10"/>
    <p:sldId id="260" r:id="rId11"/>
    <p:sldId id="261" r:id="rId12"/>
    <p:sldId id="264" r:id="rId13"/>
    <p:sldId id="262" r:id="rId14"/>
    <p:sldId id="265" r:id="rId15"/>
    <p:sldId id="266" r:id="rId16"/>
    <p:sldId id="267" r:id="rId17"/>
    <p:sldId id="268" r:id="rId18"/>
    <p:sldId id="276" r:id="rId19"/>
    <p:sldId id="279" r:id="rId20"/>
  </p:sldIdLst>
  <p:sldSz cx="13716000" cy="7315200"/>
  <p:notesSz cx="6858000" cy="9144000"/>
  <p:defaultTextStyle>
    <a:defPPr>
      <a:defRPr lang="en-US"/>
    </a:defPPr>
    <a:lvl1pPr marL="0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0852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01704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02557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03409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04261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05113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05966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06818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648" y="48"/>
      </p:cViewPr>
      <p:guideLst>
        <p:guide orient="horz" pos="2304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6CE72-731F-49D4-9FFC-99DF9A0F099D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3" y="685800"/>
            <a:ext cx="64293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6E4C8-BBB2-4A3C-BEA7-91ECB7118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042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6E4C8-BBB2-4A3C-BEA7-91ECB71186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41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6E4C8-BBB2-4A3C-BEA7-91ECB711869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12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60033" y="260097"/>
            <a:ext cx="13190220" cy="680313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8728" y="941201"/>
            <a:ext cx="11212830" cy="3121152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68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3221" y="4127610"/>
            <a:ext cx="9863843" cy="1480709"/>
          </a:xfrm>
        </p:spPr>
        <p:txBody>
          <a:bodyPr>
            <a:normAutofit/>
          </a:bodyPr>
          <a:lstStyle>
            <a:lvl1pPr marL="0" indent="0" algn="ctr">
              <a:buNone/>
              <a:defRPr sz="2347">
                <a:solidFill>
                  <a:srgbClr val="FFFFFF"/>
                </a:solidFill>
              </a:defRPr>
            </a:lvl1pPr>
            <a:lvl2pPr marL="487695" indent="0" algn="ctr">
              <a:buNone/>
              <a:defRPr sz="2347"/>
            </a:lvl2pPr>
            <a:lvl3pPr marL="975390" indent="0" algn="ctr">
              <a:buNone/>
              <a:defRPr sz="2347"/>
            </a:lvl3pPr>
            <a:lvl4pPr marL="1463086" indent="0" algn="ctr">
              <a:buNone/>
              <a:defRPr sz="2133"/>
            </a:lvl4pPr>
            <a:lvl5pPr marL="1950781" indent="0" algn="ctr">
              <a:buNone/>
              <a:defRPr sz="2133"/>
            </a:lvl5pPr>
            <a:lvl6pPr marL="2438476" indent="0" algn="ctr">
              <a:buNone/>
              <a:defRPr sz="2133"/>
            </a:lvl6pPr>
            <a:lvl7pPr marL="2926171" indent="0" algn="ctr">
              <a:buNone/>
              <a:defRPr sz="2133"/>
            </a:lvl7pPr>
            <a:lvl8pPr marL="3413867" indent="0" algn="ctr">
              <a:buNone/>
              <a:defRPr sz="2133"/>
            </a:lvl8pPr>
            <a:lvl9pPr marL="3901562" indent="0" algn="ctr">
              <a:buNone/>
              <a:defRPr sz="213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879E10B-82E7-4E33-967E-6A5D363B44E2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A9E8B2D-C3F7-4B12-9EC6-BDD6223FD71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225993" y="3982720"/>
            <a:ext cx="92583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456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9E10B-82E7-4E33-967E-6A5D363B44E2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8B2D-C3F7-4B12-9EC6-BDD6223FD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581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2" y="812800"/>
            <a:ext cx="2614613" cy="57708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85875" y="812800"/>
            <a:ext cx="8358188" cy="57708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9E10B-82E7-4E33-967E-6A5D363B44E2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8B2D-C3F7-4B12-9EC6-BDD6223FD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36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9E10B-82E7-4E33-967E-6A5D363B44E2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8B2D-C3F7-4B12-9EC6-BDD6223FD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34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4727" y="1251813"/>
            <a:ext cx="11212830" cy="3121152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68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3669" y="4431488"/>
            <a:ext cx="9865233" cy="1454726"/>
          </a:xfrm>
        </p:spPr>
        <p:txBody>
          <a:bodyPr anchor="t">
            <a:normAutofit/>
          </a:bodyPr>
          <a:lstStyle>
            <a:lvl1pPr marL="0" indent="0" algn="ctr">
              <a:buNone/>
              <a:defRPr sz="2347">
                <a:solidFill>
                  <a:schemeClr val="accent1"/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9E10B-82E7-4E33-967E-6A5D363B44E2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8B2D-C3F7-4B12-9EC6-BDD6223FD71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228851" y="4288435"/>
            <a:ext cx="92583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655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5875" y="2194559"/>
            <a:ext cx="5349240" cy="4291584"/>
          </a:xfrm>
        </p:spPr>
        <p:txBody>
          <a:bodyPr/>
          <a:lstStyle>
            <a:lvl1pPr>
              <a:defRPr sz="2347"/>
            </a:lvl1pPr>
            <a:lvl2pPr>
              <a:defRPr sz="2133"/>
            </a:lvl2pPr>
            <a:lvl3pPr>
              <a:defRPr sz="1920"/>
            </a:lvl3pPr>
            <a:lvl4pPr>
              <a:defRPr sz="1707"/>
            </a:lvl4pPr>
            <a:lvl5pPr>
              <a:defRPr sz="1707"/>
            </a:lvl5pPr>
            <a:lvl6pPr>
              <a:defRPr sz="1707"/>
            </a:lvl6pPr>
            <a:lvl7pPr>
              <a:defRPr sz="1707"/>
            </a:lvl7pPr>
            <a:lvl8pPr>
              <a:defRPr sz="1707"/>
            </a:lvl8pPr>
            <a:lvl9pPr>
              <a:defRPr sz="170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1064" y="2194560"/>
            <a:ext cx="5349240" cy="4291584"/>
          </a:xfrm>
        </p:spPr>
        <p:txBody>
          <a:bodyPr/>
          <a:lstStyle>
            <a:lvl1pPr>
              <a:defRPr sz="2347"/>
            </a:lvl1pPr>
            <a:lvl2pPr>
              <a:defRPr sz="2133"/>
            </a:lvl2pPr>
            <a:lvl3pPr>
              <a:defRPr sz="1920"/>
            </a:lvl3pPr>
            <a:lvl4pPr>
              <a:defRPr sz="1707"/>
            </a:lvl4pPr>
            <a:lvl5pPr>
              <a:defRPr sz="1707"/>
            </a:lvl5pPr>
            <a:lvl6pPr>
              <a:defRPr sz="1707"/>
            </a:lvl6pPr>
            <a:lvl7pPr>
              <a:defRPr sz="1707"/>
            </a:lvl7pPr>
            <a:lvl8pPr>
              <a:defRPr sz="1707"/>
            </a:lvl8pPr>
            <a:lvl9pPr>
              <a:defRPr sz="170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9E10B-82E7-4E33-967E-6A5D363B44E2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8B2D-C3F7-4B12-9EC6-BDD6223FD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11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875" y="2134945"/>
            <a:ext cx="5349240" cy="829056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5875" y="2902915"/>
            <a:ext cx="5349240" cy="3608832"/>
          </a:xfrm>
        </p:spPr>
        <p:txBody>
          <a:bodyPr/>
          <a:lstStyle>
            <a:lvl1pPr>
              <a:defRPr sz="2347"/>
            </a:lvl1pPr>
            <a:lvl2pPr>
              <a:defRPr sz="2133"/>
            </a:lvl2pPr>
            <a:lvl3pPr>
              <a:defRPr sz="1920"/>
            </a:lvl3pPr>
            <a:lvl4pPr>
              <a:defRPr sz="1707"/>
            </a:lvl4pPr>
            <a:lvl5pPr>
              <a:defRPr sz="1707"/>
            </a:lvl5pPr>
            <a:lvl6pPr>
              <a:defRPr sz="1707"/>
            </a:lvl6pPr>
            <a:lvl7pPr>
              <a:defRPr sz="1707"/>
            </a:lvl7pPr>
            <a:lvl8pPr>
              <a:defRPr sz="1707"/>
            </a:lvl8pPr>
            <a:lvl9pPr>
              <a:defRPr sz="170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52820" y="2132301"/>
            <a:ext cx="5349240" cy="829056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52820" y="2900610"/>
            <a:ext cx="5349240" cy="3608832"/>
          </a:xfrm>
        </p:spPr>
        <p:txBody>
          <a:bodyPr/>
          <a:lstStyle>
            <a:lvl1pPr>
              <a:defRPr sz="2347"/>
            </a:lvl1pPr>
            <a:lvl2pPr>
              <a:defRPr sz="2133"/>
            </a:lvl2pPr>
            <a:lvl3pPr>
              <a:defRPr sz="1920"/>
            </a:lvl3pPr>
            <a:lvl4pPr>
              <a:defRPr sz="1707"/>
            </a:lvl4pPr>
            <a:lvl5pPr>
              <a:defRPr sz="1707"/>
            </a:lvl5pPr>
            <a:lvl6pPr>
              <a:defRPr sz="1707"/>
            </a:lvl6pPr>
            <a:lvl7pPr>
              <a:defRPr sz="1707"/>
            </a:lvl7pPr>
            <a:lvl8pPr>
              <a:defRPr sz="1707"/>
            </a:lvl8pPr>
            <a:lvl9pPr>
              <a:defRPr sz="170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9E10B-82E7-4E33-967E-6A5D363B44E2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8B2D-C3F7-4B12-9EC6-BDD6223FD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55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9E10B-82E7-4E33-967E-6A5D363B44E2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8B2D-C3F7-4B12-9EC6-BDD6223FD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100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9E10B-82E7-4E33-967E-6A5D363B44E2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8B2D-C3F7-4B12-9EC6-BDD6223FD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250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75" y="1170432"/>
            <a:ext cx="4423410" cy="1853184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267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3679" y="1170432"/>
            <a:ext cx="5863590" cy="4974336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85875" y="3023616"/>
            <a:ext cx="4423410" cy="32186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67"/>
              </a:spcBef>
              <a:buNone/>
              <a:defRPr sz="1813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9E10B-82E7-4E33-967E-6A5D363B44E2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8B2D-C3F7-4B12-9EC6-BDD6223FD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69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75" y="1170432"/>
            <a:ext cx="4423410" cy="1853184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267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89904" y="1141170"/>
            <a:ext cx="6861429" cy="512064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987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85875" y="3023616"/>
            <a:ext cx="4423410" cy="307238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67"/>
              </a:spcBef>
              <a:buNone/>
              <a:defRPr sz="1813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9E10B-82E7-4E33-967E-6A5D363B44E2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8B2D-C3F7-4B12-9EC6-BDD6223FD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87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60033" y="260097"/>
            <a:ext cx="13190220" cy="680313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85875" y="650240"/>
            <a:ext cx="11109960" cy="1446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876" y="2194560"/>
            <a:ext cx="11106980" cy="4307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5871" y="6638750"/>
            <a:ext cx="2620208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accent1"/>
                </a:solidFill>
              </a:defRPr>
            </a:lvl1pPr>
          </a:lstStyle>
          <a:p>
            <a:fld id="{A879E10B-82E7-4E33-967E-6A5D363B44E2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2791" y="6638750"/>
            <a:ext cx="5307496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95722" y="6638750"/>
            <a:ext cx="1919494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accent1"/>
                </a:solidFill>
              </a:defRPr>
            </a:lvl1pPr>
          </a:lstStyle>
          <a:p>
            <a:fld id="{2A9E8B2D-C3F7-4B12-9EC6-BDD6223FD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5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75390" rtl="0" eaLnBrk="1" latinLnBrk="0" hangingPunct="1">
        <a:lnSpc>
          <a:spcPct val="90000"/>
        </a:lnSpc>
        <a:spcBef>
          <a:spcPct val="0"/>
        </a:spcBef>
        <a:buNone/>
        <a:defRPr sz="4693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43848" indent="-195078" algn="l" defTabSz="975390" rtl="0" eaLnBrk="1" latinLnBrk="0" hangingPunct="1">
        <a:lnSpc>
          <a:spcPct val="90000"/>
        </a:lnSpc>
        <a:spcBef>
          <a:spcPts val="1493"/>
        </a:spcBef>
        <a:buClr>
          <a:schemeClr val="accent1"/>
        </a:buClr>
        <a:buSzPct val="80000"/>
        <a:buFont typeface="Corbel" pitchFamily="34" charset="0"/>
        <a:buChar char="•"/>
        <a:defRPr sz="2347" kern="1200">
          <a:solidFill>
            <a:schemeClr val="accent1"/>
          </a:solidFill>
          <a:latin typeface="+mn-lt"/>
          <a:ea typeface="+mn-ea"/>
          <a:cs typeface="+mn-cs"/>
        </a:defRPr>
      </a:lvl1pPr>
      <a:lvl2pPr marL="487695" indent="-195078" algn="l" defTabSz="975390" rtl="0" eaLnBrk="1" latinLnBrk="0" hangingPunct="1">
        <a:lnSpc>
          <a:spcPct val="90000"/>
        </a:lnSpc>
        <a:spcBef>
          <a:spcPts val="213"/>
        </a:spcBef>
        <a:spcAft>
          <a:spcPts val="427"/>
        </a:spcAft>
        <a:buClr>
          <a:schemeClr val="accent1"/>
        </a:buClr>
        <a:buSzPct val="80000"/>
        <a:buFont typeface="Corbel" pitchFamily="34" charset="0"/>
        <a:buChar char="•"/>
        <a:defRPr sz="2133" kern="1200">
          <a:solidFill>
            <a:schemeClr val="accent1"/>
          </a:solidFill>
          <a:latin typeface="+mn-lt"/>
          <a:ea typeface="+mn-ea"/>
          <a:cs typeface="+mn-cs"/>
        </a:defRPr>
      </a:lvl2pPr>
      <a:lvl3pPr marL="780312" indent="-195078" algn="l" defTabSz="975390" rtl="0" eaLnBrk="1" latinLnBrk="0" hangingPunct="1">
        <a:lnSpc>
          <a:spcPct val="90000"/>
        </a:lnSpc>
        <a:spcBef>
          <a:spcPts val="213"/>
        </a:spcBef>
        <a:spcAft>
          <a:spcPts val="427"/>
        </a:spcAft>
        <a:buClr>
          <a:schemeClr val="accent1"/>
        </a:buClr>
        <a:buSzPct val="80000"/>
        <a:buFont typeface="Corbel" pitchFamily="34" charset="0"/>
        <a:buChar char="•"/>
        <a:defRPr sz="192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72930" indent="-195078" algn="l" defTabSz="975390" rtl="0" eaLnBrk="1" latinLnBrk="0" hangingPunct="1">
        <a:lnSpc>
          <a:spcPct val="90000"/>
        </a:lnSpc>
        <a:spcBef>
          <a:spcPts val="213"/>
        </a:spcBef>
        <a:spcAft>
          <a:spcPts val="427"/>
        </a:spcAft>
        <a:buClr>
          <a:schemeClr val="accent1"/>
        </a:buClr>
        <a:buSzPct val="80000"/>
        <a:buFont typeface="Corbel" pitchFamily="34" charset="0"/>
        <a:buChar char="•"/>
        <a:defRPr sz="1707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65547" indent="-195078" algn="l" defTabSz="975390" rtl="0" eaLnBrk="1" latinLnBrk="0" hangingPunct="1">
        <a:lnSpc>
          <a:spcPct val="90000"/>
        </a:lnSpc>
        <a:spcBef>
          <a:spcPts val="213"/>
        </a:spcBef>
        <a:spcAft>
          <a:spcPts val="427"/>
        </a:spcAft>
        <a:buClr>
          <a:schemeClr val="accent1"/>
        </a:buClr>
        <a:buSzPct val="80000"/>
        <a:buFont typeface="Corbel" pitchFamily="34" charset="0"/>
        <a:buChar char="•"/>
        <a:defRPr sz="1707" kern="1200">
          <a:solidFill>
            <a:schemeClr val="accent1"/>
          </a:solidFill>
          <a:latin typeface="+mn-lt"/>
          <a:ea typeface="+mn-ea"/>
          <a:cs typeface="+mn-cs"/>
        </a:defRPr>
      </a:lvl5pPr>
      <a:lvl6pPr marL="1706720" indent="-243848" algn="l" defTabSz="975390" rtl="0" eaLnBrk="1" latinLnBrk="0" hangingPunct="1">
        <a:lnSpc>
          <a:spcPct val="90000"/>
        </a:lnSpc>
        <a:spcBef>
          <a:spcPts val="213"/>
        </a:spcBef>
        <a:spcAft>
          <a:spcPts val="427"/>
        </a:spcAft>
        <a:buClr>
          <a:schemeClr val="accent1"/>
        </a:buClr>
        <a:buSzPct val="80000"/>
        <a:buFont typeface="Corbel" pitchFamily="34" charset="0"/>
        <a:buChar char="•"/>
        <a:defRPr sz="1707" kern="1200">
          <a:solidFill>
            <a:schemeClr val="accent1"/>
          </a:solidFill>
          <a:latin typeface="+mn-lt"/>
          <a:ea typeface="+mn-ea"/>
          <a:cs typeface="+mn-cs"/>
        </a:defRPr>
      </a:lvl6pPr>
      <a:lvl7pPr marL="2026730" indent="-243848" algn="l" defTabSz="975390" rtl="0" eaLnBrk="1" latinLnBrk="0" hangingPunct="1">
        <a:lnSpc>
          <a:spcPct val="90000"/>
        </a:lnSpc>
        <a:spcBef>
          <a:spcPts val="213"/>
        </a:spcBef>
        <a:spcAft>
          <a:spcPts val="427"/>
        </a:spcAft>
        <a:buClr>
          <a:schemeClr val="accent1"/>
        </a:buClr>
        <a:buSzPct val="80000"/>
        <a:buFont typeface="Corbel" pitchFamily="34" charset="0"/>
        <a:buChar char="•"/>
        <a:defRPr sz="1707" kern="1200">
          <a:solidFill>
            <a:schemeClr val="accent1"/>
          </a:solidFill>
          <a:latin typeface="+mn-lt"/>
          <a:ea typeface="+mn-ea"/>
          <a:cs typeface="+mn-cs"/>
        </a:defRPr>
      </a:lvl7pPr>
      <a:lvl8pPr marL="2346740" indent="-243848" algn="l" defTabSz="975390" rtl="0" eaLnBrk="1" latinLnBrk="0" hangingPunct="1">
        <a:lnSpc>
          <a:spcPct val="90000"/>
        </a:lnSpc>
        <a:spcBef>
          <a:spcPts val="213"/>
        </a:spcBef>
        <a:spcAft>
          <a:spcPts val="427"/>
        </a:spcAft>
        <a:buClr>
          <a:schemeClr val="accent1"/>
        </a:buClr>
        <a:buSzPct val="80000"/>
        <a:buFont typeface="Corbel" pitchFamily="34" charset="0"/>
        <a:buChar char="•"/>
        <a:defRPr sz="1707" kern="1200">
          <a:solidFill>
            <a:schemeClr val="accent1"/>
          </a:solidFill>
          <a:latin typeface="+mn-lt"/>
          <a:ea typeface="+mn-ea"/>
          <a:cs typeface="+mn-cs"/>
        </a:defRPr>
      </a:lvl8pPr>
      <a:lvl9pPr marL="2666750" indent="-243848" algn="l" defTabSz="975390" rtl="0" eaLnBrk="1" latinLnBrk="0" hangingPunct="1">
        <a:lnSpc>
          <a:spcPct val="90000"/>
        </a:lnSpc>
        <a:spcBef>
          <a:spcPts val="213"/>
        </a:spcBef>
        <a:spcAft>
          <a:spcPts val="427"/>
        </a:spcAft>
        <a:buClr>
          <a:schemeClr val="accent1"/>
        </a:buClr>
        <a:buSzPct val="80000"/>
        <a:buFont typeface="Corbel" pitchFamily="34" charset="0"/>
        <a:buChar char="•"/>
        <a:defRPr sz="1707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10.tmp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60.png"/><Relationship Id="rId9" Type="http://schemas.openxmlformats.org/officeDocument/2006/relationships/image" Target="../media/image10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2.tmp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hdphoto" Target="../media/hdphoto2.wdp"/><Relationship Id="rId7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microsoft.com/office/2007/relationships/hdphoto" Target="../media/hdphoto2.wdp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3.png"/><Relationship Id="rId5" Type="http://schemas.openxmlformats.org/officeDocument/2006/relationships/image" Target="../media/image26.png"/><Relationship Id="rId10" Type="http://schemas.openxmlformats.org/officeDocument/2006/relationships/image" Target="../media/image29.tmp"/><Relationship Id="rId4" Type="http://schemas.openxmlformats.org/officeDocument/2006/relationships/image" Target="../media/image20.png"/><Relationship Id="rId9" Type="http://schemas.openxmlformats.org/officeDocument/2006/relationships/image" Target="../media/image28.tmp"/><Relationship Id="rId1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microsoft.com/office/2007/relationships/hdphoto" Target="../media/hdphoto2.wdp"/><Relationship Id="rId7" Type="http://schemas.openxmlformats.org/officeDocument/2006/relationships/image" Target="../media/image3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2.png"/><Relationship Id="rId10" Type="http://schemas.openxmlformats.org/officeDocument/2006/relationships/image" Target="../media/image41.png"/><Relationship Id="rId4" Type="http://schemas.openxmlformats.org/officeDocument/2006/relationships/image" Target="../media/image31.png"/><Relationship Id="rId9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tmp"/><Relationship Id="rId4" Type="http://schemas.openxmlformats.org/officeDocument/2006/relationships/image" Target="../media/image35.tm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7998332">
            <a:off x="466224" y="1963886"/>
            <a:ext cx="3877631" cy="1908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805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805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28600"/>
            <a:ext cx="8610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712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33400"/>
            <a:ext cx="1295400" cy="1295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ular Callout 4"/>
              <p:cNvSpPr/>
              <p:nvPr/>
            </p:nvSpPr>
            <p:spPr>
              <a:xfrm>
                <a:off x="2209800" y="304800"/>
                <a:ext cx="9601200" cy="876300"/>
              </a:xfrm>
              <a:prstGeom prst="wedgeRoundRectCallout">
                <a:avLst>
                  <a:gd name="adj1" fmla="val -57598"/>
                  <a:gd name="adj2" fmla="val 46308"/>
                  <a:gd name="adj3" fmla="val 16667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চল, আমরা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2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bn-BD" sz="3200" b="0" i="1" smtClean="0">
                            <a:latin typeface="Cambria Math"/>
                            <a:cs typeface="NikoshBAN" pitchFamily="2" charset="0"/>
                          </a:rPr>
                          <m:t>৯০</m:t>
                        </m:r>
                      </m:e>
                      <m:sup>
                        <m:r>
                          <a:rPr lang="bn-BD" sz="3200" b="0" i="1" smtClean="0">
                            <a:latin typeface="Cambria Math"/>
                            <a:cs typeface="NikoshBAN" pitchFamily="2" charset="0"/>
                          </a:rPr>
                          <m:t>০</m:t>
                        </m:r>
                      </m:sup>
                    </m:sSup>
                  </m:oMath>
                </a14:m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কে ভাগ করে বৈশিষ্ট্যসূচক কিছু কোণ সম্পর্কে ধারণা নেই। 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" name="Rounded 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304800"/>
                <a:ext cx="9601200" cy="876300"/>
              </a:xfrm>
              <a:prstGeom prst="wedgeRoundRectCallout">
                <a:avLst>
                  <a:gd name="adj1" fmla="val -57598"/>
                  <a:gd name="adj2" fmla="val 46308"/>
                  <a:gd name="adj3" fmla="val 16667"/>
                </a:avLst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828800"/>
            <a:ext cx="4262676" cy="22288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" y="4324350"/>
            <a:ext cx="4262676" cy="2228850"/>
          </a:xfrm>
          <a:prstGeom prst="rect">
            <a:avLst/>
          </a:prstGeom>
        </p:spPr>
      </p:pic>
      <p:sp>
        <p:nvSpPr>
          <p:cNvPr id="25" name="Right Arrow 24"/>
          <p:cNvSpPr/>
          <p:nvPr/>
        </p:nvSpPr>
        <p:spPr>
          <a:xfrm>
            <a:off x="4495800" y="2781301"/>
            <a:ext cx="3886200" cy="647700"/>
          </a:xfrm>
          <a:prstGeom prst="rightArrow">
            <a:avLst>
              <a:gd name="adj1" fmla="val 24036"/>
              <a:gd name="adj2" fmla="val 5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4648200" y="5600700"/>
            <a:ext cx="3886200" cy="647700"/>
          </a:xfrm>
          <a:prstGeom prst="rightArrow">
            <a:avLst>
              <a:gd name="adj1" fmla="val 24036"/>
              <a:gd name="adj2" fmla="val 5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257800" y="4876800"/>
                <a:ext cx="2362200" cy="922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bn-BD" sz="3200" b="0" i="1" smtClean="0">
                            <a:latin typeface="Cambria Math"/>
                          </a:rPr>
                          <m:t>৯০</m:t>
                        </m:r>
                      </m:e>
                      <m:sup>
                        <m:r>
                          <a:rPr lang="bn-BD" sz="3200" b="0" i="1" smtClean="0">
                            <a:latin typeface="Cambria Math"/>
                          </a:rPr>
                          <m:t>০</m:t>
                        </m:r>
                      </m:sup>
                    </m:sSup>
                  </m:oMath>
                </a14:m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এর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3200" b="0" i="1" smtClean="0">
                            <a:latin typeface="Cambria Math"/>
                          </a:rPr>
                          <m:t>১</m:t>
                        </m:r>
                      </m:num>
                      <m:den>
                        <m:r>
                          <a:rPr lang="bn-BD" sz="3200" b="0" i="1" smtClean="0">
                            <a:latin typeface="Cambria Math"/>
                          </a:rPr>
                          <m:t>২</m:t>
                        </m:r>
                      </m:den>
                    </m:f>
                  </m:oMath>
                </a14:m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4876800"/>
                <a:ext cx="2362200" cy="922432"/>
              </a:xfrm>
              <a:prstGeom prst="rect">
                <a:avLst/>
              </a:prstGeom>
              <a:blipFill rotWithShape="1">
                <a:blip r:embed="rId7"/>
                <a:stretch>
                  <a:fillRect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/>
          <p:cNvGrpSpPr/>
          <p:nvPr/>
        </p:nvGrpSpPr>
        <p:grpSpPr>
          <a:xfrm>
            <a:off x="2207538" y="1600200"/>
            <a:ext cx="2131338" cy="2362200"/>
            <a:chOff x="2207538" y="1600200"/>
            <a:chExt cx="2131338" cy="2362200"/>
          </a:xfrm>
        </p:grpSpPr>
        <p:grpSp>
          <p:nvGrpSpPr>
            <p:cNvPr id="14" name="Group 13"/>
            <p:cNvGrpSpPr/>
            <p:nvPr/>
          </p:nvGrpSpPr>
          <p:grpSpPr>
            <a:xfrm>
              <a:off x="2207538" y="1600200"/>
              <a:ext cx="2131338" cy="2362200"/>
              <a:chOff x="2917984" y="2209800"/>
              <a:chExt cx="2841784" cy="3048000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2917984" y="5257800"/>
                <a:ext cx="284178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V="1">
                <a:off x="2917984" y="2209800"/>
                <a:ext cx="0" cy="3048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Elbow Connector 36"/>
            <p:cNvCxnSpPr/>
            <p:nvPr/>
          </p:nvCxnSpPr>
          <p:spPr>
            <a:xfrm>
              <a:off x="2207538" y="3505200"/>
              <a:ext cx="688062" cy="457200"/>
            </a:xfrm>
            <a:prstGeom prst="bentConnector3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2207538" y="4876800"/>
            <a:ext cx="2131338" cy="1565004"/>
            <a:chOff x="2207538" y="4876800"/>
            <a:chExt cx="2131338" cy="1565004"/>
          </a:xfrm>
        </p:grpSpPr>
        <p:grpSp>
          <p:nvGrpSpPr>
            <p:cNvPr id="28" name="Group 27"/>
            <p:cNvGrpSpPr/>
            <p:nvPr/>
          </p:nvGrpSpPr>
          <p:grpSpPr>
            <a:xfrm>
              <a:off x="2207538" y="4876800"/>
              <a:ext cx="2131338" cy="1562100"/>
              <a:chOff x="2207538" y="4876800"/>
              <a:chExt cx="2131338" cy="156210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2212062" y="6438900"/>
                <a:ext cx="212681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H="1">
                <a:off x="2207538" y="4876800"/>
                <a:ext cx="1602462" cy="15621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Oval 2052"/>
            <p:cNvSpPr/>
            <p:nvPr/>
          </p:nvSpPr>
          <p:spPr>
            <a:xfrm>
              <a:off x="2209800" y="5874096"/>
              <a:ext cx="835031" cy="567708"/>
            </a:xfrm>
            <a:custGeom>
              <a:avLst/>
              <a:gdLst/>
              <a:ahLst/>
              <a:cxnLst/>
              <a:rect l="l" t="t" r="r" b="b"/>
              <a:pathLst>
                <a:path w="835031" h="498203">
                  <a:moveTo>
                    <a:pt x="597844" y="0"/>
                  </a:moveTo>
                  <a:cubicBezTo>
                    <a:pt x="732062" y="126211"/>
                    <a:pt x="819885" y="301821"/>
                    <a:pt x="835031" y="498203"/>
                  </a:cubicBezTo>
                  <a:lnTo>
                    <a:pt x="0" y="498203"/>
                  </a:lnTo>
                  <a:close/>
                </a:path>
              </a:pathLst>
            </a:cu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0896600" y="5562600"/>
                <a:ext cx="762000" cy="622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sz="2800" b="0" i="1" smtClean="0">
                              <a:latin typeface="Cambria Math"/>
                            </a:rPr>
                            <m:t>৪৫</m:t>
                          </m:r>
                        </m:e>
                        <m:sup>
                          <m:r>
                            <a:rPr lang="bn-BD" sz="2800" b="0" i="1" smtClean="0">
                              <a:latin typeface="Cambria Math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6600" y="5562600"/>
                <a:ext cx="762000" cy="622991"/>
              </a:xfrm>
              <a:prstGeom prst="rect">
                <a:avLst/>
              </a:prstGeom>
              <a:blipFill rotWithShape="1">
                <a:blip r:embed="rId8"/>
                <a:stretch>
                  <a:fillRect r="-48000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0287000" y="2632916"/>
                <a:ext cx="2438400" cy="698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bn-BD" sz="3200" b="0" i="1" smtClean="0">
                            <a:latin typeface="Cambria Math"/>
                          </a:rPr>
                          <m:t>৯০</m:t>
                        </m:r>
                      </m:e>
                      <m:sup>
                        <m:r>
                          <a:rPr lang="bn-BD" sz="3200" b="0" i="1" smtClean="0">
                            <a:latin typeface="Cambria Math"/>
                          </a:rPr>
                          <m:t>০</m:t>
                        </m:r>
                      </m:sup>
                    </m:sSup>
                  </m:oMath>
                </a14:m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(সমকোণ)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0" y="2632916"/>
                <a:ext cx="2438400" cy="698846"/>
              </a:xfrm>
              <a:prstGeom prst="rect">
                <a:avLst/>
              </a:prstGeom>
              <a:blipFill rotWithShape="1">
                <a:blip r:embed="rId9"/>
                <a:stretch>
                  <a:fillRect r="-7500" b="-2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17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9259E-6 1.66667E-6 L 0.57245 0.0052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23" y="2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9259E-6 -4.51389E-6 L 0.5669 -0.0028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45" y="-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5" grpId="0" animBg="1"/>
      <p:bldP spid="29" grpId="0" animBg="1"/>
      <p:bldP spid="30" grpId="0"/>
      <p:bldP spid="43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95400"/>
            <a:ext cx="4262676" cy="2228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" y="3790950"/>
            <a:ext cx="4262676" cy="222885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4495800" y="2247901"/>
            <a:ext cx="3886200" cy="647700"/>
          </a:xfrm>
          <a:prstGeom prst="rightArrow">
            <a:avLst>
              <a:gd name="adj1" fmla="val 24036"/>
              <a:gd name="adj2" fmla="val 5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4648200" y="5067300"/>
            <a:ext cx="3886200" cy="647700"/>
          </a:xfrm>
          <a:prstGeom prst="rightArrow">
            <a:avLst>
              <a:gd name="adj1" fmla="val 24036"/>
              <a:gd name="adj2" fmla="val 5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257800" y="4343400"/>
                <a:ext cx="2362200" cy="922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bn-BD" sz="3200" b="0" i="1" smtClean="0">
                            <a:latin typeface="Cambria Math"/>
                          </a:rPr>
                          <m:t>৯০</m:t>
                        </m:r>
                      </m:e>
                      <m:sup>
                        <m:r>
                          <a:rPr lang="bn-BD" sz="3200" b="0" i="1" smtClean="0">
                            <a:latin typeface="Cambria Math"/>
                          </a:rPr>
                          <m:t>০</m:t>
                        </m:r>
                      </m:sup>
                    </m:sSup>
                  </m:oMath>
                </a14:m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এর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3200" b="0" i="1" smtClean="0">
                            <a:latin typeface="Cambria Math"/>
                          </a:rPr>
                          <m:t>১</m:t>
                        </m:r>
                      </m:num>
                      <m:den>
                        <m:r>
                          <a:rPr lang="bn-BD" sz="3200" b="0" i="1" smtClean="0">
                            <a:latin typeface="Cambria Math"/>
                          </a:rPr>
                          <m:t>৩</m:t>
                        </m:r>
                      </m:den>
                    </m:f>
                  </m:oMath>
                </a14:m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4343400"/>
                <a:ext cx="2362200" cy="922432"/>
              </a:xfrm>
              <a:prstGeom prst="rect">
                <a:avLst/>
              </a:prstGeom>
              <a:blipFill rotWithShape="1">
                <a:blip r:embed="rId4"/>
                <a:stretch>
                  <a:fillRect b="-9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2207538" y="4648200"/>
            <a:ext cx="2131338" cy="1260204"/>
            <a:chOff x="2207538" y="5181600"/>
            <a:chExt cx="2131338" cy="1260204"/>
          </a:xfrm>
        </p:grpSpPr>
        <p:grpSp>
          <p:nvGrpSpPr>
            <p:cNvPr id="13" name="Group 12"/>
            <p:cNvGrpSpPr/>
            <p:nvPr/>
          </p:nvGrpSpPr>
          <p:grpSpPr>
            <a:xfrm>
              <a:off x="2207538" y="5181600"/>
              <a:ext cx="2131338" cy="1257300"/>
              <a:chOff x="2207538" y="5181600"/>
              <a:chExt cx="2131338" cy="1257300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2212062" y="6438900"/>
                <a:ext cx="212681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H="1">
                <a:off x="2207538" y="5181600"/>
                <a:ext cx="2131338" cy="12573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Oval 2052"/>
            <p:cNvSpPr/>
            <p:nvPr/>
          </p:nvSpPr>
          <p:spPr>
            <a:xfrm>
              <a:off x="2209800" y="6096000"/>
              <a:ext cx="835031" cy="345804"/>
            </a:xfrm>
            <a:custGeom>
              <a:avLst/>
              <a:gdLst/>
              <a:ahLst/>
              <a:cxnLst/>
              <a:rect l="l" t="t" r="r" b="b"/>
              <a:pathLst>
                <a:path w="835031" h="498203">
                  <a:moveTo>
                    <a:pt x="597844" y="0"/>
                  </a:moveTo>
                  <a:cubicBezTo>
                    <a:pt x="732062" y="126211"/>
                    <a:pt x="819885" y="301821"/>
                    <a:pt x="835031" y="498203"/>
                  </a:cubicBezTo>
                  <a:lnTo>
                    <a:pt x="0" y="498203"/>
                  </a:lnTo>
                  <a:close/>
                </a:path>
              </a:pathLst>
            </a:cu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896600" y="5342153"/>
                <a:ext cx="762000" cy="6014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sz="2800" b="0" i="1" smtClean="0">
                              <a:latin typeface="Cambria Math"/>
                            </a:rPr>
                            <m:t>৩০</m:t>
                          </m:r>
                        </m:e>
                        <m:sup>
                          <m:r>
                            <a:rPr lang="bn-BD" sz="2800" b="0" i="1" smtClean="0">
                              <a:latin typeface="Cambria Math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6600" y="5342153"/>
                <a:ext cx="762000" cy="601447"/>
              </a:xfrm>
              <a:prstGeom prst="rect">
                <a:avLst/>
              </a:prstGeom>
              <a:blipFill rotWithShape="1">
                <a:blip r:embed="rId5"/>
                <a:stretch>
                  <a:fillRect r="-48800" b="-28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668000" y="2730154"/>
                <a:ext cx="1219200" cy="698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sz="3200" b="0" i="1" smtClean="0">
                              <a:latin typeface="Cambria Math"/>
                            </a:rPr>
                            <m:t>৬০</m:t>
                          </m:r>
                        </m:e>
                        <m:sup>
                          <m:r>
                            <a:rPr lang="bn-BD" sz="3200" b="0" i="1" smtClean="0">
                              <a:latin typeface="Cambria Math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0" y="2730154"/>
                <a:ext cx="1219200" cy="698846"/>
              </a:xfrm>
              <a:prstGeom prst="rect">
                <a:avLst/>
              </a:prstGeom>
              <a:blipFill rotWithShape="1">
                <a:blip r:embed="rId6"/>
                <a:stretch>
                  <a:fillRect r="-8000" b="-2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2207538" y="1143001"/>
            <a:ext cx="2131338" cy="2286000"/>
            <a:chOff x="2207538" y="1143001"/>
            <a:chExt cx="2131338" cy="2286000"/>
          </a:xfrm>
        </p:grpSpPr>
        <p:grpSp>
          <p:nvGrpSpPr>
            <p:cNvPr id="8" name="Group 7"/>
            <p:cNvGrpSpPr/>
            <p:nvPr/>
          </p:nvGrpSpPr>
          <p:grpSpPr>
            <a:xfrm>
              <a:off x="2207538" y="1143001"/>
              <a:ext cx="2131338" cy="2286000"/>
              <a:chOff x="2917984" y="2308123"/>
              <a:chExt cx="2841784" cy="2949677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2917984" y="5257800"/>
                <a:ext cx="284178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V="1">
                <a:off x="2917984" y="2308123"/>
                <a:ext cx="1730216" cy="294967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Oval 2052"/>
            <p:cNvSpPr/>
            <p:nvPr/>
          </p:nvSpPr>
          <p:spPr>
            <a:xfrm>
              <a:off x="2209801" y="2798363"/>
              <a:ext cx="533400" cy="630638"/>
            </a:xfrm>
            <a:custGeom>
              <a:avLst/>
              <a:gdLst/>
              <a:ahLst/>
              <a:cxnLst/>
              <a:rect l="l" t="t" r="r" b="b"/>
              <a:pathLst>
                <a:path w="835031" h="498203">
                  <a:moveTo>
                    <a:pt x="597844" y="0"/>
                  </a:moveTo>
                  <a:cubicBezTo>
                    <a:pt x="732062" y="126211"/>
                    <a:pt x="819885" y="301821"/>
                    <a:pt x="835031" y="498203"/>
                  </a:cubicBezTo>
                  <a:lnTo>
                    <a:pt x="0" y="498203"/>
                  </a:lnTo>
                  <a:close/>
                </a:path>
              </a:pathLst>
            </a:cu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334000" y="1600200"/>
                <a:ext cx="2362200" cy="896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bn-BD" sz="3200" b="0" i="1" smtClean="0">
                            <a:latin typeface="Cambria Math"/>
                          </a:rPr>
                          <m:t>৯০</m:t>
                        </m:r>
                      </m:e>
                      <m:sup>
                        <m:r>
                          <a:rPr lang="bn-BD" sz="3200" b="0" i="1" smtClean="0">
                            <a:latin typeface="Cambria Math"/>
                          </a:rPr>
                          <m:t>০</m:t>
                        </m:r>
                      </m:sup>
                    </m:sSup>
                  </m:oMath>
                </a14:m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এর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3200" b="0" i="1" smtClean="0">
                            <a:latin typeface="Cambria Math"/>
                          </a:rPr>
                          <m:t>২</m:t>
                        </m:r>
                      </m:num>
                      <m:den>
                        <m:r>
                          <a:rPr lang="bn-BD" sz="3200" b="0" i="1" smtClean="0">
                            <a:latin typeface="Cambria Math"/>
                          </a:rPr>
                          <m:t>৩</m:t>
                        </m:r>
                      </m:den>
                    </m:f>
                  </m:oMath>
                </a14:m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1600200"/>
                <a:ext cx="2362200" cy="896271"/>
              </a:xfrm>
              <a:prstGeom prst="rect">
                <a:avLst/>
              </a:prstGeom>
              <a:blipFill rotWithShape="1">
                <a:blip r:embed="rId7"/>
                <a:stretch>
                  <a:fillRect b="-12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243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9259E-6 5.55112E-17 L 0.57245 5.55112E-1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9259E-6 -4.51389E-6 L 0.5669 -0.00282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45" y="-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17" grpId="0"/>
      <p:bldP spid="18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943600" y="76200"/>
                <a:ext cx="3581400" cy="156966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 কোণকে </a:t>
                </a:r>
                <a14:m>
                  <m:oMath xmlns:m="http://schemas.openxmlformats.org/officeDocument/2006/math">
                    <m:r>
                      <a:rPr lang="bn-BD" sz="32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∠</m:t>
                    </m:r>
                  </m:oMath>
                </a14:m>
                <a:r>
                  <a:rPr lang="bn-BD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 বা </a:t>
                </a:r>
                <a14:m>
                  <m:oMath xmlns:m="http://schemas.openxmlformats.org/officeDocument/2006/math">
                    <m:r>
                      <a:rPr lang="bn-BD" sz="32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∠</m:t>
                    </m:r>
                    <m:r>
                      <a:rPr lang="bn-BD" sz="32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খকগ</m:t>
                    </m:r>
                  </m:oMath>
                </a14:m>
                <a:endPara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রূপে লেখা যায় (এবং পড়া যায় কোণ খকগ রূপে) </a:t>
                </a:r>
                <a:endPara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76200"/>
                <a:ext cx="3581400" cy="156966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748205"/>
            <a:ext cx="4262676" cy="222885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0744200" y="838200"/>
            <a:ext cx="2593062" cy="2057400"/>
            <a:chOff x="2436138" y="2819400"/>
            <a:chExt cx="2593062" cy="20574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2436138" y="4857750"/>
              <a:ext cx="25930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2436138" y="2819400"/>
              <a:ext cx="1678662" cy="2057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7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27" t="73581" r="5304" b="4070"/>
          <a:stretch/>
        </p:blipFill>
        <p:spPr>
          <a:xfrm>
            <a:off x="12420600" y="5510048"/>
            <a:ext cx="1261242" cy="15003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6200" y="228600"/>
            <a:ext cx="54102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চাঁদার সাহায্যে কোণ ক পরিমাপ করি।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87000" y="2667000"/>
            <a:ext cx="39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52400" y="1853625"/>
            <a:ext cx="6710124" cy="584775"/>
            <a:chOff x="457200" y="1853625"/>
            <a:chExt cx="6710124" cy="584775"/>
          </a:xfrm>
        </p:grpSpPr>
        <p:sp>
          <p:nvSpPr>
            <p:cNvPr id="21" name="TextBox 20"/>
            <p:cNvSpPr txBox="1"/>
            <p:nvPr/>
          </p:nvSpPr>
          <p:spPr>
            <a:xfrm>
              <a:off x="457200" y="1853625"/>
              <a:ext cx="6710124" cy="58477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    চাঁদার কেন্দ্রবিন্দুকে ক শীর্ষবিন্দুতে স্থাপন করি।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57200" y="1905000"/>
              <a:ext cx="457200" cy="457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52400" y="3429000"/>
            <a:ext cx="5715000" cy="584775"/>
            <a:chOff x="457200" y="1853625"/>
            <a:chExt cx="5715000" cy="5847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457200" y="1853625"/>
                  <a:ext cx="5715000" cy="584775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bn-BD" sz="3200" dirty="0" smtClean="0">
                      <a:latin typeface="NikoshBAN" pitchFamily="2" charset="0"/>
                      <a:cs typeface="NikoshBAN" pitchFamily="2" charset="0"/>
                    </a:rPr>
                    <a:t>     কখ বাহুকে চাঁদার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bn-BD" sz="3200" i="1" smtClean="0"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bn-BD" sz="3200" b="0" i="1" smtClean="0">
                              <a:latin typeface="Cambria Math"/>
                              <a:cs typeface="NikoshBAN" pitchFamily="2" charset="0"/>
                            </a:rPr>
                            <m:t>০</m:t>
                          </m:r>
                        </m:e>
                        <m:sup>
                          <m:r>
                            <a:rPr lang="bn-BD" sz="3200" b="0" i="1" smtClean="0">
                              <a:latin typeface="Cambria Math"/>
                              <a:cs typeface="NikoshBAN" pitchFamily="2" charset="0"/>
                            </a:rPr>
                            <m:t>০</m:t>
                          </m:r>
                        </m:sup>
                      </m:sSup>
                    </m:oMath>
                  </a14:m>
                  <a:r>
                    <a:rPr lang="bn-BD" sz="3200" dirty="0" smtClean="0">
                      <a:latin typeface="NikoshBAN" pitchFamily="2" charset="0"/>
                      <a:cs typeface="NikoshBAN" pitchFamily="2" charset="0"/>
                    </a:rPr>
                    <a:t> এর সাথে মিলাই। </a:t>
                  </a:r>
                  <a:endParaRPr lang="en-US" sz="32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" y="1853625"/>
                  <a:ext cx="5715000" cy="58477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Rectangle 25"/>
            <p:cNvSpPr/>
            <p:nvPr/>
          </p:nvSpPr>
          <p:spPr>
            <a:xfrm>
              <a:off x="457200" y="1905000"/>
              <a:ext cx="457200" cy="457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52400" y="4901625"/>
            <a:ext cx="8001000" cy="584775"/>
            <a:chOff x="457200" y="1853625"/>
            <a:chExt cx="5715000" cy="584775"/>
          </a:xfrm>
        </p:grpSpPr>
        <p:sp>
          <p:nvSpPr>
            <p:cNvPr id="31" name="TextBox 30"/>
            <p:cNvSpPr txBox="1"/>
            <p:nvPr/>
          </p:nvSpPr>
          <p:spPr>
            <a:xfrm>
              <a:off x="457200" y="1853625"/>
              <a:ext cx="5715000" cy="58477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   কগ 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বাহু চাঁদার যে দাগটির সাথে মিলিত হয় তার পাঠ নিই।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57200" y="1905000"/>
              <a:ext cx="239790" cy="457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0767988" y="2977055"/>
            <a:ext cx="365760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১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197840" y="2971800"/>
            <a:ext cx="365760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435840" y="1000780"/>
            <a:ext cx="365760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৩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241528" y="2514600"/>
            <a:ext cx="39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327128" y="391180"/>
            <a:ext cx="39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ular Callout 38"/>
              <p:cNvSpPr/>
              <p:nvPr/>
            </p:nvSpPr>
            <p:spPr>
              <a:xfrm>
                <a:off x="8229600" y="3886200"/>
                <a:ext cx="4296664" cy="1447800"/>
              </a:xfrm>
              <a:prstGeom prst="wedgeRoundRectCallout">
                <a:avLst>
                  <a:gd name="adj1" fmla="val 44539"/>
                  <a:gd name="adj2" fmla="val 107147"/>
                  <a:gd name="adj3" fmla="val 16667"/>
                </a:avLst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আমরা কোন পরিমাপটি ব্যবহার করি,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2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bn-BD" sz="3200" b="0" i="1" smtClean="0">
                            <a:latin typeface="Cambria Math"/>
                            <a:cs typeface="NikoshBAN" pitchFamily="2" charset="0"/>
                          </a:rPr>
                          <m:t>৫০</m:t>
                        </m:r>
                      </m:e>
                      <m:sup>
                        <m:r>
                          <a:rPr lang="bn-BD" sz="3200" b="0" i="1" smtClean="0">
                            <a:latin typeface="Cambria Math"/>
                            <a:cs typeface="NikoshBAN" pitchFamily="2" charset="0"/>
                          </a:rPr>
                          <m:t>০</m:t>
                        </m:r>
                      </m:sup>
                    </m:sSup>
                  </m:oMath>
                </a14:m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নাকি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2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bn-BD" sz="3200" b="0" i="1" smtClean="0">
                            <a:latin typeface="Cambria Math"/>
                            <a:cs typeface="NikoshBAN" pitchFamily="2" charset="0"/>
                          </a:rPr>
                          <m:t>১৩০</m:t>
                        </m:r>
                      </m:e>
                      <m:sup>
                        <m:r>
                          <a:rPr lang="bn-BD" sz="3200" b="0" i="1" smtClean="0">
                            <a:latin typeface="Cambria Math"/>
                            <a:cs typeface="NikoshBAN" pitchFamily="2" charset="0"/>
                          </a:rPr>
                          <m:t>০</m:t>
                        </m:r>
                      </m:sup>
                    </m:sSup>
                  </m:oMath>
                </a14:m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?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9" name="Rounded Rectangular Callout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0" y="3886200"/>
                <a:ext cx="4296664" cy="1447800"/>
              </a:xfrm>
              <a:prstGeom prst="wedgeRoundRectCallout">
                <a:avLst>
                  <a:gd name="adj1" fmla="val 44539"/>
                  <a:gd name="adj2" fmla="val 107147"/>
                  <a:gd name="adj3" fmla="val 16667"/>
                </a:avLst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758653" y="6262989"/>
                <a:ext cx="8290347" cy="584775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কোণ ক এর পরিমাপ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bn-BD" sz="32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৫০</m:t>
                        </m:r>
                      </m:e>
                      <m:sup>
                        <m:r>
                          <a:rPr lang="bn-BD" sz="32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০</m:t>
                        </m:r>
                      </m:sup>
                    </m:sSup>
                  </m:oMath>
                </a14:m>
                <a:r>
                  <a:rPr lang="bn-BD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( </a:t>
                </a:r>
                <a14:m>
                  <m:oMath xmlns:m="http://schemas.openxmlformats.org/officeDocument/2006/math">
                    <m:r>
                      <a:rPr lang="bn-BD" sz="32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∠</m:t>
                    </m:r>
                  </m:oMath>
                </a14:m>
                <a:r>
                  <a:rPr lang="bn-BD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bn-BD" sz="32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৫০</m:t>
                        </m:r>
                      </m:e>
                      <m:sup>
                        <m:r>
                          <a:rPr lang="bn-BD" sz="32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০</m:t>
                        </m:r>
                      </m:sup>
                    </m:sSup>
                  </m:oMath>
                </a14:m>
                <a:r>
                  <a:rPr lang="bn-BD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বা </a:t>
                </a:r>
                <a14:m>
                  <m:oMath xmlns:m="http://schemas.openxmlformats.org/officeDocument/2006/math">
                    <m:r>
                      <a:rPr lang="bn-BD" sz="32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∠</m:t>
                    </m:r>
                  </m:oMath>
                </a14:m>
                <a:r>
                  <a:rPr lang="bn-BD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গকখ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bn-BD" sz="32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৫০</m:t>
                        </m:r>
                      </m:e>
                      <m:sup>
                        <m:r>
                          <a:rPr lang="bn-BD" sz="32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০</m:t>
                        </m:r>
                      </m:sup>
                    </m:sSup>
                  </m:oMath>
                </a14:m>
                <a:r>
                  <a:rPr lang="bn-BD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। </a:t>
                </a:r>
                <a:endPara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8653" y="6262989"/>
                <a:ext cx="8290347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320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19" grpId="0" animBg="1"/>
      <p:bldP spid="20" grpId="0"/>
      <p:bldP spid="33" grpId="0" animBg="1"/>
      <p:bldP spid="34" grpId="0" animBg="1"/>
      <p:bldP spid="35" grpId="0" animBg="1"/>
      <p:bldP spid="36" grpId="0"/>
      <p:bldP spid="37" grpId="0"/>
      <p:bldP spid="39" grpId="0" animBg="1"/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60000">
            <a:off x="6717757" y="3041101"/>
            <a:ext cx="4262676" cy="222885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" y="1600200"/>
            <a:ext cx="4262676" cy="22288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340428" y="228600"/>
                <a:ext cx="7022772" cy="584775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bn-BD" sz="3200" b="0" i="1" smtClean="0">
                            <a:latin typeface="Cambria Math"/>
                            <a:cs typeface="NikoshBAN" pitchFamily="2" charset="0"/>
                          </a:rPr>
                          <m:t>৩০</m:t>
                        </m:r>
                      </m:e>
                      <m:sup>
                        <m:r>
                          <a:rPr lang="bn-BD" sz="3200" b="0" i="1" smtClean="0">
                            <a:latin typeface="Cambria Math"/>
                            <a:cs typeface="NikoshBAN" pitchFamily="2" charset="0"/>
                          </a:rPr>
                          <m:t>০</m:t>
                        </m:r>
                      </m:sup>
                    </m:sSup>
                    <m:r>
                      <a:rPr lang="bn-BD" sz="3200" b="0" i="1" smtClean="0">
                        <a:latin typeface="Cambria Math"/>
                        <a:cs typeface="NikoshBAN" pitchFamily="2" charset="0"/>
                      </a:rPr>
                      <m:t>,</m:t>
                    </m:r>
                  </m:oMath>
                </a14:m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200" i="1" dirty="0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bn-BD" sz="3200" b="0" i="1" dirty="0" smtClean="0">
                            <a:latin typeface="Cambria Math"/>
                            <a:cs typeface="NikoshBAN" pitchFamily="2" charset="0"/>
                          </a:rPr>
                          <m:t>৪৫</m:t>
                        </m:r>
                      </m:e>
                      <m:sup>
                        <m:r>
                          <a:rPr lang="bn-BD" sz="3200" b="0" i="1" dirty="0" smtClean="0">
                            <a:latin typeface="Cambria Math"/>
                            <a:cs typeface="NikoshBAN" pitchFamily="2" charset="0"/>
                          </a:rPr>
                          <m:t>০</m:t>
                        </m:r>
                      </m:sup>
                    </m:sSup>
                    <m:r>
                      <a:rPr lang="bn-BD" sz="3200" b="0" i="1" dirty="0" smtClean="0">
                        <a:latin typeface="Cambria Math"/>
                        <a:cs typeface="NikoshBAN" pitchFamily="2" charset="0"/>
                      </a:rPr>
                      <m:t>,</m:t>
                    </m:r>
                  </m:oMath>
                </a14:m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200" i="1" dirty="0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bn-BD" sz="3200" b="0" i="1" dirty="0" smtClean="0">
                            <a:latin typeface="Cambria Math"/>
                            <a:cs typeface="NikoshBAN" pitchFamily="2" charset="0"/>
                          </a:rPr>
                          <m:t>৬০</m:t>
                        </m:r>
                      </m:e>
                      <m:sup>
                        <m:r>
                          <a:rPr lang="bn-BD" sz="3200" b="0" i="1" dirty="0" smtClean="0">
                            <a:latin typeface="Cambria Math"/>
                            <a:cs typeface="NikoshBAN" pitchFamily="2" charset="0"/>
                          </a:rPr>
                          <m:t>০</m:t>
                        </m:r>
                      </m:sup>
                    </m:sSup>
                  </m:oMath>
                </a14:m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এবং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2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bn-BD" sz="3200" b="0" i="1" smtClean="0">
                            <a:latin typeface="Cambria Math"/>
                            <a:cs typeface="NikoshBAN" pitchFamily="2" charset="0"/>
                          </a:rPr>
                          <m:t>৯০</m:t>
                        </m:r>
                      </m:e>
                      <m:sup>
                        <m:r>
                          <a:rPr lang="bn-BD" sz="3200" b="0" i="1" smtClean="0">
                            <a:latin typeface="Cambria Math"/>
                            <a:cs typeface="NikoshBAN" pitchFamily="2" charset="0"/>
                          </a:rPr>
                          <m:t>০</m:t>
                        </m:r>
                      </m:sup>
                    </m:sSup>
                  </m:oMath>
                </a14:m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কোণ খুঁজে বের কর। 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0428" y="228600"/>
                <a:ext cx="7022772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 rot="3960000">
            <a:off x="9766295" y="1555966"/>
            <a:ext cx="2131338" cy="2362200"/>
            <a:chOff x="2207538" y="1600200"/>
            <a:chExt cx="2131338" cy="2362200"/>
          </a:xfrm>
        </p:grpSpPr>
        <p:grpSp>
          <p:nvGrpSpPr>
            <p:cNvPr id="3" name="Group 2"/>
            <p:cNvGrpSpPr/>
            <p:nvPr/>
          </p:nvGrpSpPr>
          <p:grpSpPr>
            <a:xfrm>
              <a:off x="2207538" y="1600200"/>
              <a:ext cx="2131338" cy="2362200"/>
              <a:chOff x="2917984" y="2209800"/>
              <a:chExt cx="2841784" cy="3048000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2917984" y="5257800"/>
                <a:ext cx="284178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 flipV="1">
                <a:off x="2917984" y="2209800"/>
                <a:ext cx="0" cy="3048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" name="Elbow Connector 3"/>
            <p:cNvCxnSpPr/>
            <p:nvPr/>
          </p:nvCxnSpPr>
          <p:spPr>
            <a:xfrm>
              <a:off x="2207538" y="3505200"/>
              <a:ext cx="688062" cy="457200"/>
            </a:xfrm>
            <a:prstGeom prst="bentConnector3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207538" y="5334000"/>
            <a:ext cx="2131338" cy="1524000"/>
            <a:chOff x="2207538" y="5181600"/>
            <a:chExt cx="2131338" cy="1524000"/>
          </a:xfrm>
        </p:grpSpPr>
        <p:grpSp>
          <p:nvGrpSpPr>
            <p:cNvPr id="8" name="Group 7"/>
            <p:cNvGrpSpPr/>
            <p:nvPr/>
          </p:nvGrpSpPr>
          <p:grpSpPr>
            <a:xfrm>
              <a:off x="2207538" y="5181600"/>
              <a:ext cx="2131338" cy="1257300"/>
              <a:chOff x="2207538" y="5181600"/>
              <a:chExt cx="2131338" cy="1257300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2212062" y="6438900"/>
                <a:ext cx="212681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H="1">
                <a:off x="2207538" y="5181600"/>
                <a:ext cx="2131338" cy="12573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Arc 11"/>
            <p:cNvSpPr/>
            <p:nvPr/>
          </p:nvSpPr>
          <p:spPr>
            <a:xfrm>
              <a:off x="2514600" y="5943600"/>
              <a:ext cx="608469" cy="762000"/>
            </a:xfrm>
            <a:prstGeom prst="arc">
              <a:avLst>
                <a:gd name="adj1" fmla="val 17504146"/>
                <a:gd name="adj2" fmla="val 1772952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38200" y="1447800"/>
            <a:ext cx="2209800" cy="2590799"/>
            <a:chOff x="4114800" y="1143001"/>
            <a:chExt cx="2209800" cy="2590799"/>
          </a:xfrm>
        </p:grpSpPr>
        <p:grpSp>
          <p:nvGrpSpPr>
            <p:cNvPr id="20" name="Group 19"/>
            <p:cNvGrpSpPr/>
            <p:nvPr/>
          </p:nvGrpSpPr>
          <p:grpSpPr>
            <a:xfrm>
              <a:off x="4193262" y="1143001"/>
              <a:ext cx="2131338" cy="2286000"/>
              <a:chOff x="2917984" y="2308123"/>
              <a:chExt cx="2841784" cy="2949677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>
                <a:off x="2917984" y="5257800"/>
                <a:ext cx="284178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V="1">
                <a:off x="2917984" y="2308123"/>
                <a:ext cx="1730216" cy="294967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Arc 24"/>
            <p:cNvSpPr/>
            <p:nvPr/>
          </p:nvSpPr>
          <p:spPr>
            <a:xfrm>
              <a:off x="4114800" y="2781300"/>
              <a:ext cx="995124" cy="952500"/>
            </a:xfrm>
            <a:prstGeom prst="arc">
              <a:avLst>
                <a:gd name="adj1" fmla="val 15416321"/>
                <a:gd name="adj2" fmla="val 1411327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 rot="3986423">
            <a:off x="7680972" y="4535143"/>
            <a:ext cx="2131338" cy="1600200"/>
            <a:chOff x="4193262" y="4648200"/>
            <a:chExt cx="2131338" cy="1600200"/>
          </a:xfrm>
        </p:grpSpPr>
        <p:grpSp>
          <p:nvGrpSpPr>
            <p:cNvPr id="15" name="Group 14"/>
            <p:cNvGrpSpPr/>
            <p:nvPr/>
          </p:nvGrpSpPr>
          <p:grpSpPr>
            <a:xfrm>
              <a:off x="4193262" y="4648200"/>
              <a:ext cx="2131338" cy="1257300"/>
              <a:chOff x="2207538" y="5181600"/>
              <a:chExt cx="2131338" cy="1257300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212062" y="6438900"/>
                <a:ext cx="212681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>
                <a:off x="2207538" y="5181600"/>
                <a:ext cx="2131338" cy="12573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Arc 25"/>
            <p:cNvSpPr/>
            <p:nvPr/>
          </p:nvSpPr>
          <p:spPr>
            <a:xfrm>
              <a:off x="4267200" y="5295900"/>
              <a:ext cx="995124" cy="952500"/>
            </a:xfrm>
            <a:prstGeom prst="arc">
              <a:avLst>
                <a:gd name="adj1" fmla="val 18445997"/>
                <a:gd name="adj2" fmla="val 908607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183862" y="2209800"/>
            <a:ext cx="2131338" cy="2057400"/>
            <a:chOff x="9146262" y="4419600"/>
            <a:chExt cx="2131338" cy="2057400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9146262" y="5905500"/>
              <a:ext cx="213133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9146262" y="4419600"/>
              <a:ext cx="1521738" cy="14859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Arc 34"/>
            <p:cNvSpPr/>
            <p:nvPr/>
          </p:nvSpPr>
          <p:spPr>
            <a:xfrm>
              <a:off x="9448800" y="5288280"/>
              <a:ext cx="640080" cy="1188720"/>
            </a:xfrm>
            <a:prstGeom prst="arc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381000" y="3377625"/>
            <a:ext cx="548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419600" y="3149025"/>
            <a:ext cx="548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534400" y="1752600"/>
            <a:ext cx="548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গ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600200" y="6044625"/>
            <a:ext cx="548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ঘ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391400" y="4191000"/>
            <a:ext cx="548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ঙ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200400" y="6024466"/>
                <a:ext cx="899542" cy="5287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b="0" i="1" smtClean="0">
                              <a:latin typeface="Cambria Math"/>
                            </a:rPr>
                            <m:t>৩০</m:t>
                          </m:r>
                        </m:e>
                        <m:sup>
                          <m:r>
                            <a:rPr lang="bn-BD" b="0" i="1" smtClean="0">
                              <a:latin typeface="Cambria Math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6024466"/>
                <a:ext cx="899542" cy="528734"/>
              </a:xfrm>
              <a:prstGeom prst="rect">
                <a:avLst/>
              </a:prstGeom>
              <a:blipFill rotWithShape="1">
                <a:blip r:embed="rId5"/>
                <a:stretch>
                  <a:fillRect r="-12838" b="-25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248400" y="2971800"/>
                <a:ext cx="893130" cy="547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b="0" i="1" smtClean="0">
                              <a:latin typeface="Cambria Math"/>
                            </a:rPr>
                            <m:t>৪৫</m:t>
                          </m:r>
                        </m:e>
                        <m:sup>
                          <m:r>
                            <a:rPr lang="bn-BD" b="0" i="1" smtClean="0">
                              <a:latin typeface="Cambria Math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2971800"/>
                <a:ext cx="893130" cy="547201"/>
              </a:xfrm>
              <a:prstGeom prst="rect">
                <a:avLst/>
              </a:prstGeom>
              <a:blipFill rotWithShape="1">
                <a:blip r:embed="rId6"/>
                <a:stretch>
                  <a:fillRect r="-12925" b="-24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745016" y="2971800"/>
                <a:ext cx="921984" cy="547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b="0" i="1" smtClean="0">
                              <a:latin typeface="Cambria Math"/>
                            </a:rPr>
                            <m:t>৬০</m:t>
                          </m:r>
                        </m:e>
                        <m:sup>
                          <m:r>
                            <a:rPr lang="bn-BD" b="0" i="1" smtClean="0">
                              <a:latin typeface="Cambria Math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5016" y="2971800"/>
                <a:ext cx="921984" cy="547201"/>
              </a:xfrm>
              <a:prstGeom prst="rect">
                <a:avLst/>
              </a:prstGeom>
              <a:blipFill rotWithShape="1">
                <a:blip r:embed="rId7"/>
                <a:stretch>
                  <a:fillRect r="-13158" b="-24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 rot="3016784">
                <a:off x="9636898" y="2490220"/>
                <a:ext cx="878702" cy="547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b="0" i="1" smtClean="0">
                              <a:latin typeface="Cambria Math"/>
                            </a:rPr>
                            <m:t>৯০</m:t>
                          </m:r>
                        </m:e>
                        <m:sup>
                          <m:r>
                            <a:rPr lang="bn-BD" b="0" i="1" smtClean="0">
                              <a:latin typeface="Cambria Math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016784">
                <a:off x="9636898" y="2490220"/>
                <a:ext cx="878702" cy="547201"/>
              </a:xfrm>
              <a:prstGeom prst="rect">
                <a:avLst/>
              </a:prstGeom>
              <a:blipFill rotWithShape="1">
                <a:blip r:embed="rId8"/>
                <a:stretch>
                  <a:fillRect r="-4938" b="-17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 rot="3288817">
                <a:off x="7911505" y="4854504"/>
                <a:ext cx="899542" cy="5287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b="0" i="1" smtClean="0">
                              <a:latin typeface="Cambria Math"/>
                            </a:rPr>
                            <m:t>৩০</m:t>
                          </m:r>
                        </m:e>
                        <m:sup>
                          <m:r>
                            <a:rPr lang="bn-BD" b="0" i="1" smtClean="0">
                              <a:latin typeface="Cambria Math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288817">
                <a:off x="7911505" y="4854504"/>
                <a:ext cx="899542" cy="528734"/>
              </a:xfrm>
              <a:prstGeom prst="rect">
                <a:avLst/>
              </a:prstGeom>
              <a:blipFill rotWithShape="1">
                <a:blip r:embed="rId9"/>
                <a:stretch>
                  <a:fillRect r="-5096" b="-16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228600" y="76200"/>
            <a:ext cx="1920240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3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61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1481E-6 -3.75E-6 L 0.31134 -0.0065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67" y="-3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134 -0.00651 L 0.09467 0.38933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1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36111E-6 L 0.10486 -0.31814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43" y="-15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37" grpId="0"/>
      <p:bldP spid="38" grpId="0"/>
      <p:bldP spid="39" grpId="0"/>
      <p:bldP spid="40" grpId="0"/>
      <p:bldP spid="41" grpId="0"/>
      <p:bldP spid="47" grpId="0"/>
      <p:bldP spid="48" grpId="0"/>
      <p:bldP spid="49" grpId="0"/>
      <p:bldP spid="50" grpId="0"/>
      <p:bldP spid="52" grpId="0"/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ounded Rectangular Callout 51"/>
          <p:cNvSpPr/>
          <p:nvPr/>
        </p:nvSpPr>
        <p:spPr>
          <a:xfrm>
            <a:off x="2835189" y="3733800"/>
            <a:ext cx="2879811" cy="732163"/>
          </a:xfrm>
          <a:prstGeom prst="wedgeRoundRectCallout">
            <a:avLst>
              <a:gd name="adj1" fmla="val -77220"/>
              <a:gd name="adj2" fmla="val 67594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আমরা কীভাবে কোণ গ পরিমাপ করব?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7890" y="1295400"/>
            <a:ext cx="4262676" cy="2228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" y="228600"/>
            <a:ext cx="48768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কোণগুলোর আকৃতি পরিমাপ করঃ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800600" y="1143000"/>
            <a:ext cx="2286000" cy="2362200"/>
            <a:chOff x="2207538" y="1600200"/>
            <a:chExt cx="2131338" cy="2362200"/>
          </a:xfrm>
        </p:grpSpPr>
        <p:grpSp>
          <p:nvGrpSpPr>
            <p:cNvPr id="6" name="Group 5"/>
            <p:cNvGrpSpPr/>
            <p:nvPr/>
          </p:nvGrpSpPr>
          <p:grpSpPr>
            <a:xfrm>
              <a:off x="2207538" y="1600200"/>
              <a:ext cx="2131338" cy="2362200"/>
              <a:chOff x="2917984" y="2209800"/>
              <a:chExt cx="2841784" cy="3048000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2917984" y="5257800"/>
                <a:ext cx="284178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V="1">
                <a:off x="2917984" y="2209800"/>
                <a:ext cx="0" cy="3048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Elbow Connector 6"/>
            <p:cNvCxnSpPr/>
            <p:nvPr/>
          </p:nvCxnSpPr>
          <p:spPr>
            <a:xfrm>
              <a:off x="2207538" y="3505200"/>
              <a:ext cx="688062" cy="457200"/>
            </a:xfrm>
            <a:prstGeom prst="bentConnector3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 rot="10800000" flipV="1">
            <a:off x="8534400" y="2209800"/>
            <a:ext cx="2131338" cy="1524000"/>
            <a:chOff x="2207538" y="5181600"/>
            <a:chExt cx="2131338" cy="1524000"/>
          </a:xfrm>
        </p:grpSpPr>
        <p:grpSp>
          <p:nvGrpSpPr>
            <p:cNvPr id="11" name="Group 10"/>
            <p:cNvGrpSpPr/>
            <p:nvPr/>
          </p:nvGrpSpPr>
          <p:grpSpPr>
            <a:xfrm>
              <a:off x="2207538" y="5181600"/>
              <a:ext cx="2131338" cy="1257300"/>
              <a:chOff x="2207538" y="5181600"/>
              <a:chExt cx="2131338" cy="1257300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2212062" y="6438900"/>
                <a:ext cx="212681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>
                <a:off x="2207538" y="5181600"/>
                <a:ext cx="2131338" cy="12573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Arc 11"/>
            <p:cNvSpPr/>
            <p:nvPr/>
          </p:nvSpPr>
          <p:spPr>
            <a:xfrm>
              <a:off x="2514600" y="5943600"/>
              <a:ext cx="608469" cy="762000"/>
            </a:xfrm>
            <a:prstGeom prst="arc">
              <a:avLst>
                <a:gd name="adj1" fmla="val 17504146"/>
                <a:gd name="adj2" fmla="val 1772952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33676" y="1143000"/>
            <a:ext cx="1376124" cy="2590799"/>
            <a:chOff x="4114800" y="1143001"/>
            <a:chExt cx="1376124" cy="2590799"/>
          </a:xfrm>
        </p:grpSpPr>
        <p:grpSp>
          <p:nvGrpSpPr>
            <p:cNvPr id="16" name="Group 15"/>
            <p:cNvGrpSpPr/>
            <p:nvPr/>
          </p:nvGrpSpPr>
          <p:grpSpPr>
            <a:xfrm>
              <a:off x="4193262" y="1143001"/>
              <a:ext cx="1297662" cy="2286000"/>
              <a:chOff x="2917984" y="2308123"/>
              <a:chExt cx="1730216" cy="2949677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2917984" y="5257800"/>
                <a:ext cx="173021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2917984" y="2308123"/>
                <a:ext cx="1730216" cy="294967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Arc 16"/>
            <p:cNvSpPr/>
            <p:nvPr/>
          </p:nvSpPr>
          <p:spPr>
            <a:xfrm>
              <a:off x="4114800" y="2781300"/>
              <a:ext cx="995124" cy="952500"/>
            </a:xfrm>
            <a:prstGeom prst="arc">
              <a:avLst>
                <a:gd name="adj1" fmla="val 15416321"/>
                <a:gd name="adj2" fmla="val 1411327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86000" y="4495800"/>
            <a:ext cx="3124200" cy="2590799"/>
            <a:chOff x="3200400" y="1143001"/>
            <a:chExt cx="3124200" cy="2590799"/>
          </a:xfrm>
        </p:grpSpPr>
        <p:grpSp>
          <p:nvGrpSpPr>
            <p:cNvPr id="21" name="Group 20"/>
            <p:cNvGrpSpPr/>
            <p:nvPr/>
          </p:nvGrpSpPr>
          <p:grpSpPr>
            <a:xfrm>
              <a:off x="3200400" y="1143001"/>
              <a:ext cx="3124200" cy="2286000"/>
              <a:chOff x="1594168" y="2308123"/>
              <a:chExt cx="4165600" cy="2949677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2917984" y="5257800"/>
                <a:ext cx="284178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H="1" flipV="1">
                <a:off x="1594168" y="2308123"/>
                <a:ext cx="1323816" cy="294967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Arc 21"/>
            <p:cNvSpPr/>
            <p:nvPr/>
          </p:nvSpPr>
          <p:spPr>
            <a:xfrm>
              <a:off x="3810000" y="2781300"/>
              <a:ext cx="995124" cy="952500"/>
            </a:xfrm>
            <a:prstGeom prst="arc">
              <a:avLst>
                <a:gd name="adj1" fmla="val 13471515"/>
                <a:gd name="adj2" fmla="val 1411327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9" name="Straight Connector 28"/>
          <p:cNvCxnSpPr/>
          <p:nvPr/>
        </p:nvCxnSpPr>
        <p:spPr>
          <a:xfrm>
            <a:off x="1981200" y="3429000"/>
            <a:ext cx="1752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9296400" y="76200"/>
            <a:ext cx="426720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যদি কোনো কোণের বাহু পরিমাপ করার জন্য ছোট হয়, তবে তা বাড়িয়ে হিসাব করা যাবে।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8382000" y="5965978"/>
            <a:ext cx="4038600" cy="1280160"/>
            <a:chOff x="8305800" y="5407753"/>
            <a:chExt cx="4038600" cy="1280160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8305800" y="6153150"/>
              <a:ext cx="4038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Arc 34"/>
            <p:cNvSpPr/>
            <p:nvPr/>
          </p:nvSpPr>
          <p:spPr>
            <a:xfrm rot="18299565">
              <a:off x="9677126" y="5416595"/>
              <a:ext cx="1280160" cy="1262475"/>
            </a:xfrm>
            <a:prstGeom prst="arc">
              <a:avLst>
                <a:gd name="adj1" fmla="val 13793566"/>
                <a:gd name="adj2" fmla="val 3847275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0323556" y="608076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 rot="20879739">
            <a:off x="-617135" y="2628104"/>
            <a:ext cx="6490882" cy="2625452"/>
            <a:chOff x="4553826" y="2291739"/>
            <a:chExt cx="13046465" cy="4054905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6902">
              <a:off x="4553826" y="2712754"/>
              <a:ext cx="13046465" cy="3048005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454401">
              <a:off x="6913504" y="2534698"/>
              <a:ext cx="4054905" cy="3568987"/>
            </a:xfrm>
            <a:prstGeom prst="rect">
              <a:avLst/>
            </a:prstGeom>
          </p:spPr>
        </p:pic>
      </p:grpSp>
      <p:sp>
        <p:nvSpPr>
          <p:cNvPr id="43" name="TextBox 42"/>
          <p:cNvSpPr txBox="1"/>
          <p:nvPr/>
        </p:nvSpPr>
        <p:spPr>
          <a:xfrm>
            <a:off x="304800" y="3200400"/>
            <a:ext cx="548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480560" y="3276600"/>
            <a:ext cx="548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744200" y="3072825"/>
            <a:ext cx="548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651760" y="6629400"/>
            <a:ext cx="548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ঘ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210800" y="6730425"/>
            <a:ext cx="548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ঙ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2792">
            <a:off x="1447438" y="182256"/>
            <a:ext cx="4066784" cy="32248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914400" y="2957999"/>
                <a:ext cx="896336" cy="547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b="0" i="1" smtClean="0">
                              <a:latin typeface="Cambria Math"/>
                            </a:rPr>
                            <m:t>৫০</m:t>
                          </m:r>
                        </m:e>
                        <m:sup>
                          <m:r>
                            <a:rPr lang="bn-BD" b="0" i="1" smtClean="0">
                              <a:latin typeface="Cambria Math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957999"/>
                <a:ext cx="896336" cy="547201"/>
              </a:xfrm>
              <a:prstGeom prst="rect">
                <a:avLst/>
              </a:prstGeom>
              <a:blipFill rotWithShape="1">
                <a:blip r:embed="rId7"/>
                <a:stretch>
                  <a:fillRect r="-12925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105400" y="2667000"/>
                <a:ext cx="878702" cy="547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b="0" i="1" smtClean="0">
                              <a:latin typeface="Cambria Math"/>
                            </a:rPr>
                            <m:t>৯০</m:t>
                          </m:r>
                        </m:e>
                        <m:sup>
                          <m:r>
                            <a:rPr lang="bn-BD" b="0" i="1" smtClean="0">
                              <a:latin typeface="Cambria Math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2667000"/>
                <a:ext cx="878702" cy="547201"/>
              </a:xfrm>
              <a:prstGeom prst="rect">
                <a:avLst/>
              </a:prstGeom>
              <a:blipFill rotWithShape="1">
                <a:blip r:embed="rId8"/>
                <a:stretch>
                  <a:fillRect r="-13889" b="-24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Picture 50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43" y="3957456"/>
            <a:ext cx="950097" cy="1272165"/>
          </a:xfrm>
          <a:prstGeom prst="rect">
            <a:avLst/>
          </a:prstGeom>
        </p:spPr>
      </p:pic>
      <p:pic>
        <p:nvPicPr>
          <p:cNvPr id="53" name="Picture 52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400" y="4452960"/>
            <a:ext cx="1295400" cy="1271294"/>
          </a:xfrm>
          <a:prstGeom prst="rect">
            <a:avLst/>
          </a:prstGeom>
        </p:spPr>
      </p:pic>
      <p:sp>
        <p:nvSpPr>
          <p:cNvPr id="54" name="Rounded Rectangular Callout 53"/>
          <p:cNvSpPr/>
          <p:nvPr/>
        </p:nvSpPr>
        <p:spPr>
          <a:xfrm>
            <a:off x="5864546" y="3657600"/>
            <a:ext cx="6479853" cy="851425"/>
          </a:xfrm>
          <a:prstGeom prst="wedgeRoundRectCallout">
            <a:avLst>
              <a:gd name="adj1" fmla="val 58649"/>
              <a:gd name="adj2" fmla="val 4117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আমরা মনে হয় না এটি অনেক কঠিন। চল, আমরা ভেবে দেখি এটি কীভাবে পরিমাপ করা যায়।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124199" y="4572000"/>
            <a:ext cx="7696201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আমরা চাঁদার ডিগ্রি ডান দিক থেকে বাম দিকে পড়তে পারি।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8915400" y="2900266"/>
                <a:ext cx="899542" cy="5287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b="0" i="1" smtClean="0">
                              <a:latin typeface="Cambria Math"/>
                            </a:rPr>
                            <m:t>৩০</m:t>
                          </m:r>
                        </m:e>
                        <m:sup>
                          <m:r>
                            <a:rPr lang="bn-BD" b="0" i="1" smtClean="0">
                              <a:latin typeface="Cambria Math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5400" y="2900266"/>
                <a:ext cx="899542" cy="528734"/>
              </a:xfrm>
              <a:prstGeom prst="rect">
                <a:avLst/>
              </a:prstGeom>
              <a:blipFill rotWithShape="1">
                <a:blip r:embed="rId11"/>
                <a:stretch>
                  <a:fillRect r="-13605" b="-25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3657600" y="5872066"/>
                <a:ext cx="1018164" cy="547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b="0" i="1" smtClean="0">
                              <a:latin typeface="Cambria Math"/>
                            </a:rPr>
                            <m:t>১৭৪</m:t>
                          </m:r>
                        </m:e>
                        <m:sup>
                          <m:r>
                            <a:rPr lang="bn-BD" b="0" i="1" smtClean="0">
                              <a:latin typeface="Cambria Math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5872066"/>
                <a:ext cx="1018164" cy="547201"/>
              </a:xfrm>
              <a:prstGeom prst="rect">
                <a:avLst/>
              </a:prstGeom>
              <a:blipFill rotWithShape="1">
                <a:blip r:embed="rId12"/>
                <a:stretch>
                  <a:fillRect r="-11377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9982200" y="6024466"/>
                <a:ext cx="1061444" cy="547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b="0" i="1" smtClean="0">
                              <a:latin typeface="Cambria Math"/>
                            </a:rPr>
                            <m:t>১৮০</m:t>
                          </m:r>
                        </m:e>
                        <m:sup>
                          <m:r>
                            <a:rPr lang="bn-BD" b="0" i="1" smtClean="0">
                              <a:latin typeface="Cambria Math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2200" y="6024466"/>
                <a:ext cx="1061444" cy="547201"/>
              </a:xfrm>
              <a:prstGeom prst="rect">
                <a:avLst/>
              </a:prstGeom>
              <a:blipFill rotWithShape="1">
                <a:blip r:embed="rId13"/>
                <a:stretch>
                  <a:fillRect r="-10920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053758" y="6197025"/>
                <a:ext cx="5623642" cy="58477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</a:rPr>
                      <m:t>∠</m:t>
                    </m:r>
                  </m:oMath>
                </a14:m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ঙ কোণটি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2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bn-BD" sz="3200" b="0" i="1" smtClean="0">
                            <a:latin typeface="Cambria Math"/>
                            <a:cs typeface="NikoshBAN" pitchFamily="2" charset="0"/>
                          </a:rPr>
                          <m:t>১৮০</m:t>
                        </m:r>
                      </m:e>
                      <m:sup>
                        <m:r>
                          <a:rPr lang="bn-BD" sz="3200" b="0" i="1" smtClean="0">
                            <a:latin typeface="Cambria Math"/>
                            <a:cs typeface="NikoshBAN" pitchFamily="2" charset="0"/>
                          </a:rPr>
                          <m:t>০</m:t>
                        </m:r>
                      </m:sup>
                    </m:sSup>
                  </m:oMath>
                </a14:m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। একে সরল কোণ বলে।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3758" y="6197025"/>
                <a:ext cx="5623642" cy="58477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190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30556E-6 L 0.15382 0.0047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5" y="239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91667E-6 L 0.28056 0.01432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28" y="7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056 0.01432 L 0.70834 0.0039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89" y="-5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834 0.0039 L 0.16945 0.46224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44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945 0.46224 L 0.69167 0.45182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11" y="-5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3" grpId="0" animBg="1"/>
      <p:bldP spid="32" grpId="0" animBg="1"/>
      <p:bldP spid="43" grpId="0"/>
      <p:bldP spid="44" grpId="0"/>
      <p:bldP spid="45" grpId="0"/>
      <p:bldP spid="46" grpId="0"/>
      <p:bldP spid="47" grpId="0"/>
      <p:bldP spid="48" grpId="0"/>
      <p:bldP spid="49" grpId="0"/>
      <p:bldP spid="54" grpId="0" animBg="1"/>
      <p:bldP spid="56" grpId="0" animBg="1"/>
      <p:bldP spid="57" grpId="0"/>
      <p:bldP spid="58" grpId="0"/>
      <p:bldP spid="59" grpId="0"/>
      <p:bldP spid="6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4065" y="3505200"/>
            <a:ext cx="6620930" cy="3461924"/>
          </a:xfrm>
          <a:prstGeom prst="rect">
            <a:avLst/>
          </a:prstGeom>
        </p:spPr>
      </p:pic>
      <p:grpSp>
        <p:nvGrpSpPr>
          <p:cNvPr id="56" name="Group 55"/>
          <p:cNvGrpSpPr/>
          <p:nvPr/>
        </p:nvGrpSpPr>
        <p:grpSpPr>
          <a:xfrm>
            <a:off x="6923191" y="1724146"/>
            <a:ext cx="5465940" cy="5383765"/>
            <a:chOff x="6923191" y="1724146"/>
            <a:chExt cx="5465940" cy="538376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3191" y="1828800"/>
              <a:ext cx="5040209" cy="5057775"/>
            </a:xfrm>
            <a:prstGeom prst="rect">
              <a:avLst/>
            </a:prstGeom>
          </p:spPr>
        </p:pic>
        <p:grpSp>
          <p:nvGrpSpPr>
            <p:cNvPr id="49" name="Group 48"/>
            <p:cNvGrpSpPr/>
            <p:nvPr/>
          </p:nvGrpSpPr>
          <p:grpSpPr>
            <a:xfrm>
              <a:off x="7181989" y="1724146"/>
              <a:ext cx="5207142" cy="5383765"/>
              <a:chOff x="7181989" y="1724146"/>
              <a:chExt cx="5207142" cy="5383765"/>
            </a:xfrm>
          </p:grpSpPr>
          <p:sp>
            <p:nvSpPr>
              <p:cNvPr id="6" name="Arc 5"/>
              <p:cNvSpPr/>
              <p:nvPr/>
            </p:nvSpPr>
            <p:spPr>
              <a:xfrm rot="3815670">
                <a:off x="7160677" y="6134099"/>
                <a:ext cx="995124" cy="952500"/>
              </a:xfrm>
              <a:prstGeom prst="arc">
                <a:avLst>
                  <a:gd name="adj1" fmla="val 13471515"/>
                  <a:gd name="adj2" fmla="val 19739687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Arc 7"/>
              <p:cNvSpPr/>
              <p:nvPr/>
            </p:nvSpPr>
            <p:spPr>
              <a:xfrm rot="12923001">
                <a:off x="11394007" y="1724146"/>
                <a:ext cx="995124" cy="952500"/>
              </a:xfrm>
              <a:prstGeom prst="arc">
                <a:avLst>
                  <a:gd name="adj1" fmla="val 13471515"/>
                  <a:gd name="adj2" fmla="val 18930922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11430000" y="6324600"/>
                <a:ext cx="533400" cy="561975"/>
                <a:chOff x="11430000" y="6172200"/>
                <a:chExt cx="533400" cy="714375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 flipV="1">
                  <a:off x="11430000" y="6172201"/>
                  <a:ext cx="0" cy="71437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11430000" y="6172200"/>
                  <a:ext cx="5334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8" name="Group 47"/>
          <p:cNvGrpSpPr/>
          <p:nvPr/>
        </p:nvGrpSpPr>
        <p:grpSpPr>
          <a:xfrm>
            <a:off x="1331232" y="875770"/>
            <a:ext cx="3907379" cy="6146642"/>
            <a:chOff x="1331232" y="875770"/>
            <a:chExt cx="3907379" cy="614664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417127" y="2173672"/>
              <a:ext cx="5943600" cy="3425054"/>
            </a:xfrm>
            <a:prstGeom prst="rect">
              <a:avLst/>
            </a:prstGeom>
          </p:spPr>
        </p:pic>
        <p:sp>
          <p:nvSpPr>
            <p:cNvPr id="10" name="Arc 9"/>
            <p:cNvSpPr/>
            <p:nvPr/>
          </p:nvSpPr>
          <p:spPr>
            <a:xfrm rot="11069997">
              <a:off x="1331232" y="875770"/>
              <a:ext cx="995124" cy="952500"/>
            </a:xfrm>
            <a:prstGeom prst="arc">
              <a:avLst>
                <a:gd name="adj1" fmla="val 13471515"/>
                <a:gd name="adj2" fmla="val 17272064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 flipH="1">
              <a:off x="1676400" y="6324599"/>
              <a:ext cx="533400" cy="485775"/>
              <a:chOff x="11430000" y="6172200"/>
              <a:chExt cx="533400" cy="714375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 flipV="1">
                <a:off x="11430000" y="6172201"/>
                <a:ext cx="0" cy="71437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11430000" y="6172200"/>
                <a:ext cx="53340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Arc 20"/>
            <p:cNvSpPr/>
            <p:nvPr/>
          </p:nvSpPr>
          <p:spPr>
            <a:xfrm rot="17784330" flipH="1">
              <a:off x="4264799" y="6048600"/>
              <a:ext cx="995124" cy="952500"/>
            </a:xfrm>
            <a:prstGeom prst="arc">
              <a:avLst>
                <a:gd name="adj1" fmla="val 13471515"/>
                <a:gd name="adj2" fmla="val 19739687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/>
              <p:cNvSpPr/>
              <p:nvPr/>
            </p:nvSpPr>
            <p:spPr>
              <a:xfrm>
                <a:off x="381000" y="6172200"/>
                <a:ext cx="640080" cy="640080"/>
              </a:xfrm>
              <a:prstGeom prst="roundRect">
                <a:avLst>
                  <a:gd name="adj" fmla="val 23083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bn-BD" sz="3200" b="0" i="1" smtClean="0">
                              <a:solidFill>
                                <a:sysClr val="windowText" lastClr="000000"/>
                              </a:solidFill>
                              <a:latin typeface="Cambria Math"/>
                              <a:cs typeface="NikoshBAN" pitchFamily="2" charset="0"/>
                            </a:rPr>
                            <m:t>৯০</m:t>
                          </m:r>
                        </m:e>
                        <m:sup>
                          <m:r>
                            <a:rPr lang="bn-BD" sz="3200" b="0" i="1" smtClean="0">
                              <a:solidFill>
                                <a:sysClr val="windowText" lastClr="000000"/>
                              </a:solidFill>
                              <a:latin typeface="Cambria Math"/>
                              <a:cs typeface="NikoshBAN" pitchFamily="2" charset="0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2" name="Rounded 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6172200"/>
                <a:ext cx="640080" cy="640080"/>
              </a:xfrm>
              <a:prstGeom prst="roundRect">
                <a:avLst>
                  <a:gd name="adj" fmla="val 23083"/>
                </a:avLst>
              </a:prstGeom>
              <a:blipFill rotWithShape="1">
                <a:blip r:embed="rId6"/>
                <a:stretch>
                  <a:fillRect t="-3604" r="-35135" b="-22523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22"/>
              <p:cNvSpPr/>
              <p:nvPr/>
            </p:nvSpPr>
            <p:spPr>
              <a:xfrm>
                <a:off x="381000" y="1100916"/>
                <a:ext cx="640080" cy="640080"/>
              </a:xfrm>
              <a:prstGeom prst="roundRect">
                <a:avLst>
                  <a:gd name="adj" fmla="val 30598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bn-BD" sz="3200" b="0" i="1" smtClean="0">
                              <a:solidFill>
                                <a:sysClr val="windowText" lastClr="000000"/>
                              </a:solidFill>
                              <a:latin typeface="Cambria Math"/>
                              <a:cs typeface="NikoshBAN" pitchFamily="2" charset="0"/>
                            </a:rPr>
                            <m:t>৩০</m:t>
                          </m:r>
                        </m:e>
                        <m:sup>
                          <m:r>
                            <a:rPr lang="bn-BD" sz="3200" b="0" i="1" smtClean="0">
                              <a:solidFill>
                                <a:sysClr val="windowText" lastClr="000000"/>
                              </a:solidFill>
                              <a:latin typeface="Cambria Math"/>
                              <a:cs typeface="NikoshBAN" pitchFamily="2" charset="0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3" name="Rounded 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100916"/>
                <a:ext cx="640080" cy="640080"/>
              </a:xfrm>
              <a:prstGeom prst="roundRect">
                <a:avLst>
                  <a:gd name="adj" fmla="val 30598"/>
                </a:avLst>
              </a:prstGeom>
              <a:blipFill rotWithShape="1">
                <a:blip r:embed="rId7"/>
                <a:stretch>
                  <a:fillRect l="-1802" t="-3604" r="-37838" b="-23423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/>
              <p:cNvSpPr/>
              <p:nvPr/>
            </p:nvSpPr>
            <p:spPr>
              <a:xfrm>
                <a:off x="5330054" y="5952899"/>
                <a:ext cx="640080" cy="640080"/>
              </a:xfrm>
              <a:prstGeom prst="roundRect">
                <a:avLst>
                  <a:gd name="adj" fmla="val 29526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bn-BD" sz="3200" b="0" i="1" smtClean="0">
                              <a:solidFill>
                                <a:sysClr val="windowText" lastClr="000000"/>
                              </a:solidFill>
                              <a:latin typeface="Cambria Math"/>
                              <a:cs typeface="NikoshBAN" pitchFamily="2" charset="0"/>
                            </a:rPr>
                            <m:t>৬০</m:t>
                          </m:r>
                        </m:e>
                        <m:sup>
                          <m:r>
                            <a:rPr lang="bn-BD" sz="3200" b="0" i="1" smtClean="0">
                              <a:solidFill>
                                <a:sysClr val="windowText" lastClr="000000"/>
                              </a:solidFill>
                              <a:latin typeface="Cambria Math"/>
                              <a:cs typeface="NikoshBAN" pitchFamily="2" charset="0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054" y="5952899"/>
                <a:ext cx="640080" cy="640080"/>
              </a:xfrm>
              <a:prstGeom prst="roundRect">
                <a:avLst>
                  <a:gd name="adj" fmla="val 29526"/>
                </a:avLst>
              </a:prstGeom>
              <a:blipFill rotWithShape="1">
                <a:blip r:embed="rId8"/>
                <a:stretch>
                  <a:fillRect t="-3604" r="-37838" b="-23423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/>
              <p:cNvSpPr/>
              <p:nvPr/>
            </p:nvSpPr>
            <p:spPr>
              <a:xfrm>
                <a:off x="12725400" y="1807162"/>
                <a:ext cx="640080" cy="640080"/>
              </a:xfrm>
              <a:prstGeom prst="round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bn-BD" sz="3200" b="0" i="1" smtClean="0">
                              <a:solidFill>
                                <a:sysClr val="windowText" lastClr="000000"/>
                              </a:solidFill>
                              <a:latin typeface="Cambria Math"/>
                              <a:cs typeface="NikoshBAN" pitchFamily="2" charset="0"/>
                            </a:rPr>
                            <m:t>৪৫</m:t>
                          </m:r>
                        </m:e>
                        <m:sup>
                          <m:r>
                            <a:rPr lang="bn-BD" sz="3200" b="0" i="1" smtClean="0">
                              <a:solidFill>
                                <a:sysClr val="windowText" lastClr="000000"/>
                              </a:solidFill>
                              <a:latin typeface="Cambria Math"/>
                              <a:cs typeface="NikoshBAN" pitchFamily="2" charset="0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5" name="Rounded 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5400" y="1807162"/>
                <a:ext cx="640080" cy="640080"/>
              </a:xfrm>
              <a:prstGeom prst="roundRect">
                <a:avLst/>
              </a:prstGeom>
              <a:blipFill rotWithShape="1">
                <a:blip r:embed="rId9"/>
                <a:stretch>
                  <a:fillRect t="-3604" r="-34234" b="-23423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ounded Rectangle 25"/>
              <p:cNvSpPr/>
              <p:nvPr/>
            </p:nvSpPr>
            <p:spPr>
              <a:xfrm>
                <a:off x="12725400" y="6324600"/>
                <a:ext cx="640080" cy="640080"/>
              </a:xfrm>
              <a:prstGeom prst="round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bn-BD" sz="3200" b="0" i="1" smtClean="0">
                              <a:solidFill>
                                <a:sysClr val="windowText" lastClr="000000"/>
                              </a:solidFill>
                              <a:latin typeface="Cambria Math"/>
                              <a:cs typeface="NikoshBAN" pitchFamily="2" charset="0"/>
                            </a:rPr>
                            <m:t>৯০</m:t>
                          </m:r>
                        </m:e>
                        <m:sup>
                          <m:r>
                            <a:rPr lang="bn-BD" sz="3200" b="0" i="1" smtClean="0">
                              <a:solidFill>
                                <a:sysClr val="windowText" lastClr="000000"/>
                              </a:solidFill>
                              <a:latin typeface="Cambria Math"/>
                              <a:cs typeface="NikoshBAN" pitchFamily="2" charset="0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6" name="Rounded 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5400" y="6324600"/>
                <a:ext cx="640080" cy="640080"/>
              </a:xfrm>
              <a:prstGeom prst="roundRect">
                <a:avLst/>
              </a:prstGeom>
              <a:blipFill rotWithShape="1">
                <a:blip r:embed="rId10"/>
                <a:stretch>
                  <a:fillRect t="-3604" r="-35135" b="-22523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ounded Rectangle 26"/>
              <p:cNvSpPr/>
              <p:nvPr/>
            </p:nvSpPr>
            <p:spPr>
              <a:xfrm>
                <a:off x="6385560" y="6005512"/>
                <a:ext cx="640080" cy="640080"/>
              </a:xfrm>
              <a:prstGeom prst="roundRect">
                <a:avLst>
                  <a:gd name="adj" fmla="val 32587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bn-BD" sz="3200" b="0" i="1" smtClean="0">
                              <a:solidFill>
                                <a:sysClr val="windowText" lastClr="000000"/>
                              </a:solidFill>
                              <a:latin typeface="Cambria Math"/>
                              <a:cs typeface="NikoshBAN" pitchFamily="2" charset="0"/>
                            </a:rPr>
                            <m:t>৪৫</m:t>
                          </m:r>
                        </m:e>
                        <m:sup>
                          <m:r>
                            <a:rPr lang="bn-BD" sz="3200" b="0" i="1" smtClean="0">
                              <a:solidFill>
                                <a:sysClr val="windowText" lastClr="000000"/>
                              </a:solidFill>
                              <a:latin typeface="Cambria Math"/>
                              <a:cs typeface="NikoshBAN" pitchFamily="2" charset="0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7" name="Rounded 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5560" y="6005512"/>
                <a:ext cx="640080" cy="640080"/>
              </a:xfrm>
              <a:prstGeom prst="roundRect">
                <a:avLst>
                  <a:gd name="adj" fmla="val 32587"/>
                </a:avLst>
              </a:prstGeom>
              <a:blipFill rotWithShape="1">
                <a:blip r:embed="rId11"/>
                <a:stretch>
                  <a:fillRect t="-3604" r="-34234" b="-23423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>
            <a:endCxn id="23" idx="3"/>
          </p:cNvCxnSpPr>
          <p:nvPr/>
        </p:nvCxnSpPr>
        <p:spPr>
          <a:xfrm flipH="1" flipV="1">
            <a:off x="1021080" y="1420956"/>
            <a:ext cx="655320" cy="295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22" idx="3"/>
          </p:cNvCxnSpPr>
          <p:nvPr/>
        </p:nvCxnSpPr>
        <p:spPr>
          <a:xfrm flipH="1" flipV="1">
            <a:off x="1021080" y="6492240"/>
            <a:ext cx="655320" cy="1133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762361" y="6324601"/>
            <a:ext cx="56769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7010400" y="6281624"/>
            <a:ext cx="64784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11891569" y="6567487"/>
            <a:ext cx="681431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11891569" y="2200396"/>
            <a:ext cx="605231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771900" y="304800"/>
            <a:ext cx="6172201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ত্রিকোণী সেটের কোণগুলো পরিমাপ করিঃ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23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1.80556E-6 L 0.38334 0.0030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334 0.00304 L 0.75 0.0030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 0.00304 L 0.63334 -0.46571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-234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778 -0.46571 L 0.11667 -0.59071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56" y="-6250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9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988127"/>
            <a:ext cx="3291840" cy="448887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60" y="2028801"/>
            <a:ext cx="3291840" cy="4524399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160" y="2046794"/>
            <a:ext cx="3291840" cy="4582606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2133600"/>
            <a:ext cx="3291840" cy="45796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1200" y="381000"/>
            <a:ext cx="97536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তোমার পাঠ্যবইয়ের ১৪৭ পৃষ্ঠা থেকে ১৫০ পৃষ্ঠা পর্যন্ত মনোযোগ সহকারে পর।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29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1752600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3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Isosceles Triangle 2"/>
          <p:cNvSpPr/>
          <p:nvPr/>
        </p:nvSpPr>
        <p:spPr>
          <a:xfrm>
            <a:off x="838200" y="2209800"/>
            <a:ext cx="4343400" cy="3048000"/>
          </a:xfrm>
          <a:prstGeom prst="triangle">
            <a:avLst>
              <a:gd name="adj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/>
        </p:nvSpPr>
        <p:spPr>
          <a:xfrm>
            <a:off x="5257800" y="2209800"/>
            <a:ext cx="4419600" cy="3009900"/>
          </a:xfrm>
          <a:custGeom>
            <a:avLst/>
            <a:gdLst>
              <a:gd name="connsiteX0" fmla="*/ 0 w 5410200"/>
              <a:gd name="connsiteY0" fmla="*/ 3733800 h 3733800"/>
              <a:gd name="connsiteX1" fmla="*/ 0 w 5410200"/>
              <a:gd name="connsiteY1" fmla="*/ 0 h 3733800"/>
              <a:gd name="connsiteX2" fmla="*/ 5410200 w 5410200"/>
              <a:gd name="connsiteY2" fmla="*/ 3733800 h 3733800"/>
              <a:gd name="connsiteX3" fmla="*/ 0 w 5410200"/>
              <a:gd name="connsiteY3" fmla="*/ 3733800 h 3733800"/>
              <a:gd name="connsiteX0" fmla="*/ 1009650 w 5410200"/>
              <a:gd name="connsiteY0" fmla="*/ 3771900 h 3771900"/>
              <a:gd name="connsiteX1" fmla="*/ 0 w 5410200"/>
              <a:gd name="connsiteY1" fmla="*/ 0 h 3771900"/>
              <a:gd name="connsiteX2" fmla="*/ 5410200 w 5410200"/>
              <a:gd name="connsiteY2" fmla="*/ 3733800 h 3771900"/>
              <a:gd name="connsiteX3" fmla="*/ 1009650 w 5410200"/>
              <a:gd name="connsiteY3" fmla="*/ 3771900 h 377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10200" h="3771900">
                <a:moveTo>
                  <a:pt x="1009650" y="3771900"/>
                </a:moveTo>
                <a:lnTo>
                  <a:pt x="0" y="0"/>
                </a:lnTo>
                <a:lnTo>
                  <a:pt x="5410200" y="3733800"/>
                </a:lnTo>
                <a:lnTo>
                  <a:pt x="1009650" y="37719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9220200" y="2667000"/>
            <a:ext cx="3886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220200" y="2667000"/>
            <a:ext cx="3429000" cy="2819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/>
          <p:cNvSpPr/>
          <p:nvPr/>
        </p:nvSpPr>
        <p:spPr>
          <a:xfrm rot="692836">
            <a:off x="9677400" y="2590800"/>
            <a:ext cx="608469" cy="762000"/>
          </a:xfrm>
          <a:prstGeom prst="arc">
            <a:avLst>
              <a:gd name="adj1" fmla="val 17504146"/>
              <a:gd name="adj2" fmla="val 4929532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248150" y="457200"/>
            <a:ext cx="5219700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নিচের আকৃতির কোণগুলো পরিমাপ কর</a:t>
            </a:r>
            <a:endParaRPr lang="en-US" sz="3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77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1752600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3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14"/>
          <a:stretch/>
        </p:blipFill>
        <p:spPr>
          <a:xfrm>
            <a:off x="495300" y="1752600"/>
            <a:ext cx="12687300" cy="220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56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3394">
            <a:off x="2320192" y="3555120"/>
            <a:ext cx="9753600" cy="5066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120" y="704425"/>
            <a:ext cx="7423573" cy="428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337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157848" y="1309639"/>
            <a:ext cx="7253352" cy="1269171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8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 Same Side Corner Rectangle 3"/>
          <p:cNvSpPr/>
          <p:nvPr/>
        </p:nvSpPr>
        <p:spPr>
          <a:xfrm>
            <a:off x="6673768" y="2550632"/>
            <a:ext cx="5988532" cy="618307"/>
          </a:xfrm>
          <a:prstGeom prst="round2Same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ফয়েজ আহমদ সরকার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>
            <a:off x="6950120" y="3186480"/>
            <a:ext cx="4697899" cy="616636"/>
          </a:xfrm>
          <a:prstGeom prst="round2Same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</a:t>
            </a:r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 Same Side Corner Rectangle 5"/>
          <p:cNvSpPr/>
          <p:nvPr/>
        </p:nvSpPr>
        <p:spPr>
          <a:xfrm>
            <a:off x="6804264" y="3759502"/>
            <a:ext cx="5188341" cy="1574498"/>
          </a:xfrm>
          <a:prstGeom prst="round2Same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ইচাছড়া</a:t>
            </a:r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সরকারি প্রাথমিক বিদ্যালয়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7" name="Picture 3" descr="C:\Users\DPE\Desktop\FB_IMG_14932556892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40263"/>
            <a:ext cx="5167247" cy="591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025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" t="13281" r="3733" b="12500"/>
          <a:stretch/>
        </p:blipFill>
        <p:spPr bwMode="auto">
          <a:xfrm>
            <a:off x="-1" y="-10"/>
            <a:ext cx="13716000" cy="7315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-1" y="5334000"/>
            <a:ext cx="381000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-1" y="5334000"/>
            <a:ext cx="3810001" cy="1600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/>
          <p:cNvSpPr/>
          <p:nvPr/>
        </p:nvSpPr>
        <p:spPr>
          <a:xfrm flipH="1">
            <a:off x="2286000" y="4972050"/>
            <a:ext cx="533400" cy="895350"/>
          </a:xfrm>
          <a:prstGeom prst="arc">
            <a:avLst>
              <a:gd name="adj1" fmla="val 19815937"/>
              <a:gd name="adj2" fmla="val 6430652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" y="19049"/>
            <a:ext cx="8210551" cy="72961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38098"/>
            <a:ext cx="5486400" cy="727710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228600" y="3676648"/>
            <a:ext cx="7772400" cy="1295402"/>
            <a:chOff x="228600" y="3676648"/>
            <a:chExt cx="7772400" cy="1295402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228600" y="3676648"/>
              <a:ext cx="4114800" cy="28575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343400" y="3676648"/>
              <a:ext cx="3657600" cy="129540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Arc 28"/>
          <p:cNvSpPr/>
          <p:nvPr/>
        </p:nvSpPr>
        <p:spPr>
          <a:xfrm rot="4457359" flipV="1">
            <a:off x="3599631" y="2968809"/>
            <a:ext cx="1280160" cy="1280160"/>
          </a:xfrm>
          <a:prstGeom prst="arc">
            <a:avLst>
              <a:gd name="adj1" fmla="val 16200000"/>
              <a:gd name="adj2" fmla="val 2907663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7" name="Group 1026"/>
          <p:cNvGrpSpPr/>
          <p:nvPr/>
        </p:nvGrpSpPr>
        <p:grpSpPr>
          <a:xfrm>
            <a:off x="10668000" y="685800"/>
            <a:ext cx="2438400" cy="1905000"/>
            <a:chOff x="10668000" y="685800"/>
            <a:chExt cx="2438400" cy="1905000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10668000" y="685800"/>
              <a:ext cx="1143000" cy="1905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1811000" y="1371600"/>
              <a:ext cx="1295400" cy="12192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8" name="Arc 1027"/>
          <p:cNvSpPr/>
          <p:nvPr/>
        </p:nvSpPr>
        <p:spPr>
          <a:xfrm rot="19764570">
            <a:off x="11118206" y="1832108"/>
            <a:ext cx="1295400" cy="1280160"/>
          </a:xfrm>
          <a:prstGeom prst="arc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76200"/>
            <a:ext cx="2733675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এসো কিছু ছবি দেখি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51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29" grpId="0" animBg="1"/>
      <p:bldP spid="1028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1981200"/>
            <a:ext cx="8229600" cy="32385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>
                <a:gd name="adj" fmla="val 46990"/>
              </a:avLst>
            </a:prstTxWarp>
            <a:noAutofit/>
          </a:bodyPr>
          <a:lstStyle/>
          <a:p>
            <a:pPr algn="ctr"/>
            <a:r>
              <a:rPr lang="bn-BD" sz="115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115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62200" y="1981200"/>
            <a:ext cx="8229600" cy="32385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72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জ্যামিতিক আকৃতি (কোণ )</a:t>
            </a:r>
            <a:endParaRPr lang="en-US" sz="72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81200" y="-2286000"/>
            <a:ext cx="8991600" cy="3962400"/>
            <a:chOff x="1981200" y="-2286000"/>
            <a:chExt cx="8991600" cy="3962400"/>
          </a:xfrm>
        </p:grpSpPr>
        <p:sp>
          <p:nvSpPr>
            <p:cNvPr id="4" name="Rounded Rectangle 3"/>
            <p:cNvSpPr/>
            <p:nvPr/>
          </p:nvSpPr>
          <p:spPr>
            <a:xfrm>
              <a:off x="1981200" y="1524000"/>
              <a:ext cx="8991600" cy="152400"/>
            </a:xfrm>
            <a:prstGeom prst="round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133600" y="-2286000"/>
              <a:ext cx="8686800" cy="381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4941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33333E-6 L -0.00555 0.5208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2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5 0.52083 L -2.22222E-6 0.0104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" y="-255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791200" y="2286000"/>
            <a:ext cx="7162800" cy="2209800"/>
            <a:chOff x="5791200" y="2895600"/>
            <a:chExt cx="7391400" cy="2209800"/>
          </a:xfrm>
        </p:grpSpPr>
        <p:sp>
          <p:nvSpPr>
            <p:cNvPr id="2" name="Rounded Rectangle 1"/>
            <p:cNvSpPr/>
            <p:nvPr/>
          </p:nvSpPr>
          <p:spPr>
            <a:xfrm>
              <a:off x="5791200" y="2895600"/>
              <a:ext cx="7391400" cy="22098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       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442470" y="2905542"/>
              <a:ext cx="4520930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400" dirty="0">
                  <a:latin typeface="NikoshBAN" pitchFamily="2" charset="0"/>
                  <a:cs typeface="NikoshBAN" pitchFamily="2" charset="0"/>
                </a:rPr>
                <a:t>২৮.১ কোণ ও কোণের পরিমাপ সম্পর্কে ধারণা লাভ করবে।</a:t>
              </a:r>
              <a:endParaRPr lang="en-US" sz="4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791200" y="2286000"/>
            <a:ext cx="6248400" cy="2209800"/>
            <a:chOff x="5791200" y="2286000"/>
            <a:chExt cx="6248400" cy="2209800"/>
          </a:xfrm>
        </p:grpSpPr>
        <p:sp>
          <p:nvSpPr>
            <p:cNvPr id="3" name="Rounded Rectangle 2"/>
            <p:cNvSpPr/>
            <p:nvPr/>
          </p:nvSpPr>
          <p:spPr>
            <a:xfrm>
              <a:off x="5791200" y="2286000"/>
              <a:ext cx="6248400" cy="2209800"/>
            </a:xfrm>
            <a:custGeom>
              <a:avLst/>
              <a:gdLst/>
              <a:ahLst/>
              <a:cxnLst/>
              <a:rect l="l" t="t" r="r" b="b"/>
              <a:pathLst>
                <a:path w="6248400" h="1828800">
                  <a:moveTo>
                    <a:pt x="914400" y="0"/>
                  </a:moveTo>
                  <a:lnTo>
                    <a:pt x="6096000" y="0"/>
                  </a:lnTo>
                  <a:cubicBezTo>
                    <a:pt x="6147986" y="0"/>
                    <a:pt x="6198958" y="4338"/>
                    <a:pt x="6248400" y="13711"/>
                  </a:cubicBezTo>
                  <a:lnTo>
                    <a:pt x="6248400" y="381000"/>
                  </a:lnTo>
                  <a:cubicBezTo>
                    <a:pt x="5953811" y="381000"/>
                    <a:pt x="5715000" y="619811"/>
                    <a:pt x="5715000" y="914400"/>
                  </a:cubicBezTo>
                  <a:cubicBezTo>
                    <a:pt x="5715000" y="1208989"/>
                    <a:pt x="5953811" y="1447800"/>
                    <a:pt x="6248400" y="1447800"/>
                  </a:cubicBezTo>
                  <a:lnTo>
                    <a:pt x="6248400" y="1815089"/>
                  </a:lnTo>
                  <a:cubicBezTo>
                    <a:pt x="6198958" y="1824462"/>
                    <a:pt x="6147986" y="1828800"/>
                    <a:pt x="6096000" y="1828800"/>
                  </a:cubicBezTo>
                  <a:lnTo>
                    <a:pt x="914400" y="1828800"/>
                  </a:lnTo>
                  <a:cubicBezTo>
                    <a:pt x="409391" y="1828800"/>
                    <a:pt x="0" y="1419409"/>
                    <a:pt x="0" y="914400"/>
                  </a:cubicBezTo>
                  <a:cubicBezTo>
                    <a:pt x="0" y="409391"/>
                    <a:pt x="409391" y="0"/>
                    <a:pt x="91440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736080" y="2590800"/>
              <a:ext cx="4389120" cy="13716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11500" dirty="0" smtClean="0">
                  <a:latin typeface="NikoshBAN" pitchFamily="2" charset="0"/>
                  <a:cs typeface="NikoshBAN" pitchFamily="2" charset="0"/>
                </a:rPr>
                <a:t>শিখনফল </a:t>
              </a:r>
              <a:endParaRPr lang="en-US" sz="115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882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66667E-6 L -0.34444 -0.005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22" y="-2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077894" y="2545003"/>
            <a:ext cx="2743200" cy="2743200"/>
            <a:chOff x="1295400" y="2438400"/>
            <a:chExt cx="2743200" cy="2743200"/>
          </a:xfrm>
          <a:solidFill>
            <a:schemeClr val="bg1"/>
          </a:solidFill>
        </p:grpSpPr>
        <p:sp>
          <p:nvSpPr>
            <p:cNvPr id="23" name="Oval 22"/>
            <p:cNvSpPr/>
            <p:nvPr/>
          </p:nvSpPr>
          <p:spPr>
            <a:xfrm>
              <a:off x="1295400" y="2438400"/>
              <a:ext cx="2743200" cy="27432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>
              <a:endCxn id="23" idx="6"/>
            </p:cNvCxnSpPr>
            <p:nvPr/>
          </p:nvCxnSpPr>
          <p:spPr>
            <a:xfrm>
              <a:off x="2667000" y="3810000"/>
              <a:ext cx="137160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4953000" y="2590800"/>
            <a:ext cx="2743200" cy="2743200"/>
            <a:chOff x="1295400" y="2438400"/>
            <a:chExt cx="2743200" cy="2743200"/>
          </a:xfrm>
          <a:solidFill>
            <a:srgbClr val="FFC000"/>
          </a:solidFill>
        </p:grpSpPr>
        <p:sp>
          <p:nvSpPr>
            <p:cNvPr id="26" name="Oval 25"/>
            <p:cNvSpPr/>
            <p:nvPr/>
          </p:nvSpPr>
          <p:spPr>
            <a:xfrm>
              <a:off x="1295400" y="2438400"/>
              <a:ext cx="2743200" cy="27432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>
              <a:endCxn id="26" idx="6"/>
            </p:cNvCxnSpPr>
            <p:nvPr/>
          </p:nvCxnSpPr>
          <p:spPr>
            <a:xfrm>
              <a:off x="2667000" y="3810000"/>
              <a:ext cx="1371600" cy="0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4953000" y="2590800"/>
            <a:ext cx="2743200" cy="2743200"/>
            <a:chOff x="1295400" y="2438400"/>
            <a:chExt cx="2743200" cy="2743200"/>
          </a:xfrm>
          <a:solidFill>
            <a:srgbClr val="FFC000"/>
          </a:solidFill>
        </p:grpSpPr>
        <p:sp>
          <p:nvSpPr>
            <p:cNvPr id="9" name="Oval 8"/>
            <p:cNvSpPr/>
            <p:nvPr/>
          </p:nvSpPr>
          <p:spPr>
            <a:xfrm>
              <a:off x="1295400" y="2438400"/>
              <a:ext cx="2743200" cy="27432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>
              <a:endCxn id="9" idx="6"/>
            </p:cNvCxnSpPr>
            <p:nvPr/>
          </p:nvCxnSpPr>
          <p:spPr>
            <a:xfrm>
              <a:off x="2667000" y="3810000"/>
              <a:ext cx="1371600" cy="0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1077894" y="2545003"/>
            <a:ext cx="2743200" cy="2743200"/>
            <a:chOff x="1295400" y="2438400"/>
            <a:chExt cx="2743200" cy="2743200"/>
          </a:xfrm>
          <a:solidFill>
            <a:schemeClr val="bg1"/>
          </a:solidFill>
        </p:grpSpPr>
        <p:sp>
          <p:nvSpPr>
            <p:cNvPr id="4" name="Oval 3"/>
            <p:cNvSpPr/>
            <p:nvPr/>
          </p:nvSpPr>
          <p:spPr>
            <a:xfrm>
              <a:off x="1295400" y="2438400"/>
              <a:ext cx="2743200" cy="27432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>
              <a:endCxn id="4" idx="6"/>
            </p:cNvCxnSpPr>
            <p:nvPr/>
          </p:nvCxnSpPr>
          <p:spPr>
            <a:xfrm>
              <a:off x="2667000" y="3810000"/>
              <a:ext cx="137160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Isosceles Triangle 19"/>
          <p:cNvSpPr/>
          <p:nvPr/>
        </p:nvSpPr>
        <p:spPr>
          <a:xfrm rot="15461435">
            <a:off x="10093863" y="2981623"/>
            <a:ext cx="701575" cy="1554338"/>
          </a:xfrm>
          <a:custGeom>
            <a:avLst/>
            <a:gdLst>
              <a:gd name="connsiteX0" fmla="*/ 0 w 788053"/>
              <a:gd name="connsiteY0" fmla="*/ 1220476 h 1220476"/>
              <a:gd name="connsiteX1" fmla="*/ 285646 w 788053"/>
              <a:gd name="connsiteY1" fmla="*/ 0 h 1220476"/>
              <a:gd name="connsiteX2" fmla="*/ 788053 w 788053"/>
              <a:gd name="connsiteY2" fmla="*/ 1220476 h 1220476"/>
              <a:gd name="connsiteX3" fmla="*/ 0 w 788053"/>
              <a:gd name="connsiteY3" fmla="*/ 1220476 h 1220476"/>
              <a:gd name="connsiteX0" fmla="*/ 0 w 690592"/>
              <a:gd name="connsiteY0" fmla="*/ 1220476 h 1245238"/>
              <a:gd name="connsiteX1" fmla="*/ 285646 w 690592"/>
              <a:gd name="connsiteY1" fmla="*/ 0 h 1245238"/>
              <a:gd name="connsiteX2" fmla="*/ 690592 w 690592"/>
              <a:gd name="connsiteY2" fmla="*/ 1245238 h 1245238"/>
              <a:gd name="connsiteX3" fmla="*/ 0 w 690592"/>
              <a:gd name="connsiteY3" fmla="*/ 1220476 h 1245238"/>
              <a:gd name="connsiteX0" fmla="*/ 0 w 690592"/>
              <a:gd name="connsiteY0" fmla="*/ 1220476 h 1245238"/>
              <a:gd name="connsiteX1" fmla="*/ 285646 w 690592"/>
              <a:gd name="connsiteY1" fmla="*/ 0 h 1245238"/>
              <a:gd name="connsiteX2" fmla="*/ 690592 w 690592"/>
              <a:gd name="connsiteY2" fmla="*/ 1245238 h 1245238"/>
              <a:gd name="connsiteX3" fmla="*/ 293404 w 690592"/>
              <a:gd name="connsiteY3" fmla="*/ 1215966 h 1245238"/>
              <a:gd name="connsiteX4" fmla="*/ 0 w 690592"/>
              <a:gd name="connsiteY4" fmla="*/ 1220476 h 1245238"/>
              <a:gd name="connsiteX0" fmla="*/ 0 w 690592"/>
              <a:gd name="connsiteY0" fmla="*/ 1220476 h 1265889"/>
              <a:gd name="connsiteX1" fmla="*/ 285646 w 690592"/>
              <a:gd name="connsiteY1" fmla="*/ 0 h 1265889"/>
              <a:gd name="connsiteX2" fmla="*/ 690592 w 690592"/>
              <a:gd name="connsiteY2" fmla="*/ 1245238 h 1265889"/>
              <a:gd name="connsiteX3" fmla="*/ 293404 w 690592"/>
              <a:gd name="connsiteY3" fmla="*/ 1215966 h 1265889"/>
              <a:gd name="connsiteX4" fmla="*/ 0 w 690592"/>
              <a:gd name="connsiteY4" fmla="*/ 1220476 h 1265889"/>
              <a:gd name="connsiteX0" fmla="*/ 0 w 690592"/>
              <a:gd name="connsiteY0" fmla="*/ 1220476 h 1343289"/>
              <a:gd name="connsiteX1" fmla="*/ 285646 w 690592"/>
              <a:gd name="connsiteY1" fmla="*/ 0 h 1343289"/>
              <a:gd name="connsiteX2" fmla="*/ 690592 w 690592"/>
              <a:gd name="connsiteY2" fmla="*/ 1245238 h 1343289"/>
              <a:gd name="connsiteX3" fmla="*/ 303521 w 690592"/>
              <a:gd name="connsiteY3" fmla="*/ 1310231 h 1343289"/>
              <a:gd name="connsiteX4" fmla="*/ 0 w 690592"/>
              <a:gd name="connsiteY4" fmla="*/ 1220476 h 1343289"/>
              <a:gd name="connsiteX0" fmla="*/ 10983 w 701575"/>
              <a:gd name="connsiteY0" fmla="*/ 1220476 h 1342103"/>
              <a:gd name="connsiteX1" fmla="*/ 296629 w 701575"/>
              <a:gd name="connsiteY1" fmla="*/ 0 h 1342103"/>
              <a:gd name="connsiteX2" fmla="*/ 701575 w 701575"/>
              <a:gd name="connsiteY2" fmla="*/ 1245238 h 1342103"/>
              <a:gd name="connsiteX3" fmla="*/ 314504 w 701575"/>
              <a:gd name="connsiteY3" fmla="*/ 1310231 h 1342103"/>
              <a:gd name="connsiteX4" fmla="*/ 82037 w 701575"/>
              <a:gd name="connsiteY4" fmla="*/ 1320877 h 1342103"/>
              <a:gd name="connsiteX5" fmla="*/ 10983 w 701575"/>
              <a:gd name="connsiteY5" fmla="*/ 1220476 h 1342103"/>
              <a:gd name="connsiteX0" fmla="*/ 10983 w 701575"/>
              <a:gd name="connsiteY0" fmla="*/ 1220476 h 1342103"/>
              <a:gd name="connsiteX1" fmla="*/ 296629 w 701575"/>
              <a:gd name="connsiteY1" fmla="*/ 0 h 1342103"/>
              <a:gd name="connsiteX2" fmla="*/ 701575 w 701575"/>
              <a:gd name="connsiteY2" fmla="*/ 1245238 h 1342103"/>
              <a:gd name="connsiteX3" fmla="*/ 525931 w 701575"/>
              <a:gd name="connsiteY3" fmla="*/ 1325681 h 1342103"/>
              <a:gd name="connsiteX4" fmla="*/ 314504 w 701575"/>
              <a:gd name="connsiteY4" fmla="*/ 1310231 h 1342103"/>
              <a:gd name="connsiteX5" fmla="*/ 82037 w 701575"/>
              <a:gd name="connsiteY5" fmla="*/ 1320877 h 1342103"/>
              <a:gd name="connsiteX6" fmla="*/ 10983 w 701575"/>
              <a:gd name="connsiteY6" fmla="*/ 1220476 h 1342103"/>
              <a:gd name="connsiteX0" fmla="*/ 10983 w 701575"/>
              <a:gd name="connsiteY0" fmla="*/ 1220476 h 1342103"/>
              <a:gd name="connsiteX1" fmla="*/ 296629 w 701575"/>
              <a:gd name="connsiteY1" fmla="*/ 0 h 1342103"/>
              <a:gd name="connsiteX2" fmla="*/ 701575 w 701575"/>
              <a:gd name="connsiteY2" fmla="*/ 1245238 h 1342103"/>
              <a:gd name="connsiteX3" fmla="*/ 525931 w 701575"/>
              <a:gd name="connsiteY3" fmla="*/ 1325681 h 1342103"/>
              <a:gd name="connsiteX4" fmla="*/ 314504 w 701575"/>
              <a:gd name="connsiteY4" fmla="*/ 1310231 h 1342103"/>
              <a:gd name="connsiteX5" fmla="*/ 241275 w 701575"/>
              <a:gd name="connsiteY5" fmla="*/ 1294252 h 1342103"/>
              <a:gd name="connsiteX6" fmla="*/ 82037 w 701575"/>
              <a:gd name="connsiteY6" fmla="*/ 1320877 h 1342103"/>
              <a:gd name="connsiteX7" fmla="*/ 10983 w 701575"/>
              <a:gd name="connsiteY7" fmla="*/ 1220476 h 1342103"/>
              <a:gd name="connsiteX0" fmla="*/ 10983 w 701575"/>
              <a:gd name="connsiteY0" fmla="*/ 1220476 h 1342103"/>
              <a:gd name="connsiteX1" fmla="*/ 296629 w 701575"/>
              <a:gd name="connsiteY1" fmla="*/ 0 h 1342103"/>
              <a:gd name="connsiteX2" fmla="*/ 701575 w 701575"/>
              <a:gd name="connsiteY2" fmla="*/ 1245238 h 1342103"/>
              <a:gd name="connsiteX3" fmla="*/ 525931 w 701575"/>
              <a:gd name="connsiteY3" fmla="*/ 1325681 h 1342103"/>
              <a:gd name="connsiteX4" fmla="*/ 314504 w 701575"/>
              <a:gd name="connsiteY4" fmla="*/ 1310231 h 1342103"/>
              <a:gd name="connsiteX5" fmla="*/ 241275 w 701575"/>
              <a:gd name="connsiteY5" fmla="*/ 1294252 h 1342103"/>
              <a:gd name="connsiteX6" fmla="*/ 82037 w 701575"/>
              <a:gd name="connsiteY6" fmla="*/ 1320877 h 1342103"/>
              <a:gd name="connsiteX7" fmla="*/ 10983 w 701575"/>
              <a:gd name="connsiteY7" fmla="*/ 1220476 h 1342103"/>
              <a:gd name="connsiteX0" fmla="*/ 10983 w 701575"/>
              <a:gd name="connsiteY0" fmla="*/ 1220476 h 1360671"/>
              <a:gd name="connsiteX1" fmla="*/ 296629 w 701575"/>
              <a:gd name="connsiteY1" fmla="*/ 0 h 1360671"/>
              <a:gd name="connsiteX2" fmla="*/ 701575 w 701575"/>
              <a:gd name="connsiteY2" fmla="*/ 1245238 h 1360671"/>
              <a:gd name="connsiteX3" fmla="*/ 525931 w 701575"/>
              <a:gd name="connsiteY3" fmla="*/ 1325681 h 1360671"/>
              <a:gd name="connsiteX4" fmla="*/ 314504 w 701575"/>
              <a:gd name="connsiteY4" fmla="*/ 1310231 h 1360671"/>
              <a:gd name="connsiteX5" fmla="*/ 246333 w 701575"/>
              <a:gd name="connsiteY5" fmla="*/ 1341384 h 1360671"/>
              <a:gd name="connsiteX6" fmla="*/ 82037 w 701575"/>
              <a:gd name="connsiteY6" fmla="*/ 1320877 h 1360671"/>
              <a:gd name="connsiteX7" fmla="*/ 10983 w 701575"/>
              <a:gd name="connsiteY7" fmla="*/ 1220476 h 1360671"/>
              <a:gd name="connsiteX0" fmla="*/ 10983 w 701575"/>
              <a:gd name="connsiteY0" fmla="*/ 1220476 h 1371480"/>
              <a:gd name="connsiteX1" fmla="*/ 296629 w 701575"/>
              <a:gd name="connsiteY1" fmla="*/ 0 h 1371480"/>
              <a:gd name="connsiteX2" fmla="*/ 701575 w 701575"/>
              <a:gd name="connsiteY2" fmla="*/ 1245238 h 1371480"/>
              <a:gd name="connsiteX3" fmla="*/ 525931 w 701575"/>
              <a:gd name="connsiteY3" fmla="*/ 1325681 h 1371480"/>
              <a:gd name="connsiteX4" fmla="*/ 454569 w 701575"/>
              <a:gd name="connsiteY4" fmla="*/ 1371480 h 1371480"/>
              <a:gd name="connsiteX5" fmla="*/ 246333 w 701575"/>
              <a:gd name="connsiteY5" fmla="*/ 1341384 h 1371480"/>
              <a:gd name="connsiteX6" fmla="*/ 82037 w 701575"/>
              <a:gd name="connsiteY6" fmla="*/ 1320877 h 1371480"/>
              <a:gd name="connsiteX7" fmla="*/ 10983 w 701575"/>
              <a:gd name="connsiteY7" fmla="*/ 1220476 h 1371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1575" h="1371480">
                <a:moveTo>
                  <a:pt x="10983" y="1220476"/>
                </a:moveTo>
                <a:lnTo>
                  <a:pt x="296629" y="0"/>
                </a:lnTo>
                <a:lnTo>
                  <a:pt x="701575" y="1245238"/>
                </a:lnTo>
                <a:cubicBezTo>
                  <a:pt x="624565" y="1262909"/>
                  <a:pt x="602941" y="1308010"/>
                  <a:pt x="525931" y="1325681"/>
                </a:cubicBezTo>
                <a:lnTo>
                  <a:pt x="454569" y="1371480"/>
                </a:lnTo>
                <a:cubicBezTo>
                  <a:pt x="402245" y="1365177"/>
                  <a:pt x="285077" y="1339610"/>
                  <a:pt x="246333" y="1341384"/>
                </a:cubicBezTo>
                <a:cubicBezTo>
                  <a:pt x="212647" y="1390290"/>
                  <a:pt x="115537" y="1332108"/>
                  <a:pt x="82037" y="1320877"/>
                </a:cubicBezTo>
                <a:cubicBezTo>
                  <a:pt x="31450" y="1305918"/>
                  <a:pt x="-24027" y="1425444"/>
                  <a:pt x="10983" y="1220476"/>
                </a:cubicBez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3429000" y="685800"/>
            <a:ext cx="6858000" cy="12192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5E9EFF"/>
              </a:gs>
              <a:gs pos="39999">
                <a:schemeClr val="tx2">
                  <a:lumMod val="40000"/>
                  <a:lumOff val="60000"/>
                </a:schemeClr>
              </a:gs>
              <a:gs pos="70000">
                <a:schemeClr val="accent5">
                  <a:lumMod val="75000"/>
                </a:schemeClr>
              </a:gs>
              <a:gs pos="100000">
                <a:srgbClr val="FFEBFA"/>
              </a:gs>
            </a:gsLst>
            <a:lin ang="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 z="1384300" extrusionH="635000" contourW="12700">
            <a:bevelT/>
            <a:bevelB w="139700" h="139700" prst="divot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চল আমরা নিচে দেওয়া ছবির মতো করে পুরু কাগজের দুটি বৃত্ত নিই এবং এদেরকে একে অপরের উপর ঘুরিয়ে বিভিন্ন কোণ তৈরি করি।  </a:t>
            </a:r>
            <a:endParaRPr lang="en-US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Curved Left Arrow 58"/>
          <p:cNvSpPr/>
          <p:nvPr/>
        </p:nvSpPr>
        <p:spPr>
          <a:xfrm flipV="1">
            <a:off x="11225761" y="2590800"/>
            <a:ext cx="966239" cy="2651760"/>
          </a:xfrm>
          <a:prstGeom prst="curved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40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9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3704E-6 6.94444E-8 L 0.53252 0.0062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20" y="3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1" grpId="0" animBg="1"/>
      <p:bldP spid="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321040" y="152400"/>
            <a:ext cx="3489960" cy="2667000"/>
            <a:chOff x="3200400" y="4648200"/>
            <a:chExt cx="2895600" cy="17526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4572000" y="5943600"/>
              <a:ext cx="152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flipH="1" flipV="1">
              <a:off x="3200400" y="4648200"/>
              <a:ext cx="1371600" cy="1295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Arc 4"/>
            <p:cNvSpPr/>
            <p:nvPr/>
          </p:nvSpPr>
          <p:spPr>
            <a:xfrm>
              <a:off x="4191000" y="5486400"/>
              <a:ext cx="838200" cy="914400"/>
            </a:xfrm>
            <a:prstGeom prst="arc">
              <a:avLst>
                <a:gd name="adj1" fmla="val 13269047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794760" y="76200"/>
            <a:ext cx="2987040" cy="2590800"/>
            <a:chOff x="2133600" y="4343400"/>
            <a:chExt cx="2057400" cy="20574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514600" y="6019800"/>
              <a:ext cx="1676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2514600" y="4343400"/>
              <a:ext cx="0" cy="1676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Arc 8"/>
            <p:cNvSpPr/>
            <p:nvPr/>
          </p:nvSpPr>
          <p:spPr>
            <a:xfrm>
              <a:off x="2133600" y="5486400"/>
              <a:ext cx="838200" cy="914400"/>
            </a:xfrm>
            <a:prstGeom prst="arc">
              <a:avLst>
                <a:gd name="adj1" fmla="val 15854443"/>
                <a:gd name="adj2" fmla="val 456308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52400" y="152400"/>
            <a:ext cx="2362200" cy="2438400"/>
            <a:chOff x="76200" y="4648200"/>
            <a:chExt cx="1741506" cy="182880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228600" y="6019800"/>
              <a:ext cx="158910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228600" y="4648200"/>
              <a:ext cx="674706" cy="1371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Arc 12"/>
            <p:cNvSpPr/>
            <p:nvPr/>
          </p:nvSpPr>
          <p:spPr>
            <a:xfrm>
              <a:off x="76200" y="5638800"/>
              <a:ext cx="685800" cy="838200"/>
            </a:xfrm>
            <a:prstGeom prst="arc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29856" y="3550102"/>
            <a:ext cx="3502064" cy="1280160"/>
            <a:chOff x="6477000" y="5439696"/>
            <a:chExt cx="2282864" cy="822960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6477000" y="5943600"/>
              <a:ext cx="228286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Arc 15"/>
            <p:cNvSpPr/>
            <p:nvPr/>
          </p:nvSpPr>
          <p:spPr>
            <a:xfrm rot="18299565">
              <a:off x="7171987" y="5439696"/>
              <a:ext cx="822960" cy="822960"/>
            </a:xfrm>
            <a:prstGeom prst="arc">
              <a:avLst>
                <a:gd name="adj1" fmla="val 13326332"/>
                <a:gd name="adj2" fmla="val 3847275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839255" y="3733800"/>
            <a:ext cx="3856945" cy="2252733"/>
            <a:chOff x="8458200" y="5492452"/>
            <a:chExt cx="2657637" cy="1670348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9292287" y="5943600"/>
              <a:ext cx="182355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8458200" y="5943600"/>
              <a:ext cx="834087" cy="1219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Arc 19"/>
            <p:cNvSpPr/>
            <p:nvPr/>
          </p:nvSpPr>
          <p:spPr>
            <a:xfrm rot="18299565">
              <a:off x="8921452" y="5492452"/>
              <a:ext cx="822960" cy="822960"/>
            </a:xfrm>
            <a:prstGeom prst="arc">
              <a:avLst>
                <a:gd name="adj1" fmla="val 10892551"/>
                <a:gd name="adj2" fmla="val 3847275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467388" y="3733800"/>
            <a:ext cx="2886412" cy="2276812"/>
            <a:chOff x="11591588" y="5495588"/>
            <a:chExt cx="1895812" cy="1514812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11963400" y="5943600"/>
              <a:ext cx="152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1963400" y="5943600"/>
              <a:ext cx="536025" cy="1066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Arc 23"/>
            <p:cNvSpPr/>
            <p:nvPr/>
          </p:nvSpPr>
          <p:spPr>
            <a:xfrm rot="18299565">
              <a:off x="11591588" y="5495588"/>
              <a:ext cx="822960" cy="822960"/>
            </a:xfrm>
            <a:prstGeom prst="arc">
              <a:avLst>
                <a:gd name="adj1" fmla="val 7365565"/>
                <a:gd name="adj2" fmla="val 3847275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</p:grpSp>
      <p:sp>
        <p:nvSpPr>
          <p:cNvPr id="25" name="Oval 24"/>
          <p:cNvSpPr/>
          <p:nvPr/>
        </p:nvSpPr>
        <p:spPr>
          <a:xfrm>
            <a:off x="5394960" y="6592968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5011702" y="6192918"/>
            <a:ext cx="2964180" cy="822960"/>
            <a:chOff x="3587452" y="6178252"/>
            <a:chExt cx="2964180" cy="82296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4038600" y="6629400"/>
              <a:ext cx="25130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Arc 27"/>
            <p:cNvSpPr/>
            <p:nvPr/>
          </p:nvSpPr>
          <p:spPr>
            <a:xfrm rot="18299565">
              <a:off x="3587452" y="6178252"/>
              <a:ext cx="822960" cy="822960"/>
            </a:xfrm>
            <a:prstGeom prst="arc">
              <a:avLst>
                <a:gd name="adj1" fmla="val 6337524"/>
                <a:gd name="adj2" fmla="val 6231729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371109" y="2010489"/>
            <a:ext cx="372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খ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2399" y="2042160"/>
            <a:ext cx="372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04309" y="152400"/>
            <a:ext cx="372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800" dirty="0" smtClean="0">
                <a:latin typeface="NikoshBAN" pitchFamily="2" charset="0"/>
                <a:cs typeface="NikoshBAN" pitchFamily="2" charset="0"/>
              </a:rPr>
              <a:t>গ</a:t>
            </a:r>
            <a:endParaRPr lang="en-US" sz="1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677400" y="2133600"/>
            <a:ext cx="330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86200" y="1905000"/>
            <a:ext cx="39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941375" y="4343400"/>
            <a:ext cx="420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57600" y="4419600"/>
            <a:ext cx="420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খ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861372" y="1838980"/>
            <a:ext cx="330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খ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840728" y="2057400"/>
            <a:ext cx="39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খ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848600" y="10180"/>
            <a:ext cx="330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945128" y="86380"/>
            <a:ext cx="39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2133600" y="4267200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76200" y="4191000"/>
            <a:ext cx="36576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257800" y="4495800"/>
            <a:ext cx="36576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620000" y="4267200"/>
            <a:ext cx="39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খ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1597640" y="4343400"/>
            <a:ext cx="36576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খ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650480" y="6641068"/>
            <a:ext cx="274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খ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411888" y="5562600"/>
            <a:ext cx="39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784080" y="5882640"/>
            <a:ext cx="27432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604760" y="6183868"/>
            <a:ext cx="274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গ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564880" y="4103934"/>
            <a:ext cx="274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983480" y="6477000"/>
            <a:ext cx="274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37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2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2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7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2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75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25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7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25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75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25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7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3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35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4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625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875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" r="83538" b="54537"/>
          <a:stretch/>
        </p:blipFill>
        <p:spPr>
          <a:xfrm>
            <a:off x="76200" y="152400"/>
            <a:ext cx="1539240" cy="161544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2101457" y="228600"/>
            <a:ext cx="11081143" cy="914400"/>
          </a:xfrm>
          <a:prstGeom prst="wedgeRoundRectCallout">
            <a:avLst>
              <a:gd name="adj1" fmla="val -55628"/>
              <a:gd name="adj2" fmla="val 54166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কোনো কোণের আকৃতি ওই কোণ উৎপন্নকারী রেখা দুইটির দৈর্ঘ্যের সাথে সম্পর্কিত নয় বরং রেখাদ্বয় কতখানি খোলা তার উপর নির্ভরশীল।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" r="-556"/>
          <a:stretch/>
        </p:blipFill>
        <p:spPr bwMode="auto">
          <a:xfrm rot="16200000">
            <a:off x="11829883" y="2385406"/>
            <a:ext cx="1862911" cy="1595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ular Callout 12"/>
          <p:cNvSpPr/>
          <p:nvPr/>
        </p:nvSpPr>
        <p:spPr>
          <a:xfrm>
            <a:off x="2286000" y="2404288"/>
            <a:ext cx="8923851" cy="914400"/>
          </a:xfrm>
          <a:prstGeom prst="wedgeRoundRectCallout">
            <a:avLst>
              <a:gd name="adj1" fmla="val 58373"/>
              <a:gd name="adj2" fmla="val 29166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যদি আমরা কোণের আকৃতিকে দৈর্ঘ্য, ক্ষেত্রফল, আয়তন এবং ওজনের মতো করে সংখ্যায় প্রকাশ করতে পারতাম তবে তা সহজ হতো।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752600" y="4495800"/>
            <a:ext cx="9829800" cy="16002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3D4A8"/>
              </a:gs>
              <a:gs pos="93000">
                <a:srgbClr val="21D6E0"/>
              </a:gs>
              <a:gs pos="47000">
                <a:schemeClr val="accent5">
                  <a:lumMod val="40000"/>
                  <a:lumOff val="60000"/>
                </a:schemeClr>
              </a:gs>
              <a:gs pos="100000">
                <a:srgbClr val="005CBF"/>
              </a:gs>
            </a:gsLst>
            <a:lin ang="16200000" scaled="0"/>
          </a:gradFill>
          <a:scene3d>
            <a:camera prst="orthographicFront"/>
            <a:lightRig rig="threePt" dir="t"/>
          </a:scene3d>
          <a:sp3d z="63500" extrusionH="444500">
            <a:bevelT h="152400"/>
            <a:bevelB h="2032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কোণের আকৃতি পরিমাপের একক হলো ডিগ্রি এবং একে 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” দ্বারা প্রকাশ করা হয়। কোণের আকৃতিই কোণের পরিমাপ নির্দেশ করে।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67800" y="4739640"/>
            <a:ext cx="30480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98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2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628" y="1752600"/>
            <a:ext cx="7985560" cy="4127938"/>
            <a:chOff x="2628" y="1752600"/>
            <a:chExt cx="7985560" cy="4127938"/>
          </a:xfrm>
        </p:grpSpPr>
        <p:pic>
          <p:nvPicPr>
            <p:cNvPr id="16" name="Picture 15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843" b="99213" l="214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55"/>
            <a:stretch/>
          </p:blipFill>
          <p:spPr>
            <a:xfrm>
              <a:off x="2628" y="1752600"/>
              <a:ext cx="7985560" cy="4127938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4114800" y="2819400"/>
              <a:ext cx="2438400" cy="29718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4114800" y="2819400"/>
              <a:ext cx="2514600" cy="29718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9372600" y="533400"/>
                <a:ext cx="1981200" cy="58477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bn-BD" sz="3200" b="0" i="1" smtClean="0"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e>
                      <m:sup>
                        <m:r>
                          <a:rPr lang="bn-BD" sz="3200" b="0" i="1" smtClean="0">
                            <a:latin typeface="Cambria Math"/>
                            <a:cs typeface="NikoshBAN" pitchFamily="2" charset="0"/>
                          </a:rPr>
                          <m:t>০</m:t>
                        </m:r>
                      </m:sup>
                    </m:sSup>
                  </m:oMath>
                </a14:m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 (১ ডিগ্রি)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2600" y="533400"/>
                <a:ext cx="1981200" cy="584775"/>
              </a:xfrm>
              <a:prstGeom prst="rect">
                <a:avLst/>
              </a:prstGeom>
              <a:blipFill rotWithShape="1">
                <a:blip r:embed="rId4"/>
                <a:stretch>
                  <a:fillRect t="-10101" r="-3951" b="-31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9448800" y="2463225"/>
                <a:ext cx="3200400" cy="111940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bn-BD" sz="3200" b="0" i="1" smtClean="0"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e>
                      <m:sup>
                        <m:r>
                          <a:rPr lang="bn-BD" sz="3200" b="0" i="1" smtClean="0">
                            <a:latin typeface="Cambria Math"/>
                            <a:cs typeface="NikoshBAN" pitchFamily="2" charset="0"/>
                          </a:rPr>
                          <m:t>০</m:t>
                        </m:r>
                      </m:sup>
                    </m:sSup>
                  </m:oMath>
                </a14:m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sz="3200" i="1" dirty="0" smtClean="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bn-BD" sz="3200" b="0" i="1" dirty="0" smtClean="0">
                        <a:latin typeface="Cambria Math"/>
                        <a:ea typeface="Cambria Math"/>
                        <a:cs typeface="NikoshBAN" pitchFamily="2" charset="0"/>
                      </a:rPr>
                      <m:t>৯০</m:t>
                    </m:r>
                    <m:r>
                      <a:rPr lang="bn-BD" sz="3200" b="0" i="1" dirty="0" smtClean="0"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bn-BD" sz="3200" b="0" i="1" dirty="0" smtClean="0">
                        <a:latin typeface="Cambria Math"/>
                        <a:ea typeface="Cambria Math"/>
                        <a:cs typeface="NikoshBAN" pitchFamily="2" charset="0"/>
                      </a:rPr>
                      <m:t>সমকোণ</m:t>
                    </m:r>
                    <m:r>
                      <a:rPr lang="bn-BD" sz="3200" b="0" i="1" dirty="0" smtClean="0"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সমকোণ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2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bn-BD" sz="3200" b="0" i="1" smtClean="0">
                            <a:latin typeface="Cambria Math"/>
                            <a:cs typeface="NikoshBAN" pitchFamily="2" charset="0"/>
                          </a:rPr>
                          <m:t>৯০</m:t>
                        </m:r>
                      </m:e>
                      <m:sup>
                        <m:r>
                          <a:rPr lang="bn-BD" sz="3200" b="0" i="1" smtClean="0">
                            <a:latin typeface="Cambria Math"/>
                            <a:cs typeface="NikoshBAN" pitchFamily="2" charset="0"/>
                          </a:rPr>
                          <m:t>০</m:t>
                        </m:r>
                      </m:sup>
                    </m:sSup>
                  </m:oMath>
                </a14:m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800" y="2463225"/>
                <a:ext cx="3200400" cy="1119409"/>
              </a:xfrm>
              <a:prstGeom prst="rect">
                <a:avLst/>
              </a:prstGeom>
              <a:blipFill rotWithShape="1">
                <a:blip r:embed="rId5"/>
                <a:stretch>
                  <a:fillRect l="-4348" t="-5319" r="-6049" b="-12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005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4" grpId="0" animBg="1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677</TotalTime>
  <Words>319</Words>
  <Application>Microsoft Office PowerPoint</Application>
  <PresentationFormat>Custom</PresentationFormat>
  <Paragraphs>106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Calibri</vt:lpstr>
      <vt:lpstr>Cambria Math</vt:lpstr>
      <vt:lpstr>Corbel</vt:lpstr>
      <vt:lpstr>NikoshBAN</vt:lpstr>
      <vt:lpstr>Vrinda</vt:lpstr>
      <vt:lpstr>Wingdings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Shameem</dc:creator>
  <cp:lastModifiedBy>hp</cp:lastModifiedBy>
  <cp:revision>68</cp:revision>
  <dcterms:created xsi:type="dcterms:W3CDTF">2019-07-16T19:57:50Z</dcterms:created>
  <dcterms:modified xsi:type="dcterms:W3CDTF">2020-09-12T02:58:25Z</dcterms:modified>
</cp:coreProperties>
</file>