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9" r:id="rId1"/>
  </p:sldMasterIdLst>
  <p:notesMasterIdLst>
    <p:notesMasterId r:id="rId23"/>
  </p:notesMasterIdLst>
  <p:sldIdLst>
    <p:sldId id="277" r:id="rId2"/>
    <p:sldId id="264" r:id="rId3"/>
    <p:sldId id="267" r:id="rId4"/>
    <p:sldId id="268" r:id="rId5"/>
    <p:sldId id="269" r:id="rId6"/>
    <p:sldId id="270" r:id="rId7"/>
    <p:sldId id="257" r:id="rId8"/>
    <p:sldId id="258" r:id="rId9"/>
    <p:sldId id="261" r:id="rId10"/>
    <p:sldId id="262" r:id="rId11"/>
    <p:sldId id="263" r:id="rId12"/>
    <p:sldId id="276" r:id="rId13"/>
    <p:sldId id="265" r:id="rId14"/>
    <p:sldId id="266" r:id="rId15"/>
    <p:sldId id="278" r:id="rId16"/>
    <p:sldId id="279" r:id="rId17"/>
    <p:sldId id="280" r:id="rId18"/>
    <p:sldId id="271" r:id="rId19"/>
    <p:sldId id="272" r:id="rId20"/>
    <p:sldId id="273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42FC05-86EA-4D4D-B2EA-A62EEEE62508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4D9C9-878D-4D25-ABAD-C151E3AFDB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315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4D9C9-878D-4D25-ABAD-C151E3AFDB0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74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4D9C9-878D-4D25-ABAD-C151E3AFDB0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420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DD5E6-13A0-4419-B2E6-8B29B5D6331E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3C366-7019-4B99-8F19-ECAF724ED1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308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DD5E6-13A0-4419-B2E6-8B29B5D6331E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3C366-7019-4B99-8F19-ECAF724ED1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385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DD5E6-13A0-4419-B2E6-8B29B5D6331E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3C366-7019-4B99-8F19-ECAF724ED1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556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DD5E6-13A0-4419-B2E6-8B29B5D6331E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3C366-7019-4B99-8F19-ECAF724ED1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45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DD5E6-13A0-4419-B2E6-8B29B5D6331E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3C366-7019-4B99-8F19-ECAF724ED1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06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DD5E6-13A0-4419-B2E6-8B29B5D6331E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3C366-7019-4B99-8F19-ECAF724ED1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54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DD5E6-13A0-4419-B2E6-8B29B5D6331E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3C366-7019-4B99-8F19-ECAF724ED1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73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DD5E6-13A0-4419-B2E6-8B29B5D6331E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3C366-7019-4B99-8F19-ECAF724ED1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222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DD5E6-13A0-4419-B2E6-8B29B5D6331E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3C366-7019-4B99-8F19-ECAF724ED1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505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DD5E6-13A0-4419-B2E6-8B29B5D6331E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3C366-7019-4B99-8F19-ECAF724ED1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362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DD5E6-13A0-4419-B2E6-8B29B5D6331E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3C366-7019-4B99-8F19-ECAF724ED1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913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DD5E6-13A0-4419-B2E6-8B29B5D6331E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3C366-7019-4B99-8F19-ECAF724ED1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488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47700"/>
            <a:ext cx="2096633" cy="190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981200" y="244748"/>
            <a:ext cx="6858000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হোসেনপুর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বালিকা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উচ্চ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বিদ্যালয়ের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পক্ষ</a:t>
            </a:r>
            <a:r>
              <a:rPr lang="en-US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থেকে</a:t>
            </a:r>
            <a:r>
              <a:rPr lang="en-US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সবাইকে</a:t>
            </a:r>
            <a:r>
              <a:rPr lang="en-US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115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শুভেচ্ছা</a:t>
            </a:r>
            <a:r>
              <a:rPr lang="en-US" sz="11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।</a:t>
            </a:r>
            <a:endParaRPr lang="en-US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61953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47751" y="4320948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277896"/>
            <a:ext cx="8386761" cy="1200329"/>
          </a:xfrm>
          <a:prstGeom prst="rect">
            <a:avLst/>
          </a:prstGeom>
          <a:noFill/>
          <a:ln w="63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এখানে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AB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CE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 দুইটি সমান্তরাল রেখা </a:t>
            </a:r>
            <a:endParaRPr lang="bn-IN" sz="36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এবং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BD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উহাদের ছেদক।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04800" y="5289623"/>
                <a:ext cx="8991600" cy="138499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bn-BD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দুইটি সমান্তরাল রেখাকে অপর একটি রেখা ছেদ করলে যে দুইটি কোণ উৎপন্ন হয় তারা পরস্পর সমান।</a:t>
                </a:r>
                <a:endPara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এখানে </a:t>
                </a:r>
                <a14:m>
                  <m:oMath xmlns:m="http://schemas.openxmlformats.org/officeDocument/2006/math">
                    <m:r>
                      <a:rPr lang="bn-BD" sz="2800" b="1" i="1" dirty="0">
                        <a:ln w="0"/>
                        <a:effectLst>
                          <a:outerShdw blurRad="38100" dist="38100" dir="2700000" algn="tl" rotWithShape="0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∠</m:t>
                    </m:r>
                  </m:oMath>
                </a14:m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ABC = </a:t>
                </a:r>
                <a14:m>
                  <m:oMath xmlns:m="http://schemas.openxmlformats.org/officeDocument/2006/math">
                    <m:r>
                      <a:rPr lang="bn-BD" sz="2800" b="1" i="1" dirty="0">
                        <a:ln w="0"/>
                        <a:effectLst>
                          <a:outerShdw blurRad="38100" dist="38100" dir="2700000" algn="tl" rotWithShape="0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∠</m:t>
                    </m:r>
                  </m:oMath>
                </a14:m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ECD.</a:t>
                </a: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289623"/>
                <a:ext cx="8991600" cy="138499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1600200" y="1479738"/>
            <a:ext cx="6534151" cy="3737867"/>
            <a:chOff x="1676399" y="1519551"/>
            <a:chExt cx="6534151" cy="3737867"/>
          </a:xfrm>
        </p:grpSpPr>
        <p:cxnSp>
          <p:nvCxnSpPr>
            <p:cNvPr id="3" name="Straight Arrow Connector 2"/>
            <p:cNvCxnSpPr/>
            <p:nvPr/>
          </p:nvCxnSpPr>
          <p:spPr>
            <a:xfrm flipH="1">
              <a:off x="1981200" y="1914835"/>
              <a:ext cx="1676400" cy="3048000"/>
            </a:xfrm>
            <a:prstGeom prst="straightConnector1">
              <a:avLst/>
            </a:prstGeom>
            <a:ln w="571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 flipH="1">
              <a:off x="5791200" y="1921534"/>
              <a:ext cx="1828800" cy="3193701"/>
            </a:xfrm>
            <a:prstGeom prst="straightConnector1">
              <a:avLst/>
            </a:prstGeom>
            <a:ln w="571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1676399" y="4591594"/>
              <a:ext cx="5815013" cy="8976"/>
            </a:xfrm>
            <a:prstGeom prst="straightConnector1">
              <a:avLst/>
            </a:prstGeom>
            <a:ln w="57150"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3409950" y="1519551"/>
              <a:ext cx="83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</a:rPr>
                <a:t>A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91200" y="4795753"/>
              <a:ext cx="7412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</a:rPr>
                <a:t>C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319961" y="4374943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</a:rPr>
                <a:t>D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524750" y="1615630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</a:rPr>
                <a:t>E</a:t>
              </a:r>
            </a:p>
          </p:txBody>
        </p:sp>
        <p:sp>
          <p:nvSpPr>
            <p:cNvPr id="13" name="Arc 12"/>
            <p:cNvSpPr/>
            <p:nvPr/>
          </p:nvSpPr>
          <p:spPr>
            <a:xfrm>
              <a:off x="1809750" y="4112186"/>
              <a:ext cx="914400" cy="914400"/>
            </a:xfrm>
            <a:prstGeom prst="arc">
              <a:avLst>
                <a:gd name="adj1" fmla="val 16200000"/>
                <a:gd name="adj2" fmla="val 1920323"/>
              </a:avLst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60024987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676400" y="838200"/>
            <a:ext cx="6019800" cy="3654219"/>
            <a:chOff x="762000" y="909935"/>
            <a:chExt cx="6019800" cy="3654219"/>
          </a:xfrm>
        </p:grpSpPr>
        <p:cxnSp>
          <p:nvCxnSpPr>
            <p:cNvPr id="3" name="Straight Arrow Connector 2"/>
            <p:cNvCxnSpPr/>
            <p:nvPr/>
          </p:nvCxnSpPr>
          <p:spPr>
            <a:xfrm flipH="1">
              <a:off x="1219200" y="1371600"/>
              <a:ext cx="1905000" cy="2362200"/>
            </a:xfrm>
            <a:prstGeom prst="straightConnector1">
              <a:avLst/>
            </a:prstGeom>
            <a:ln w="571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 flipH="1">
              <a:off x="4191001" y="1589969"/>
              <a:ext cx="2057399" cy="2524831"/>
            </a:xfrm>
            <a:prstGeom prst="straightConnector1">
              <a:avLst/>
            </a:prstGeom>
            <a:ln w="571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3124200" y="909937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62000" y="3733802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84468" y="4102489"/>
              <a:ext cx="6130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096000" y="909935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E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3124200" y="1371600"/>
              <a:ext cx="1066800" cy="273088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29516" y="5354133"/>
                <a:ext cx="7736032" cy="1077218"/>
              </a:xfrm>
              <a:prstGeom prst="rect">
                <a:avLst/>
              </a:prstGeom>
              <a:noFill/>
              <a:ln w="19050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AB</a:t>
                </a:r>
                <a:r>
                  <a:rPr lang="en-US" sz="32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bn-BD" sz="32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ও </a:t>
                </a:r>
                <a:r>
                  <a:rPr lang="en-US" sz="32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CE </a:t>
                </a:r>
                <a:r>
                  <a:rPr lang="bn-BD" sz="32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দুইটি সমান্তরাল রেখা এবং </a:t>
                </a:r>
                <a:r>
                  <a:rPr lang="en-US" sz="32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AC </a:t>
                </a:r>
                <a:r>
                  <a:rPr lang="bn-BD" sz="32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উহাদের ছেদক</a:t>
                </a:r>
                <a:r>
                  <a:rPr lang="bn-BD" sz="32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।এখানে </a:t>
                </a:r>
                <a14:m>
                  <m:oMath xmlns:m="http://schemas.openxmlformats.org/officeDocument/2006/math">
                    <m:r>
                      <a:rPr lang="bn-BD" sz="3200" b="1" i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∠</m:t>
                    </m:r>
                    <m:r>
                      <a:rPr lang="en-US" sz="3200" b="1" i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𝑩𝑨𝑪</m:t>
                    </m:r>
                    <m:r>
                      <a:rPr lang="en-US" sz="3200" b="1" i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 =</m:t>
                    </m:r>
                    <m:r>
                      <a:rPr lang="en-US" sz="3200" b="1" i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∠</m:t>
                    </m:r>
                    <m:r>
                      <a:rPr lang="en-US" sz="3200" b="1" i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𝑨𝑪𝑬</m:t>
                    </m:r>
                    <m:r>
                      <a:rPr lang="en-US" sz="3200" b="1" i="1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.</m:t>
                    </m:r>
                    <m:r>
                      <a:rPr lang="bn-BD" sz="3200" b="1" i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a:rPr lang="en-US" sz="3200" b="1" i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 </m:t>
                    </m:r>
                  </m:oMath>
                </a14:m>
                <a:endParaRPr lang="en-US" sz="32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516" y="5354133"/>
                <a:ext cx="7736032" cy="107721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6499210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41889" y="609600"/>
            <a:ext cx="6088820" cy="4104620"/>
            <a:chOff x="1734109" y="1600200"/>
            <a:chExt cx="6088820" cy="4104620"/>
          </a:xfrm>
        </p:grpSpPr>
        <p:cxnSp>
          <p:nvCxnSpPr>
            <p:cNvPr id="4" name="Straight Connector 3"/>
            <p:cNvCxnSpPr/>
            <p:nvPr/>
          </p:nvCxnSpPr>
          <p:spPr>
            <a:xfrm rot="10800000" flipV="1">
              <a:off x="2133600" y="1981200"/>
              <a:ext cx="5105400" cy="32004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514600" y="1752600"/>
              <a:ext cx="4648200" cy="35814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2081445" y="1600200"/>
              <a:ext cx="40267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7412239" y="1828800"/>
              <a:ext cx="41069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239000" y="5181600"/>
              <a:ext cx="39305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567214" y="3581400"/>
              <a:ext cx="46198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C00000"/>
                  </a:solidFill>
                </a:rPr>
                <a:t>O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734109" y="4876802"/>
              <a:ext cx="40267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C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409699" y="5827632"/>
            <a:ext cx="6553200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দুইটি বিপ্রতীপ কোণের নাম লিখ।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12075" y="762000"/>
            <a:ext cx="7757950" cy="3937577"/>
            <a:chOff x="685800" y="1066800"/>
            <a:chExt cx="7757950" cy="3937577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762000" y="4114800"/>
              <a:ext cx="7391400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>
              <a:off x="760109" y="1600200"/>
              <a:ext cx="2364092" cy="251460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4657806" y="1600198"/>
              <a:ext cx="2123994" cy="247650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096604" y="1600200"/>
              <a:ext cx="1561202" cy="251460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/>
            <p:cNvSpPr/>
            <p:nvPr/>
          </p:nvSpPr>
          <p:spPr>
            <a:xfrm>
              <a:off x="2819402" y="1066800"/>
              <a:ext cx="55440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</a:rPr>
                <a:t>A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685800" y="4343400"/>
              <a:ext cx="39145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</a:rPr>
                <a:t>B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4470094" y="4419600"/>
              <a:ext cx="37542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</a:rPr>
                <a:t>C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355920" y="1128355"/>
              <a:ext cx="33534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</a:rPr>
                <a:t>E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001000" y="4419602"/>
              <a:ext cx="44275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</a:rPr>
                <a:t>D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33400" y="4942822"/>
            <a:ext cx="8115300" cy="138499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ত্রিভুজের একটি বাহুকে বর্ধিত করলে যে বহিঃস্থ কোণ উৎপন্ন হয় তা বিপরীত অন্তঃস্থ  কোণদ্বয়ের সমষ্টির</a:t>
            </a:r>
            <a:r>
              <a:rPr lang="bn-BD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সমান তার প্রমাণ ।</a:t>
            </a:r>
          </a:p>
        </p:txBody>
      </p:sp>
    </p:spTree>
    <p:extLst>
      <p:ext uri="{BB962C8B-B14F-4D97-AF65-F5344CB8AC3E}">
        <p14:creationId xmlns:p14="http://schemas.microsoft.com/office/powerpoint/2010/main" val="3152677722"/>
      </p:ext>
    </p:extLst>
  </p:cSld>
  <p:clrMapOvr>
    <a:masterClrMapping/>
  </p:clrMapOvr>
  <p:transition>
    <p:wipe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77495" y="3581400"/>
                <a:ext cx="8693784" cy="2923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ABC</a:t>
                </a:r>
                <a:r>
                  <a:rPr lang="en-US" sz="36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bn-BD" sz="36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সমদ্বিবাহু ত্রিভুজে  </a:t>
                </a:r>
                <a:r>
                  <a:rPr lang="en-US" sz="36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AB=AC.</a:t>
                </a:r>
              </a:p>
              <a:p>
                <a:pPr algn="ctr"/>
                <a:r>
                  <a:rPr lang="en-US" sz="36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BC </a:t>
                </a:r>
                <a:r>
                  <a:rPr lang="bn-BD" sz="36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6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কে ডান দিকে  বর্ধিত করলে </a:t>
                </a:r>
                <a14:m>
                  <m:oMath xmlns:m="http://schemas.openxmlformats.org/officeDocument/2006/math">
                    <m:r>
                      <a:rPr lang="bn-BD" sz="3600" b="1" i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∠</m:t>
                    </m:r>
                  </m:oMath>
                </a14:m>
                <a:r>
                  <a:rPr lang="en-US" sz="36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ACB </a:t>
                </a:r>
                <a:r>
                  <a:rPr lang="bn-BD" sz="36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এর বহিঃস্থ কোণ </a:t>
                </a:r>
                <a14:m>
                  <m:oMath xmlns:m="http://schemas.openxmlformats.org/officeDocument/2006/math">
                    <m:r>
                      <a:rPr lang="bn-BD" sz="3600" b="1" i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∠</m:t>
                    </m:r>
                  </m:oMath>
                </a14:m>
                <a:r>
                  <a:rPr lang="en-US" sz="36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ACD </a:t>
                </a:r>
                <a:r>
                  <a:rPr lang="bn-BD" sz="36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6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উৎপন্ন হয়। </a:t>
                </a:r>
              </a:p>
              <a:p>
                <a:r>
                  <a:rPr lang="bn-BD" sz="36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প্রমাণ করতে হবে যে</a:t>
                </a:r>
                <a:r>
                  <a:rPr lang="en-US" sz="36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,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bn-BD" sz="3600" b="1" i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∠</m:t>
                    </m:r>
                  </m:oMath>
                </a14:m>
                <a:r>
                  <a:rPr lang="en-US" sz="36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ABC+</a:t>
                </a:r>
                <a14:m>
                  <m:oMath xmlns:m="http://schemas.openxmlformats.org/officeDocument/2006/math">
                    <m:r>
                      <a:rPr lang="bn-BD" sz="3600" b="1" i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∠</m:t>
                    </m:r>
                  </m:oMath>
                </a14:m>
                <a:r>
                  <a:rPr lang="en-US" sz="36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BAC</a:t>
                </a:r>
                <a:r>
                  <a:rPr lang="en-US" sz="36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bn-BD" sz="3600" b="1" i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∠</m:t>
                    </m:r>
                  </m:oMath>
                </a14:m>
                <a:r>
                  <a:rPr lang="en-US" sz="36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ACD.</a:t>
                </a:r>
                <a:endPara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495" y="3581400"/>
                <a:ext cx="8693784" cy="2923877"/>
              </a:xfrm>
              <a:prstGeom prst="rect">
                <a:avLst/>
              </a:prstGeom>
              <a:blipFill rotWithShape="0">
                <a:blip r:embed="rId3"/>
                <a:stretch>
                  <a:fillRect l="-2244" t="-4175" r="-351" b="-8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59703" y="152400"/>
            <a:ext cx="37657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বিশেষ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নির্বচনঃ</a:t>
            </a:r>
            <a:r>
              <a:rPr lang="en-US" sz="2000" dirty="0" smtClean="0">
                <a:latin typeface="NikoshBAN"/>
              </a:rPr>
              <a:t> </a:t>
            </a:r>
            <a:endParaRPr lang="en-US" sz="2000" dirty="0">
              <a:latin typeface="NikoshBAN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042590" y="860286"/>
            <a:ext cx="5410200" cy="2669843"/>
            <a:chOff x="685800" y="965837"/>
            <a:chExt cx="7757950" cy="3714643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762000" y="4114800"/>
              <a:ext cx="7391400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760109" y="1600200"/>
              <a:ext cx="2364092" cy="251460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4657806" y="1600198"/>
              <a:ext cx="2123994" cy="247650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096604" y="1600200"/>
              <a:ext cx="1561202" cy="251460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2819402" y="965837"/>
              <a:ext cx="55440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</a:rPr>
                <a:t>A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85800" y="4095705"/>
              <a:ext cx="39145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</a:rPr>
                <a:t>B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470093" y="4095705"/>
              <a:ext cx="37542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</a:rPr>
                <a:t>C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839527" y="1055517"/>
              <a:ext cx="481448" cy="6932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</a:rPr>
                <a:t>E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001000" y="4095705"/>
              <a:ext cx="44275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575167"/>
      </p:ext>
    </p:extLst>
  </p:cSld>
  <p:clrMapOvr>
    <a:masterClrMapping/>
  </p:clrMapOvr>
  <p:transition spd="slow">
    <p:pull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" y="4876800"/>
            <a:ext cx="8610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 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বিন্দুতে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AB 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রেখার সমান্তরাল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CE 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রেখা আংকন করি।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304800"/>
            <a:ext cx="24080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আংকনঃ</a:t>
            </a:r>
            <a:endParaRPr lang="en-US" sz="4400" dirty="0">
              <a:solidFill>
                <a:srgbClr val="00206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752600" y="1559459"/>
            <a:ext cx="5791201" cy="2803547"/>
            <a:chOff x="685800" y="965837"/>
            <a:chExt cx="7757950" cy="3714643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762000" y="4114800"/>
              <a:ext cx="7391400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760109" y="1600200"/>
              <a:ext cx="2364092" cy="251460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4657806" y="1600198"/>
              <a:ext cx="2123994" cy="247650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096604" y="1600200"/>
              <a:ext cx="1561202" cy="251460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2819402" y="965837"/>
              <a:ext cx="55440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</a:rPr>
                <a:t>A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85800" y="4095705"/>
              <a:ext cx="39145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</a:rPr>
                <a:t>B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70093" y="4095705"/>
              <a:ext cx="37542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</a:rPr>
                <a:t>C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839527" y="1128355"/>
              <a:ext cx="481448" cy="6932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</a:rPr>
                <a:t>E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001000" y="4095705"/>
              <a:ext cx="44275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280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71475" y="3538478"/>
                <a:ext cx="8391525" cy="29570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AB</a:t>
                </a:r>
                <a:r>
                  <a:rPr lang="bn-BD" sz="36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6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36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CE</a:t>
                </a:r>
                <a:r>
                  <a:rPr lang="bn-BD" sz="36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সমান্তরাল  এবং </a:t>
                </a:r>
                <a:r>
                  <a:rPr lang="en-US" sz="36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BD</a:t>
                </a:r>
                <a:r>
                  <a:rPr lang="bn-BD" sz="36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তাদের </a:t>
                </a:r>
                <a:r>
                  <a:rPr lang="bn-BD" sz="36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ছেদক</a:t>
                </a:r>
                <a:r>
                  <a:rPr lang="en-US" sz="36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bn-BD" sz="36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sz="4000" b="1" i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∠</m:t>
                    </m:r>
                  </m:oMath>
                </a14:m>
                <a:r>
                  <a:rPr lang="en-US" sz="36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ABC </a:t>
                </a:r>
                <a:r>
                  <a:rPr lang="bn-BD" sz="36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en-US" sz="36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6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অনুরুপ</a:t>
                </a:r>
                <a:r>
                  <a:rPr lang="bn-BD" sz="36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sz="4000" b="1" i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∠</m:t>
                    </m:r>
                  </m:oMath>
                </a14:m>
                <a:r>
                  <a:rPr lang="en-US" sz="36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ECD. </a:t>
                </a:r>
                <a:endParaRPr lang="bn-BD" sz="36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36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আবার</a:t>
                </a:r>
                <a:r>
                  <a:rPr lang="en-US" sz="36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36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AB</a:t>
                </a:r>
                <a:r>
                  <a:rPr lang="bn-BD" sz="36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এবং</a:t>
                </a:r>
                <a:r>
                  <a:rPr lang="en-US" sz="36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CE</a:t>
                </a:r>
                <a:r>
                  <a:rPr lang="bn-BD" sz="36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সমান্তরাল </a:t>
                </a:r>
                <a:r>
                  <a:rPr lang="bn-BD" sz="36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এবং </a:t>
                </a:r>
                <a:r>
                  <a:rPr lang="en-US" sz="36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AC</a:t>
                </a:r>
                <a:r>
                  <a:rPr lang="bn-BD" sz="36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তাদের </a:t>
                </a:r>
                <a:r>
                  <a:rPr lang="bn-BD" sz="36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ছেদক</a:t>
                </a:r>
                <a:r>
                  <a:rPr lang="en-US" sz="36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। </a:t>
                </a:r>
              </a:p>
              <a:p>
                <a:r>
                  <a:rPr lang="bn-BD" sz="36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সুতরাং </a:t>
                </a:r>
                <a14:m>
                  <m:oMath xmlns:m="http://schemas.openxmlformats.org/officeDocument/2006/math">
                    <m:r>
                      <a:rPr lang="bn-BD" sz="4000" b="1" i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∠</m:t>
                    </m:r>
                  </m:oMath>
                </a14:m>
                <a:r>
                  <a:rPr lang="en-US" sz="36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BAC</a:t>
                </a:r>
                <a:r>
                  <a:rPr lang="bn-BD" sz="36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6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bn-BD" sz="36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একান্তর </a:t>
                </a:r>
                <a14:m>
                  <m:oMath xmlns:m="http://schemas.openxmlformats.org/officeDocument/2006/math">
                    <m:r>
                      <a:rPr lang="bn-BD" sz="4000" b="1" i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∠</m:t>
                    </m:r>
                  </m:oMath>
                </a14:m>
                <a:r>
                  <a:rPr lang="en-US" sz="36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ACE</a:t>
                </a:r>
                <a:r>
                  <a:rPr lang="bn-BD" sz="36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.</a:t>
                </a:r>
                <a:endParaRPr lang="en-US" sz="16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75" y="3538478"/>
                <a:ext cx="8391525" cy="2957092"/>
              </a:xfrm>
              <a:prstGeom prst="rect">
                <a:avLst/>
              </a:prstGeom>
              <a:blipFill rotWithShape="0">
                <a:blip r:embed="rId2"/>
                <a:stretch>
                  <a:fillRect l="-2324" t="-3292" r="-1670" b="-78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52400" y="247049"/>
            <a:ext cx="2057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প্রমাণঃ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752600" y="552096"/>
            <a:ext cx="5791201" cy="2803547"/>
            <a:chOff x="685800" y="965837"/>
            <a:chExt cx="7757950" cy="3714643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762000" y="4114800"/>
              <a:ext cx="7391400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760109" y="1600200"/>
              <a:ext cx="2364092" cy="251460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4657806" y="1600198"/>
              <a:ext cx="2123994" cy="247650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096604" y="1600200"/>
              <a:ext cx="1561202" cy="251460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2819402" y="965837"/>
              <a:ext cx="55440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</a:rPr>
                <a:t>A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85800" y="4095705"/>
              <a:ext cx="39145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</a:rPr>
                <a:t>B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70093" y="4095705"/>
              <a:ext cx="37542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</a:rPr>
                <a:t>C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839527" y="1055517"/>
              <a:ext cx="481448" cy="6932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</a:rPr>
                <a:t>E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001000" y="4095705"/>
              <a:ext cx="44275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833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98045" y="3528522"/>
                <a:ext cx="8686800" cy="3170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4000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সুতরাং </a:t>
                </a:r>
                <a14:m>
                  <m:oMath xmlns:m="http://schemas.openxmlformats.org/officeDocument/2006/math">
                    <m:r>
                      <a:rPr lang="bn-BD" sz="4000" b="0" i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∠</m:t>
                    </m:r>
                  </m:oMath>
                </a14:m>
                <a:r>
                  <a:rPr lang="en-US" sz="4000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ABC</a:t>
                </a:r>
                <a:r>
                  <a:rPr lang="en-US" sz="4000" dirty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+</a:t>
                </a:r>
                <a:r>
                  <a:rPr lang="bn-BD" sz="4000" dirty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sz="4000" b="0" i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∠</m:t>
                    </m:r>
                  </m:oMath>
                </a14:m>
                <a:r>
                  <a:rPr lang="en-US" sz="4000" dirty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BAC</a:t>
                </a:r>
                <a:r>
                  <a:rPr lang="en-US" sz="4000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bn-BD" sz="4000" dirty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sz="4000" b="0" i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∠</m:t>
                    </m:r>
                  </m:oMath>
                </a14:m>
                <a:r>
                  <a:rPr lang="en-US" sz="4000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ECD +</a:t>
                </a:r>
                <a:r>
                  <a:rPr lang="bn-BD" sz="4000" dirty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sz="4000" b="0" i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∠</m:t>
                    </m:r>
                  </m:oMath>
                </a14:m>
                <a:r>
                  <a:rPr lang="en-US" sz="4000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ACE.</a:t>
                </a:r>
                <a:endParaRPr lang="en-US" sz="4000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4000" dirty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বা,</a:t>
                </a:r>
                <a14:m>
                  <m:oMath xmlns:m="http://schemas.openxmlformats.org/officeDocument/2006/math">
                    <m:r>
                      <a:rPr lang="bn-BD" sz="4000" b="0" i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∠</m:t>
                    </m:r>
                  </m:oMath>
                </a14:m>
                <a:r>
                  <a:rPr lang="en-US" sz="4000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ABC </a:t>
                </a:r>
                <a:r>
                  <a:rPr lang="en-US" sz="4000" dirty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bn-BD" sz="4000" b="0" i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∠</m:t>
                    </m:r>
                  </m:oMath>
                </a14:m>
                <a:r>
                  <a:rPr lang="en-US" sz="4000" dirty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BAC = </a:t>
                </a:r>
                <a14:m>
                  <m:oMath xmlns:m="http://schemas.openxmlformats.org/officeDocument/2006/math">
                    <m:r>
                      <a:rPr lang="bn-BD" sz="4000" b="0" i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∠</m:t>
                    </m:r>
                  </m:oMath>
                </a14:m>
                <a:r>
                  <a:rPr lang="en-US" sz="4000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ACD.</a:t>
                </a:r>
                <a:endParaRPr lang="bn-BD" sz="4000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4000" dirty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বা,</a:t>
                </a:r>
                <a14:m>
                  <m:oMath xmlns:m="http://schemas.openxmlformats.org/officeDocument/2006/math">
                    <m:r>
                      <a:rPr lang="bn-BD" sz="4000" b="0" i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∠</m:t>
                    </m:r>
                  </m:oMath>
                </a14:m>
                <a:r>
                  <a:rPr lang="en-US" sz="4000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ABC+</a:t>
                </a:r>
                <a14:m>
                  <m:oMath xmlns:m="http://schemas.openxmlformats.org/officeDocument/2006/math">
                    <m:r>
                      <a:rPr lang="bn-BD" sz="4000" b="0" i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∠</m:t>
                    </m:r>
                  </m:oMath>
                </a14:m>
                <a:r>
                  <a:rPr lang="en-US" sz="4000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BAC+</a:t>
                </a:r>
                <a14:m>
                  <m:oMath xmlns:m="http://schemas.openxmlformats.org/officeDocument/2006/math">
                    <m:r>
                      <a:rPr lang="bn-BD" sz="4000" b="0" i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∠</m:t>
                    </m:r>
                  </m:oMath>
                </a14:m>
                <a:r>
                  <a:rPr lang="en-US" sz="4000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ACB=</a:t>
                </a:r>
                <a14:m>
                  <m:oMath xmlns:m="http://schemas.openxmlformats.org/officeDocument/2006/math">
                    <m:r>
                      <a:rPr lang="bn-BD" sz="4000" b="0" i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∠</m:t>
                    </m:r>
                  </m:oMath>
                </a14:m>
                <a:r>
                  <a:rPr lang="en-US" sz="4000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ACD+</a:t>
                </a:r>
                <a14:m>
                  <m:oMath xmlns:m="http://schemas.openxmlformats.org/officeDocument/2006/math">
                    <m:r>
                      <a:rPr lang="bn-BD" sz="4000" b="0" i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∠</m:t>
                    </m:r>
                  </m:oMath>
                </a14:m>
                <a:r>
                  <a:rPr lang="en-US" sz="4000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ACB. </a:t>
                </a:r>
              </a:p>
              <a:p>
                <a:r>
                  <a:rPr lang="bn-BD" sz="4000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bn-BD" sz="4000" dirty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,</a:t>
                </a:r>
                <a14:m>
                  <m:oMath xmlns:m="http://schemas.openxmlformats.org/officeDocument/2006/math">
                    <m:r>
                      <a:rPr lang="bn-BD" sz="4000" b="0" i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∠</m:t>
                    </m:r>
                  </m:oMath>
                </a14:m>
                <a:r>
                  <a:rPr lang="en-US" sz="4000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ABC+</a:t>
                </a:r>
                <a14:m>
                  <m:oMath xmlns:m="http://schemas.openxmlformats.org/officeDocument/2006/math">
                    <m:r>
                      <a:rPr lang="bn-BD" sz="4000" b="0" i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∠</m:t>
                    </m:r>
                  </m:oMath>
                </a14:m>
                <a:r>
                  <a:rPr lang="en-US" sz="4000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BAC+</a:t>
                </a:r>
                <a14:m>
                  <m:oMath xmlns:m="http://schemas.openxmlformats.org/officeDocument/2006/math">
                    <m:r>
                      <a:rPr lang="bn-BD" sz="4000" b="0" i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∠</m:t>
                    </m:r>
                  </m:oMath>
                </a14:m>
                <a:r>
                  <a:rPr lang="en-US" sz="4000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ACB=</a:t>
                </a:r>
                <a:r>
                  <a:rPr lang="bn-BD" sz="4000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দুই সমকোন</a:t>
                </a:r>
                <a:r>
                  <a:rPr lang="en-US" sz="4000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।</a:t>
                </a:r>
                <a:r>
                  <a:rPr lang="bn-BD" sz="4000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bn-IN" sz="40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dirty="0">
                    <a:latin typeface="NikoshBAN" pitchFamily="2" charset="0"/>
                    <a:cs typeface="NikoshBAN" pitchFamily="2" charset="0"/>
                  </a:rPr>
                  <a:t>					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	              </a:t>
                </a:r>
                <a:r>
                  <a:rPr lang="bn-BD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bn-BD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প্রমাণিত)</a:t>
                </a:r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045" y="3528522"/>
                <a:ext cx="8686800" cy="3170099"/>
              </a:xfrm>
              <a:prstGeom prst="rect">
                <a:avLst/>
              </a:prstGeom>
              <a:blipFill rotWithShape="0">
                <a:blip r:embed="rId2"/>
                <a:stretch>
                  <a:fillRect l="-2596" t="-3654" r="-4351" b="-5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1676399" y="473053"/>
            <a:ext cx="5791201" cy="2803547"/>
            <a:chOff x="685800" y="965837"/>
            <a:chExt cx="7757950" cy="3714643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762000" y="4114800"/>
              <a:ext cx="7391400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>
              <a:off x="760109" y="1600200"/>
              <a:ext cx="2364092" cy="251460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4657806" y="1600198"/>
              <a:ext cx="2123994" cy="247650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096604" y="1600200"/>
              <a:ext cx="1561202" cy="251460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2819402" y="965837"/>
              <a:ext cx="55440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</a:rPr>
                <a:t>A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685800" y="4095705"/>
              <a:ext cx="39145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</a:rPr>
                <a:t>B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470093" y="4095705"/>
              <a:ext cx="37542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</a:rPr>
                <a:t>C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912576" y="1128355"/>
              <a:ext cx="33534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</a:rPr>
                <a:t>E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001000" y="4095705"/>
              <a:ext cx="44275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</a:rPr>
                <a:t>D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183925" y="208832"/>
            <a:ext cx="23326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প্রমাণঃ</a:t>
            </a:r>
            <a:endParaRPr lang="en-US" sz="5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915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5635902"/>
            <a:ext cx="8534400" cy="584775"/>
          </a:xfrm>
          <a:prstGeom prst="rect">
            <a:avLst/>
          </a:prstGeom>
          <a:noFill/>
          <a:ln w="127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একান্তর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কোণগুলো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133600" y="1534180"/>
            <a:ext cx="5029200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114550" y="3257550"/>
            <a:ext cx="5048250" cy="138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2857500" y="734080"/>
            <a:ext cx="3581400" cy="33528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480662" y="1229382"/>
            <a:ext cx="4219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/>
              <a:t>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391400" y="1153180"/>
            <a:ext cx="4796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/>
              <a:t>B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28509" y="2981982"/>
            <a:ext cx="4042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/>
              <a:t>C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428269" y="2940200"/>
            <a:ext cx="405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10000" y="3274369"/>
            <a:ext cx="3834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/>
              <a:t>F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190416" y="1000780"/>
            <a:ext cx="359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702268" y="4353580"/>
            <a:ext cx="4267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Q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493030" y="467382"/>
            <a:ext cx="3962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/>
              <a:t>P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52500" y="3886200"/>
            <a:ext cx="7391400" cy="206210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প্রমাণ কর যে ত্রিভুজের একটি বাহুকে বর্ধিত করলে যে বহিঃস্থ কোণ উৎপন্ন হয় তা বিপরীত অন্তঃস্থ কোণদ্বয়ের সমষ্টির সমান।</a:t>
            </a:r>
            <a:endParaRPr lang="en-US" sz="3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371600" y="2752725"/>
            <a:ext cx="65532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400175" y="1081088"/>
            <a:ext cx="1971675" cy="167163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352800" y="1076325"/>
            <a:ext cx="1905000" cy="16764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219700" y="1066800"/>
            <a:ext cx="1652587" cy="168592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60989" y="304800"/>
            <a:ext cx="8453557" cy="6200572"/>
            <a:chOff x="260987" y="304800"/>
            <a:chExt cx="8453557" cy="6200572"/>
          </a:xfrm>
        </p:grpSpPr>
        <p:pic>
          <p:nvPicPr>
            <p:cNvPr id="4" name="Picture 3" descr="1471212_614886641882693_173860812_n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200" y="304800"/>
              <a:ext cx="8229600" cy="620057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" name="TextBox 2"/>
            <p:cNvSpPr txBox="1"/>
            <p:nvPr/>
          </p:nvSpPr>
          <p:spPr>
            <a:xfrm>
              <a:off x="260987" y="1638743"/>
              <a:ext cx="8453557" cy="3016210"/>
            </a:xfrm>
            <a:prstGeom prst="rect">
              <a:avLst/>
            </a:prstGeom>
            <a:noFill/>
            <a:ln w="34925"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endParaRPr lang="en-US" sz="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166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স্বা</a:t>
              </a:r>
              <a:r>
                <a:rPr lang="bn-BD" sz="16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</a:t>
              </a:r>
              <a:r>
                <a:rPr lang="bn-BD" sz="16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</a:t>
              </a:r>
              <a:r>
                <a:rPr lang="bn-BD" sz="166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</a:t>
              </a:r>
              <a:endParaRPr lang="en-US" sz="16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8645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2176612" y="1982789"/>
            <a:ext cx="4757588" cy="220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176612" y="3200400"/>
            <a:ext cx="475758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2911131" y="1524000"/>
            <a:ext cx="3200400" cy="1981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700445" y="1676400"/>
            <a:ext cx="4026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010400" y="1752600"/>
            <a:ext cx="391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B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099426" y="2971800"/>
            <a:ext cx="4106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943600" y="762000"/>
            <a:ext cx="359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F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591787" y="4114800"/>
            <a:ext cx="3706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060202" y="1491142"/>
            <a:ext cx="3481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/>
              <a:t>P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364660" y="3178698"/>
            <a:ext cx="4315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Q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547812" y="2938790"/>
            <a:ext cx="3754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C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" y="4917323"/>
            <a:ext cx="8229600" cy="107721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একান্তর কোণ, অনুরুপ কোণ, ও ছেদকের 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পার্শ্বস্থ অন্তঃস্থ কোণ চিহ্নিত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কর।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143000"/>
            <a:ext cx="8428911" cy="4508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7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ab¨ev`</a:t>
            </a:r>
            <a:endParaRPr lang="en-US" sz="239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288"/>
            <a:ext cx="9144000" cy="68722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6924973"/>
          </a:xfrm>
          <a:prstGeom prst="rect">
            <a:avLst/>
          </a:prstGeom>
          <a:solidFill>
            <a:srgbClr val="002060"/>
          </a:solidFill>
          <a:ln w="28575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endParaRPr lang="en-US" sz="48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800" dirty="0" smtClean="0">
              <a:solidFill>
                <a:srgbClr val="FFC000"/>
              </a:solidFill>
              <a:latin typeface="NikoshBAN"/>
              <a:cs typeface="NikoshBAN" pitchFamily="2" charset="0"/>
            </a:endParaRPr>
          </a:p>
          <a:p>
            <a:pPr algn="ctr"/>
            <a:r>
              <a:rPr lang="bn-BD" sz="4800" dirty="0" smtClean="0">
                <a:solidFill>
                  <a:srgbClr val="FFC000"/>
                </a:solidFill>
                <a:latin typeface="NikoshBAN"/>
                <a:cs typeface="NikoshBAN" pitchFamily="2" charset="0"/>
              </a:rPr>
              <a:t>সাধারণ গণিত</a:t>
            </a:r>
          </a:p>
          <a:p>
            <a:pPr algn="ctr"/>
            <a:r>
              <a:rPr lang="bn-BD" sz="4800" dirty="0" smtClean="0">
                <a:solidFill>
                  <a:srgbClr val="FFC000"/>
                </a:solidFill>
                <a:latin typeface="NikoshBAN"/>
                <a:cs typeface="NikoshBAN" pitchFamily="2" charset="0"/>
              </a:rPr>
              <a:t>সপ্তম শ্রেণি</a:t>
            </a:r>
            <a:endParaRPr lang="en-US" sz="4800" dirty="0" smtClean="0">
              <a:solidFill>
                <a:srgbClr val="FFC000"/>
              </a:solidFill>
              <a:latin typeface="NikoshBAN"/>
              <a:cs typeface="NikoshBAN" pitchFamily="2" charset="0"/>
            </a:endParaRPr>
          </a:p>
          <a:p>
            <a:pPr algn="ctr"/>
            <a:r>
              <a:rPr lang="en-US" sz="4800" dirty="0" err="1" smtClean="0">
                <a:solidFill>
                  <a:srgbClr val="FFC000"/>
                </a:solidFill>
                <a:latin typeface="NikoshBAN"/>
                <a:cs typeface="NikoshBAN" pitchFamily="2" charset="0"/>
              </a:rPr>
              <a:t>অধ্যায়ঃ</a:t>
            </a:r>
            <a:r>
              <a:rPr lang="en-US" sz="4800" dirty="0" smtClean="0">
                <a:solidFill>
                  <a:srgbClr val="FFC00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C000"/>
                </a:solidFill>
                <a:latin typeface="NikoshBAN"/>
                <a:cs typeface="NikoshBAN" pitchFamily="2" charset="0"/>
              </a:rPr>
              <a:t>অষ্টম</a:t>
            </a:r>
            <a:endParaRPr lang="bn-BD" sz="4800" dirty="0" smtClean="0">
              <a:solidFill>
                <a:srgbClr val="FFC000"/>
              </a:solidFill>
              <a:latin typeface="NikoshBAN"/>
              <a:cs typeface="NikoshBAN" pitchFamily="2" charset="0"/>
            </a:endParaRPr>
          </a:p>
          <a:p>
            <a:pPr algn="ctr"/>
            <a:r>
              <a:rPr lang="bn-BD" sz="4800" dirty="0" smtClean="0">
                <a:solidFill>
                  <a:srgbClr val="FFC000"/>
                </a:solidFill>
                <a:latin typeface="NikoshBAN"/>
                <a:cs typeface="NikoshBAN" pitchFamily="2" charset="0"/>
              </a:rPr>
              <a:t>সময়ঃ </a:t>
            </a:r>
            <a:r>
              <a:rPr lang="en-US" sz="4800" dirty="0" smtClean="0">
                <a:solidFill>
                  <a:srgbClr val="FFC000"/>
                </a:solidFill>
                <a:latin typeface="NikoshBAN"/>
                <a:cs typeface="NikoshBAN" pitchFamily="2" charset="0"/>
              </a:rPr>
              <a:t>৫</a:t>
            </a:r>
            <a:r>
              <a:rPr lang="bn-BD" sz="4800" dirty="0" smtClean="0">
                <a:solidFill>
                  <a:srgbClr val="FFC000"/>
                </a:solidFill>
                <a:latin typeface="NikoshBAN"/>
                <a:cs typeface="NikoshBAN" pitchFamily="2" charset="0"/>
              </a:rPr>
              <a:t>০ মিনিট</a:t>
            </a:r>
          </a:p>
          <a:p>
            <a:pPr algn="ctr"/>
            <a:r>
              <a:rPr lang="en-US" sz="6000" dirty="0" err="1" smtClean="0">
                <a:solidFill>
                  <a:srgbClr val="FFC000"/>
                </a:solidFill>
                <a:latin typeface="NikoshBAN"/>
                <a:cs typeface="SutonnyMJ" pitchFamily="2" charset="0"/>
              </a:rPr>
              <a:t>তারিখঃ</a:t>
            </a:r>
            <a:r>
              <a:rPr lang="en-US" sz="6000" dirty="0" smtClean="0">
                <a:solidFill>
                  <a:srgbClr val="FFC000"/>
                </a:solidFill>
                <a:latin typeface="NikoshBAN"/>
                <a:cs typeface="SutonnyMJ" pitchFamily="2" charset="0"/>
              </a:rPr>
              <a:t> ১২/০৯/২০২০</a:t>
            </a:r>
            <a:endParaRPr lang="bn-IN" sz="6000" dirty="0" smtClean="0">
              <a:solidFill>
                <a:srgbClr val="FFC000"/>
              </a:solidFill>
              <a:latin typeface="NikoshBAN"/>
              <a:cs typeface="NikoshBAN" pitchFamily="2" charset="0"/>
            </a:endParaRPr>
          </a:p>
          <a:p>
            <a:pPr algn="ctr"/>
            <a:r>
              <a:rPr lang="en-US" sz="4800" smtClean="0">
                <a:solidFill>
                  <a:srgbClr val="FFC000"/>
                </a:solidFill>
                <a:latin typeface="NikoshBAN"/>
                <a:cs typeface="NikoshBAN" pitchFamily="2" charset="0"/>
              </a:rPr>
              <a:t> </a:t>
            </a:r>
          </a:p>
          <a:p>
            <a:pPr algn="ctr"/>
            <a:endParaRPr lang="en-US" sz="4800" dirty="0">
              <a:solidFill>
                <a:srgbClr val="FFC000"/>
              </a:solidFill>
              <a:latin typeface="NikoshBAN"/>
              <a:cs typeface="NikoshBAN" pitchFamily="2" charset="0"/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762000"/>
            <a:ext cx="7620000" cy="452431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38100">
            <a:solidFill>
              <a:srgbClr val="FF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….</a:t>
            </a:r>
          </a:p>
          <a:p>
            <a:pPr algn="ctr"/>
            <a:endParaRPr lang="bn-BD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সমন্তরাল রেখা কাহাকে বলে তা বলতে পারবে</a:t>
            </a:r>
            <a:r>
              <a:rPr lang="en-US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একান্তর কোণ কাহাকে বলে তা বলতে পারবে</a:t>
            </a:r>
            <a:r>
              <a:rPr lang="en-US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অনুরুপ কোণ কি তা বলতে পারবে</a:t>
            </a:r>
            <a:r>
              <a:rPr lang="en-US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ত্রিভুজের তিন কোণের সমষ্টি দুই সমকোণের সমান তা প্রমাণ করতে পারবে।</a:t>
            </a:r>
          </a:p>
          <a:p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jib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0" y="1066800"/>
            <a:ext cx="5829300" cy="2438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400" y="191869"/>
            <a:ext cx="5791200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নিচের ছবিগুলো লক্ষ্য করঃ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971800" y="3048000"/>
            <a:ext cx="2971800" cy="3429001"/>
            <a:chOff x="3124200" y="3047999"/>
            <a:chExt cx="2971800" cy="3429001"/>
          </a:xfrm>
        </p:grpSpPr>
        <p:sp>
          <p:nvSpPr>
            <p:cNvPr id="2" name="Isosceles Triangle 1"/>
            <p:cNvSpPr/>
            <p:nvPr/>
          </p:nvSpPr>
          <p:spPr>
            <a:xfrm>
              <a:off x="3124200" y="3047999"/>
              <a:ext cx="2971800" cy="3429001"/>
            </a:xfrm>
            <a:prstGeom prst="triangle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Isosceles Triangle 2"/>
            <p:cNvSpPr/>
            <p:nvPr/>
          </p:nvSpPr>
          <p:spPr>
            <a:xfrm rot="10800000">
              <a:off x="4224333" y="3962399"/>
              <a:ext cx="761998" cy="838200"/>
            </a:xfrm>
            <a:prstGeom prst="triangle">
              <a:avLst>
                <a:gd name="adj" fmla="val 5170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/>
          </p:nvSpPr>
          <p:spPr>
            <a:xfrm rot="10800000">
              <a:off x="3848101" y="4800599"/>
              <a:ext cx="761999" cy="838200"/>
            </a:xfrm>
            <a:prstGeom prst="triangle">
              <a:avLst>
                <a:gd name="adj" fmla="val 5170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 rot="10800000">
              <a:off x="4610097" y="4800599"/>
              <a:ext cx="761999" cy="838200"/>
            </a:xfrm>
            <a:prstGeom prst="triangle">
              <a:avLst>
                <a:gd name="adj" fmla="val 5170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 rot="10800000">
              <a:off x="4210053" y="5638799"/>
              <a:ext cx="761999" cy="838200"/>
            </a:xfrm>
            <a:prstGeom prst="triangle">
              <a:avLst>
                <a:gd name="adj" fmla="val 5170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 rot="10800000">
              <a:off x="4986328" y="5638800"/>
              <a:ext cx="761999" cy="838200"/>
            </a:xfrm>
            <a:prstGeom prst="triangle">
              <a:avLst>
                <a:gd name="adj" fmla="val 5170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/>
          </p:nvSpPr>
          <p:spPr>
            <a:xfrm rot="10800000">
              <a:off x="3462333" y="5638799"/>
              <a:ext cx="761999" cy="838200"/>
            </a:xfrm>
            <a:prstGeom prst="triangle">
              <a:avLst>
                <a:gd name="adj" fmla="val 5170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138237" y="1752600"/>
            <a:ext cx="7010400" cy="4881265"/>
            <a:chOff x="990600" y="1143002"/>
            <a:chExt cx="7010400" cy="4881265"/>
          </a:xfrm>
        </p:grpSpPr>
        <p:grpSp>
          <p:nvGrpSpPr>
            <p:cNvPr id="4" name="Group 3"/>
            <p:cNvGrpSpPr/>
            <p:nvPr/>
          </p:nvGrpSpPr>
          <p:grpSpPr>
            <a:xfrm>
              <a:off x="1676400" y="1588149"/>
              <a:ext cx="5257800" cy="3962399"/>
              <a:chOff x="1676400" y="1523999"/>
              <a:chExt cx="5257800" cy="3962399"/>
            </a:xfrm>
          </p:grpSpPr>
          <p:cxnSp>
            <p:nvCxnSpPr>
              <p:cNvPr id="3" name="Straight Connector 2"/>
              <p:cNvCxnSpPr/>
              <p:nvPr/>
            </p:nvCxnSpPr>
            <p:spPr>
              <a:xfrm>
                <a:off x="1752600" y="2743200"/>
                <a:ext cx="5181600" cy="381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/>
              <p:cNvCxnSpPr/>
              <p:nvPr/>
            </p:nvCxnSpPr>
            <p:spPr>
              <a:xfrm>
                <a:off x="1676400" y="4572000"/>
                <a:ext cx="5181600" cy="762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rot="5400000">
                <a:off x="2247903" y="1790699"/>
                <a:ext cx="3962399" cy="342900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TextBox 18"/>
            <p:cNvSpPr txBox="1"/>
            <p:nvPr/>
          </p:nvSpPr>
          <p:spPr>
            <a:xfrm>
              <a:off x="990600" y="2514600"/>
              <a:ext cx="68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A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086600" y="2514602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B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90600" y="4343402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C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162800" y="4267202"/>
              <a:ext cx="83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D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791200" y="1143002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P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828800" y="5562602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Q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191000" y="2209802"/>
              <a:ext cx="83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E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200400" y="4800602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F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90637" y="439577"/>
            <a:ext cx="6705600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12700"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308097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>
            <a:off x="1295400" y="1905000"/>
            <a:ext cx="2209800" cy="2895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3886200" y="1943101"/>
            <a:ext cx="2209800" cy="293369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52500" y="5562600"/>
            <a:ext cx="6743700" cy="646331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উপরের রেখা দুইটি  সমান্তরাল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510709"/>
            <a:ext cx="7696200" cy="101566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‍?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505200" y="2057400"/>
            <a:ext cx="23622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282509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5.55112E-17 L -0.2125 0.3777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25" y="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>
            <a:off x="1676400" y="1676400"/>
            <a:ext cx="1905000" cy="28575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76787" y="1619250"/>
            <a:ext cx="1600200" cy="2971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90637" y="5450028"/>
            <a:ext cx="6972300" cy="646331"/>
          </a:xfrm>
          <a:prstGeom prst="rect">
            <a:avLst/>
          </a:prstGeom>
          <a:solidFill>
            <a:srgbClr val="002060"/>
          </a:solidFill>
          <a:ln w="28575">
            <a:solidFill>
              <a:srgbClr val="C0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উপরের রেখা দুইটি  সমান্তরাল নয়।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457200"/>
            <a:ext cx="7467600" cy="707886"/>
          </a:xfrm>
          <a:prstGeom prst="rect">
            <a:avLst/>
          </a:prstGeom>
          <a:solidFill>
            <a:srgbClr val="002060"/>
          </a:solidFill>
          <a:ln w="28575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?  </a:t>
            </a:r>
          </a:p>
        </p:txBody>
      </p:sp>
    </p:spTree>
    <p:extLst>
      <p:ext uri="{BB962C8B-B14F-4D97-AF65-F5344CB8AC3E}">
        <p14:creationId xmlns:p14="http://schemas.microsoft.com/office/powerpoint/2010/main" val="811525343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650</TotalTime>
  <Words>421</Words>
  <Application>Microsoft Office PowerPoint</Application>
  <PresentationFormat>On-screen Show (4:3)</PresentationFormat>
  <Paragraphs>123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NikoshBAN</vt:lpstr>
      <vt:lpstr>SutonnyMJ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Acer</cp:lastModifiedBy>
  <cp:revision>181</cp:revision>
  <dcterms:created xsi:type="dcterms:W3CDTF">2013-11-13T05:45:29Z</dcterms:created>
  <dcterms:modified xsi:type="dcterms:W3CDTF">2020-09-12T14:03:07Z</dcterms:modified>
</cp:coreProperties>
</file>