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96" y="-192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1600201"/>
            <a:ext cx="10969943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1600201"/>
            <a:ext cx="10969943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39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2" y="1435101"/>
            <a:ext cx="4010039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ame 6"/>
          <p:cNvSpPr/>
          <p:nvPr userDrawn="1"/>
        </p:nvSpPr>
        <p:spPr>
          <a:xfrm>
            <a:off x="0" y="0"/>
            <a:ext cx="12188825" cy="6858000"/>
          </a:xfrm>
          <a:prstGeom prst="frame">
            <a:avLst>
              <a:gd name="adj1" fmla="val 1292"/>
            </a:avLst>
          </a:prstGeom>
          <a:solidFill>
            <a:srgbClr val="0070C0"/>
          </a:solidFill>
          <a:ln>
            <a:solidFill>
              <a:srgbClr val="FFFF0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9" r:id="rId9"/>
    <p:sldLayoutId id="2147483657" r:id="rId10"/>
    <p:sldLayoutId id="214748365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88825" cy="6858000"/>
          </a:xfrm>
          <a:prstGeom prst="frame">
            <a:avLst>
              <a:gd name="adj1" fmla="val 1292"/>
            </a:avLst>
          </a:prstGeom>
          <a:solidFill>
            <a:srgbClr val="0070C0"/>
          </a:solidFill>
          <a:ln>
            <a:solidFill>
              <a:srgbClr val="FFFF0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" name="Picture 4" descr="HD wallpaper: flowers, bouquets, tulips, white background, freshness,  studio shot | Wallpaper Flar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7212" y="381000"/>
            <a:ext cx="8321675" cy="46863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436812" y="5105400"/>
            <a:ext cx="6858000" cy="1323439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0" b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80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b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en-US" sz="80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51212" y="268069"/>
            <a:ext cx="5284408" cy="646331"/>
          </a:xfrm>
          <a:prstGeom prst="rect">
            <a:avLst/>
          </a:prstGeom>
          <a:ln/>
          <a:effectLst>
            <a:glow rad="101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spc="-15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চিত্রগুলো</a:t>
            </a:r>
            <a:r>
              <a:rPr lang="en-US" sz="3600" b="1" spc="-15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-15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মনোযোগ</a:t>
            </a:r>
            <a:r>
              <a:rPr lang="en-US" sz="3600" b="1" spc="-15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-15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3600" b="1" spc="-15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-15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3600" b="1" spc="-15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-15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</a:t>
            </a:r>
            <a:endParaRPr lang="en-US" sz="3600" b="1" spc="-15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8" descr="logic gates circuit - Theory articles - Electronics-Lab.com Community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0412" y="1143000"/>
            <a:ext cx="4762500" cy="2200275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706840" y="3505200"/>
            <a:ext cx="14157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OR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গেইট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2530" name="Picture 2" descr="Virtual Lab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4412" y="1371600"/>
            <a:ext cx="5137509" cy="304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161212" y="4572000"/>
            <a:ext cx="31935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OR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গেইটের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সত্যক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সারণি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8012" y="5029200"/>
            <a:ext cx="11049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গেইটে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দুইয়ের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অধিক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ইনপুট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মাত্র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আউটপুট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OR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গেইট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ইনপুট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সত্য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(১)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আউটপুট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সত্য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(১)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সবগুলো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ইনপুট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মিথ্যা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(০)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আউটপুট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মিথ্যা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(০)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3012" y="5486400"/>
            <a:ext cx="768992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সবগুলো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ইনপুট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মিথ্যা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(০) 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আউটপুট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মিথ্যা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(০) 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3351212" y="268069"/>
            <a:ext cx="5284408" cy="646331"/>
          </a:xfrm>
          <a:prstGeom prst="rect">
            <a:avLst/>
          </a:prstGeom>
          <a:ln/>
          <a:effectLst>
            <a:glow rad="101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spc="-15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চিত্রগুলো</a:t>
            </a:r>
            <a:r>
              <a:rPr lang="en-US" sz="3600" b="1" spc="-15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-15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মনোযোগ</a:t>
            </a:r>
            <a:r>
              <a:rPr lang="en-US" sz="3600" b="1" spc="-15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-15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3600" b="1" spc="-15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-15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3600" b="1" spc="-15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-15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</a:t>
            </a:r>
            <a:endParaRPr lang="en-US" sz="3600" b="1" spc="-15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3554" name="Picture 2" descr="D:\my project17\pic17\dig4a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3812" y="1752600"/>
            <a:ext cx="4175606" cy="2362200"/>
          </a:xfrm>
          <a:prstGeom prst="rect">
            <a:avLst/>
          </a:prstGeom>
          <a:noFill/>
        </p:spPr>
      </p:pic>
      <p:pic>
        <p:nvPicPr>
          <p:cNvPr id="5" name="Picture 2" descr="Virtual Lab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4412" y="1371600"/>
            <a:ext cx="5137509" cy="304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161212" y="4572000"/>
            <a:ext cx="31935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OR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গেইটের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সত্যক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সারণি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7612" y="4419600"/>
            <a:ext cx="34916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OR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গেইটের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সমতুল্য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সার্কিট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Basic Logic Gates Tutorial - logic gates animation with truth tables| Vivax  Solutions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2412" y="1676400"/>
            <a:ext cx="3200400" cy="21336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903412" y="4038600"/>
            <a:ext cx="16914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NOT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গেইট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51212" y="268069"/>
            <a:ext cx="5284408" cy="646331"/>
          </a:xfrm>
          <a:prstGeom prst="rect">
            <a:avLst/>
          </a:prstGeom>
          <a:ln/>
          <a:effectLst>
            <a:glow rad="101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spc="-15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চিত্রগুলো</a:t>
            </a:r>
            <a:r>
              <a:rPr lang="en-US" sz="3600" b="1" spc="-15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-15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মনোযোগ</a:t>
            </a:r>
            <a:r>
              <a:rPr lang="en-US" sz="3600" b="1" spc="-15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-15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3600" b="1" spc="-15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-15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3600" b="1" spc="-15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-15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</a:t>
            </a:r>
            <a:endParaRPr lang="en-US" sz="3600" b="1" spc="-15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578" name="AutoShape 2" descr="How Logic Gates Work in Digital Electronics | EAGLE | Blo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4579" name="Picture 3" descr="D:\my project17\pic17\Not-Truth-Tabl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08812" y="1371600"/>
            <a:ext cx="2819400" cy="3089409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704012" y="4495800"/>
            <a:ext cx="34692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NOT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গেইটের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সত্যক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সারণি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4212" y="5171182"/>
            <a:ext cx="11049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গেইটে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ইনপুট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আউটপুট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NOT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গেইট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আউটপুট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সব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ইনপুটের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বিপরীত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D:\my project17\pic17\Not-Truth-Tabl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23012" y="1295400"/>
            <a:ext cx="2819400" cy="3089409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094412" y="4495800"/>
            <a:ext cx="34692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NOT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গেইটের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সত্যক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সারণি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51212" y="268069"/>
            <a:ext cx="5284408" cy="646331"/>
          </a:xfrm>
          <a:prstGeom prst="rect">
            <a:avLst/>
          </a:prstGeom>
          <a:ln/>
          <a:effectLst>
            <a:glow rad="101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spc="-15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চিত্রগুলো</a:t>
            </a:r>
            <a:r>
              <a:rPr lang="en-US" sz="3600" b="1" spc="-15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-15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মনোযোগ</a:t>
            </a:r>
            <a:r>
              <a:rPr lang="en-US" sz="3600" b="1" spc="-15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-15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3600" b="1" spc="-15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-15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3600" b="1" spc="-15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-15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</a:t>
            </a:r>
            <a:endParaRPr lang="en-US" sz="3600" b="1" spc="-15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5602" name="Picture 2" descr="D:\my project17\pic17\unnamed (1)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89012" y="1676400"/>
            <a:ext cx="4124325" cy="177165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370012" y="3352800"/>
            <a:ext cx="3767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NOT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গেইটের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সমতুল্য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সার্কিট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122612" y="5435025"/>
            <a:ext cx="53190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আউটপুট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সব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ইনপুটের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বিপরীত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75643" y="958483"/>
            <a:ext cx="2538484" cy="769441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rtDeco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দলগত কাজ</a:t>
            </a:r>
            <a:endParaRPr lang="en-US" sz="44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0380" y="2200151"/>
            <a:ext cx="6727494" cy="646331"/>
          </a:xfrm>
          <a:prstGeom prst="rect">
            <a:avLst/>
          </a:prstGeom>
          <a:solidFill>
            <a:srgbClr val="00B0F0"/>
          </a:soli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লজিক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গেইট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45879" y="2200151"/>
            <a:ext cx="2141548" cy="646331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শপলা</a:t>
            </a:r>
            <a:r>
              <a:rPr lang="bn-BD" sz="36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  <a:endParaRPr lang="en-US" sz="36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1535" y="3492911"/>
            <a:ext cx="2141548" cy="646331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গোলাপ</a:t>
            </a:r>
            <a:r>
              <a:rPr lang="bn-BD" sz="36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  <a:endParaRPr lang="en-US" sz="36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26036" y="3492911"/>
            <a:ext cx="6727494" cy="646331"/>
          </a:xfrm>
          <a:prstGeom prst="rect">
            <a:avLst/>
          </a:prstGeom>
          <a:solidFill>
            <a:srgbClr val="002060"/>
          </a:soli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অর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গেইট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45879" y="4611469"/>
            <a:ext cx="2092860" cy="646331"/>
          </a:xfrm>
          <a:prstGeom prst="rect">
            <a:avLst/>
          </a:prstGeom>
          <a:ln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জবা</a:t>
            </a:r>
            <a:r>
              <a:rPr lang="bn-BD" sz="36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  <a:endParaRPr lang="en-US" sz="36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26035" y="4611469"/>
            <a:ext cx="6727495" cy="646331"/>
          </a:xfrm>
          <a:prstGeom prst="rect">
            <a:avLst/>
          </a:prstGeom>
          <a:solidFill>
            <a:srgbClr val="0070C0"/>
          </a:soli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নট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গেইট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4212" y="685800"/>
            <a:ext cx="373380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দেখি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কিনা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4212" y="1371600"/>
            <a:ext cx="11277600" cy="76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979612" y="2590800"/>
            <a:ext cx="7324454" cy="28623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65138" indent="-465138">
              <a:buFont typeface="+mj-lt"/>
              <a:buAutoNum type="arabicPeriod"/>
            </a:pP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লজিক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গেইট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bn-IN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bn-BD" sz="3600" b="1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marL="465138" indent="-465138">
              <a:buFont typeface="+mj-lt"/>
              <a:buAutoNum type="arabicPeriod"/>
            </a:pP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AND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গেইটের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আউটপুট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কখন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১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bn-IN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bn-IN" sz="3600" b="1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marL="465138" indent="-465138">
              <a:buFont typeface="+mj-lt"/>
              <a:buAutoNum type="arabicPeriod"/>
            </a:pP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OR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গেইট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bn-IN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36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marL="465138" indent="-465138">
              <a:buFont typeface="+mj-lt"/>
              <a:buAutoNum type="arabicPeriod"/>
            </a:pP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NOT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গেইট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bn-IN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bn-BD" sz="3600" b="1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marL="465138" indent="-465138">
              <a:buFont typeface="+mj-lt"/>
              <a:buAutoNum type="arabicPeriod"/>
            </a:pP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OR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গেইটের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আউটপুট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কখন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১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bn-BD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?</a:t>
            </a:r>
            <a:r>
              <a:rPr lang="bn-IN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IN" sz="3600" b="1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7012" y="152400"/>
            <a:ext cx="11734799" cy="830997"/>
          </a:xfrm>
          <a:prstGeom prst="rect">
            <a:avLst/>
          </a:prstGeom>
          <a:ln>
            <a:solidFill>
              <a:srgbClr val="FFFF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14003" y="5754469"/>
            <a:ext cx="7409409" cy="64633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লজিক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গেইটের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সমতুল্য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সার্কিট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অংকন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আনবে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2" descr="Hiring for homework assistance expert, Tutor Job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49633" y="1676400"/>
            <a:ext cx="5481949" cy="36576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0612" y="2514600"/>
            <a:ext cx="7239000" cy="1323439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0" b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80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sz="8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80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51412" y="1905000"/>
            <a:ext cx="6781800" cy="3072921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101882" tIns="50941" rIns="101882" bIns="50941" rtlCol="0">
            <a:spAutoFit/>
          </a:bodyPr>
          <a:lstStyle/>
          <a:p>
            <a:pPr algn="ctr"/>
            <a:r>
              <a:rPr lang="bn-BD" sz="6000" spc="11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সুজন শীল</a:t>
            </a:r>
          </a:p>
          <a:p>
            <a:pPr algn="ctr"/>
            <a:r>
              <a:rPr lang="bn-BD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ট্রেড ইন্সট্রাক্টর (কম্পিউটার)</a:t>
            </a:r>
          </a:p>
          <a:p>
            <a:pPr algn="ctr"/>
            <a:r>
              <a:rPr lang="bn-BD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রাউজান আর্যমৈত্রেয় ইনস্টিটিউশন</a:t>
            </a:r>
          </a:p>
          <a:p>
            <a:pPr algn="ctr"/>
            <a:r>
              <a:rPr lang="bn-BD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মোবাইলঃ ০১৭১৫৯৬৪৭০১</a:t>
            </a:r>
          </a:p>
          <a:p>
            <a:pPr algn="ctr"/>
            <a:r>
              <a:rPr lang="en-US" sz="25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E-mail: sujan.eng</a:t>
            </a:r>
            <a:r>
              <a:rPr lang="en-US" sz="25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r>
              <a:rPr lang="en-US" sz="25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@yahoo.com</a:t>
            </a:r>
            <a:endParaRPr lang="en-US" sz="25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 descr="C:\Users\SA CITZ\Desktop\15724750_1072777796181609_1396135109336175991_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3212" y="1600200"/>
            <a:ext cx="3853815" cy="38862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sp>
        <p:nvSpPr>
          <p:cNvPr id="4" name="TextBox 3"/>
          <p:cNvSpPr txBox="1"/>
          <p:nvPr/>
        </p:nvSpPr>
        <p:spPr>
          <a:xfrm>
            <a:off x="150812" y="152400"/>
            <a:ext cx="11887200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উপস্থাপনায়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51212" y="268069"/>
            <a:ext cx="5284408" cy="646331"/>
          </a:xfrm>
          <a:prstGeom prst="rect">
            <a:avLst/>
          </a:prstGeom>
          <a:ln/>
          <a:effectLst>
            <a:glow rad="101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spc="-15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চিত্রগুলো</a:t>
            </a:r>
            <a:r>
              <a:rPr lang="en-US" sz="3600" b="1" spc="-15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-15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মনোযোগ</a:t>
            </a:r>
            <a:r>
              <a:rPr lang="en-US" sz="3600" b="1" spc="-15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-15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3600" b="1" spc="-15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-15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3600" b="1" spc="-15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-15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</a:t>
            </a:r>
            <a:endParaRPr lang="en-US" sz="3600" b="1" spc="-15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30" name="Picture 6" descr="logic gates circuit - Theory articles - Electronics-Lab.com Community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9412" y="1676400"/>
            <a:ext cx="4057650" cy="1676400"/>
          </a:xfrm>
          <a:prstGeom prst="rect">
            <a:avLst/>
          </a:prstGeom>
          <a:noFill/>
        </p:spPr>
      </p:pic>
      <p:pic>
        <p:nvPicPr>
          <p:cNvPr id="1032" name="Picture 8" descr="logic gates circuit - Theory articles - Electronics-Lab.com Community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0412" y="1295400"/>
            <a:ext cx="4762500" cy="2200275"/>
          </a:xfrm>
          <a:prstGeom prst="rect">
            <a:avLst/>
          </a:prstGeom>
          <a:noFill/>
        </p:spPr>
      </p:pic>
      <p:pic>
        <p:nvPicPr>
          <p:cNvPr id="1034" name="Picture 10" descr="Basic Logic Gates Tutorial - logic gates animation with truth tables| Vivax  Solutions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913812" y="1676400"/>
            <a:ext cx="2857500" cy="19050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522412" y="3505200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2412" y="3581400"/>
            <a:ext cx="17091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AND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গেইট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6840" y="3657600"/>
            <a:ext cx="14157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OR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গেইট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523412" y="3667780"/>
            <a:ext cx="16914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NOT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গেইট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8012" y="5410200"/>
            <a:ext cx="70054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কাজে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লজিক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সার্কিট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?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770812" y="5410200"/>
            <a:ext cx="4038600" cy="584775"/>
          </a:xfrm>
          <a:prstGeom prst="rect">
            <a:avLst/>
          </a:prstGeom>
          <a:solidFill>
            <a:srgbClr val="00B0F0"/>
          </a:soli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মুলক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সমস্যা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সমাধানে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1812" y="4648200"/>
            <a:ext cx="39629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বলতো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এইগুলো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কিসের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770812" y="4648200"/>
            <a:ext cx="4038600" cy="584775"/>
          </a:xfrm>
          <a:prstGeom prst="rect">
            <a:avLst/>
          </a:prstGeom>
          <a:solidFill>
            <a:srgbClr val="00B0F0"/>
          </a:soli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লজিক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গেইটের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 animBg="1"/>
      <p:bldP spid="14" grpId="0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SA CITZ\Desktop\78787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66012" y="1371600"/>
            <a:ext cx="3962400" cy="5088868"/>
          </a:xfrm>
          <a:prstGeom prst="rect">
            <a:avLst/>
          </a:prstGeom>
          <a:ln w="38100" cap="sq">
            <a:solidFill>
              <a:srgbClr val="FFFF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Rounded Rectangle 2"/>
          <p:cNvSpPr/>
          <p:nvPr/>
        </p:nvSpPr>
        <p:spPr>
          <a:xfrm>
            <a:off x="3122612" y="228600"/>
            <a:ext cx="5943600" cy="9144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পাঠ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Bevel 3"/>
          <p:cNvSpPr/>
          <p:nvPr/>
        </p:nvSpPr>
        <p:spPr>
          <a:xfrm>
            <a:off x="684212" y="1752600"/>
            <a:ext cx="4376961" cy="1981200"/>
          </a:xfrm>
          <a:prstGeom prst="beve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লজিক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গেইটর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বিবরণ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5612" y="4495800"/>
            <a:ext cx="5029200" cy="1524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কম্পিউটার ও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প্রযুক্তি-২(২য়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পত্র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)</a:t>
            </a:r>
          </a:p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দশম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ভোকেশনাল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)</a:t>
            </a:r>
          </a:p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তৃতীয়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/>
          </a:p>
        </p:txBody>
      </p:sp>
      <p:grpSp>
        <p:nvGrpSpPr>
          <p:cNvPr id="6" name="Group 5"/>
          <p:cNvGrpSpPr/>
          <p:nvPr/>
        </p:nvGrpSpPr>
        <p:grpSpPr>
          <a:xfrm>
            <a:off x="6170612" y="1434101"/>
            <a:ext cx="438912" cy="5042899"/>
            <a:chOff x="5699973" y="1199281"/>
            <a:chExt cx="438912" cy="5042899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5919429" y="1199281"/>
              <a:ext cx="0" cy="5042899"/>
            </a:xfrm>
            <a:prstGeom prst="line">
              <a:avLst/>
            </a:prstGeom>
            <a:ln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6138885" y="1838652"/>
              <a:ext cx="0" cy="3764156"/>
            </a:xfrm>
            <a:prstGeom prst="line">
              <a:avLst/>
            </a:prstGeom>
            <a:ln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5699973" y="1838652"/>
              <a:ext cx="0" cy="3764156"/>
            </a:xfrm>
            <a:prstGeom prst="line">
              <a:avLst/>
            </a:prstGeom>
            <a:ln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5812" y="2438400"/>
            <a:ext cx="8839200" cy="2308324"/>
          </a:xfrm>
          <a:prstGeom prst="rect">
            <a:avLst/>
          </a:prstGeom>
          <a:solidFill>
            <a:schemeClr val="bg1"/>
          </a:solidFill>
          <a:ln w="28575">
            <a:solidFill>
              <a:srgbClr val="00B0F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u="sng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 </a:t>
            </a:r>
            <a:r>
              <a:rPr lang="en-US" sz="3600" u="sng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u="sng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u="sng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bn-BD" sz="3600" u="sng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শিক্ষার্থীরা </a:t>
            </a:r>
            <a:r>
              <a:rPr lang="en-US" sz="3600" u="sng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</a:t>
            </a:r>
          </a:p>
          <a:p>
            <a:pPr marL="627063" indent="-627063">
              <a:buFont typeface="+mj-lt"/>
              <a:buAutoNum type="arabicPeriod"/>
            </a:pP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লজিক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গেইট</a:t>
            </a: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</a:t>
            </a:r>
            <a:r>
              <a:rPr lang="bn-BD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ী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;</a:t>
            </a:r>
            <a:endParaRPr lang="bn-IN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627063" indent="-627063">
              <a:buFont typeface="+mj-lt"/>
              <a:buAutoNum type="arabicPeriod"/>
            </a:pP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মৌলিক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গেইটের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সত্যক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সারণি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 </a:t>
            </a: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IN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;</a:t>
            </a:r>
            <a:endParaRPr lang="en-US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627063" indent="-627063">
              <a:buFont typeface="+mj-lt"/>
              <a:buAutoNum type="arabicPeriod"/>
            </a:pP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মৌলিক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গেইটের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সুইচিং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সার্কিট</a:t>
            </a:r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 পারবে </a:t>
            </a:r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50655" y="838200"/>
            <a:ext cx="4121483" cy="707886"/>
          </a:xfrm>
          <a:prstGeom prst="rect">
            <a:avLst/>
          </a:prstGeom>
          <a:solidFill>
            <a:srgbClr val="0070C0"/>
          </a:solidFill>
          <a:ln w="38100"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40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56231" y="1635651"/>
            <a:ext cx="8159194" cy="164574"/>
          </a:xfrm>
          <a:prstGeom prst="rect">
            <a:avLst/>
          </a:prstGeom>
          <a:solidFill>
            <a:srgbClr val="00B0F0"/>
          </a:solidFill>
          <a:ln w="38100">
            <a:noFill/>
          </a:ln>
          <a:effectLst>
            <a:glow rad="139700">
              <a:schemeClr val="accent4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7013" y="5029200"/>
            <a:ext cx="11049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লজিক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গেইট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ইলেকট্রনিক্স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সার্কিট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একাধিক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ইনপুট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গ্রহন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মাত্র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আউটপুট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প্রদান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মৌলিক গেট ~ ইলেকট্রনিক টেকনোলজি | বাংলা ভাষায় ইলেকট্রনিক্স চর্চা"/>
          <p:cNvPicPr>
            <a:picLocks noChangeAspect="1" noChangeArrowheads="1"/>
          </p:cNvPicPr>
          <p:nvPr/>
        </p:nvPicPr>
        <p:blipFill>
          <a:blip r:embed="rId2"/>
          <a:srcRect b="42000"/>
          <a:stretch>
            <a:fillRect/>
          </a:stretch>
        </p:blipFill>
        <p:spPr bwMode="auto">
          <a:xfrm>
            <a:off x="1141412" y="1143000"/>
            <a:ext cx="3505200" cy="2384770"/>
          </a:xfrm>
          <a:prstGeom prst="rect">
            <a:avLst/>
          </a:prstGeom>
          <a:ln w="38100" cap="sq">
            <a:solidFill>
              <a:srgbClr val="FFFF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4" descr="লজিক গেইট কি? লজিক গেইটের প্রকারভেদ - ANUSOR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99212" y="1143000"/>
            <a:ext cx="3886200" cy="2375656"/>
          </a:xfrm>
          <a:prstGeom prst="rect">
            <a:avLst/>
          </a:prstGeom>
          <a:ln w="38100" cap="sq">
            <a:solidFill>
              <a:srgbClr val="FFFF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3351212" y="268069"/>
            <a:ext cx="5284408" cy="646331"/>
          </a:xfrm>
          <a:prstGeom prst="rect">
            <a:avLst/>
          </a:prstGeom>
          <a:ln/>
          <a:effectLst>
            <a:glow rad="101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spc="-15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চিত্রগুলো</a:t>
            </a:r>
            <a:r>
              <a:rPr lang="en-US" sz="3600" b="1" spc="-15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-15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মনোযোগ</a:t>
            </a:r>
            <a:r>
              <a:rPr lang="en-US" sz="3600" b="1" spc="-15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-15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3600" b="1" spc="-15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-15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3600" b="1" spc="-15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-15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</a:t>
            </a:r>
            <a:endParaRPr lang="en-US" sz="3600" b="1" spc="-15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72538" y="3657600"/>
            <a:ext cx="16834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লজিক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সার্কিট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94612" y="3657600"/>
            <a:ext cx="15536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লজিক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গেইট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1812" y="4343400"/>
            <a:ext cx="53928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লজিক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সার্কিট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কিসের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?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80212" y="4343400"/>
            <a:ext cx="4038600" cy="584775"/>
          </a:xfrm>
          <a:prstGeom prst="rect">
            <a:avLst/>
          </a:prstGeom>
          <a:solidFill>
            <a:srgbClr val="00B0F0"/>
          </a:soli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লজিক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গেইটের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37012" y="2538913"/>
            <a:ext cx="7429545" cy="769441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লজিক</a:t>
            </a:r>
            <a:r>
              <a:rPr lang="en-US" sz="4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গেইট</a:t>
            </a:r>
            <a:r>
              <a:rPr lang="en-US" sz="4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4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4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Arrow: Right 5">
            <a:extLst>
              <a:ext uri="{FF2B5EF4-FFF2-40B4-BE49-F238E27FC236}">
                <a16:creationId xmlns:a16="http://schemas.microsoft.com/office/drawing/2014/main" xmlns="" id="{8D8DD753-D241-478F-80E6-331BD47077F3}"/>
              </a:ext>
            </a:extLst>
          </p:cNvPr>
          <p:cNvSpPr/>
          <p:nvPr/>
        </p:nvSpPr>
        <p:spPr>
          <a:xfrm>
            <a:off x="2894012" y="2607086"/>
            <a:ext cx="973394" cy="633094"/>
          </a:xfrm>
          <a:prstGeom prst="rightArrow">
            <a:avLst>
              <a:gd name="adj1" fmla="val 54659"/>
              <a:gd name="adj2" fmla="val 70966"/>
            </a:avLst>
          </a:prstGeom>
          <a:solidFill>
            <a:schemeClr val="bg1">
              <a:lumMod val="50000"/>
            </a:schemeClr>
          </a:solidFill>
          <a:ln w="57150">
            <a:solidFill>
              <a:srgbClr val="FF0000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983166" y="1084037"/>
            <a:ext cx="3411946" cy="707886"/>
          </a:xfrm>
          <a:prstGeom prst="rect">
            <a:avLst/>
          </a:prstGeom>
          <a:solidFill>
            <a:srgbClr val="00B0F0"/>
          </a:soli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কাজ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Arrow: Right 5">
            <a:extLst>
              <a:ext uri="{FF2B5EF4-FFF2-40B4-BE49-F238E27FC236}">
                <a16:creationId xmlns:a16="http://schemas.microsoft.com/office/drawing/2014/main" xmlns="" id="{8D8DD753-D241-478F-80E6-331BD47077F3}"/>
              </a:ext>
            </a:extLst>
          </p:cNvPr>
          <p:cNvSpPr/>
          <p:nvPr/>
        </p:nvSpPr>
        <p:spPr>
          <a:xfrm>
            <a:off x="2894012" y="3691660"/>
            <a:ext cx="973394" cy="633094"/>
          </a:xfrm>
          <a:prstGeom prst="rightArrow">
            <a:avLst>
              <a:gd name="adj1" fmla="val 54659"/>
              <a:gd name="adj2" fmla="val 70966"/>
            </a:avLst>
          </a:prstGeom>
          <a:solidFill>
            <a:schemeClr val="bg1">
              <a:lumMod val="50000"/>
            </a:schemeClr>
          </a:solidFill>
          <a:ln w="57150">
            <a:solidFill>
              <a:srgbClr val="FF0000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037012" y="3581400"/>
            <a:ext cx="8151813" cy="707886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কাজে</a:t>
            </a:r>
            <a:r>
              <a:rPr lang="en-US" sz="4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4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লজিক</a:t>
            </a:r>
            <a:r>
              <a:rPr lang="en-US" sz="4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গেইট </a:t>
            </a:r>
            <a:r>
              <a:rPr lang="en-US" sz="40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4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r>
              <a:rPr lang="en-US" sz="4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40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70518" y="1823866"/>
            <a:ext cx="8159194" cy="164574"/>
          </a:xfrm>
          <a:prstGeom prst="rect">
            <a:avLst/>
          </a:prstGeom>
          <a:solidFill>
            <a:srgbClr val="0070C0"/>
          </a:soli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5" grpId="0" animBg="1"/>
      <p:bldP spid="6" grpId="0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51212" y="268069"/>
            <a:ext cx="5284408" cy="646331"/>
          </a:xfrm>
          <a:prstGeom prst="rect">
            <a:avLst/>
          </a:prstGeom>
          <a:ln/>
          <a:effectLst>
            <a:glow rad="101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spc="-15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চিত্রগুলো</a:t>
            </a:r>
            <a:r>
              <a:rPr lang="en-US" sz="3600" b="1" spc="-15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-15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মনোযোগ</a:t>
            </a:r>
            <a:r>
              <a:rPr lang="en-US" sz="3600" b="1" spc="-15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-15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3600" b="1" spc="-15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-15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3600" b="1" spc="-15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-15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</a:t>
            </a:r>
            <a:endParaRPr lang="en-US" sz="3600" b="1" spc="-15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414" name="AutoShape 6" descr="Logic Gat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6" name="AutoShape 8" descr="File:Logic-gate-and-us.png - Wikimedia Common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8" name="AutoShape 10" descr="Logic Gat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9" name="Picture 6" descr="logic gates circuit - Theory articles - Electronics-Lab.com Community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1812" y="1676400"/>
            <a:ext cx="4057650" cy="1676400"/>
          </a:xfrm>
          <a:prstGeom prst="rect">
            <a:avLst/>
          </a:prstGeom>
          <a:noFill/>
        </p:spPr>
      </p:pic>
      <p:sp>
        <p:nvSpPr>
          <p:cNvPr id="31" name="TextBox 30"/>
          <p:cNvSpPr txBox="1"/>
          <p:nvPr/>
        </p:nvSpPr>
        <p:spPr>
          <a:xfrm>
            <a:off x="1522412" y="3581400"/>
            <a:ext cx="17091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AND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গেইট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26" name="AutoShape 2" descr="Basic Logic Gates with Truth Tables - Digital Circuit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Basic Logic Gates using NAND Gate | NOT, OR, AND Gat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9" name="Picture 5" descr="D:\my project17\pic17\AND-Gate-Truth-Tabl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84812" y="1295400"/>
            <a:ext cx="5189316" cy="3048000"/>
          </a:xfrm>
          <a:prstGeom prst="rect">
            <a:avLst/>
          </a:prstGeom>
          <a:noFill/>
        </p:spPr>
      </p:pic>
      <p:sp>
        <p:nvSpPr>
          <p:cNvPr id="32" name="TextBox 31"/>
          <p:cNvSpPr txBox="1"/>
          <p:nvPr/>
        </p:nvSpPr>
        <p:spPr>
          <a:xfrm>
            <a:off x="7237412" y="4419600"/>
            <a:ext cx="32095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AND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গেইট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সত্যক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সারণি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08012" y="4983540"/>
            <a:ext cx="11049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গেইটে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দুইয়ের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অধিক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ইনপুট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মাত্র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আউটপুট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AND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গেইট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ইনপুট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মিথ্যা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(০)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আউটপুট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মিথ্যা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(০)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সবগুলো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ইনপুট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সত্য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(১)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আউটপুট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সত্য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51212" y="268069"/>
            <a:ext cx="5284408" cy="646331"/>
          </a:xfrm>
          <a:prstGeom prst="rect">
            <a:avLst/>
          </a:prstGeom>
          <a:ln/>
          <a:effectLst>
            <a:glow rad="101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spc="-15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চিত্রগুলো</a:t>
            </a:r>
            <a:r>
              <a:rPr lang="en-US" sz="3600" b="1" spc="-15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-15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মনোযোগ</a:t>
            </a:r>
            <a:r>
              <a:rPr lang="en-US" sz="3600" b="1" spc="-15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-15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3600" b="1" spc="-15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-15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3600" b="1" spc="-15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-15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</a:t>
            </a:r>
            <a:endParaRPr lang="en-US" sz="3600" b="1" spc="-15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5" descr="D:\my project17\pic17\AND-Gate-Truth-Tabl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6412" y="1600200"/>
            <a:ext cx="5189316" cy="304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446212" y="4724400"/>
            <a:ext cx="37850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AND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গেইটের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সমতুল্য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সার্কিট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89812" y="4724400"/>
            <a:ext cx="34868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AND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গেইটের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সত্যক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সারণি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17812" y="5638800"/>
            <a:ext cx="710483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সবগুলো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ইনপুট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সত্য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(১) 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আউটপুট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সত্য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/>
          </a:p>
        </p:txBody>
      </p:sp>
      <p:pic>
        <p:nvPicPr>
          <p:cNvPr id="21507" name="Picture 3" descr="D:\my project17\pic17\dig3a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98612" y="1828800"/>
            <a:ext cx="4038600" cy="2526825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421</Words>
  <Application>Microsoft Office PowerPoint</Application>
  <PresentationFormat>Custom</PresentationFormat>
  <Paragraphs>74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SA CITZ</cp:lastModifiedBy>
  <cp:revision>32</cp:revision>
  <dcterms:created xsi:type="dcterms:W3CDTF">2006-08-16T00:00:00Z</dcterms:created>
  <dcterms:modified xsi:type="dcterms:W3CDTF">2020-09-12T12:30:51Z</dcterms:modified>
</cp:coreProperties>
</file>