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51" r:id="rId2"/>
    <p:sldId id="320" r:id="rId3"/>
    <p:sldId id="326" r:id="rId4"/>
    <p:sldId id="328" r:id="rId5"/>
    <p:sldId id="329" r:id="rId6"/>
    <p:sldId id="330" r:id="rId7"/>
    <p:sldId id="350" r:id="rId8"/>
    <p:sldId id="347" r:id="rId9"/>
    <p:sldId id="331" r:id="rId10"/>
    <p:sldId id="333" r:id="rId11"/>
    <p:sldId id="335" r:id="rId12"/>
    <p:sldId id="336" r:id="rId13"/>
    <p:sldId id="339" r:id="rId14"/>
    <p:sldId id="340" r:id="rId15"/>
    <p:sldId id="344" r:id="rId16"/>
    <p:sldId id="271" r:id="rId17"/>
    <p:sldId id="34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00FF"/>
    <a:srgbClr val="FF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1" autoAdjust="0"/>
    <p:restoredTop sz="94660"/>
  </p:normalViewPr>
  <p:slideViewPr>
    <p:cSldViewPr snapToGrid="0">
      <p:cViewPr varScale="1">
        <p:scale>
          <a:sx n="74" d="100"/>
          <a:sy n="74" d="100"/>
        </p:scale>
        <p:origin x="11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E76603-E377-47E4-807A-3F7018AE24A1}" type="datetimeFigureOut">
              <a:rPr lang="en-US" smtClean="0"/>
              <a:t>03-09-20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F317F8-78BD-4E4D-B27C-3646FABBB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26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t>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147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t>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9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72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37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সময় ৭ মি.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084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EB3B4-B4D0-4965-99FF-921F4B5CB0D3}" type="datetimeFigureOut">
              <a:rPr lang="en-US" smtClean="0"/>
              <a:t>03-09-20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5972B-2CF6-4D51-9C6F-09B6D1EB8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12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EB3B4-B4D0-4965-99FF-921F4B5CB0D3}" type="datetimeFigureOut">
              <a:rPr lang="en-US" smtClean="0"/>
              <a:t>03-09-20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5972B-2CF6-4D51-9C6F-09B6D1EB8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563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EB3B4-B4D0-4965-99FF-921F4B5CB0D3}" type="datetimeFigureOut">
              <a:rPr lang="en-US" smtClean="0"/>
              <a:t>03-09-20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5972B-2CF6-4D51-9C6F-09B6D1EB8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232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faysal.bd71@gmail.com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BTRI High School, </a:t>
            </a:r>
            <a:r>
              <a:rPr lang="en-US" dirty="0" err="1" smtClean="0"/>
              <a:t>Srimangal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79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EB3B4-B4D0-4965-99FF-921F4B5CB0D3}" type="datetimeFigureOut">
              <a:rPr lang="en-US" smtClean="0"/>
              <a:t>03-09-20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5972B-2CF6-4D51-9C6F-09B6D1EB8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115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EB3B4-B4D0-4965-99FF-921F4B5CB0D3}" type="datetimeFigureOut">
              <a:rPr lang="en-US" smtClean="0"/>
              <a:t>03-09-20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5972B-2CF6-4D51-9C6F-09B6D1EB8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09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EB3B4-B4D0-4965-99FF-921F4B5CB0D3}" type="datetimeFigureOut">
              <a:rPr lang="en-US" smtClean="0"/>
              <a:t>03-09-20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5972B-2CF6-4D51-9C6F-09B6D1EB8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37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EB3B4-B4D0-4965-99FF-921F4B5CB0D3}" type="datetimeFigureOut">
              <a:rPr lang="en-US" smtClean="0"/>
              <a:t>03-09-20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5972B-2CF6-4D51-9C6F-09B6D1EB8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97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EB3B4-B4D0-4965-99FF-921F4B5CB0D3}" type="datetimeFigureOut">
              <a:rPr lang="en-US" smtClean="0"/>
              <a:t>03-09-20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5972B-2CF6-4D51-9C6F-09B6D1EB8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17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EB3B4-B4D0-4965-99FF-921F4B5CB0D3}" type="datetimeFigureOut">
              <a:rPr lang="en-US" smtClean="0"/>
              <a:t>03-09-20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5972B-2CF6-4D51-9C6F-09B6D1EB8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78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EB3B4-B4D0-4965-99FF-921F4B5CB0D3}" type="datetimeFigureOut">
              <a:rPr lang="en-US" smtClean="0"/>
              <a:t>03-09-20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5972B-2CF6-4D51-9C6F-09B6D1EB8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28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EB3B4-B4D0-4965-99FF-921F4B5CB0D3}" type="datetimeFigureOut">
              <a:rPr lang="en-US" smtClean="0"/>
              <a:t>03-09-20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5972B-2CF6-4D51-9C6F-09B6D1EB8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223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EB3B4-B4D0-4965-99FF-921F4B5CB0D3}" type="datetimeFigureOut">
              <a:rPr lang="en-US" smtClean="0"/>
              <a:t>03-09-20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5972B-2CF6-4D51-9C6F-09B6D1EB8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79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E-mail-joyshinha@gmail.com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ses-gif-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290848"/>
            <a:ext cx="8458200" cy="6096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181100" y="824248"/>
            <a:ext cx="6248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115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826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48506" y="696451"/>
            <a:ext cx="48529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0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40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আইনের</a:t>
            </a:r>
            <a:r>
              <a:rPr lang="en-US" sz="40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 </a:t>
            </a:r>
            <a:endParaRPr lang="en-US" sz="4000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" r="18862"/>
          <a:stretch/>
        </p:blipFill>
        <p:spPr>
          <a:xfrm>
            <a:off x="705274" y="1847982"/>
            <a:ext cx="2320687" cy="2176751"/>
          </a:xfrm>
          <a:prstGeom prst="rect">
            <a:avLst/>
          </a:prstGeom>
          <a:solidFill>
            <a:srgbClr val="000000">
              <a:shade val="95000"/>
            </a:srgbClr>
          </a:solidFill>
          <a:ln w="19050" cap="sq">
            <a:solidFill>
              <a:schemeClr val="tx1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489" y="1803748"/>
            <a:ext cx="2410265" cy="2176750"/>
          </a:xfrm>
          <a:prstGeom prst="rect">
            <a:avLst/>
          </a:prstGeom>
          <a:solidFill>
            <a:srgbClr val="000000">
              <a:shade val="95000"/>
            </a:srgbClr>
          </a:solidFill>
          <a:ln w="12700" cap="sq">
            <a:solidFill>
              <a:schemeClr val="tx1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7" b="19950"/>
          <a:stretch/>
        </p:blipFill>
        <p:spPr>
          <a:xfrm>
            <a:off x="6164647" y="1803748"/>
            <a:ext cx="2109242" cy="2176750"/>
          </a:xfrm>
          <a:prstGeom prst="rect">
            <a:avLst/>
          </a:prstGeom>
          <a:solidFill>
            <a:srgbClr val="000000">
              <a:shade val="95000"/>
            </a:srgbClr>
          </a:solidFill>
          <a:ln w="19050" cap="sq">
            <a:solidFill>
              <a:schemeClr val="tx1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862006" y="4068967"/>
            <a:ext cx="19050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সরকারী অফিস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3607563" y="4068967"/>
            <a:ext cx="2229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বেসরকারী সংস্থা 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5989283" y="4031633"/>
            <a:ext cx="2522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য়ত্তশাসিত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48298" y="5018346"/>
            <a:ext cx="64534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সকল প্রতিষ্ঠানের স্বচ্ছতা, জবাবদিহি বৃদ্ধি, দুর্নীতি হ্রাস ও সুশাসন প্রতিষ্ঠিত হয়েছে।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7944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70785" y="1121652"/>
            <a:ext cx="8467156" cy="685800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000" b="1" dirty="0" smtClean="0">
                <a:ln w="0"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তথ্য অধিকার ও </a:t>
            </a:r>
            <a:r>
              <a:rPr lang="bn-BD" sz="4000" b="1" dirty="0">
                <a:ln w="0"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তথ্য অধিকার </a:t>
            </a:r>
            <a:r>
              <a:rPr lang="bn-BD" sz="4000" b="1" dirty="0" smtClean="0">
                <a:ln w="0"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আইনের প্রয়োজনীয়তা</a:t>
            </a:r>
          </a:p>
        </p:txBody>
      </p:sp>
      <p:sp>
        <p:nvSpPr>
          <p:cNvPr id="3" name="Rectangle 2"/>
          <p:cNvSpPr/>
          <p:nvPr/>
        </p:nvSpPr>
        <p:spPr>
          <a:xfrm>
            <a:off x="370785" y="4614740"/>
            <a:ext cx="84024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আইনের ফলে অনেকের পক্ষে রাষ্ট্রের গুরুত্বপূর্ণ তথ্য জানার সুযোগ সৃষ্টি হয়েছে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620" y="1807452"/>
            <a:ext cx="3944262" cy="2583153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ysDot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756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4677427"/>
            <a:ext cx="78788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 এ আইনে সব তথ্য প্রকাশ বাধ্যতামূলক রাখা হয়নি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552" y="891465"/>
            <a:ext cx="2749464" cy="2836692"/>
          </a:xfrm>
          <a:prstGeom prst="rect">
            <a:avLst/>
          </a:prstGeom>
          <a:ln w="19050" cap="sq" cmpd="thickThin">
            <a:solidFill>
              <a:srgbClr val="00CC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95" y="891465"/>
            <a:ext cx="3006246" cy="2836692"/>
          </a:xfrm>
          <a:prstGeom prst="rect">
            <a:avLst/>
          </a:prstGeom>
          <a:ln w="19050" cap="sq" cmpd="thickThin">
            <a:solidFill>
              <a:srgbClr val="00CC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16035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5842" y="4013429"/>
            <a:ext cx="8458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‡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তথ্য প্রকাশে দেশের নিরাপত্তা, অখন্ডতা ও সার্বভৌমত্বের</a:t>
            </a:r>
            <a:endParaRPr lang="en-US" sz="3200" b="1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প্রতি হুমকি সৃষ্টি হয় সে তথ্য প্রকাশ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466" y="1227551"/>
            <a:ext cx="4409161" cy="2658489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9" r="7046"/>
          <a:stretch/>
        </p:blipFill>
        <p:spPr>
          <a:xfrm>
            <a:off x="2139480" y="1289108"/>
            <a:ext cx="5391131" cy="2658488"/>
          </a:xfrm>
          <a:prstGeom prst="rect">
            <a:avLst/>
          </a:prstGeom>
          <a:ln w="19050">
            <a:solidFill>
              <a:srgbClr val="FF00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Rectangle 4"/>
          <p:cNvSpPr/>
          <p:nvPr/>
        </p:nvSpPr>
        <p:spPr>
          <a:xfrm>
            <a:off x="2427439" y="5094925"/>
            <a:ext cx="4815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‡ </a:t>
            </a:r>
            <a:r>
              <a:rPr lang="bn-BD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পরীক্ষার আগেই প্রশ্নপত্র প্রকাশ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555842" y="290994"/>
            <a:ext cx="79723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en-US" sz="4000" b="1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0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40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বাধ্যতামূলক</a:t>
            </a:r>
            <a:r>
              <a:rPr lang="en-US" sz="40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40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হয়নি</a:t>
            </a:r>
            <a:r>
              <a:rPr lang="bn-BD" sz="40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616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8219" y="199244"/>
            <a:ext cx="838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আইনের ৭ম ধারায় ২০টি বিষয়কে আইনের আওতামুক্ত রাখা </a:t>
            </a:r>
            <a:endParaRPr lang="en-US" sz="3200" b="1" dirty="0" smtClean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bn-BD" sz="32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হয়েছে, যার গুরুত্বপূর্ণ কিছু তুলে ধরা হলো-</a:t>
            </a:r>
            <a:endParaRPr lang="bn-IN" sz="3200" b="1" dirty="0" smtClean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8219" y="1369565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১। যে তথ্য প্রকাশে দেশের নিরাপত্তা, অখন্ডতা ও সার্বভৌমত্বের প্রতি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হুমকি হয়। </a:t>
            </a:r>
            <a:endParaRPr lang="en-US" sz="28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1666" y="1796331"/>
            <a:ext cx="8006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২। বিদেশি সরকার থেকে প্রাপ্ত কোনো গোপনীয় তথ্য। </a:t>
            </a:r>
            <a:endParaRPr lang="en-US" sz="28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5807" y="2202404"/>
            <a:ext cx="8006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৩। কোনো তথ্য প্রকাশে জনগণের নিরাপত্তা বিঘ্নিত হলে।</a:t>
            </a:r>
            <a:endParaRPr lang="en-US" sz="28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8219" y="2686660"/>
            <a:ext cx="8006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৪। বিচারাধীন বিষয়ে কোনো তথ্য যাতে আদালতের নিষেধাজ্ঞা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রয়েছে।  </a:t>
            </a:r>
            <a:endParaRPr lang="en-US" sz="28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8219" y="3139571"/>
            <a:ext cx="8006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৫। তদন্তাধীন কোনো বিষয়।  </a:t>
            </a:r>
            <a:endParaRPr lang="en-US" sz="28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6842" y="3558591"/>
            <a:ext cx="8610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৬। কোম্পানীর কৌশলগত ও বাণিজ্যিক কারণে গোপন রাখা বাঞ্ছনীয়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তথ্য। </a:t>
            </a:r>
            <a:endParaRPr lang="en-US" sz="28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2701" y="4020280"/>
            <a:ext cx="8006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৭। জাতীয় সংসদের অধিকার হানির কারণ হতে পারে এমন তথ্য। </a:t>
            </a:r>
            <a:endParaRPr lang="en-US" sz="28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4772" y="4494794"/>
            <a:ext cx="8006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৮। কোনো ব্যক্তির আইন দ্বারা সংরক্ষিত গোপনীয় তথ্য।  </a:t>
            </a:r>
            <a:endParaRPr lang="en-US" sz="28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5197" y="4970897"/>
            <a:ext cx="8006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৯। পরীক্ষার প্রশ্নপত্র বা প্রদত্ত নম্বর সম্পর্কিত আগাম তথ্য।   </a:t>
            </a:r>
            <a:endParaRPr lang="en-US" sz="28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7196" y="5438780"/>
            <a:ext cx="88450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১০। পন্ত্রিপরিষদ বা উপদেষ্টা পরিষদের বৈঠকে উপস্থাপনীয় সারসংক্ষেপসহ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bn-BD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লোচনার কোনো বিষয়বস্তু।    </a:t>
            </a:r>
            <a:endParaRPr lang="en-US" sz="28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64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  <p:bldP spid="9" grpId="0"/>
      <p:bldP spid="11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64462" y="2781836"/>
            <a:ext cx="7425745" cy="22151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Wingdings 2" panose="05020102010507070707" pitchFamily="18" charset="2"/>
              <a:buChar char=""/>
            </a:pP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তথ্য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অধিকার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আইন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বলতে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কি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বুঝায়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?</a:t>
            </a:r>
          </a:p>
          <a:p>
            <a:pPr marL="457200" indent="-457200" algn="just">
              <a:buFont typeface="Wingdings 2" panose="05020102010507070707" pitchFamily="18" charset="2"/>
              <a:buChar char=""/>
            </a:pPr>
            <a:r>
              <a:rPr lang="bn-IN" sz="32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r>
              <a:rPr lang="bn-BD" sz="32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</a:t>
            </a:r>
            <a:r>
              <a:rPr lang="bn-BD" sz="32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যা একজনের কাছে আছে তা অন্যের জানার অধিকার হলো তথ্য অধিকার।</a:t>
            </a:r>
            <a:endPara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sym typeface="Wingdings 2" panose="05020102010507070707" pitchFamily="18" charset="2"/>
            </a:endParaRPr>
          </a:p>
          <a:p>
            <a:pPr marL="457200" indent="-457200" algn="just">
              <a:buFont typeface="Wingdings 2" panose="05020102010507070707" pitchFamily="18" charset="2"/>
              <a:buChar char=""/>
            </a:pP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তথ্য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অধিকার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আইনের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উদ্দেশ্য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?</a:t>
            </a:r>
          </a:p>
          <a:p>
            <a:pPr marL="457200" indent="-457200" algn="just">
              <a:buFont typeface="Wingdings 2" panose="05020102010507070707" pitchFamily="18" charset="2"/>
              <a:buChar char=""/>
            </a:pPr>
            <a:r>
              <a:rPr lang="bn-IN" sz="28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জনগণের </a:t>
            </a:r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ক্ষমতায়নে তথ্য অধিকার নিশ্চিত 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সকল প্রতিষ্ঠানের স্বচ্ছতা, জবাবদিহি বৃদ্ধি, দুর্নীতি হ্রাস ও সুশাসন প্রতিষ্ঠিত হয়েছে। </a:t>
            </a:r>
            <a:endPara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just">
              <a:buFont typeface="Wingdings 2" panose="05020102010507070707" pitchFamily="18" charset="2"/>
              <a:buChar char=""/>
            </a:pP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বাংলাদেশে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তথ্য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অধিকার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আইন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কত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সালে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পাশ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করা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হয়েছে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?</a:t>
            </a:r>
          </a:p>
          <a:p>
            <a:pPr marL="457200" indent="-457200" algn="just">
              <a:buFont typeface="Wingdings 2" panose="05020102010507070707" pitchFamily="18" charset="2"/>
              <a:buChar char=""/>
            </a:pPr>
            <a:r>
              <a:rPr lang="bn-IN" sz="28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২০০৯ </a:t>
            </a:r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 পাশ করা হয় তথ্য অধিকার 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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তথ্য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অধিকার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আইনের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৭ম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ধারায়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কয়টি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বিষয়কে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আইনের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</a:p>
          <a:p>
            <a:pPr algn="just"/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 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আওতামুক্ত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রাখা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হয়েছে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?</a:t>
            </a:r>
          </a:p>
          <a:p>
            <a:r>
              <a:rPr lang="bn-BD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২০টি 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বিষয়কে আইনের আওতামুক্ত রাখা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03523" y="448846"/>
            <a:ext cx="2544242" cy="54379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6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166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93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89887" y="2701406"/>
            <a:ext cx="6422696" cy="107721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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অধিকার আই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নের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চিন্তার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bn-BD" sz="32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200" b="1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55726" y="1705320"/>
            <a:ext cx="3018478" cy="6185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solidFill>
                  <a:srgbClr val="00CC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b="1" dirty="0" smtClean="0">
                <a:ln w="11430"/>
                <a:solidFill>
                  <a:srgbClr val="00CC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CC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cap="none" spc="0" dirty="0">
              <a:ln w="11430"/>
              <a:solidFill>
                <a:srgbClr val="00CC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83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3608" y="2680926"/>
            <a:ext cx="4630515" cy="125587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FF0000"/>
                </a:solidFill>
                <a:effectLst/>
                <a:latin typeface="SutonnyMJ" pitchFamily="2" charset="0"/>
                <a:cs typeface="SutonnyMJ" pitchFamily="2" charset="0"/>
              </a:rPr>
              <a:t>সকলকে</a:t>
            </a:r>
            <a:r>
              <a:rPr lang="en-US" sz="5400" b="1" cap="none" spc="0" dirty="0" smtClean="0">
                <a:ln/>
                <a:solidFill>
                  <a:srgbClr val="FF0000"/>
                </a:solidFill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FF0000"/>
                </a:solidFill>
                <a:effectLst/>
                <a:latin typeface="SutonnyMJ" pitchFamily="2" charset="0"/>
                <a:cs typeface="SutonnyMJ" pitchFamily="2" charset="0"/>
              </a:rPr>
              <a:t>ধন্যবাদ</a:t>
            </a:r>
            <a:endParaRPr lang="en-US" sz="5400" b="1" cap="none" spc="0" dirty="0" smtClean="0">
              <a:ln/>
              <a:solidFill>
                <a:srgbClr val="FF0000"/>
              </a:solidFill>
              <a:effectLst/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30044" y="3936803"/>
            <a:ext cx="4902254" cy="133330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FF0000"/>
                </a:solidFill>
                <a:effectLst/>
                <a:latin typeface="SutonnyMJ" pitchFamily="2" charset="0"/>
                <a:cs typeface="SutonnyMJ" pitchFamily="2" charset="0"/>
              </a:rPr>
              <a:t>আবার</a:t>
            </a:r>
            <a:r>
              <a:rPr lang="en-US" sz="5400" b="1" cap="none" spc="0" dirty="0" smtClean="0">
                <a:ln/>
                <a:solidFill>
                  <a:srgbClr val="FF0000"/>
                </a:solidFill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FF0000"/>
                </a:solidFill>
                <a:effectLst/>
                <a:latin typeface="SutonnyMJ" pitchFamily="2" charset="0"/>
                <a:cs typeface="SutonnyMJ" pitchFamily="2" charset="0"/>
              </a:rPr>
              <a:t>দেখা</a:t>
            </a:r>
            <a:r>
              <a:rPr lang="en-US" sz="5400" b="1" cap="none" spc="0" dirty="0" smtClean="0">
                <a:ln/>
                <a:solidFill>
                  <a:srgbClr val="FF0000"/>
                </a:solidFill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FF0000"/>
                </a:solidFill>
                <a:effectLst/>
                <a:latin typeface="SutonnyMJ" pitchFamily="2" charset="0"/>
                <a:cs typeface="SutonnyMJ" pitchFamily="2" charset="0"/>
              </a:rPr>
              <a:t>হবে</a:t>
            </a:r>
            <a:endParaRPr lang="en-US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7303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0" y="0"/>
            <a:ext cx="5219700" cy="6858000"/>
          </a:xfrm>
          <a:prstGeom prst="horizontalScroll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62000" y="3969046"/>
            <a:ext cx="3810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জয়দেব কুমার মন্ডল।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সহকারী শিক্ষক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(আইসিটি)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পৈকখালী হাজী এস এন জামান মাধ্যমিক বিদ্যালয়।</a:t>
            </a:r>
            <a:endParaRPr lang="bn-BD" sz="16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000" dirty="0">
                <a:latin typeface="NikoshBAN" pitchFamily="2" charset="0"/>
                <a:cs typeface="NikoshBAN" pitchFamily="2" charset="0"/>
              </a:rPr>
              <a:t>  ভান্ডারিয়া, পিরোজপুর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2"/>
              </a:rPr>
              <a:t>E-mail-joyshinha@gmail.com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Cont:01775902929</a:t>
            </a:r>
            <a:endParaRPr lang="bn-BD" sz="2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754044"/>
            <a:ext cx="3028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40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4572000" y="-94289"/>
            <a:ext cx="4572000" cy="6857999"/>
          </a:xfrm>
          <a:prstGeom prst="horizontalScroll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794039" y="754044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40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700" y="1328401"/>
            <a:ext cx="3846305" cy="48534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3" name="Picture 2" descr="E:\joy\DSC_6797ggggggg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917" y="1339404"/>
            <a:ext cx="2575775" cy="2629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19700" y="3553547"/>
            <a:ext cx="38463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en-US" sz="2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 </a:t>
            </a:r>
            <a:endParaRPr lang="en-US" sz="2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96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5" b="2387"/>
          <a:stretch/>
        </p:blipFill>
        <p:spPr>
          <a:xfrm>
            <a:off x="494813" y="1589395"/>
            <a:ext cx="8203842" cy="4932474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1991321" y="855890"/>
            <a:ext cx="5210827" cy="52249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মুখেমুখে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বলার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9" r="8569"/>
          <a:stretch/>
        </p:blipFill>
        <p:spPr>
          <a:xfrm>
            <a:off x="412597" y="1589396"/>
            <a:ext cx="8286058" cy="4932474"/>
          </a:xfrm>
          <a:prstGeom prst="round2DiagRect">
            <a:avLst>
              <a:gd name="adj1" fmla="val 11210"/>
              <a:gd name="adj2" fmla="val 0"/>
            </a:avLst>
          </a:prstGeom>
          <a:ln w="381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669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52400" y="454152"/>
            <a:ext cx="8686800" cy="8412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16482" y="2843407"/>
            <a:ext cx="5841719" cy="125051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থ্য</a:t>
            </a:r>
            <a:r>
              <a:rPr lang="en-US" sz="5400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ধি</a:t>
            </a:r>
            <a:r>
              <a:rPr lang="en-US" sz="5400" b="1" dirty="0" err="1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5400" b="1" dirty="0" err="1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থ্য</a:t>
            </a:r>
            <a:r>
              <a:rPr lang="en-US" sz="5400" b="1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ধি</a:t>
            </a:r>
            <a:r>
              <a:rPr lang="en-US" sz="5400" b="1" dirty="0" err="1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5400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cap="none" spc="0" dirty="0">
              <a:ln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91771" y="1295400"/>
            <a:ext cx="5236309" cy="66179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4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4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4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sz="34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15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35792" y="3040486"/>
            <a:ext cx="8908208" cy="2246769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শিখতে</a:t>
            </a:r>
            <a:r>
              <a:rPr lang="en-US" sz="36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..........</a:t>
            </a:r>
            <a:endParaRPr lang="en-US" sz="3600" b="1" dirty="0" smtClean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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</a:t>
            </a:r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 কী তা বলতে পারবে।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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অধিকার আইন প্রণয়নের উদ্দেশ্য বর্ণনা করতে পারবে।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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অধিকার ও তথ্য অধিকার আইনের প্রয়োজনীয়তা বিশ্লেষণ করতে পারবে।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31832" y="1540172"/>
            <a:ext cx="4417874" cy="50621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61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71386" y="1226320"/>
            <a:ext cx="856297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কোন তথ্য যা একজনের কাছে আছে তা অন্যের জানার অধিকার হলো তথ্য অধিকার।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সরকারি বা বেসরকারি সংস্থার স্বচ্ছতা, দুর্নীতি হ্রাস ও সুশাসন প্রতিষ্ঠাই হলো তথ্য অধিকার।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অন্যভাবে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রাষ্ট্রীয়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কার্যাবলীল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সম্পৃক্ত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জনগণের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জানার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অধিকারই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28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</a:t>
            </a:r>
            <a:r>
              <a:rPr lang="bn-BD" sz="4800" b="1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 </a:t>
            </a:r>
            <a:r>
              <a:rPr lang="bn-BD" sz="48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 </a:t>
            </a:r>
            <a:endParaRPr lang="bn-IN" sz="4800" b="1" dirty="0" smtClean="0">
              <a:ln w="0"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২০১৩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সাল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বিশ্বের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৯৩টি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জানাকে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আইনি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স্বীকৃতি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এটিই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জনগণের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ক্ষমতায়নের জন্য তথ্য অধিকার নিশ্চিত করার জন্য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২০০৯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সালে পাশ করা হয় তথ্য অধিকার আইন-২০০৯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21779" y="205145"/>
            <a:ext cx="3662190" cy="49455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81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16" r="-746"/>
          <a:stretch/>
        </p:blipFill>
        <p:spPr>
          <a:xfrm>
            <a:off x="801508" y="553791"/>
            <a:ext cx="7702933" cy="567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9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57518" y="2756078"/>
            <a:ext cx="7010400" cy="1064712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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93722" y="1490597"/>
            <a:ext cx="3214384" cy="54379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35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90540" y="459629"/>
            <a:ext cx="8041454" cy="685800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8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 </a:t>
            </a:r>
            <a:r>
              <a:rPr lang="bn-BD" sz="4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অধিকার আইন প্রণয়নের উদ্দেশ্য</a:t>
            </a:r>
            <a:endParaRPr lang="bn-BD" sz="4800" b="1" dirty="0">
              <a:ln w="0"/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87732" y="4619673"/>
            <a:ext cx="51054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জনগণ প্রজাতন্ত্রের সকল ক্ষমতার মালিক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61" y="1929007"/>
            <a:ext cx="3636971" cy="2488539"/>
          </a:xfrm>
          <a:prstGeom prst="rect">
            <a:avLst/>
          </a:prstGeom>
          <a:ln w="127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622271" y="4615831"/>
            <a:ext cx="31470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গণপ্রজাতন্ত্রী বাংলাদেশ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" r="16455"/>
          <a:stretch/>
        </p:blipFill>
        <p:spPr>
          <a:xfrm>
            <a:off x="4611267" y="1929007"/>
            <a:ext cx="3798637" cy="2488539"/>
          </a:xfrm>
          <a:prstGeom prst="rect">
            <a:avLst/>
          </a:prstGeom>
          <a:ln w="127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622271" y="5345020"/>
            <a:ext cx="72428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□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জনগণের 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ক্ষমতায়নে 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অধিকার নিশ্চিত করার জন্য ২০০৯ সালে পাশ করা হয় </a:t>
            </a:r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অধিকার 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আইন-২০০৯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7641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349</TotalTime>
  <Words>562</Words>
  <Application>Microsoft Office PowerPoint</Application>
  <PresentationFormat>On-screen Show (4:3)</PresentationFormat>
  <Paragraphs>77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SutonnyMJ</vt:lpstr>
      <vt:lpstr>Times New Roman</vt:lpstr>
      <vt:lpstr>Vrinda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HAMIM KAIF</dc:creator>
  <cp:lastModifiedBy>Joydeb</cp:lastModifiedBy>
  <cp:revision>180</cp:revision>
  <dcterms:created xsi:type="dcterms:W3CDTF">2016-03-03T12:36:10Z</dcterms:created>
  <dcterms:modified xsi:type="dcterms:W3CDTF">2020-09-03T06:06:27Z</dcterms:modified>
</cp:coreProperties>
</file>