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63" r:id="rId3"/>
    <p:sldId id="364" r:id="rId4"/>
    <p:sldId id="536" r:id="rId5"/>
    <p:sldId id="295" r:id="rId6"/>
    <p:sldId id="537" r:id="rId7"/>
    <p:sldId id="538" r:id="rId8"/>
    <p:sldId id="257" r:id="rId9"/>
    <p:sldId id="258" r:id="rId10"/>
    <p:sldId id="259" r:id="rId11"/>
    <p:sldId id="273" r:id="rId12"/>
    <p:sldId id="263" r:id="rId13"/>
    <p:sldId id="543" r:id="rId14"/>
    <p:sldId id="539" r:id="rId15"/>
    <p:sldId id="261" r:id="rId16"/>
    <p:sldId id="260" r:id="rId17"/>
    <p:sldId id="540" r:id="rId18"/>
    <p:sldId id="262" r:id="rId19"/>
    <p:sldId id="541" r:id="rId20"/>
    <p:sldId id="535" r:id="rId21"/>
    <p:sldId id="5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A9C85-E119-48A3-A9B7-B8FF58B45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34D887-FB4F-458E-9965-7A1AA722F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F827B-0204-4B45-91F8-EF0684B34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C2FF-9FC6-440D-8D1C-11DBF6D5D16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E88B8-861F-402F-A102-FA4755DA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FFAA9-6B10-4E73-913E-95505587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D6BF-D2F3-4407-A5DE-02F0C69B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2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725F-2B12-4E8E-8ADE-7DDAEDF2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007DE7-A3A7-4051-873B-3B6006E71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BC836-5B14-4A92-8FB0-0A54F20C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C2FF-9FC6-440D-8D1C-11DBF6D5D16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666B0-C1B8-41DE-9ECB-A285366A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A8FCB-D437-4EF9-A2E2-8AF039C4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D6BF-D2F3-4407-A5DE-02F0C69B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9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34AEA-1661-4814-BA76-ECD425D0B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580AE-4471-4312-A276-B08476C43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79466-C5CA-4019-B5AF-88E1C94D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C2FF-9FC6-440D-8D1C-11DBF6D5D16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DC142-F06D-428C-BAFF-AA3DE7E2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D0D01-B24E-4331-9AD9-38E8DBBA3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D6BF-D2F3-4407-A5DE-02F0C69B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A5130-0EE7-45E6-A1F7-651413BA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8E96B-A27C-4FE1-8C5C-73D950F82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DDC18-8224-41C2-8DD0-16ACBB761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C2FF-9FC6-440D-8D1C-11DBF6D5D16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72C05-F126-4663-80A8-F634B69B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54AD6-B0C5-4768-AAFB-2D58268B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D6BF-D2F3-4407-A5DE-02F0C69B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4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49ADC-5C61-4609-B31A-6BCBB450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487C7-F6A6-409D-826C-E3E2C7486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9A0DA-8E31-42C1-83CD-2BB1B9D0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C2FF-9FC6-440D-8D1C-11DBF6D5D16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6A2EB-E4C8-4AE9-9E30-9E5D87DF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0D4F-6BF9-4FAD-AABF-21E1F820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D6BF-D2F3-4407-A5DE-02F0C69B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755B-2B50-4CC7-913E-07F84B87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070E7-C970-44B4-83A9-CC42117C9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F6E90-1DB1-44B6-88AD-6804B1490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3E232-55C5-4FC4-89A9-1820D76D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C2FF-9FC6-440D-8D1C-11DBF6D5D16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3089C-1DEE-4997-AE27-D142F95D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3A1BB-6A03-4265-8B68-EE1894F8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D6BF-D2F3-4407-A5DE-02F0C69B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9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6BCBF-EF1A-43DC-8518-4C48E9F8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5EBC1-BB7B-4183-B977-1043246C5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5EA5B9-27E9-499A-AAF5-6AEDDADD1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A1A5F5-CC73-4010-BA06-F57105141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FE122-D483-4A1F-98B0-5F7EC81B4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C3A7D-4F10-4356-AB3C-517A08A2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C2FF-9FC6-440D-8D1C-11DBF6D5D16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D5341-06A3-486C-AD5B-B7D3D079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C6066F-F7BA-4936-9E3F-C2245B5A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D6BF-D2F3-4407-A5DE-02F0C69B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2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14A1-5486-4236-B02E-42F5B5CE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5E17B4-5E2A-450F-AF7E-1B4E65F2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C2FF-9FC6-440D-8D1C-11DBF6D5D16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1EF0A-6F30-493D-8417-AE02ED81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46FB4-CB79-4631-8F61-F59965A0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D6BF-D2F3-4407-A5DE-02F0C69B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8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0D79A9-5EB8-4461-945A-9928C953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C2FF-9FC6-440D-8D1C-11DBF6D5D16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B3E52-0617-461F-B2E0-B0322F54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36E85-E226-4F77-84F8-9D973C14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D6BF-D2F3-4407-A5DE-02F0C69B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8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B419-F2F7-4FB8-80FC-22AEA484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CCAC5-D93D-43EF-9DD0-69FB4A906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FE6E4-B302-495E-8FE9-90077A99C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C33DB-4773-4B09-A5DD-B4EACF6E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C2FF-9FC6-440D-8D1C-11DBF6D5D16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FFA89-8EB2-4768-B3FD-38D266153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39F45-5570-46D4-BEE3-0738D86E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D6BF-D2F3-4407-A5DE-02F0C69B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BF25-C0E3-48DB-A20A-568238AA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E4042-1791-47BF-A6EC-B73F02B0F7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9B92C-9A80-4247-9C7D-55F0A1FB6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D583C-124D-401A-8D67-613C29A3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C2FF-9FC6-440D-8D1C-11DBF6D5D16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C0391-01C7-487F-A49F-6C79F70ED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4B916-CC77-401B-8AEA-3FE1231F9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D6BF-D2F3-4407-A5DE-02F0C69B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0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061C0-A6C3-4171-9B8B-D3566BA8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9C2FF-9FC6-440D-8D1C-11DBF6D5D16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DF1AE-ED56-418B-B062-53C4AAF6B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D707D-B02C-45E2-A020-16438E06A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AD6BF-D2F3-4407-A5DE-02F0C69B4E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2C37045-8415-435E-91A8-B8517A0548F8}"/>
              </a:ext>
            </a:extLst>
          </p:cNvPr>
          <p:cNvSpPr/>
          <p:nvPr userDrawn="1"/>
        </p:nvSpPr>
        <p:spPr>
          <a:xfrm>
            <a:off x="0" y="0"/>
            <a:ext cx="12192000" cy="7010400"/>
          </a:xfrm>
          <a:prstGeom prst="frame">
            <a:avLst>
              <a:gd name="adj1" fmla="val 4218"/>
            </a:avLst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5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0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fairy gif">
            <a:extLst>
              <a:ext uri="{FF2B5EF4-FFF2-40B4-BE49-F238E27FC236}">
                <a16:creationId xmlns:a16="http://schemas.microsoft.com/office/drawing/2014/main" id="{7336A5FA-B660-4D12-8414-F79AF523B9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2" name="Picture 8" descr="Image result for fairy gif">
            <a:extLst>
              <a:ext uri="{FF2B5EF4-FFF2-40B4-BE49-F238E27FC236}">
                <a16:creationId xmlns:a16="http://schemas.microsoft.com/office/drawing/2014/main" id="{AAD2F7EE-8BCD-42E1-A61F-0293D54C03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415636"/>
            <a:ext cx="11416145" cy="61791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FD0672-15EB-457B-8B97-919A737567A0}"/>
              </a:ext>
            </a:extLst>
          </p:cNvPr>
          <p:cNvSpPr txBox="1"/>
          <p:nvPr/>
        </p:nvSpPr>
        <p:spPr>
          <a:xfrm>
            <a:off x="2336369" y="686549"/>
            <a:ext cx="8496945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BD" sz="2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স্বাগতম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3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8EDA648-7AA3-42FF-8CF1-7FEA8D611AAA}"/>
              </a:ext>
            </a:extLst>
          </p:cNvPr>
          <p:cNvGrpSpPr/>
          <p:nvPr/>
        </p:nvGrpSpPr>
        <p:grpSpPr>
          <a:xfrm>
            <a:off x="1859877" y="315377"/>
            <a:ext cx="8717315" cy="6056765"/>
            <a:chOff x="1859877" y="315377"/>
            <a:chExt cx="8717315" cy="6056765"/>
          </a:xfrm>
        </p:grpSpPr>
        <p:sp>
          <p:nvSpPr>
            <p:cNvPr id="7" name="Horizontal Scroll 11">
              <a:extLst>
                <a:ext uri="{FF2B5EF4-FFF2-40B4-BE49-F238E27FC236}">
                  <a16:creationId xmlns:a16="http://schemas.microsoft.com/office/drawing/2014/main" id="{822C48F7-9EC8-48E6-8DC2-1F57F8F36668}"/>
                </a:ext>
              </a:extLst>
            </p:cNvPr>
            <p:cNvSpPr/>
            <p:nvPr/>
          </p:nvSpPr>
          <p:spPr>
            <a:xfrm>
              <a:off x="3244232" y="315377"/>
              <a:ext cx="5791200" cy="1033272"/>
            </a:xfrm>
            <a:prstGeom prst="horizontalScroll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</a:rPr>
                <a:t>সেলিনা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হোসেন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রচিত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গ্রন্থাবলি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5E8F4D5-83A4-4C44-AF98-B2B01A111AD6}"/>
                </a:ext>
              </a:extLst>
            </p:cNvPr>
            <p:cNvGrpSpPr/>
            <p:nvPr/>
          </p:nvGrpSpPr>
          <p:grpSpPr>
            <a:xfrm>
              <a:off x="1859877" y="1596326"/>
              <a:ext cx="8717315" cy="4775816"/>
              <a:chOff x="666508" y="1190208"/>
              <a:chExt cx="8717315" cy="5352415"/>
            </a:xfrm>
          </p:grpSpPr>
          <p:pic>
            <p:nvPicPr>
              <p:cNvPr id="2" name="Picture 1" descr="images (6).jpg">
                <a:extLst>
                  <a:ext uri="{FF2B5EF4-FFF2-40B4-BE49-F238E27FC236}">
                    <a16:creationId xmlns:a16="http://schemas.microsoft.com/office/drawing/2014/main" id="{5C41118F-D27C-4EE5-8495-D4F67D3DA6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6508" y="3998575"/>
                <a:ext cx="1948427" cy="248602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3" name="Picture 2" descr="images (10).jpg">
                <a:extLst>
                  <a:ext uri="{FF2B5EF4-FFF2-40B4-BE49-F238E27FC236}">
                    <a16:creationId xmlns:a16="http://schemas.microsoft.com/office/drawing/2014/main" id="{3B50A9F7-6F21-46D3-A2AD-DED5F3C628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7323" y="1263947"/>
                <a:ext cx="2169924" cy="237172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4" name="Picture 3" descr="images (12).jpg">
                <a:extLst>
                  <a:ext uri="{FF2B5EF4-FFF2-40B4-BE49-F238E27FC236}">
                    <a16:creationId xmlns:a16="http://schemas.microsoft.com/office/drawing/2014/main" id="{8063E7FF-2D46-4B19-81E4-6C52F253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724" y="1190208"/>
                <a:ext cx="1948911" cy="253365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5" name="Picture 4" descr="images (13).jpg">
                <a:extLst>
                  <a:ext uri="{FF2B5EF4-FFF2-40B4-BE49-F238E27FC236}">
                    <a16:creationId xmlns:a16="http://schemas.microsoft.com/office/drawing/2014/main" id="{63971B22-EEF8-4367-BA1C-BBE4B74442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13899" y="4018498"/>
                <a:ext cx="2169924" cy="252412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6" name="Picture 5" descr="images (5).jpg">
                <a:extLst>
                  <a:ext uri="{FF2B5EF4-FFF2-40B4-BE49-F238E27FC236}">
                    <a16:creationId xmlns:a16="http://schemas.microsoft.com/office/drawing/2014/main" id="{BC7C68EC-07EA-4EB7-8DCC-57D6430555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1657" y="4018498"/>
                <a:ext cx="1885950" cy="252412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8" name="Picture 7" descr="images (4).jpg">
                <a:extLst>
                  <a:ext uri="{FF2B5EF4-FFF2-40B4-BE49-F238E27FC236}">
                    <a16:creationId xmlns:a16="http://schemas.microsoft.com/office/drawing/2014/main" id="{6EB63568-3FEF-4C05-90F7-5CA43F1A30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6907" y="1263947"/>
                <a:ext cx="1790700" cy="247650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</p:grpSp>
      </p:grpSp>
    </p:spTree>
    <p:extLst>
      <p:ext uri="{BB962C8B-B14F-4D97-AF65-F5344CB8AC3E}">
        <p14:creationId xmlns:p14="http://schemas.microsoft.com/office/powerpoint/2010/main" val="45245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218C41-1859-41C3-94C7-C31D90E8E400}"/>
              </a:ext>
            </a:extLst>
          </p:cNvPr>
          <p:cNvGrpSpPr/>
          <p:nvPr/>
        </p:nvGrpSpPr>
        <p:grpSpPr>
          <a:xfrm>
            <a:off x="358796" y="470625"/>
            <a:ext cx="11166619" cy="6070882"/>
            <a:chOff x="358796" y="470625"/>
            <a:chExt cx="11166619" cy="6070882"/>
          </a:xfrm>
        </p:grpSpPr>
        <p:pic>
          <p:nvPicPr>
            <p:cNvPr id="1026" name="Picture 2" descr="Image result for উপন্যাস">
              <a:extLst>
                <a:ext uri="{FF2B5EF4-FFF2-40B4-BE49-F238E27FC236}">
                  <a16:creationId xmlns:a16="http://schemas.microsoft.com/office/drawing/2014/main" id="{9A7A7058-1728-4F2B-A06C-03F1EFEE7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96" y="514350"/>
              <a:ext cx="1778762" cy="243963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উপন্যাস">
              <a:extLst>
                <a:ext uri="{FF2B5EF4-FFF2-40B4-BE49-F238E27FC236}">
                  <a16:creationId xmlns:a16="http://schemas.microsoft.com/office/drawing/2014/main" id="{07BFBA08-7B86-4AAA-B8C2-34AF8BBF7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903" y="1346917"/>
              <a:ext cx="1920673" cy="257026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উপন্যাস">
              <a:extLst>
                <a:ext uri="{FF2B5EF4-FFF2-40B4-BE49-F238E27FC236}">
                  <a16:creationId xmlns:a16="http://schemas.microsoft.com/office/drawing/2014/main" id="{97730BF3-68B5-4A28-B127-76C386292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8430" y="3311236"/>
              <a:ext cx="2096985" cy="26739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উপন্যাস">
              <a:extLst>
                <a:ext uri="{FF2B5EF4-FFF2-40B4-BE49-F238E27FC236}">
                  <a16:creationId xmlns:a16="http://schemas.microsoft.com/office/drawing/2014/main" id="{C96888CB-9336-4B15-9EDE-D441ECB09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046" y="2632050"/>
              <a:ext cx="2096985" cy="280616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উপন্যাস">
              <a:extLst>
                <a:ext uri="{FF2B5EF4-FFF2-40B4-BE49-F238E27FC236}">
                  <a16:creationId xmlns:a16="http://schemas.microsoft.com/office/drawing/2014/main" id="{18A153FD-A25C-4E28-9FE7-48678A6CDF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602" y="1865596"/>
              <a:ext cx="2030943" cy="268345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উপন্যাস">
              <a:extLst>
                <a:ext uri="{FF2B5EF4-FFF2-40B4-BE49-F238E27FC236}">
                  <a16:creationId xmlns:a16="http://schemas.microsoft.com/office/drawing/2014/main" id="{E1EE5837-2BEE-45AD-ACB6-16FC32BC2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949" y="4265033"/>
              <a:ext cx="1565006" cy="22764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XMA Header Image">
              <a:extLst>
                <a:ext uri="{FF2B5EF4-FFF2-40B4-BE49-F238E27FC236}">
                  <a16:creationId xmlns:a16="http://schemas.microsoft.com/office/drawing/2014/main" id="{9466FCF5-A3BA-4B86-88F6-433F08922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74" y="4265033"/>
              <a:ext cx="1806729" cy="22764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02D6FB4D-E606-4709-8F8F-1F8F35A35573}"/>
                </a:ext>
              </a:extLst>
            </p:cNvPr>
            <p:cNvSpPr txBox="1">
              <a:spLocks/>
            </p:cNvSpPr>
            <p:nvPr/>
          </p:nvSpPr>
          <p:spPr>
            <a:xfrm>
              <a:off x="2763570" y="470625"/>
              <a:ext cx="8628971" cy="68659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পারো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এগুলো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কিধরনের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বইয়ের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3306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1D65E1C-FC88-4E63-AC42-BD2CD74A40EB}"/>
              </a:ext>
            </a:extLst>
          </p:cNvPr>
          <p:cNvGrpSpPr/>
          <p:nvPr/>
        </p:nvGrpSpPr>
        <p:grpSpPr>
          <a:xfrm>
            <a:off x="526942" y="603965"/>
            <a:ext cx="11138115" cy="5420994"/>
            <a:chOff x="526942" y="603965"/>
            <a:chExt cx="11138115" cy="542099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65D632-E1B0-426A-9734-CBE4ADDE809B}"/>
                </a:ext>
              </a:extLst>
            </p:cNvPr>
            <p:cNvSpPr txBox="1"/>
            <p:nvPr/>
          </p:nvSpPr>
          <p:spPr>
            <a:xfrm>
              <a:off x="526942" y="2854860"/>
              <a:ext cx="11138115" cy="31700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উপন্যাসের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বুৎপত্তিগত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উপ+নি+অস+অ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)=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উপন্যাস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‘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’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উপসর্গের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যুক্ত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ন্যাস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,।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ন্যাসই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হচ্ছে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বিন্যাস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চরিত্রের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চিত্রায়নকে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ই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উপন্যাস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উপন্যাসের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কমপক্ষে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-২৫,০০০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30F1EA0-DEE7-4BA7-A576-E20138C01739}"/>
                </a:ext>
              </a:extLst>
            </p:cNvPr>
            <p:cNvSpPr txBox="1"/>
            <p:nvPr/>
          </p:nvSpPr>
          <p:spPr>
            <a:xfrm>
              <a:off x="749085" y="603965"/>
              <a:ext cx="4773478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err="1"/>
                <a:t>উপন্যাসের</a:t>
              </a:r>
              <a:r>
                <a:rPr lang="en-US" sz="2800" dirty="0"/>
                <a:t> </a:t>
              </a:r>
              <a:r>
                <a:rPr lang="en-US" sz="2800" dirty="0" err="1"/>
                <a:t>সংক্ষিপ্ত</a:t>
              </a:r>
              <a:r>
                <a:rPr lang="en-US" sz="2800" dirty="0"/>
                <a:t> </a:t>
              </a:r>
              <a:r>
                <a:rPr lang="en-US" sz="2800" dirty="0" err="1"/>
                <a:t>পরিচিতি</a:t>
              </a:r>
              <a:r>
                <a:rPr lang="en-US" sz="28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3209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D7AA1F-86FD-4D01-9DC7-FB4D44C5382A}"/>
              </a:ext>
            </a:extLst>
          </p:cNvPr>
          <p:cNvGrpSpPr/>
          <p:nvPr/>
        </p:nvGrpSpPr>
        <p:grpSpPr>
          <a:xfrm>
            <a:off x="743694" y="527067"/>
            <a:ext cx="9416737" cy="5915062"/>
            <a:chOff x="743694" y="527067"/>
            <a:chExt cx="9416737" cy="591506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243AFB9-FE74-4088-9401-9EBBF8C57DEF}"/>
                </a:ext>
              </a:extLst>
            </p:cNvPr>
            <p:cNvSpPr/>
            <p:nvPr/>
          </p:nvSpPr>
          <p:spPr>
            <a:xfrm>
              <a:off x="7664028" y="2709466"/>
              <a:ext cx="2438400" cy="1065663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চরিত্র</a:t>
              </a:r>
            </a:p>
            <a:p>
              <a:pPr algn="ctr"/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CF6B03F-C6C1-4011-B84C-8488E366B546}"/>
                </a:ext>
              </a:extLst>
            </p:cNvPr>
            <p:cNvSpPr/>
            <p:nvPr/>
          </p:nvSpPr>
          <p:spPr>
            <a:xfrm>
              <a:off x="4978831" y="1184329"/>
              <a:ext cx="2590800" cy="13716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ea typeface="+mj-ea"/>
                  <a:cs typeface="NikoshBAN" pitchFamily="2" charset="0"/>
                </a:rPr>
                <a:t> </a:t>
              </a:r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ea typeface="+mj-ea"/>
                  <a:cs typeface="NikoshBAN" pitchFamily="2" charset="0"/>
                </a:rPr>
                <a:t>কাহিনী/ গল্প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endParaRPr>
            </a:p>
            <a:p>
              <a:endPara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505A67F-8A18-4DC5-92E4-D7657D09CF07}"/>
                </a:ext>
              </a:extLst>
            </p:cNvPr>
            <p:cNvSpPr/>
            <p:nvPr/>
          </p:nvSpPr>
          <p:spPr>
            <a:xfrm>
              <a:off x="2083231" y="2098729"/>
              <a:ext cx="2590800" cy="19812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ঔপন্যাসিকের জীবন দর্শন ও জীবনানূভূতি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151A27-A27B-451F-8AFE-7D9411ACDA79}"/>
                </a:ext>
              </a:extLst>
            </p:cNvPr>
            <p:cNvSpPr/>
            <p:nvPr/>
          </p:nvSpPr>
          <p:spPr>
            <a:xfrm>
              <a:off x="5359831" y="5299129"/>
              <a:ext cx="2133600" cy="1143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বর্ণনা ভঙ্গি</a:t>
              </a: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E14F4E-AD2E-4B7D-89CA-4B458D81214B}"/>
                </a:ext>
              </a:extLst>
            </p:cNvPr>
            <p:cNvSpPr/>
            <p:nvPr/>
          </p:nvSpPr>
          <p:spPr>
            <a:xfrm>
              <a:off x="7722031" y="4308529"/>
              <a:ext cx="2438400" cy="12954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দৃশ্য/ পরিবেশ</a:t>
              </a:r>
            </a:p>
            <a:p>
              <a:pPr algn="ctr"/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7A97A9-ED5F-44EF-8C70-47ACCBFABD57}"/>
                </a:ext>
              </a:extLst>
            </p:cNvPr>
            <p:cNvSpPr/>
            <p:nvPr/>
          </p:nvSpPr>
          <p:spPr>
            <a:xfrm>
              <a:off x="2235631" y="4765729"/>
              <a:ext cx="2209800" cy="12192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ভাষা</a:t>
              </a: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FF34137-ED33-4360-AA3E-D754D63DF20B}"/>
                </a:ext>
              </a:extLst>
            </p:cNvPr>
            <p:cNvCxnSpPr>
              <a:endCxn id="8" idx="7"/>
            </p:cNvCxnSpPr>
            <p:nvPr/>
          </p:nvCxnSpPr>
          <p:spPr>
            <a:xfrm rot="10800000" flipV="1">
              <a:off x="4121813" y="4460929"/>
              <a:ext cx="1290314" cy="4833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97907FD-05F1-48AB-A2E8-AD0B76BB703E}"/>
                </a:ext>
              </a:extLst>
            </p:cNvPr>
            <p:cNvSpPr/>
            <p:nvPr/>
          </p:nvSpPr>
          <p:spPr>
            <a:xfrm>
              <a:off x="5055031" y="3470329"/>
              <a:ext cx="2438400" cy="1143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উপন্যাসের  বৈশিষ্ট্য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29F9FBD-AB59-4729-9098-EC500906E0E1}"/>
                </a:ext>
              </a:extLst>
            </p:cNvPr>
            <p:cNvCxnSpPr>
              <a:stCxn id="10" idx="4"/>
            </p:cNvCxnSpPr>
            <p:nvPr/>
          </p:nvCxnSpPr>
          <p:spPr>
            <a:xfrm rot="16200000" flipH="1">
              <a:off x="5931331" y="4956229"/>
              <a:ext cx="7620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FCD68B4-290D-431F-ADE6-58F9527A3F31}"/>
                </a:ext>
              </a:extLst>
            </p:cNvPr>
            <p:cNvCxnSpPr>
              <a:stCxn id="10" idx="1"/>
            </p:cNvCxnSpPr>
            <p:nvPr/>
          </p:nvCxnSpPr>
          <p:spPr>
            <a:xfrm rot="16200000" flipV="1">
              <a:off x="4883185" y="3108775"/>
              <a:ext cx="243588" cy="8142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D89AEB6-CBF4-4A78-8BFA-29FC24BC1622}"/>
                </a:ext>
              </a:extLst>
            </p:cNvPr>
            <p:cNvCxnSpPr>
              <a:stCxn id="10" idx="7"/>
            </p:cNvCxnSpPr>
            <p:nvPr/>
          </p:nvCxnSpPr>
          <p:spPr>
            <a:xfrm rot="5400000" flipH="1" flipV="1">
              <a:off x="7307389" y="3223075"/>
              <a:ext cx="243588" cy="5856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B71A55B-3F96-4208-9CF5-1519C500E87A}"/>
                </a:ext>
              </a:extLst>
            </p:cNvPr>
            <p:cNvCxnSpPr>
              <a:stCxn id="10" idx="5"/>
            </p:cNvCxnSpPr>
            <p:nvPr/>
          </p:nvCxnSpPr>
          <p:spPr>
            <a:xfrm rot="16200000" flipH="1">
              <a:off x="7345489" y="4236787"/>
              <a:ext cx="243588" cy="661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FDBA87-143D-4B3F-B5E6-03D861FA5CC2}"/>
                </a:ext>
              </a:extLst>
            </p:cNvPr>
            <p:cNvCxnSpPr>
              <a:stCxn id="10" idx="0"/>
            </p:cNvCxnSpPr>
            <p:nvPr/>
          </p:nvCxnSpPr>
          <p:spPr>
            <a:xfrm rot="5400000" flipH="1" flipV="1">
              <a:off x="5817031" y="3013129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46A1AC-3AFA-41F0-B822-0CB9087F644A}"/>
                </a:ext>
              </a:extLst>
            </p:cNvPr>
            <p:cNvSpPr txBox="1"/>
            <p:nvPr/>
          </p:nvSpPr>
          <p:spPr>
            <a:xfrm>
              <a:off x="743694" y="527067"/>
              <a:ext cx="6756235" cy="55252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err="1"/>
                <a:t>যে</a:t>
              </a:r>
              <a:r>
                <a:rPr lang="en-US" sz="2800" dirty="0"/>
                <a:t> </a:t>
              </a:r>
              <a:r>
                <a:rPr lang="en-US" sz="2800" dirty="0" err="1"/>
                <a:t>সব</a:t>
              </a:r>
              <a:r>
                <a:rPr lang="en-US" sz="2800" dirty="0"/>
                <a:t> </a:t>
              </a:r>
              <a:r>
                <a:rPr lang="en-US" sz="2800" dirty="0" err="1"/>
                <a:t>উপাদানের</a:t>
              </a:r>
              <a:r>
                <a:rPr lang="en-US" sz="2800" dirty="0"/>
                <a:t> </a:t>
              </a:r>
              <a:r>
                <a:rPr lang="en-US" sz="2800" dirty="0" err="1"/>
                <a:t>ভিত্তিতে</a:t>
              </a:r>
              <a:r>
                <a:rPr lang="en-US" sz="2800" dirty="0"/>
                <a:t> </a:t>
              </a:r>
              <a:r>
                <a:rPr lang="en-US" sz="2800" dirty="0" err="1"/>
                <a:t>গড়ে</a:t>
              </a:r>
              <a:r>
                <a:rPr lang="en-US" sz="2800" dirty="0"/>
                <a:t> </a:t>
              </a:r>
              <a:r>
                <a:rPr lang="en-US" sz="2800" dirty="0" err="1"/>
                <a:t>ওঠে</a:t>
              </a:r>
              <a:r>
                <a:rPr lang="en-US" sz="28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48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19D1804-98C9-40E7-AED8-F0AD6D3475FC}"/>
              </a:ext>
            </a:extLst>
          </p:cNvPr>
          <p:cNvGrpSpPr/>
          <p:nvPr/>
        </p:nvGrpSpPr>
        <p:grpSpPr>
          <a:xfrm>
            <a:off x="369375" y="317716"/>
            <a:ext cx="11706469" cy="6331056"/>
            <a:chOff x="369375" y="317716"/>
            <a:chExt cx="11706469" cy="6331056"/>
          </a:xfrm>
        </p:grpSpPr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068526BC-14B9-40E6-8882-3408057D54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41" b="6989"/>
            <a:stretch/>
          </p:blipFill>
          <p:spPr bwMode="auto">
            <a:xfrm>
              <a:off x="369375" y="317716"/>
              <a:ext cx="11484244" cy="61760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AA7EF47-461B-4BC6-B90D-F29978CF6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6774" y="5827363"/>
              <a:ext cx="909070" cy="8214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57295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7EA7135-DC06-425B-8FED-1A2649ECCEE9}"/>
              </a:ext>
            </a:extLst>
          </p:cNvPr>
          <p:cNvGrpSpPr/>
          <p:nvPr/>
        </p:nvGrpSpPr>
        <p:grpSpPr>
          <a:xfrm>
            <a:off x="1247675" y="840783"/>
            <a:ext cx="9479674" cy="5176434"/>
            <a:chOff x="1247675" y="840783"/>
            <a:chExt cx="9479674" cy="5176434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6D13A2E2-C5B3-4CCC-A82D-E67252CCC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675" y="840783"/>
              <a:ext cx="9479674" cy="517643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871AA9D-AA52-4B13-8277-46659866F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9559" y="4740544"/>
              <a:ext cx="1957790" cy="127667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43260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A2FE3B0-13A8-4322-802B-9816C1D93CBA}"/>
              </a:ext>
            </a:extLst>
          </p:cNvPr>
          <p:cNvGrpSpPr/>
          <p:nvPr/>
        </p:nvGrpSpPr>
        <p:grpSpPr>
          <a:xfrm>
            <a:off x="1090047" y="614040"/>
            <a:ext cx="10011905" cy="5941743"/>
            <a:chOff x="1415594" y="567545"/>
            <a:chExt cx="9174915" cy="594174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C13EAF5-3D6B-477F-BEA2-6D015FBE62B6}"/>
                </a:ext>
              </a:extLst>
            </p:cNvPr>
            <p:cNvGrpSpPr/>
            <p:nvPr/>
          </p:nvGrpSpPr>
          <p:grpSpPr>
            <a:xfrm>
              <a:off x="1601491" y="567545"/>
              <a:ext cx="8989018" cy="5941743"/>
              <a:chOff x="1487836" y="598542"/>
              <a:chExt cx="8989018" cy="5941743"/>
            </a:xfrm>
          </p:grpSpPr>
          <p:pic>
            <p:nvPicPr>
              <p:cNvPr id="6146" name="Picture 2">
                <a:extLst>
                  <a:ext uri="{FF2B5EF4-FFF2-40B4-BE49-F238E27FC236}">
                    <a16:creationId xmlns:a16="http://schemas.microsoft.com/office/drawing/2014/main" id="{A55F934F-3A66-41E9-96C7-D02C268601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7836" y="598542"/>
                <a:ext cx="8989017" cy="3311067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8" name="Picture 4" descr="No description available.">
                <a:extLst>
                  <a:ext uri="{FF2B5EF4-FFF2-40B4-BE49-F238E27FC236}">
                    <a16:creationId xmlns:a16="http://schemas.microsoft.com/office/drawing/2014/main" id="{922A8A4A-5C44-4C71-AE67-F7CB20283A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7837" y="3909609"/>
                <a:ext cx="8989017" cy="2630676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E4A471-8562-4835-953A-83B98AEB8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71" y="3201611"/>
              <a:ext cx="1957790" cy="127667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7B0048E-2F67-476B-BCA0-ABD6ECC0A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002" y="3207865"/>
              <a:ext cx="1957790" cy="127667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B639D6-4F12-461A-A3AD-2F1236FF9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166" y="3192405"/>
              <a:ext cx="1957790" cy="127667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9471B1-26EA-4D82-97C4-FDE0C2252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671" y="3207865"/>
              <a:ext cx="1957790" cy="127667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914C03-9172-4A95-95F7-0E4F2DCE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3681" y="3191679"/>
              <a:ext cx="1606495" cy="127667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8298E71-78CA-44E8-9AC1-DFBBB1DD9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5594" y="3278940"/>
              <a:ext cx="1957790" cy="127667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843409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8FF62C9-66CC-42A4-9A96-C983637AB270}"/>
              </a:ext>
            </a:extLst>
          </p:cNvPr>
          <p:cNvGrpSpPr/>
          <p:nvPr/>
        </p:nvGrpSpPr>
        <p:grpSpPr>
          <a:xfrm>
            <a:off x="842074" y="621869"/>
            <a:ext cx="10983132" cy="6110207"/>
            <a:chOff x="873071" y="559876"/>
            <a:chExt cx="10983132" cy="6110207"/>
          </a:xfrm>
        </p:grpSpPr>
        <p:pic>
          <p:nvPicPr>
            <p:cNvPr id="7172" name="Picture 4">
              <a:extLst>
                <a:ext uri="{FF2B5EF4-FFF2-40B4-BE49-F238E27FC236}">
                  <a16:creationId xmlns:a16="http://schemas.microsoft.com/office/drawing/2014/main" id="{D4B38FAB-A283-4ACC-ADE8-67ADD5867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071" y="559876"/>
              <a:ext cx="10755824" cy="611020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FBBAA0-BFB5-40DF-9F65-B3293990C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413" y="5393410"/>
              <a:ext cx="1957790" cy="127667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15002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o description available.">
            <a:extLst>
              <a:ext uri="{FF2B5EF4-FFF2-40B4-BE49-F238E27FC236}">
                <a16:creationId xmlns:a16="http://schemas.microsoft.com/office/drawing/2014/main" id="{AA47368A-F869-4183-8B30-408D38067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63" y="1250781"/>
            <a:ext cx="7178863" cy="4356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884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EBA76A-DDB9-4922-841B-F2150AB8C0C8}"/>
              </a:ext>
            </a:extLst>
          </p:cNvPr>
          <p:cNvGrpSpPr/>
          <p:nvPr/>
        </p:nvGrpSpPr>
        <p:grpSpPr>
          <a:xfrm>
            <a:off x="886545" y="736256"/>
            <a:ext cx="10013092" cy="5385487"/>
            <a:chOff x="902044" y="492211"/>
            <a:chExt cx="10013092" cy="53854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B8E1541-4583-4084-A006-0CCC19C4B517}"/>
                </a:ext>
              </a:extLst>
            </p:cNvPr>
            <p:cNvSpPr txBox="1"/>
            <p:nvPr/>
          </p:nvSpPr>
          <p:spPr>
            <a:xfrm>
              <a:off x="3511378" y="492211"/>
              <a:ext cx="4038600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E0A11C-C465-455D-A28F-A147AC2EC367}"/>
                </a:ext>
              </a:extLst>
            </p:cNvPr>
            <p:cNvSpPr txBox="1"/>
            <p:nvPr/>
          </p:nvSpPr>
          <p:spPr>
            <a:xfrm>
              <a:off x="902044" y="5046701"/>
              <a:ext cx="10013092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তোমার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জানা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পাঁচটি</a:t>
              </a:r>
              <a:r>
                <a:rPr lang="bn-IN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সামাজিক উপন্যাসের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লেখ? </a:t>
              </a:r>
              <a:endPara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8D4C31-69C9-4468-8FC3-A339D4845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2892" y="1540613"/>
              <a:ext cx="5955571" cy="316557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87379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EFF1D42-4623-4A6B-B73C-63E99616DA77}"/>
              </a:ext>
            </a:extLst>
          </p:cNvPr>
          <p:cNvSpPr txBox="1"/>
          <p:nvPr/>
        </p:nvSpPr>
        <p:spPr>
          <a:xfrm>
            <a:off x="6870201" y="2953610"/>
            <a:ext cx="5002461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রেহানা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পারভিন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সহকারী শিক্ষক 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জামতলা দাখিল মাদ্রাসা।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গোয়ালন্দ,রাজবাড়ী।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8E34B-7717-4354-AF29-E4BFB9B8B346}"/>
              </a:ext>
            </a:extLst>
          </p:cNvPr>
          <p:cNvSpPr txBox="1"/>
          <p:nvPr/>
        </p:nvSpPr>
        <p:spPr>
          <a:xfrm>
            <a:off x="3898297" y="404432"/>
            <a:ext cx="61528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dirty="0">
                <a:ln w="10160">
                  <a:solidFill>
                    <a:srgbClr val="DD9D31"/>
                  </a:solidFill>
                  <a:prstDash val="solid"/>
                </a:ln>
                <a:solidFill>
                  <a:srgbClr val="477BD1">
                    <a:lumMod val="75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শিক্ষক পরিচিতি </a:t>
            </a:r>
            <a:endParaRPr kumimoji="0" lang="en-US" sz="6600" b="1" i="0" u="none" strike="noStrike" kern="1200" cap="none" spc="0" normalizeH="0" baseline="0" noProof="0" dirty="0">
              <a:ln w="10160">
                <a:solidFill>
                  <a:srgbClr val="DD9D31"/>
                </a:solidFill>
                <a:prstDash val="solid"/>
              </a:ln>
              <a:solidFill>
                <a:srgbClr val="477BD1">
                  <a:lumMod val="75000"/>
                </a:srgb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9AFFF5-98C8-405D-8A9A-49F6C9584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56" y="1971875"/>
            <a:ext cx="2257068" cy="41726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62E9E-5903-45E5-B94B-1C11582BE8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3" t="593" r="515" b="22865"/>
          <a:stretch/>
        </p:blipFill>
        <p:spPr>
          <a:xfrm>
            <a:off x="625927" y="1766687"/>
            <a:ext cx="3388652" cy="458305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620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BE3B0BE-0232-4B9E-8777-C5E5EDCE92DB}"/>
              </a:ext>
            </a:extLst>
          </p:cNvPr>
          <p:cNvGrpSpPr/>
          <p:nvPr/>
        </p:nvGrpSpPr>
        <p:grpSpPr>
          <a:xfrm>
            <a:off x="1912620" y="575656"/>
            <a:ext cx="8366760" cy="5486401"/>
            <a:chOff x="75163" y="205740"/>
            <a:chExt cx="8366760" cy="6179867"/>
          </a:xfrm>
        </p:grpSpPr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C29F052A-7807-4B7E-846F-C125A69D8358}"/>
                </a:ext>
              </a:extLst>
            </p:cNvPr>
            <p:cNvSpPr/>
            <p:nvPr/>
          </p:nvSpPr>
          <p:spPr>
            <a:xfrm flipH="1">
              <a:off x="75163" y="205740"/>
              <a:ext cx="8366760" cy="2377439"/>
            </a:xfrm>
            <a:prstGeom prst="flowChartExtract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5D44D8-056F-4B6A-BAA4-1F4BCA69E84D}"/>
                </a:ext>
              </a:extLst>
            </p:cNvPr>
            <p:cNvSpPr/>
            <p:nvPr/>
          </p:nvSpPr>
          <p:spPr>
            <a:xfrm>
              <a:off x="702077" y="2583179"/>
              <a:ext cx="7292340" cy="3802428"/>
            </a:xfrm>
            <a:prstGeom prst="rect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AA6D06-F3F7-4544-9DA1-F51391F0F037}"/>
                </a:ext>
              </a:extLst>
            </p:cNvPr>
            <p:cNvSpPr/>
            <p:nvPr/>
          </p:nvSpPr>
          <p:spPr>
            <a:xfrm>
              <a:off x="2412598" y="1394460"/>
              <a:ext cx="3691890" cy="78970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sz="5400" dirty="0">
                  <a:solidFill>
                    <a:schemeClr val="tx1"/>
                  </a:solidFill>
                </a:rPr>
                <a:t>বাড়ির কাজ</a:t>
              </a:r>
              <a:endParaRPr lang="en-US" sz="5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2A5616-CD59-41A2-BC96-AB1C00984BCD}"/>
              </a:ext>
            </a:extLst>
          </p:cNvPr>
          <p:cNvGrpSpPr/>
          <p:nvPr/>
        </p:nvGrpSpPr>
        <p:grpSpPr>
          <a:xfrm>
            <a:off x="0" y="0"/>
            <a:ext cx="12302836" cy="7162800"/>
            <a:chOff x="-221673" y="-152399"/>
            <a:chExt cx="9573491" cy="7162800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C5B175B7-98F1-49B5-A39D-690176018DE1}"/>
                </a:ext>
              </a:extLst>
            </p:cNvPr>
            <p:cNvSpPr/>
            <p:nvPr/>
          </p:nvSpPr>
          <p:spPr>
            <a:xfrm>
              <a:off x="-221673" y="-152399"/>
              <a:ext cx="9573491" cy="7162800"/>
            </a:xfrm>
            <a:prstGeom prst="frame">
              <a:avLst>
                <a:gd name="adj1" fmla="val 1156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1EAE6A30-883B-4A37-88E4-D18594AA08FC}"/>
                </a:ext>
              </a:extLst>
            </p:cNvPr>
            <p:cNvSpPr/>
            <p:nvPr/>
          </p:nvSpPr>
          <p:spPr>
            <a:xfrm>
              <a:off x="-152400" y="-76201"/>
              <a:ext cx="9448800" cy="7010401"/>
            </a:xfrm>
            <a:prstGeom prst="frame">
              <a:avLst>
                <a:gd name="adj1" fmla="val 1433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F4B7C1D6-14C7-4E41-8AE2-BC93C3263919}"/>
                </a:ext>
              </a:extLst>
            </p:cNvPr>
            <p:cNvSpPr/>
            <p:nvPr/>
          </p:nvSpPr>
          <p:spPr>
            <a:xfrm>
              <a:off x="-49790" y="-1"/>
              <a:ext cx="9229724" cy="6858000"/>
            </a:xfrm>
            <a:prstGeom prst="frame">
              <a:avLst>
                <a:gd name="adj1" fmla="val 1591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F16F93F-B6C9-43BE-BA2C-FBA584843E78}"/>
              </a:ext>
            </a:extLst>
          </p:cNvPr>
          <p:cNvSpPr txBox="1"/>
          <p:nvPr/>
        </p:nvSpPr>
        <p:spPr>
          <a:xfrm>
            <a:off x="2717541" y="4453815"/>
            <a:ext cx="6992964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উপন্যাসের  বৈশিষ্ট্য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4DB59BE-8A7C-46CF-895B-38E486E26777}"/>
              </a:ext>
            </a:extLst>
          </p:cNvPr>
          <p:cNvGrpSpPr/>
          <p:nvPr/>
        </p:nvGrpSpPr>
        <p:grpSpPr>
          <a:xfrm>
            <a:off x="1098772" y="148281"/>
            <a:ext cx="9144000" cy="6241891"/>
            <a:chOff x="1098772" y="148281"/>
            <a:chExt cx="9144000" cy="624189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9C0352A-13E2-4A08-8638-72EB6E52E079}"/>
                </a:ext>
              </a:extLst>
            </p:cNvPr>
            <p:cNvSpPr txBox="1"/>
            <p:nvPr/>
          </p:nvSpPr>
          <p:spPr>
            <a:xfrm>
              <a:off x="1949228" y="1130133"/>
              <a:ext cx="7315200" cy="162303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IN" sz="88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সকলকে ধন্যবাদ</a:t>
              </a:r>
              <a:endPara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35CFCE-0020-41FD-B546-4A8928B9F25F}"/>
                </a:ext>
              </a:extLst>
            </p:cNvPr>
            <p:cNvSpPr/>
            <p:nvPr/>
          </p:nvSpPr>
          <p:spPr>
            <a:xfrm>
              <a:off x="1098772" y="148281"/>
              <a:ext cx="9144000" cy="1600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এতোক্ষণ ক্লাসে থাকার জন্য সবাইকে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C42EF3-26EA-4911-822A-2A0E327F6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0156" y="2458995"/>
              <a:ext cx="7277708" cy="393117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84045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1560" y="1769242"/>
            <a:ext cx="2411730" cy="7155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5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3834" y="3608808"/>
            <a:ext cx="2651760" cy="11541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হপাঠ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E6B91-4002-4A9B-BE65-589B7033B7E2}"/>
              </a:ext>
            </a:extLst>
          </p:cNvPr>
          <p:cNvSpPr txBox="1"/>
          <p:nvPr/>
        </p:nvSpPr>
        <p:spPr>
          <a:xfrm>
            <a:off x="759256" y="353771"/>
            <a:ext cx="10616338" cy="8915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১ম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AF9CC7-AF7E-43BF-9C7E-D10EBD222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98" y="3008754"/>
            <a:ext cx="2861890" cy="3266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6615A8-1071-4F10-B23B-2F1E4F8B1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2" y="2247264"/>
            <a:ext cx="3643952" cy="41266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664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016BF3-6553-425C-9DFA-B0B094FDC080}"/>
              </a:ext>
            </a:extLst>
          </p:cNvPr>
          <p:cNvGrpSpPr/>
          <p:nvPr/>
        </p:nvGrpSpPr>
        <p:grpSpPr>
          <a:xfrm>
            <a:off x="486823" y="408846"/>
            <a:ext cx="11015392" cy="6166310"/>
            <a:chOff x="486823" y="408846"/>
            <a:chExt cx="11015392" cy="61663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455589B-BDFC-4346-B175-DF338EA65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24" y="1405502"/>
              <a:ext cx="4643115" cy="260742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2CA6FC-A02A-4088-A309-E694C2C07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8707" y="1405502"/>
              <a:ext cx="4233508" cy="23324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85AA01-C270-4300-881D-5BDB5D95C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6" r="24733"/>
            <a:stretch/>
          </p:blipFill>
          <p:spPr>
            <a:xfrm>
              <a:off x="7268708" y="4012930"/>
              <a:ext cx="4233507" cy="256222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7E8FA4-73DE-4AD9-9622-12A8D24C7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23" y="4246536"/>
              <a:ext cx="4643116" cy="232862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39CD4779-0BB4-48BC-A2BB-6ABC7702F772}"/>
                </a:ext>
              </a:extLst>
            </p:cNvPr>
            <p:cNvSpPr txBox="1">
              <a:spLocks/>
            </p:cNvSpPr>
            <p:nvPr/>
          </p:nvSpPr>
          <p:spPr>
            <a:xfrm>
              <a:off x="3452193" y="408846"/>
              <a:ext cx="5933268" cy="57279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পার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এটা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কিসের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49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F3473AB-D948-468E-82E8-7A629AA37366}"/>
              </a:ext>
            </a:extLst>
          </p:cNvPr>
          <p:cNvGrpSpPr/>
          <p:nvPr/>
        </p:nvGrpSpPr>
        <p:grpSpPr>
          <a:xfrm>
            <a:off x="502403" y="351297"/>
            <a:ext cx="11187194" cy="6155406"/>
            <a:chOff x="502403" y="351297"/>
            <a:chExt cx="11187194" cy="6155406"/>
          </a:xfrm>
        </p:grpSpPr>
        <p:sp>
          <p:nvSpPr>
            <p:cNvPr id="2" name="TextBox 1"/>
            <p:cNvSpPr txBox="1"/>
            <p:nvPr/>
          </p:nvSpPr>
          <p:spPr>
            <a:xfrm>
              <a:off x="610891" y="351297"/>
              <a:ext cx="4724400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/>
                <a:t>আমাদের</a:t>
              </a:r>
              <a:r>
                <a:rPr lang="en-US" sz="3200" dirty="0"/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800" dirty="0"/>
                <a:t> </a:t>
              </a:r>
              <a:r>
                <a:rPr lang="en-US" sz="3200" dirty="0" err="1"/>
                <a:t>পাঠ</a:t>
              </a:r>
              <a:endParaRPr lang="en-US" sz="32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00400" y="1383224"/>
              <a:ext cx="5257800" cy="10156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কাকতাড়ুয়া</a:t>
              </a:r>
              <a:r>
                <a:rPr lang="en-US" sz="6000" dirty="0"/>
                <a:t> </a:t>
              </a:r>
              <a:r>
                <a:rPr lang="en-US" sz="4400" dirty="0" err="1"/>
                <a:t>উপন্যাস</a:t>
              </a:r>
              <a:endParaRPr lang="en-US" sz="4400" dirty="0"/>
            </a:p>
          </p:txBody>
        </p:sp>
        <p:pic>
          <p:nvPicPr>
            <p:cNvPr id="4" name="Picture 3" descr="images (1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46397" y="2649467"/>
              <a:ext cx="2743200" cy="3733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46F837D4-D040-4C45-9EE6-8714F8258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63" b="23473"/>
            <a:stretch/>
          </p:blipFill>
          <p:spPr>
            <a:xfrm>
              <a:off x="502403" y="2772903"/>
              <a:ext cx="4364065" cy="3733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CBDA96-C363-41EB-B4EA-A35817293767}"/>
              </a:ext>
            </a:extLst>
          </p:cNvPr>
          <p:cNvGrpSpPr/>
          <p:nvPr/>
        </p:nvGrpSpPr>
        <p:grpSpPr>
          <a:xfrm>
            <a:off x="2199210" y="839632"/>
            <a:ext cx="7350234" cy="5374105"/>
            <a:chOff x="3207140" y="741947"/>
            <a:chExt cx="7350234" cy="5374105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21D2FAA-C802-4190-A347-430FB56D45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1" t="42141" r="45545" b="38623"/>
            <a:stretch/>
          </p:blipFill>
          <p:spPr bwMode="auto">
            <a:xfrm>
              <a:off x="3207140" y="827255"/>
              <a:ext cx="7350234" cy="52887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F15297-09BD-4CC3-8151-A5133C6F8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857" y="851870"/>
              <a:ext cx="1811124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13E332-A604-4A88-91FD-964568A2C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1907" y="863896"/>
              <a:ext cx="1811124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B49413-2DE1-4A30-B551-A8738D69B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477" y="778588"/>
              <a:ext cx="1811124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96F965-B272-444F-84FB-CB9BB65FC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384" y="815229"/>
              <a:ext cx="1102198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9E635FC-783A-4F8E-88BA-EB67A01C0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834" y="741947"/>
              <a:ext cx="1102199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50713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F4607CD-7C75-4212-8764-088BF9105D67}"/>
              </a:ext>
            </a:extLst>
          </p:cNvPr>
          <p:cNvGrpSpPr/>
          <p:nvPr/>
        </p:nvGrpSpPr>
        <p:grpSpPr>
          <a:xfrm>
            <a:off x="2131017" y="647498"/>
            <a:ext cx="7929965" cy="5563004"/>
            <a:chOff x="2007030" y="647498"/>
            <a:chExt cx="7929965" cy="55630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6061C67-D561-4901-B421-7BA1FE3B0A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4" t="42389" r="41452" b="39523"/>
            <a:stretch/>
          </p:blipFill>
          <p:spPr bwMode="auto">
            <a:xfrm>
              <a:off x="2007030" y="662110"/>
              <a:ext cx="7929965" cy="554839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92D103-BA24-4B45-820D-E8E952A92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101" y="647499"/>
              <a:ext cx="2009448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92671A-4935-425E-A33C-3CED53009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708" y="647498"/>
              <a:ext cx="2009448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432CF3-48D2-4374-A588-71F08E496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701" y="647499"/>
              <a:ext cx="1811124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E19272-B39B-48A1-9B6B-4DBAA116A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624" y="662110"/>
              <a:ext cx="1607908" cy="170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23191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720AA9-ED0A-4904-AFC4-78651D8BF3C9}"/>
              </a:ext>
            </a:extLst>
          </p:cNvPr>
          <p:cNvGrpSpPr/>
          <p:nvPr/>
        </p:nvGrpSpPr>
        <p:grpSpPr>
          <a:xfrm>
            <a:off x="821528" y="827868"/>
            <a:ext cx="8341963" cy="4627484"/>
            <a:chOff x="821528" y="827868"/>
            <a:chExt cx="8341963" cy="46274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F45989-81AA-4C1B-83FA-5719486597D7}"/>
                </a:ext>
              </a:extLst>
            </p:cNvPr>
            <p:cNvSpPr txBox="1"/>
            <p:nvPr/>
          </p:nvSpPr>
          <p:spPr>
            <a:xfrm>
              <a:off x="821528" y="3147028"/>
              <a:ext cx="8341963" cy="23083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--</a:t>
              </a:r>
              <a:endParaRPr lang="bn-IN" sz="36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১। কাকতাড়ুয়া উপন্যাসের লেখকের পরিচয় দিতে পারবে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উপন্যাসের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৩ ।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দেশ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প্রেমে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উদ্বুদ্ধ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  <a:endParaRPr lang="bn-IN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8C710C-E513-4259-A7A2-A1717E641AB4}"/>
                </a:ext>
              </a:extLst>
            </p:cNvPr>
            <p:cNvSpPr txBox="1"/>
            <p:nvPr/>
          </p:nvSpPr>
          <p:spPr>
            <a:xfrm>
              <a:off x="957021" y="827868"/>
              <a:ext cx="3124200" cy="8309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3446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C18ECD-B1C7-4C37-B4E4-8A75DA8725DF}"/>
              </a:ext>
            </a:extLst>
          </p:cNvPr>
          <p:cNvGrpSpPr/>
          <p:nvPr/>
        </p:nvGrpSpPr>
        <p:grpSpPr>
          <a:xfrm>
            <a:off x="324643" y="486411"/>
            <a:ext cx="10648157" cy="5747782"/>
            <a:chOff x="324643" y="486411"/>
            <a:chExt cx="10648157" cy="5747782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7080377C-CA70-445D-9177-53ABE4F13C13}"/>
                </a:ext>
              </a:extLst>
            </p:cNvPr>
            <p:cNvSpPr txBox="1">
              <a:spLocks/>
            </p:cNvSpPr>
            <p:nvPr/>
          </p:nvSpPr>
          <p:spPr>
            <a:xfrm>
              <a:off x="324643" y="486411"/>
              <a:ext cx="3008313" cy="6854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j-ea"/>
                  <a:cs typeface="NikoshBAN" pitchFamily="2" charset="0"/>
                </a:rPr>
                <a:t>লেখক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j-ea"/>
                  <a:cs typeface="NikoshBAN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j-ea"/>
                  <a:cs typeface="NikoshBAN" pitchFamily="2" charset="0"/>
                </a:rPr>
                <a:t>পরিচিতি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7E8A513-A7EA-47BC-BF77-CDE11C58CEB9}"/>
                </a:ext>
              </a:extLst>
            </p:cNvPr>
            <p:cNvSpPr/>
            <p:nvPr/>
          </p:nvSpPr>
          <p:spPr>
            <a:xfrm>
              <a:off x="8153400" y="976393"/>
              <a:ext cx="2819400" cy="13716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জন্মঃ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১৪ জুন ১৯৪৭</a:t>
              </a: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42677CD-0E64-4510-B05C-735C4F3BB332}"/>
                </a:ext>
              </a:extLst>
            </p:cNvPr>
            <p:cNvSpPr/>
            <p:nvPr/>
          </p:nvSpPr>
          <p:spPr>
            <a:xfrm>
              <a:off x="4529137" y="605324"/>
              <a:ext cx="3581400" cy="1143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1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ea typeface="+mj-ea"/>
                  <a:cs typeface="NikoshBAN" pitchFamily="2" charset="0"/>
                </a:rPr>
                <a:t>উ</a:t>
              </a:r>
              <a:r>
                <a:rPr lang="bn-IN" sz="2800" b="1" dirty="0">
                  <a:solidFill>
                    <a:schemeClr val="tx1"/>
                  </a:solidFill>
                  <a:latin typeface="NikoshBAN" pitchFamily="2" charset="0"/>
                  <a:ea typeface="+mj-ea"/>
                  <a:cs typeface="NikoshBAN" pitchFamily="2" charset="0"/>
                </a:rPr>
                <a:t>পন্যাসিক পরিচিতি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endParaRPr>
            </a:p>
            <a:p>
              <a:endParaRPr lang="bn-IN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F770946-B56E-4E4D-B2E3-8FA5D91E25D8}"/>
                </a:ext>
              </a:extLst>
            </p:cNvPr>
            <p:cNvSpPr/>
            <p:nvPr/>
          </p:nvSpPr>
          <p:spPr>
            <a:xfrm>
              <a:off x="1828800" y="1738393"/>
              <a:ext cx="2971800" cy="22098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পুরস্কারঃ একুশে পদক, বাংলা একাডেমি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সাহিত্য।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A72C5F8-715F-4115-A067-C89F4758153F}"/>
                </a:ext>
              </a:extLst>
            </p:cNvPr>
            <p:cNvSpPr/>
            <p:nvPr/>
          </p:nvSpPr>
          <p:spPr>
            <a:xfrm>
              <a:off x="1687849" y="4158467"/>
              <a:ext cx="2905125" cy="16002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তাঁর রচনাঃ </a:t>
              </a:r>
            </a:p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উপন্যাস-৩৩টি,  ছোটদের-২৫টি।</a:t>
              </a: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CAC610C-6D7A-4B4F-9A2D-AAB94F11361B}"/>
                </a:ext>
              </a:extLst>
            </p:cNvPr>
            <p:cNvSpPr/>
            <p:nvPr/>
          </p:nvSpPr>
          <p:spPr>
            <a:xfrm>
              <a:off x="8077200" y="3338593"/>
              <a:ext cx="2895600" cy="2286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পিতাঃ</a:t>
              </a:r>
            </a:p>
            <a:p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মোশাররফ হোসেন</a:t>
              </a:r>
            </a:p>
            <a:p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মাতাঃ </a:t>
              </a:r>
            </a:p>
            <a:p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মরিয়ম্নেছা বকুল</a:t>
              </a: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C0DE663-07F7-40D0-9763-4113152922D6}"/>
                </a:ext>
              </a:extLst>
            </p:cNvPr>
            <p:cNvSpPr/>
            <p:nvPr/>
          </p:nvSpPr>
          <p:spPr>
            <a:xfrm>
              <a:off x="4943475" y="4862593"/>
              <a:ext cx="2752725" cy="13716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সেলিনা হোসেন</a:t>
              </a: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4B7615D-E4CD-427E-96E5-6A30E0937D0B}"/>
                </a:ext>
              </a:extLst>
            </p:cNvPr>
            <p:cNvCxnSpPr/>
            <p:nvPr/>
          </p:nvCxnSpPr>
          <p:spPr>
            <a:xfrm flipV="1">
              <a:off x="7543800" y="2043193"/>
              <a:ext cx="790392" cy="6858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43BF0CF-14DE-47C9-ACDF-29834B6DAB9F}"/>
                </a:ext>
              </a:extLst>
            </p:cNvPr>
            <p:cNvCxnSpPr/>
            <p:nvPr/>
          </p:nvCxnSpPr>
          <p:spPr>
            <a:xfrm>
              <a:off x="7543800" y="3948193"/>
              <a:ext cx="636407" cy="4205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4F29C25-3BA9-427D-AC84-36588E7AAD15}"/>
                </a:ext>
              </a:extLst>
            </p:cNvPr>
            <p:cNvCxnSpPr/>
            <p:nvPr/>
          </p:nvCxnSpPr>
          <p:spPr>
            <a:xfrm rot="5400000">
              <a:off x="6134497" y="4671696"/>
              <a:ext cx="380206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738E8B4-0E08-4031-B497-8758FCDD626C}"/>
                </a:ext>
              </a:extLst>
            </p:cNvPr>
            <p:cNvCxnSpPr/>
            <p:nvPr/>
          </p:nvCxnSpPr>
          <p:spPr>
            <a:xfrm rot="10800000" flipV="1">
              <a:off x="4343400" y="4024393"/>
              <a:ext cx="76200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7D139AC-7F85-4E33-94AE-07CA19D077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24399" y="2576593"/>
              <a:ext cx="457201" cy="228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A926C45-90C7-43C8-B264-E8FDCB44F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7948" y="1700293"/>
              <a:ext cx="0" cy="7620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909E719-B13B-4C9E-9BF1-A429152DB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2271793"/>
              <a:ext cx="2457786" cy="2209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1332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214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26</cp:revision>
  <dcterms:created xsi:type="dcterms:W3CDTF">2020-09-12T14:11:29Z</dcterms:created>
  <dcterms:modified xsi:type="dcterms:W3CDTF">2020-09-13T08:55:10Z</dcterms:modified>
</cp:coreProperties>
</file>