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1E13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x">
  <p:cSld name="Title and Vertical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">
  <p:cSld name="Title and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7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9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6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Only">
  <p:cSld name="Title Only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Click to edit Master title style</a:t>
            </a:r>
            <a:endParaRPr dirty="0" lang="en-US"/>
          </a:p>
        </p:txBody>
      </p:sp>
      <p:sp>
        <p:nvSpPr>
          <p:cNvPr id="104858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58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dirty="0" lang="en-US" smtClean="0"/>
              <a:t>Mohammad </a:t>
            </a:r>
            <a:r>
              <a:rPr dirty="0" lang="en-US" err="1" smtClean="0"/>
              <a:t>shahidur</a:t>
            </a:r>
            <a:r>
              <a:rPr dirty="0" lang="en-US" smtClean="0"/>
              <a:t> Rahman </a:t>
            </a:r>
            <a:r>
              <a:rPr dirty="0" lang="en-US" err="1" smtClean="0"/>
              <a:t>uzzal</a:t>
            </a:r>
            <a:r>
              <a:rPr dirty="0" lang="en-US" smtClean="0"/>
              <a:t> </a:t>
            </a:r>
            <a:endParaRPr dirty="0" lang="en-US"/>
          </a:p>
        </p:txBody>
      </p:sp>
      <p:sp>
        <p:nvSpPr>
          <p:cNvPr id="104858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algn="ctr"/>
            <a:r>
              <a:rPr dirty="0" lang="en-US" smtClean="0"/>
              <a:t>Phone 01718 97 86 28</a:t>
            </a:r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6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7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6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4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accent4">
                <a:lumMod val="19000"/>
                <a:lumOff val="81000"/>
              </a:schemeClr>
            </a:gs>
            <a:gs pos="100000">
              <a:schemeClr val="accent4">
                <a:lumMod val="100000"/>
              </a:schemeClr>
            </a:gs>
          </a:gsLst>
          <a:path path="shape">
            <a:fillToRect l="50000" t="50000" r="50000" b="50000"/>
          </a:path>
        </a:gradFill>
      </p:bgPr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107B-0A12-49C4-82DD-0C14E2CEA61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6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1.jpeg"/><Relationship Id="rId6" Type="http://schemas.openxmlformats.org/officeDocument/2006/relationships/image" Target="../media/image2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dirty="0" lang="en-US" err="1" smtClean="0"/>
              <a:t>আজকের</a:t>
            </a:r>
            <a:r>
              <a:rPr dirty="0" lang="en-US" smtClean="0"/>
              <a:t> </a:t>
            </a:r>
            <a:r>
              <a:rPr dirty="0" lang="en-US" err="1" smtClean="0"/>
              <a:t>পাঠে</a:t>
            </a:r>
            <a:r>
              <a:rPr dirty="0" lang="en-US" smtClean="0"/>
              <a:t> </a:t>
            </a:r>
            <a:r>
              <a:rPr dirty="0" lang="en-US" err="1" smtClean="0"/>
              <a:t>সবাইকে</a:t>
            </a:r>
            <a:r>
              <a:rPr dirty="0" lang="en-US" smtClean="0"/>
              <a:t> </a:t>
            </a:r>
            <a:r>
              <a:rPr dirty="0" lang="en-US" err="1" smtClean="0"/>
              <a:t>স্বাগতম</a:t>
            </a:r>
            <a:r>
              <a:rPr dirty="0" lang="en-US" smtClean="0"/>
              <a:t> </a:t>
            </a:r>
            <a:endParaRPr dirty="0" lang="en-US"/>
          </a:p>
        </p:txBody>
      </p:sp>
      <p:pic>
        <p:nvPicPr>
          <p:cNvPr id="2097152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147113" y="2654803"/>
            <a:ext cx="4483195" cy="3358070"/>
          </a:xfrm>
          <a:prstGeom prst="rect"/>
        </p:spPr>
      </p:pic>
      <p:pic>
        <p:nvPicPr>
          <p:cNvPr id="2097153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5878114" y="2680491"/>
            <a:ext cx="4917515" cy="3332382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34730"/>
          </a:xfrm>
        </p:spPr>
        <p:txBody>
          <a:bodyPr>
            <a:normAutofit fontScale="90000"/>
          </a:bodyPr>
          <a:p>
            <a:pPr algn="ctr"/>
            <a:r>
              <a:rPr dirty="0" sz="6000" lang="bn-IN" smtClean="0">
                <a:solidFill>
                  <a:srgbClr val="92D04F"/>
                </a:solidFill>
              </a:rPr>
              <a:t>ব</a:t>
            </a:r>
            <a:r>
              <a:rPr dirty="0" sz="6000" lang="bn-IN" smtClean="0">
                <a:solidFill>
                  <a:srgbClr val="92D04F"/>
                </a:solidFill>
              </a:rPr>
              <a:t>া</a:t>
            </a:r>
            <a:r>
              <a:rPr dirty="0" sz="6000" lang="bn-IN" smtClean="0">
                <a:solidFill>
                  <a:srgbClr val="92D04F"/>
                </a:solidFill>
              </a:rPr>
              <a:t>ড়</a:t>
            </a:r>
            <a:r>
              <a:rPr dirty="0" sz="6000" lang="bn-IN" smtClean="0">
                <a:solidFill>
                  <a:srgbClr val="92D04F"/>
                </a:solidFill>
              </a:rPr>
              <a:t>ি</a:t>
            </a:r>
            <a:r>
              <a:rPr dirty="0" sz="6000" lang="bn-IN" smtClean="0">
                <a:solidFill>
                  <a:srgbClr val="92D04F"/>
                </a:solidFill>
              </a:rPr>
              <a:t>র</a:t>
            </a:r>
            <a:r>
              <a:rPr dirty="0" sz="6000" lang="bn-IN" smtClean="0">
                <a:solidFill>
                  <a:srgbClr val="92D04F"/>
                </a:solidFill>
              </a:rPr>
              <a:t>ক</a:t>
            </a:r>
            <a:r>
              <a:rPr dirty="0" sz="6000" lang="bn-IN" smtClean="0">
                <a:solidFill>
                  <a:srgbClr val="92D04F"/>
                </a:solidFill>
              </a:rPr>
              <a:t>া</a:t>
            </a:r>
            <a:r>
              <a:rPr dirty="0" sz="6000" lang="bn-IN" smtClean="0">
                <a:solidFill>
                  <a:srgbClr val="92D04F"/>
                </a:solidFill>
              </a:rPr>
              <a:t>জ</a:t>
            </a:r>
            <a:br>
              <a:rPr dirty="0" sz="4000" lang="en-US" smtClean="0"/>
            </a:br>
            <a:r>
              <a:rPr dirty="0" sz="4000" lang="en-US" smtClean="0"/>
              <a:t> </a:t>
            </a:r>
            <a:r>
              <a:rPr dirty="0" sz="4000" lang="en-US" smtClean="0"/>
              <a:t> </a:t>
            </a:r>
            <a:r>
              <a:rPr dirty="0" sz="4000" lang="bn-IN" smtClean="0"/>
              <a:t>আমরা বিভিন্ন আকৃতির ছবি বাড়ি থেকে তৈরী করে নিয়ে আসব </a:t>
            </a:r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"/>
          <p:cNvSpPr txBox="1"/>
          <p:nvPr/>
        </p:nvSpPr>
        <p:spPr>
          <a:xfrm>
            <a:off x="4096000" y="3219450"/>
            <a:ext cx="4000000" cy="1513839"/>
          </a:xfrm>
          <a:prstGeom prst="rect"/>
        </p:spPr>
        <p:txBody>
          <a:bodyPr rtlCol="0" wrap="square">
            <a:spAutoFit/>
          </a:bodyPr>
          <a:p>
            <a:r>
              <a:rPr sz="9600" lang="en-US">
                <a:solidFill>
                  <a:srgbClr val="7030A0"/>
                </a:solidFill>
              </a:rPr>
              <a:t>ধ</a:t>
            </a:r>
            <a:r>
              <a:rPr sz="9600" lang="en-US">
                <a:solidFill>
                  <a:srgbClr val="7030A0"/>
                </a:solidFill>
              </a:rPr>
              <a:t>ন্যবাদ</a:t>
            </a:r>
            <a:r>
              <a:rPr sz="9600" lang="en-US">
                <a:solidFill>
                  <a:srgbClr val="7030A0"/>
                </a:solidFill>
              </a:rPr>
              <a:t> </a:t>
            </a:r>
            <a:endParaRPr sz="9600" lang="en-US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"/>
          <p:cNvSpPr txBox="1"/>
          <p:nvPr/>
        </p:nvSpPr>
        <p:spPr>
          <a:xfrm>
            <a:off x="4096000" y="3219450"/>
            <a:ext cx="6473065" cy="2606040"/>
          </a:xfrm>
          <a:prstGeom prst="rect"/>
        </p:spPr>
        <p:txBody>
          <a:bodyPr rtlCol="0" wrap="square">
            <a:spAutoFit/>
          </a:bodyPr>
          <a:p>
            <a:r>
              <a:rPr sz="4400" lang="en-US">
                <a:solidFill>
                  <a:srgbClr val="F46D43"/>
                </a:solidFill>
              </a:rPr>
              <a:t>শ</a:t>
            </a:r>
            <a:r>
              <a:rPr sz="4400" lang="en-US">
                <a:solidFill>
                  <a:srgbClr val="F46D43"/>
                </a:solidFill>
              </a:rPr>
              <a:t>িক্ষক</a:t>
            </a:r>
            <a:r>
              <a:rPr sz="4400" lang="en-US">
                <a:solidFill>
                  <a:srgbClr val="F46D43"/>
                </a:solidFill>
              </a:rPr>
              <a:t> </a:t>
            </a:r>
            <a:r>
              <a:rPr sz="4400" lang="en-US">
                <a:solidFill>
                  <a:srgbClr val="F46D43"/>
                </a:solidFill>
              </a:rPr>
              <a:t>পরিচিতি</a:t>
            </a:r>
            <a:r>
              <a:rPr sz="4400" lang="en-US">
                <a:solidFill>
                  <a:srgbClr val="F46D43"/>
                </a:solidFill>
              </a:rPr>
              <a:t> </a:t>
            </a:r>
            <a:endParaRPr sz="4400" lang="en-US">
              <a:solidFill>
                <a:srgbClr val="F46D43"/>
              </a:solidFill>
            </a:endParaRPr>
          </a:p>
          <a:p>
            <a:r>
              <a:rPr sz="4000" lang="en-US">
                <a:solidFill>
                  <a:srgbClr val="92D04F"/>
                </a:solidFill>
              </a:rPr>
              <a:t>র</a:t>
            </a:r>
            <a:r>
              <a:rPr sz="4000" lang="en-US">
                <a:solidFill>
                  <a:srgbClr val="92D04F"/>
                </a:solidFill>
              </a:rPr>
              <a:t>া</a:t>
            </a:r>
            <a:r>
              <a:rPr sz="4000" lang="en-US">
                <a:solidFill>
                  <a:srgbClr val="92D04F"/>
                </a:solidFill>
              </a:rPr>
              <a:t>হেলা</a:t>
            </a:r>
            <a:r>
              <a:rPr sz="4000" lang="en-US">
                <a:solidFill>
                  <a:srgbClr val="92D04F"/>
                </a:solidFill>
              </a:rPr>
              <a:t> </a:t>
            </a:r>
            <a:r>
              <a:rPr sz="4000" lang="en-US">
                <a:solidFill>
                  <a:srgbClr val="92D04F"/>
                </a:solidFill>
              </a:rPr>
              <a:t>বেগম</a:t>
            </a:r>
            <a:r>
              <a:rPr sz="4000" lang="en-US">
                <a:solidFill>
                  <a:srgbClr val="92D04F"/>
                </a:solidFill>
              </a:rPr>
              <a:t> </a:t>
            </a:r>
            <a:r>
              <a:rPr sz="4000" lang="en-US">
                <a:solidFill>
                  <a:srgbClr val="92D04F"/>
                </a:solidFill>
              </a:rPr>
              <a:t>সেবী</a:t>
            </a:r>
            <a:endParaRPr sz="4000" lang="en-US">
              <a:solidFill>
                <a:srgbClr val="92D04F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স</a:t>
            </a:r>
            <a:r>
              <a:rPr sz="2800" lang="en-US">
                <a:solidFill>
                  <a:srgbClr val="000000"/>
                </a:solidFill>
              </a:rPr>
              <a:t>হকারী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শিক্ষক</a:t>
            </a:r>
            <a:endParaRPr sz="4400" lang="en-US">
              <a:solidFill>
                <a:srgbClr val="F46D43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ম</a:t>
            </a:r>
            <a:r>
              <a:rPr sz="2800" lang="en-US">
                <a:solidFill>
                  <a:srgbClr val="000000"/>
                </a:solidFill>
              </a:rPr>
              <a:t>িঠাভরাং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সপ্রাবি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জ</a:t>
            </a:r>
            <a:r>
              <a:rPr sz="2800" lang="en-US">
                <a:solidFill>
                  <a:srgbClr val="000000"/>
                </a:solidFill>
              </a:rPr>
              <a:t>গন্নাথপুর</a:t>
            </a:r>
            <a:r>
              <a:rPr sz="2800" lang="en-US">
                <a:solidFill>
                  <a:srgbClr val="000000"/>
                </a:solidFill>
              </a:rPr>
              <a:t>, </a:t>
            </a:r>
            <a:r>
              <a:rPr sz="2800" lang="en-US">
                <a:solidFill>
                  <a:srgbClr val="000000"/>
                </a:solidFill>
              </a:rPr>
              <a:t>স</a:t>
            </a:r>
            <a:r>
              <a:rPr sz="2800" lang="en-US">
                <a:solidFill>
                  <a:srgbClr val="000000"/>
                </a:solidFill>
              </a:rPr>
              <a:t>ু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মগঞ্জ</a:t>
            </a:r>
            <a:r>
              <a:rPr sz="2800" lang="en-US">
                <a:solidFill>
                  <a:srgbClr val="000000"/>
                </a:solidFill>
              </a:rPr>
              <a:t>।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934200" y="1049677"/>
            <a:ext cx="3567545" cy="4611151"/>
          </a:xfrm>
          <a:prstGeom prst="rect"/>
          <a:solidFill>
            <a:srgbClr val="FF0000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104858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096000" cy="5980257"/>
          </a:xfrm>
        </p:spPr>
        <p:txBody>
          <a:bodyPr>
            <a:normAutofit/>
          </a:bodyPr>
          <a:p>
            <a:pPr algn="ctr"/>
            <a:r>
              <a:rPr dirty="0" lang="bn-IN" smtClean="0"/>
              <a:t>পাঠ পরিচিতি</a:t>
            </a:r>
            <a:br>
              <a:rPr dirty="0" lang="bn-IN" smtClean="0"/>
            </a:br>
            <a:r>
              <a:rPr dirty="0" sz="3200" lang="bn-IN" smtClean="0"/>
              <a:t>শ্রেণিঃ ২য় </a:t>
            </a:r>
            <a:br>
              <a:rPr dirty="0" sz="3200" lang="bn-IN" smtClean="0"/>
            </a:br>
            <a:r>
              <a:rPr dirty="0" sz="3200" lang="bn-IN" smtClean="0"/>
              <a:t>অধ্যায়ঃ ১০ </a:t>
            </a:r>
            <a:br>
              <a:rPr dirty="0" sz="3200" lang="bn-IN" smtClean="0"/>
            </a:br>
            <a:r>
              <a:rPr dirty="0" sz="3200" lang="bn-IN" smtClean="0"/>
              <a:t>পাঠ শিরোনামঃ জ্যামিতিক আকৃতিক </a:t>
            </a:r>
            <a:br>
              <a:rPr dirty="0" sz="3200" lang="bn-IN" smtClean="0"/>
            </a:br>
            <a:r>
              <a:rPr dirty="0" sz="3200" lang="bn-IN" smtClean="0"/>
              <a:t>পাঠ্যাংশঃ </a:t>
            </a:r>
            <a:r>
              <a:rPr dirty="0" sz="3200" lang="bn-IN" smtClean="0">
                <a:solidFill>
                  <a:srgbClr val="FF0000"/>
                </a:solidFill>
              </a:rPr>
              <a:t>ত্রিভূজ (পৃষ্টা নং ৮৯) </a:t>
            </a:r>
            <a:r>
              <a:rPr dirty="0" sz="3200" lang="bn-IN" smtClean="0"/>
              <a:t/>
            </a:r>
            <a:br>
              <a:rPr dirty="0" sz="3200" lang="bn-IN" smtClean="0"/>
            </a:br>
            <a:r>
              <a:rPr dirty="0" sz="3200" lang="bn-IN" smtClean="0"/>
              <a:t>সময়ঃ ৩০ মিনিট </a:t>
            </a:r>
            <a:br>
              <a:rPr dirty="0" sz="3200" lang="bn-IN" smtClean="0"/>
            </a:br>
            <a:r>
              <a:rPr dirty="0" sz="3200" lang="bn-IN" smtClean="0"/>
              <a:t>তারিখঃ ৩.০৫.২০১৯ </a:t>
            </a:r>
            <a:r>
              <a:rPr dirty="0" lang="bn-IN" smtClean="0"/>
              <a:t/>
            </a:r>
            <a:br>
              <a:rPr dirty="0" lang="bn-IN" smtClean="0"/>
            </a:br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8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73675"/>
          </a:xfrm>
        </p:spPr>
        <p:txBody>
          <a:bodyPr>
            <a:normAutofit/>
          </a:bodyPr>
          <a:p>
            <a:r>
              <a:rPr dirty="0" lang="bn-IN" smtClean="0"/>
              <a:t>শিখনফল... </a:t>
            </a:r>
            <a:br>
              <a:rPr dirty="0" lang="bn-IN" smtClean="0"/>
            </a:br>
            <a:r>
              <a:rPr dirty="0" lang="bn-IN" smtClean="0">
                <a:solidFill>
                  <a:srgbClr val="FF0000"/>
                </a:solidFill>
              </a:rPr>
              <a:t>২৭.২.১ চতুর্ভূজ, ত্রিভূজ ও গোলাকার জ্যামিতিক আকৃতিগুলো সনাক্ত করতে পারবে। </a:t>
            </a:r>
            <a:br>
              <a:rPr dirty="0" lang="bn-IN" smtClean="0">
                <a:solidFill>
                  <a:srgbClr val="FF0000"/>
                </a:solidFill>
              </a:rPr>
            </a:br>
            <a:r>
              <a:rPr dirty="0" lang="bn-IN" smtClean="0">
                <a:solidFill>
                  <a:schemeClr val="accent2">
                    <a:lumMod val="75000"/>
                  </a:schemeClr>
                </a:solidFill>
              </a:rPr>
              <a:t>২৭.২.২ চতুর্ভূজ, ত্রিভূজ ও গোলাকার আকৃতিগুলো ব্যাবহার করে বিভিন্ন ছবি আকঁতে পারবে। </a:t>
            </a:r>
            <a:endParaRPr dirty="0"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400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p>
            <a:pPr algn="ctr"/>
            <a:r>
              <a:rPr dirty="0" lang="en-US" err="1" smtClean="0"/>
              <a:t>আজকের</a:t>
            </a:r>
            <a:r>
              <a:rPr dirty="0" lang="en-US" smtClean="0"/>
              <a:t> </a:t>
            </a:r>
            <a:r>
              <a:rPr dirty="0" lang="en-US" err="1" smtClean="0"/>
              <a:t>পাঠ</a:t>
            </a:r>
            <a:r>
              <a:rPr dirty="0" lang="en-US" smtClean="0"/>
              <a:t/>
            </a:r>
            <a:br>
              <a:rPr dirty="0" lang="en-US" smtClean="0"/>
            </a:br>
            <a:r>
              <a:rPr dirty="0" lang="bn-IN" smtClean="0">
                <a:solidFill>
                  <a:schemeClr val="accent5">
                    <a:lumMod val="75000"/>
                  </a:schemeClr>
                </a:solidFill>
              </a:rPr>
              <a:t>ত্রিভুজ</a:t>
            </a:r>
            <a:endParaRPr dirty="0" lang="en-US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bn-IN" smtClean="0"/>
              <a:t>চলো ছবি দেখি</a:t>
            </a:r>
            <a:br>
              <a:rPr dirty="0" lang="bn-IN" smtClean="0"/>
            </a:br>
            <a:endParaRPr dirty="0" lang="en-US"/>
          </a:p>
        </p:txBody>
      </p:sp>
      <p:pic>
        <p:nvPicPr>
          <p:cNvPr id="2097156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119746" y="1437606"/>
            <a:ext cx="2694709" cy="3482986"/>
          </a:xfrm>
          <a:prstGeom prst="rect"/>
          <a:solidFill>
            <a:srgbClr val="FF0000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1048591" name="Isosceles Triangle 5"/>
          <p:cNvSpPr/>
          <p:nvPr/>
        </p:nvSpPr>
        <p:spPr>
          <a:xfrm>
            <a:off x="6096000" y="1598047"/>
            <a:ext cx="3172692" cy="3162104"/>
          </a:xfrm>
          <a:prstGeom prst="triangle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4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>
          <a:xfrm>
            <a:off x="1205345" y="1210254"/>
            <a:ext cx="10515600" cy="951056"/>
          </a:xfrm>
        </p:spPr>
        <p:txBody>
          <a:bodyPr>
            <a:normAutofit fontScale="90000"/>
          </a:bodyPr>
          <a:p>
            <a:r>
              <a:rPr dirty="0" lang="bn-IN" smtClean="0"/>
              <a:t>দেখে দেখে আমরা সবাই মিলে পড়ি</a:t>
            </a:r>
            <a:br>
              <a:rPr dirty="0" lang="bn-IN" smtClean="0"/>
            </a:br>
            <a:endParaRPr dirty="0" lang="en-US"/>
          </a:p>
        </p:txBody>
      </p:sp>
      <p:sp>
        <p:nvSpPr>
          <p:cNvPr id="1048593" name="TextBox 3"/>
          <p:cNvSpPr txBox="1"/>
          <p:nvPr/>
        </p:nvSpPr>
        <p:spPr>
          <a:xfrm>
            <a:off x="1205345" y="2369127"/>
            <a:ext cx="8007928" cy="1882140"/>
          </a:xfrm>
          <a:prstGeom prst="rect"/>
          <a:noFill/>
        </p:spPr>
        <p:txBody>
          <a:bodyPr rtlCol="0" wrap="square">
            <a:spAutoFit/>
          </a:bodyPr>
          <a:p>
            <a:pPr indent="-571500" marL="571500">
              <a:buFont typeface="Wingdings" panose="05000000000000000000" pitchFamily="2" charset="2"/>
              <a:buChar char="q"/>
            </a:pPr>
            <a:r>
              <a:rPr dirty="0" sz="4000" lang="bn-IN">
                <a:solidFill>
                  <a:srgbClr val="FF0000"/>
                </a:solidFill>
              </a:rPr>
              <a:t>৩</a:t>
            </a:r>
            <a:r>
              <a:rPr dirty="0" sz="4000" lang="bn-IN"/>
              <a:t>টি রেখা দ্বারা আবদ্ধ আকৃতিকে ত্রিভূজ বলে।</a:t>
            </a:r>
            <a:br>
              <a:rPr dirty="0" sz="4000" lang="bn-IN"/>
            </a:br>
            <a:endParaRPr dirty="0" sz="4000" lang="en-US"/>
          </a:p>
        </p:txBody>
      </p:sp>
      <p:sp>
        <p:nvSpPr>
          <p:cNvPr id="1048594" name="TextBox 4"/>
          <p:cNvSpPr txBox="1"/>
          <p:nvPr/>
        </p:nvSpPr>
        <p:spPr>
          <a:xfrm>
            <a:off x="1205345" y="3546440"/>
            <a:ext cx="8007928" cy="1285240"/>
          </a:xfrm>
          <a:prstGeom prst="rect"/>
          <a:noFill/>
        </p:spPr>
        <p:txBody>
          <a:bodyPr rtlCol="0" wrap="square">
            <a:spAutoFit/>
          </a:bodyPr>
          <a:p>
            <a:pPr indent="-571500" marL="571500">
              <a:buFont typeface="Wingdings" panose="05000000000000000000" pitchFamily="2" charset="2"/>
              <a:buChar char="q"/>
            </a:pPr>
            <a:r>
              <a:rPr dirty="0" sz="4000" lang="bn-IN">
                <a:solidFill>
                  <a:schemeClr val="accent5">
                    <a:lumMod val="75000"/>
                  </a:schemeClr>
                </a:solidFill>
              </a:rPr>
              <a:t>৪</a:t>
            </a:r>
            <a:r>
              <a:rPr dirty="0" sz="4000" lang="bn-IN"/>
              <a:t>টি রেখা দ্বারা আবদ্ধ আকৃতিকে চতুর্ভূজ বলে। </a:t>
            </a:r>
            <a:endParaRPr dirty="0" sz="40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1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3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/>
      <p:bldP spid="10485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bn-IN" smtClean="0"/>
              <a:t>আমরা মনোযোগ  সহকারে দেখি </a:t>
            </a:r>
            <a:endParaRPr dirty="0" lang="en-US"/>
          </a:p>
        </p:txBody>
      </p:sp>
      <p:sp>
        <p:nvSpPr>
          <p:cNvPr id="1048596" name="Oval 2"/>
          <p:cNvSpPr/>
          <p:nvPr/>
        </p:nvSpPr>
        <p:spPr>
          <a:xfrm>
            <a:off x="1717964" y="4627418"/>
            <a:ext cx="152400" cy="124691"/>
          </a:xfrm>
          <a:prstGeom prst="ellips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97" name="Oval 3"/>
          <p:cNvSpPr/>
          <p:nvPr/>
        </p:nvSpPr>
        <p:spPr>
          <a:xfrm>
            <a:off x="3768437" y="4627418"/>
            <a:ext cx="152400" cy="124691"/>
          </a:xfrm>
          <a:prstGeom prst="ellips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98" name="Oval 4"/>
          <p:cNvSpPr/>
          <p:nvPr/>
        </p:nvSpPr>
        <p:spPr>
          <a:xfrm>
            <a:off x="3768437" y="2382980"/>
            <a:ext cx="152400" cy="124691"/>
          </a:xfrm>
          <a:prstGeom prst="ellips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599" name="Oval 5"/>
          <p:cNvSpPr/>
          <p:nvPr/>
        </p:nvSpPr>
        <p:spPr>
          <a:xfrm>
            <a:off x="1717964" y="2382981"/>
            <a:ext cx="152400" cy="124691"/>
          </a:xfrm>
          <a:prstGeom prst="ellips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0" name="Rectangle 16"/>
          <p:cNvSpPr/>
          <p:nvPr/>
        </p:nvSpPr>
        <p:spPr>
          <a:xfrm>
            <a:off x="1745674" y="2445325"/>
            <a:ext cx="110837" cy="2306783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1" name="Rectangle 17"/>
          <p:cNvSpPr/>
          <p:nvPr/>
        </p:nvSpPr>
        <p:spPr>
          <a:xfrm>
            <a:off x="1842656" y="4655127"/>
            <a:ext cx="1939636" cy="124691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2" name="Rectangle 18"/>
          <p:cNvSpPr/>
          <p:nvPr/>
        </p:nvSpPr>
        <p:spPr>
          <a:xfrm>
            <a:off x="1814940" y="2414152"/>
            <a:ext cx="1981201" cy="93519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3" name="Rectangle 19"/>
          <p:cNvSpPr/>
          <p:nvPr/>
        </p:nvSpPr>
        <p:spPr>
          <a:xfrm>
            <a:off x="3782288" y="2445325"/>
            <a:ext cx="110837" cy="2306783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4" name="TextBox 9"/>
          <p:cNvSpPr txBox="1"/>
          <p:nvPr/>
        </p:nvSpPr>
        <p:spPr>
          <a:xfrm>
            <a:off x="1593273" y="5056909"/>
            <a:ext cx="2202868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600" lang="bn-IN" smtClean="0"/>
              <a:t>চতুর্ভূজ </a:t>
            </a:r>
            <a:endParaRPr dirty="0" sz="3600" lang="en-US"/>
          </a:p>
        </p:txBody>
      </p:sp>
      <p:sp>
        <p:nvSpPr>
          <p:cNvPr id="1048605" name="TextBox 23"/>
          <p:cNvSpPr txBox="1"/>
          <p:nvPr/>
        </p:nvSpPr>
        <p:spPr>
          <a:xfrm>
            <a:off x="7481459" y="4627418"/>
            <a:ext cx="1704109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IN" smtClean="0"/>
              <a:t>ত্রিভূজ </a:t>
            </a:r>
            <a:endParaRPr dirty="0" sz="3200" lang="en-US"/>
          </a:p>
        </p:txBody>
      </p:sp>
      <p:sp>
        <p:nvSpPr>
          <p:cNvPr id="1048606" name="Flowchart: Extract 24"/>
          <p:cNvSpPr/>
          <p:nvPr/>
        </p:nvSpPr>
        <p:spPr>
          <a:xfrm>
            <a:off x="7183586" y="1772380"/>
            <a:ext cx="2459178" cy="2538457"/>
          </a:xfrm>
          <a:prstGeom prst="flowChartExtract"/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4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6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6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7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7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7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7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7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7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8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">
                      <p:stCondLst>
                        <p:cond delay="indefinite"/>
                      </p:stCondLst>
                      <p:childTnLst>
                        <p:par>
                          <p:cTn fill="hold" id="8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9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9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9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9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9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9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9">
                      <p:stCondLst>
                        <p:cond delay="indefinite"/>
                      </p:stCondLst>
                      <p:childTnLst>
                        <p:par>
                          <p:cTn fill="hold" id="10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1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03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4">
                      <p:stCondLst>
                        <p:cond delay="indefinite"/>
                      </p:stCondLst>
                      <p:childTnLst>
                        <p:par>
                          <p:cTn fill="hold" id="10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08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  <p:bldP spid="1048597" grpId="0" animBg="1"/>
      <p:bldP spid="1048598" grpId="0" animBg="1"/>
      <p:bldP spid="1048599" grpId="0" animBg="1"/>
      <p:bldP spid="1048600" grpId="0" animBg="1"/>
      <p:bldP spid="1048601" grpId="0" animBg="1"/>
      <p:bldP spid="1048602" grpId="0" animBg="1"/>
      <p:bldP spid="1048603" grpId="0" animBg="1"/>
      <p:bldP spid="1048604" grpId="0"/>
      <p:bldP spid="10486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bn-IN" smtClean="0"/>
              <a:t>আমরা বিভিন্ন আকৃতির ছবি দেখি </a:t>
            </a:r>
            <a:endParaRPr dirty="0" lang="en-US"/>
          </a:p>
        </p:txBody>
      </p:sp>
      <p:pic>
        <p:nvPicPr>
          <p:cNvPr id="2097157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955965" y="1600202"/>
            <a:ext cx="1662544" cy="1662544"/>
          </a:xfrm>
          <a:prstGeom prst="rect"/>
        </p:spPr>
      </p:pic>
      <p:pic>
        <p:nvPicPr>
          <p:cNvPr id="2097158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2736274" y="1600203"/>
            <a:ext cx="1960417" cy="1674378"/>
          </a:xfrm>
          <a:prstGeom prst="rect"/>
        </p:spPr>
      </p:pic>
      <p:pic>
        <p:nvPicPr>
          <p:cNvPr id="2097159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4853322" y="1627546"/>
            <a:ext cx="2212496" cy="1659372"/>
          </a:xfrm>
          <a:prstGeom prst="rect"/>
        </p:spPr>
      </p:pic>
      <p:pic>
        <p:nvPicPr>
          <p:cNvPr id="2097160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4" cstate="print"/>
          <a:stretch>
            <a:fillRect/>
          </a:stretch>
        </p:blipFill>
        <p:spPr>
          <a:xfrm>
            <a:off x="2840181" y="4497824"/>
            <a:ext cx="2613919" cy="1470329"/>
          </a:xfrm>
          <a:prstGeom prst="rect"/>
        </p:spPr>
      </p:pic>
      <p:pic>
        <p:nvPicPr>
          <p:cNvPr id="2097161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5663695" y="4525167"/>
            <a:ext cx="1984181" cy="1486221"/>
          </a:xfrm>
          <a:prstGeom prst="rect"/>
        </p:spPr>
      </p:pic>
      <p:pic>
        <p:nvPicPr>
          <p:cNvPr id="2097162" name="Picture 8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7346696" y="1627546"/>
            <a:ext cx="2413025" cy="1635200"/>
          </a:xfrm>
          <a:prstGeom prst="rect"/>
        </p:spPr>
      </p:pic>
      <p:pic>
        <p:nvPicPr>
          <p:cNvPr id="2097163" name="Picture 10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224161" y="4497824"/>
            <a:ext cx="2406425" cy="1430624"/>
          </a:xfrm>
          <a:prstGeom prst="rect"/>
        </p:spPr>
      </p:pic>
      <p:pic>
        <p:nvPicPr>
          <p:cNvPr id="2097164" name="Picture 1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8" cstate="print"/>
          <a:srcRect l="9045" t="27918" r="11809" b="20714"/>
          <a:stretch>
            <a:fillRect/>
          </a:stretch>
        </p:blipFill>
        <p:spPr>
          <a:xfrm>
            <a:off x="7795961" y="4497824"/>
            <a:ext cx="4145850" cy="1513564"/>
          </a:xfrm>
          <a:prstGeom prst="rect"/>
        </p:spPr>
      </p:pic>
      <p:sp>
        <p:nvSpPr>
          <p:cNvPr id="1048608" name="TextBox 12"/>
          <p:cNvSpPr txBox="1"/>
          <p:nvPr/>
        </p:nvSpPr>
        <p:spPr>
          <a:xfrm>
            <a:off x="955966" y="3516870"/>
            <a:ext cx="1662544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IN" smtClean="0">
                <a:solidFill>
                  <a:schemeClr val="accent2"/>
                </a:solidFill>
              </a:rPr>
              <a:t>ত্রিভূজ  </a:t>
            </a:r>
            <a:endParaRPr dirty="0" sz="3200" lang="en-US">
              <a:solidFill>
                <a:schemeClr val="accent2"/>
              </a:solidFill>
            </a:endParaRPr>
          </a:p>
        </p:txBody>
      </p:sp>
      <p:sp>
        <p:nvSpPr>
          <p:cNvPr id="1048609" name="TextBox 14"/>
          <p:cNvSpPr txBox="1"/>
          <p:nvPr/>
        </p:nvSpPr>
        <p:spPr>
          <a:xfrm>
            <a:off x="2736274" y="3516870"/>
            <a:ext cx="1662544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IN" smtClean="0">
                <a:solidFill>
                  <a:schemeClr val="accent2"/>
                </a:solidFill>
              </a:rPr>
              <a:t>ত্রিভূজ  </a:t>
            </a:r>
            <a:endParaRPr dirty="0" sz="3200" lang="en-US">
              <a:solidFill>
                <a:schemeClr val="accent2"/>
              </a:solidFill>
            </a:endParaRPr>
          </a:p>
        </p:txBody>
      </p:sp>
      <p:sp>
        <p:nvSpPr>
          <p:cNvPr id="1048610" name="TextBox 15"/>
          <p:cNvSpPr txBox="1"/>
          <p:nvPr/>
        </p:nvSpPr>
        <p:spPr>
          <a:xfrm>
            <a:off x="4853322" y="3536710"/>
            <a:ext cx="2212496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IN" smtClean="0">
                <a:solidFill>
                  <a:schemeClr val="accent2"/>
                </a:solidFill>
              </a:rPr>
              <a:t>ত্রিভূজ  </a:t>
            </a:r>
            <a:endParaRPr dirty="0" sz="3200" lang="en-US">
              <a:solidFill>
                <a:schemeClr val="accent2"/>
              </a:solidFill>
            </a:endParaRPr>
          </a:p>
        </p:txBody>
      </p:sp>
      <p:sp>
        <p:nvSpPr>
          <p:cNvPr id="1048611" name="TextBox 16"/>
          <p:cNvSpPr txBox="1"/>
          <p:nvPr/>
        </p:nvSpPr>
        <p:spPr>
          <a:xfrm>
            <a:off x="7346695" y="3541218"/>
            <a:ext cx="2413025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IN" smtClean="0">
                <a:solidFill>
                  <a:schemeClr val="accent2"/>
                </a:solidFill>
              </a:rPr>
              <a:t>ত্রিভূজ  </a:t>
            </a:r>
            <a:endParaRPr dirty="0" sz="3200" lang="en-US">
              <a:solidFill>
                <a:schemeClr val="accent2"/>
              </a:solidFill>
            </a:endParaRPr>
          </a:p>
        </p:txBody>
      </p:sp>
      <p:sp>
        <p:nvSpPr>
          <p:cNvPr id="1048612" name="TextBox 17"/>
          <p:cNvSpPr txBox="1"/>
          <p:nvPr/>
        </p:nvSpPr>
        <p:spPr>
          <a:xfrm>
            <a:off x="224161" y="6011388"/>
            <a:ext cx="2394348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IN" smtClean="0">
                <a:solidFill>
                  <a:srgbClr val="FF0000"/>
                </a:solidFill>
              </a:rPr>
              <a:t>চতুর্ভ</a:t>
            </a:r>
            <a:r>
              <a:rPr dirty="0" sz="3200" lang="bn-IN" u="sng" smtClean="0">
                <a:solidFill>
                  <a:srgbClr val="FF0000"/>
                </a:solidFill>
              </a:rPr>
              <a:t>জ </a:t>
            </a:r>
            <a:r>
              <a:rPr dirty="0" sz="3200" lang="bn-IN" smtClean="0">
                <a:solidFill>
                  <a:srgbClr val="FF0000"/>
                </a:solidFill>
              </a:rPr>
              <a:t>  </a:t>
            </a:r>
            <a:endParaRPr dirty="0" sz="3200" lang="en-US">
              <a:solidFill>
                <a:srgbClr val="FF0000"/>
              </a:solidFill>
            </a:endParaRPr>
          </a:p>
        </p:txBody>
      </p:sp>
      <p:sp>
        <p:nvSpPr>
          <p:cNvPr id="1048613" name="TextBox 18"/>
          <p:cNvSpPr txBox="1"/>
          <p:nvPr/>
        </p:nvSpPr>
        <p:spPr>
          <a:xfrm>
            <a:off x="2736274" y="6011387"/>
            <a:ext cx="2394348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IN" smtClean="0">
                <a:solidFill>
                  <a:srgbClr val="FF0000"/>
                </a:solidFill>
              </a:rPr>
              <a:t>চতুর্ভ</a:t>
            </a:r>
            <a:r>
              <a:rPr dirty="0" sz="3200" lang="bn-IN" u="sng" smtClean="0">
                <a:solidFill>
                  <a:srgbClr val="FF0000"/>
                </a:solidFill>
              </a:rPr>
              <a:t>জ </a:t>
            </a:r>
            <a:r>
              <a:rPr dirty="0" sz="3200" lang="bn-IN" smtClean="0">
                <a:solidFill>
                  <a:srgbClr val="FF0000"/>
                </a:solidFill>
              </a:rPr>
              <a:t>  </a:t>
            </a:r>
            <a:endParaRPr dirty="0" sz="3200" lang="en-US">
              <a:solidFill>
                <a:srgbClr val="FF0000"/>
              </a:solidFill>
            </a:endParaRPr>
          </a:p>
        </p:txBody>
      </p:sp>
      <p:sp>
        <p:nvSpPr>
          <p:cNvPr id="1048614" name="TextBox 19"/>
          <p:cNvSpPr txBox="1"/>
          <p:nvPr/>
        </p:nvSpPr>
        <p:spPr>
          <a:xfrm>
            <a:off x="5663694" y="6042164"/>
            <a:ext cx="1984181" cy="52322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800" lang="bn-IN" smtClean="0">
                <a:solidFill>
                  <a:srgbClr val="FF0000"/>
                </a:solidFill>
              </a:rPr>
              <a:t>চতুর্ভ</a:t>
            </a:r>
            <a:r>
              <a:rPr dirty="0" sz="2800" lang="bn-IN" u="sng" smtClean="0">
                <a:solidFill>
                  <a:srgbClr val="FF0000"/>
                </a:solidFill>
              </a:rPr>
              <a:t>জ </a:t>
            </a:r>
            <a:r>
              <a:rPr dirty="0" sz="2800" lang="bn-IN" smtClean="0">
                <a:solidFill>
                  <a:srgbClr val="FF0000"/>
                </a:solidFill>
              </a:rPr>
              <a:t>  </a:t>
            </a:r>
            <a:endParaRPr dirty="0" sz="2800" lang="en-US">
              <a:solidFill>
                <a:srgbClr val="FF0000"/>
              </a:solidFill>
            </a:endParaRPr>
          </a:p>
        </p:txBody>
      </p:sp>
      <p:sp>
        <p:nvSpPr>
          <p:cNvPr id="1048615" name="TextBox 20"/>
          <p:cNvSpPr txBox="1"/>
          <p:nvPr/>
        </p:nvSpPr>
        <p:spPr>
          <a:xfrm>
            <a:off x="8562546" y="6011387"/>
            <a:ext cx="2394348" cy="52322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800" lang="bn-IN" smtClean="0">
                <a:solidFill>
                  <a:srgbClr val="FF0000"/>
                </a:solidFill>
              </a:rPr>
              <a:t>চতুর্ভ</a:t>
            </a:r>
            <a:r>
              <a:rPr dirty="0" sz="2800" lang="bn-IN" u="sng" smtClean="0">
                <a:solidFill>
                  <a:srgbClr val="FF0000"/>
                </a:solidFill>
              </a:rPr>
              <a:t>জ </a:t>
            </a:r>
            <a:r>
              <a:rPr dirty="0" sz="2800" lang="bn-IN" smtClean="0">
                <a:solidFill>
                  <a:srgbClr val="FF0000"/>
                </a:solidFill>
              </a:rPr>
              <a:t>  </a:t>
            </a:r>
            <a:endParaRPr dirty="0" sz="2800"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5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6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7"/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8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59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6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7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8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69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70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71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2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73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4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75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77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">
                      <p:stCondLst>
                        <p:cond delay="indefinite"/>
                      </p:stCondLst>
                      <p:childTnLst>
                        <p:par>
                          <p:cTn fill="hold" id="79">
                            <p:stCondLst>
                              <p:cond delay="0"/>
                            </p:stCondLst>
                            <p:childTnLst>
                              <p:par>
                                <p:cTn fill="hold" id="8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82"/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">
                      <p:stCondLst>
                        <p:cond delay="indefinite"/>
                      </p:stCondLst>
                      <p:childTnLst>
                        <p:par>
                          <p:cTn fill="hold" id="8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9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9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9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9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9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1">
                      <p:stCondLst>
                        <p:cond delay="indefinite"/>
                      </p:stCondLst>
                      <p:childTnLst>
                        <p:par>
                          <p:cTn fill="hold" id="102">
                            <p:stCondLst>
                              <p:cond delay="0"/>
                            </p:stCondLst>
                            <p:childTnLst>
                              <p:par>
                                <p:cTn fill="hold" id="10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05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6">
                      <p:stCondLst>
                        <p:cond delay="indefinite"/>
                      </p:stCondLst>
                      <p:childTnLst>
                        <p:par>
                          <p:cTn fill="hold" id="10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8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13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4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15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1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17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18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19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0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21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22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23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4">
                      <p:stCondLst>
                        <p:cond delay="indefinite"/>
                      </p:stCondLst>
                      <p:childTnLst>
                        <p:par>
                          <p:cTn fill="hold" id="125">
                            <p:stCondLst>
                              <p:cond delay="0"/>
                            </p:stCondLst>
                            <p:childTnLst>
                              <p:par>
                                <p:cTn fill="hold" id="12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8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9">
                      <p:stCondLst>
                        <p:cond delay="indefinite"/>
                      </p:stCondLst>
                      <p:childTnLst>
                        <p:par>
                          <p:cTn fill="hold" id="13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3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3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3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3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3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4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4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4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4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4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4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7" grpId="0"/>
      <p:bldP spid="1048608" grpId="0"/>
      <p:bldP spid="1048609" grpId="0"/>
      <p:bldP spid="1048610" grpId="0"/>
      <p:bldP spid="1048611" grpId="0"/>
      <p:bldP spid="1048612" grpId="0"/>
      <p:bldP spid="1048613" grpId="0"/>
      <p:bldP spid="1048614" grpId="0"/>
      <p:bldP spid="1048615" grpId="0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lastClr="000000" val="windowText"/>
      </a:dk1>
      <a:lt1>
        <a:sysClr lastClr="FFFFFF" val="window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ব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Hewlett-Packard Company</Company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pti9</dc:creator>
  <cp:lastModifiedBy>pti-10</cp:lastModifiedBy>
  <dcterms:created xsi:type="dcterms:W3CDTF">2019-04-20T17:36:24Z</dcterms:created>
  <dcterms:modified xsi:type="dcterms:W3CDTF">2020-09-12T03:48:12Z</dcterms:modified>
</cp:coreProperties>
</file>