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96" r:id="rId2"/>
  </p:sldMasterIdLst>
  <p:handoutMasterIdLst>
    <p:handoutMasterId r:id="rId24"/>
  </p:handoutMasterIdLst>
  <p:sldIdLst>
    <p:sldId id="256" r:id="rId3"/>
    <p:sldId id="257" r:id="rId4"/>
    <p:sldId id="258" r:id="rId5"/>
    <p:sldId id="270" r:id="rId6"/>
    <p:sldId id="259" r:id="rId7"/>
    <p:sldId id="260" r:id="rId8"/>
    <p:sldId id="271" r:id="rId9"/>
    <p:sldId id="267" r:id="rId10"/>
    <p:sldId id="272" r:id="rId11"/>
    <p:sldId id="274" r:id="rId12"/>
    <p:sldId id="273" r:id="rId13"/>
    <p:sldId id="276" r:id="rId14"/>
    <p:sldId id="277" r:id="rId15"/>
    <p:sldId id="284" r:id="rId16"/>
    <p:sldId id="275" r:id="rId17"/>
    <p:sldId id="278" r:id="rId18"/>
    <p:sldId id="280" r:id="rId19"/>
    <p:sldId id="281" r:id="rId20"/>
    <p:sldId id="282" r:id="rId21"/>
    <p:sldId id="283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24" y="72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9" d="100"/>
          <a:sy n="49" d="100"/>
        </p:scale>
        <p:origin x="287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39F95-919D-4F35-AF4D-996AE97135DF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95FDD-A819-40AB-9583-14FA997AE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12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3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6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0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39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A904-E365-4F37-9EC3-9FB83C4465EE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আবদুল মজিদ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IN" smtClean="0"/>
              <a:t>১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81821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8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80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08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6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86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9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0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49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36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2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3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6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2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4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2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9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4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8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7DF13-6BBC-4358-BB8D-86558708AEA1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6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8B732-50F3-4E96-A9FF-3ED0B5713742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6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715" y="1780674"/>
            <a:ext cx="819751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4610101" y="72188"/>
            <a:ext cx="4469732" cy="6713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112295" y="72189"/>
            <a:ext cx="4497805" cy="6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873" y="1805970"/>
            <a:ext cx="7716253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উপযোগের সাথে ন্যায়-অন্যায়, ভালো-মন্দ বা উচিত-অনুচিত প্রশ্ন জড়িত থাকে না। </a:t>
            </a:r>
            <a:endParaRPr lang="en-US" sz="540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2640" y="710397"/>
            <a:ext cx="507492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রাখতে হবে -----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973" y="4793010"/>
            <a:ext cx="7716253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উপযোগ সংখ্যা দিয়ে প্রকাশ করা হয়। </a:t>
            </a:r>
            <a:endParaRPr lang="en-US" sz="540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3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4540" y="146517"/>
            <a:ext cx="507492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উপযোগ (</a:t>
            </a:r>
            <a:r>
              <a:rPr lang="en-US" sz="2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Total Utility</a:t>
            </a:r>
            <a:r>
              <a:rPr lang="en-US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613193"/>
              </p:ext>
            </p:extLst>
          </p:nvPr>
        </p:nvGraphicFramePr>
        <p:xfrm>
          <a:off x="434339" y="1036320"/>
          <a:ext cx="8275322" cy="5608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557"/>
                <a:gridCol w="3002417"/>
                <a:gridCol w="2078746"/>
                <a:gridCol w="2133602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bn-IN" sz="32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স্তর </a:t>
                      </a:r>
                      <a:endParaRPr lang="en-US" sz="32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ভোগ্য পণ্য </a:t>
                      </a:r>
                      <a:endParaRPr lang="en-US" sz="32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উপযোগ</a:t>
                      </a:r>
                      <a:r>
                        <a:rPr lang="bn-IN" sz="3200" baseline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গ্রহণ </a:t>
                      </a:r>
                      <a:endParaRPr lang="en-US" sz="32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bn-IN" sz="3200" baseline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উপযোগ </a:t>
                      </a:r>
                      <a:endParaRPr lang="en-US" sz="32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9586">
                <a:tc>
                  <a:txBody>
                    <a:bodyPr/>
                    <a:lstStyle/>
                    <a:p>
                      <a:pPr algn="ctr"/>
                      <a:r>
                        <a:rPr lang="bn-IN" sz="44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0324"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5289">
                <a:tc>
                  <a:txBody>
                    <a:bodyPr/>
                    <a:lstStyle/>
                    <a:p>
                      <a:pPr algn="ctr"/>
                      <a:r>
                        <a:rPr lang="bn-IN" sz="44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8161">
                <a:tc>
                  <a:txBody>
                    <a:bodyPr/>
                    <a:lstStyle/>
                    <a:p>
                      <a:pPr algn="ctr"/>
                      <a:r>
                        <a:rPr lang="bn-IN" sz="4400" baseline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9986"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0" y="1745615"/>
            <a:ext cx="1106911" cy="745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0" y="3688387"/>
            <a:ext cx="1106911" cy="7454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" y="1799441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endParaRPr lang="en-US" sz="4400"/>
          </a:p>
        </p:txBody>
      </p:sp>
      <p:sp>
        <p:nvSpPr>
          <p:cNvPr id="10" name="TextBox 9"/>
          <p:cNvSpPr txBox="1"/>
          <p:nvPr/>
        </p:nvSpPr>
        <p:spPr>
          <a:xfrm>
            <a:off x="5187209" y="1738025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4400"/>
          </a:p>
        </p:txBody>
      </p:sp>
      <p:sp>
        <p:nvSpPr>
          <p:cNvPr id="11" name="TextBox 10"/>
          <p:cNvSpPr txBox="1"/>
          <p:nvPr/>
        </p:nvSpPr>
        <p:spPr>
          <a:xfrm>
            <a:off x="7259849" y="1745615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4400"/>
          </a:p>
        </p:txBody>
      </p:sp>
      <p:sp>
        <p:nvSpPr>
          <p:cNvPr id="12" name="TextBox 11"/>
          <p:cNvSpPr txBox="1"/>
          <p:nvPr/>
        </p:nvSpPr>
        <p:spPr>
          <a:xfrm>
            <a:off x="624840" y="2659559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endParaRPr lang="en-US" sz="4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59" y="2652702"/>
            <a:ext cx="1106911" cy="7454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87209" y="2664093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endParaRPr lang="en-US" sz="4400"/>
          </a:p>
        </p:txBody>
      </p:sp>
      <p:sp>
        <p:nvSpPr>
          <p:cNvPr id="15" name="TextBox 14"/>
          <p:cNvSpPr txBox="1"/>
          <p:nvPr/>
        </p:nvSpPr>
        <p:spPr>
          <a:xfrm>
            <a:off x="5187209" y="2659559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endParaRPr lang="en-US" sz="4400"/>
          </a:p>
        </p:txBody>
      </p:sp>
      <p:sp>
        <p:nvSpPr>
          <p:cNvPr id="16" name="TextBox 15"/>
          <p:cNvSpPr txBox="1"/>
          <p:nvPr/>
        </p:nvSpPr>
        <p:spPr>
          <a:xfrm>
            <a:off x="7259849" y="1745615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4400"/>
          </a:p>
        </p:txBody>
      </p:sp>
      <p:sp>
        <p:nvSpPr>
          <p:cNvPr id="17" name="TextBox 16"/>
          <p:cNvSpPr txBox="1"/>
          <p:nvPr/>
        </p:nvSpPr>
        <p:spPr>
          <a:xfrm>
            <a:off x="7259849" y="2640726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/>
          </a:p>
        </p:txBody>
      </p:sp>
      <p:sp>
        <p:nvSpPr>
          <p:cNvPr id="18" name="TextBox 17"/>
          <p:cNvSpPr txBox="1"/>
          <p:nvPr/>
        </p:nvSpPr>
        <p:spPr>
          <a:xfrm>
            <a:off x="7198994" y="2640726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55</a:t>
            </a:r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/>
          </a:p>
        </p:txBody>
      </p:sp>
      <p:sp>
        <p:nvSpPr>
          <p:cNvPr id="19" name="TextBox 18"/>
          <p:cNvSpPr txBox="1"/>
          <p:nvPr/>
        </p:nvSpPr>
        <p:spPr>
          <a:xfrm>
            <a:off x="533400" y="3692593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endParaRPr lang="en-US" sz="4400"/>
          </a:p>
        </p:txBody>
      </p:sp>
      <p:sp>
        <p:nvSpPr>
          <p:cNvPr id="20" name="TextBox 19"/>
          <p:cNvSpPr txBox="1"/>
          <p:nvPr/>
        </p:nvSpPr>
        <p:spPr>
          <a:xfrm>
            <a:off x="5187209" y="3692593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/>
          </a:p>
        </p:txBody>
      </p:sp>
      <p:sp>
        <p:nvSpPr>
          <p:cNvPr id="21" name="TextBox 20"/>
          <p:cNvSpPr txBox="1"/>
          <p:nvPr/>
        </p:nvSpPr>
        <p:spPr>
          <a:xfrm>
            <a:off x="7198994" y="2637619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55</a:t>
            </a:r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/>
          </a:p>
        </p:txBody>
      </p:sp>
      <p:sp>
        <p:nvSpPr>
          <p:cNvPr id="22" name="TextBox 21"/>
          <p:cNvSpPr txBox="1"/>
          <p:nvPr/>
        </p:nvSpPr>
        <p:spPr>
          <a:xfrm>
            <a:off x="5187209" y="3692593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/>
          </a:p>
        </p:txBody>
      </p:sp>
      <p:sp>
        <p:nvSpPr>
          <p:cNvPr id="23" name="TextBox 22"/>
          <p:cNvSpPr txBox="1"/>
          <p:nvPr/>
        </p:nvSpPr>
        <p:spPr>
          <a:xfrm>
            <a:off x="7290329" y="3688387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400"/>
          </a:p>
        </p:txBody>
      </p:sp>
      <p:sp>
        <p:nvSpPr>
          <p:cNvPr id="24" name="TextBox 23"/>
          <p:cNvSpPr txBox="1"/>
          <p:nvPr/>
        </p:nvSpPr>
        <p:spPr>
          <a:xfrm>
            <a:off x="7198994" y="3688386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75</a:t>
            </a:r>
            <a:endParaRPr lang="en-US" sz="4400"/>
          </a:p>
        </p:txBody>
      </p:sp>
      <p:sp>
        <p:nvSpPr>
          <p:cNvPr id="25" name="TextBox 24"/>
          <p:cNvSpPr txBox="1"/>
          <p:nvPr/>
        </p:nvSpPr>
        <p:spPr>
          <a:xfrm>
            <a:off x="533400" y="4725627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  </a:t>
            </a:r>
            <a:endParaRPr lang="en-US" sz="440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59" y="4724072"/>
            <a:ext cx="1106911" cy="745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03520" y="4725627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 </a:t>
            </a:r>
            <a:endParaRPr lang="en-US" sz="4400"/>
          </a:p>
        </p:txBody>
      </p:sp>
      <p:sp>
        <p:nvSpPr>
          <p:cNvPr id="28" name="TextBox 27"/>
          <p:cNvSpPr txBox="1"/>
          <p:nvPr/>
        </p:nvSpPr>
        <p:spPr>
          <a:xfrm>
            <a:off x="7200900" y="3692593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75</a:t>
            </a:r>
            <a:endParaRPr lang="en-US" sz="4400"/>
          </a:p>
        </p:txBody>
      </p:sp>
      <p:sp>
        <p:nvSpPr>
          <p:cNvPr id="29" name="TextBox 28"/>
          <p:cNvSpPr txBox="1"/>
          <p:nvPr/>
        </p:nvSpPr>
        <p:spPr>
          <a:xfrm>
            <a:off x="5303520" y="4730601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  </a:t>
            </a:r>
            <a:endParaRPr lang="en-US" sz="4400"/>
          </a:p>
        </p:txBody>
      </p:sp>
      <p:sp>
        <p:nvSpPr>
          <p:cNvPr id="30" name="TextBox 29"/>
          <p:cNvSpPr txBox="1"/>
          <p:nvPr/>
        </p:nvSpPr>
        <p:spPr>
          <a:xfrm>
            <a:off x="7301970" y="4730601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endParaRPr lang="en-US" sz="4400"/>
          </a:p>
        </p:txBody>
      </p:sp>
      <p:sp>
        <p:nvSpPr>
          <p:cNvPr id="31" name="TextBox 30"/>
          <p:cNvSpPr txBox="1"/>
          <p:nvPr/>
        </p:nvSpPr>
        <p:spPr>
          <a:xfrm>
            <a:off x="7290329" y="4730600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৯০  </a:t>
            </a:r>
            <a:endParaRPr lang="en-US" sz="4400"/>
          </a:p>
        </p:txBody>
      </p:sp>
      <p:sp>
        <p:nvSpPr>
          <p:cNvPr id="32" name="TextBox 31"/>
          <p:cNvSpPr txBox="1"/>
          <p:nvPr/>
        </p:nvSpPr>
        <p:spPr>
          <a:xfrm>
            <a:off x="587744" y="5758661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  </a:t>
            </a:r>
            <a:endParaRPr lang="en-US" sz="440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59" y="5770636"/>
            <a:ext cx="1106911" cy="74549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303520" y="5770636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 </a:t>
            </a:r>
            <a:endParaRPr lang="en-US" sz="4400"/>
          </a:p>
        </p:txBody>
      </p:sp>
      <p:sp>
        <p:nvSpPr>
          <p:cNvPr id="35" name="TextBox 34"/>
          <p:cNvSpPr txBox="1"/>
          <p:nvPr/>
        </p:nvSpPr>
        <p:spPr>
          <a:xfrm>
            <a:off x="5303520" y="5773244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 </a:t>
            </a:r>
            <a:endParaRPr lang="en-US" sz="4400"/>
          </a:p>
        </p:txBody>
      </p:sp>
      <p:sp>
        <p:nvSpPr>
          <p:cNvPr id="36" name="TextBox 35"/>
          <p:cNvSpPr txBox="1"/>
          <p:nvPr/>
        </p:nvSpPr>
        <p:spPr>
          <a:xfrm>
            <a:off x="7280699" y="4722959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৯০  </a:t>
            </a:r>
            <a:endParaRPr lang="en-US" sz="4400"/>
          </a:p>
        </p:txBody>
      </p:sp>
      <p:sp>
        <p:nvSpPr>
          <p:cNvPr id="37" name="TextBox 36"/>
          <p:cNvSpPr txBox="1"/>
          <p:nvPr/>
        </p:nvSpPr>
        <p:spPr>
          <a:xfrm>
            <a:off x="7309591" y="5765173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 </a:t>
            </a:r>
            <a:endParaRPr lang="en-US" sz="4400"/>
          </a:p>
        </p:txBody>
      </p:sp>
      <p:sp>
        <p:nvSpPr>
          <p:cNvPr id="38" name="TextBox 37"/>
          <p:cNvSpPr txBox="1"/>
          <p:nvPr/>
        </p:nvSpPr>
        <p:spPr>
          <a:xfrm>
            <a:off x="7084587" y="5773244"/>
            <a:ext cx="1003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73779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07031 0.1361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68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15191 0.0006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16597 -0.0004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-2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07032 0.1483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7673 0.1588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794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1408 0.00741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37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0.06632 0.15092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7546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1375 -0.00023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23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8" grpId="0"/>
      <p:bldP spid="19" grpId="0"/>
      <p:bldP spid="20" grpId="0"/>
      <p:bldP spid="21" grpId="0"/>
      <p:bldP spid="21" grpId="1"/>
      <p:bldP spid="21" grpId="2"/>
      <p:bldP spid="21" grpId="3"/>
      <p:bldP spid="22" grpId="0"/>
      <p:bldP spid="22" grpId="2"/>
      <p:bldP spid="22" grpId="3"/>
      <p:bldP spid="23" grpId="0"/>
      <p:bldP spid="23" grpId="1"/>
      <p:bldP spid="24" grpId="0"/>
      <p:bldP spid="25" grpId="0"/>
      <p:bldP spid="27" grpId="0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31" grpId="0"/>
      <p:bldP spid="32" grpId="0"/>
      <p:bldP spid="34" grpId="0"/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46517"/>
            <a:ext cx="1981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873" y="1745010"/>
            <a:ext cx="771625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উপযোগ নির্ণয়ের সূত্র লেখ।</a:t>
            </a:r>
            <a:endParaRPr lang="en-US" sz="5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7920" y="146517"/>
            <a:ext cx="432816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উত্তর  </a:t>
            </a:r>
            <a:endParaRPr lang="en-US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9" y="2967335"/>
            <a:ext cx="868680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TU=U1+U2+U3+-------+Un</a:t>
            </a:r>
            <a:endParaRPr lang="en-US" sz="5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9" y="4186535"/>
            <a:ext cx="868680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5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bn-IN" sz="5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কোন স্বভাবিক সংখ্যা </a:t>
            </a:r>
            <a:endParaRPr lang="en-US" sz="5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4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6971" y="146517"/>
            <a:ext cx="717005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উপযোগ রেখাচিত্রের মাধ্যমে প্রকাশ </a:t>
            </a:r>
            <a:endParaRPr lang="en-US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4089" y="6203245"/>
            <a:ext cx="182444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দ্রব্যের একক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87697" y="5655720"/>
            <a:ext cx="76925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87697" y="1097281"/>
            <a:ext cx="0" cy="45606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39240" y="5672085"/>
            <a:ext cx="66620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833195" y="2469053"/>
            <a:ext cx="22511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উপযোগ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4897" y="4685478"/>
            <a:ext cx="66620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3585" y="5639356"/>
            <a:ext cx="66620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0936" y="5639355"/>
            <a:ext cx="66620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5945" y="5639356"/>
            <a:ext cx="66620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04559" y="5655719"/>
            <a:ext cx="66620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387" y="3766143"/>
            <a:ext cx="66620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৫৫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4897" y="3006134"/>
            <a:ext cx="66620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৭৫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4897" y="2095188"/>
            <a:ext cx="66620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9134" y="1191550"/>
            <a:ext cx="73718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2518" y="5655719"/>
            <a:ext cx="66620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872343" y="4977865"/>
            <a:ext cx="0" cy="6942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72457" y="4977865"/>
            <a:ext cx="8998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953657" y="4099560"/>
            <a:ext cx="33383" cy="1573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963386" y="1112521"/>
            <a:ext cx="5970814" cy="45257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72457" y="4099560"/>
            <a:ext cx="20145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020457" y="3298521"/>
            <a:ext cx="0" cy="23746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06566" y="3318345"/>
            <a:ext cx="29986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244735" y="2387575"/>
            <a:ext cx="0" cy="32506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006566" y="2387575"/>
            <a:ext cx="42381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443617" y="1483937"/>
            <a:ext cx="0" cy="4189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87697" y="1483937"/>
            <a:ext cx="54559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92860" y="1191550"/>
            <a:ext cx="28056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উপযোগ রেখা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87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7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23800"/>
            <a:ext cx="1981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564344"/>
              </p:ext>
            </p:extLst>
          </p:nvPr>
        </p:nvGraphicFramePr>
        <p:xfrm>
          <a:off x="434339" y="1036320"/>
          <a:ext cx="8275322" cy="5608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557"/>
                <a:gridCol w="3002417"/>
                <a:gridCol w="2078746"/>
                <a:gridCol w="2133602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bn-IN" sz="32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স্তর </a:t>
                      </a:r>
                      <a:endParaRPr lang="en-US" sz="32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ভোগ্য পণ্য </a:t>
                      </a:r>
                      <a:endParaRPr lang="en-US" sz="32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উপযোগ</a:t>
                      </a:r>
                      <a:r>
                        <a:rPr lang="bn-IN" sz="3200" baseline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গ্রহণ </a:t>
                      </a:r>
                      <a:endParaRPr lang="en-US" sz="32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bn-IN" sz="3200" baseline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উপযোগ </a:t>
                      </a:r>
                      <a:endParaRPr lang="en-US" sz="32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9586">
                <a:tc>
                  <a:txBody>
                    <a:bodyPr/>
                    <a:lstStyle/>
                    <a:p>
                      <a:pPr algn="ctr"/>
                      <a:r>
                        <a:rPr lang="bn-IN" sz="44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0324"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18</a:t>
                      </a:r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5289">
                <a:tc>
                  <a:txBody>
                    <a:bodyPr/>
                    <a:lstStyle/>
                    <a:p>
                      <a:pPr algn="ctr"/>
                      <a:r>
                        <a:rPr lang="bn-IN" sz="44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16</a:t>
                      </a:r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8161">
                <a:tc>
                  <a:txBody>
                    <a:bodyPr/>
                    <a:lstStyle/>
                    <a:p>
                      <a:pPr algn="ctr"/>
                      <a:r>
                        <a:rPr lang="bn-IN" sz="4400" baseline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14</a:t>
                      </a:r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9986"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12</a:t>
                      </a:r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4840" y="1799441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endParaRPr lang="en-US" sz="4400"/>
          </a:p>
        </p:txBody>
      </p:sp>
      <p:sp>
        <p:nvSpPr>
          <p:cNvPr id="12" name="TextBox 11"/>
          <p:cNvSpPr txBox="1"/>
          <p:nvPr/>
        </p:nvSpPr>
        <p:spPr>
          <a:xfrm>
            <a:off x="624840" y="2659559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endParaRPr lang="en-US" sz="4400"/>
          </a:p>
        </p:txBody>
      </p:sp>
      <p:sp>
        <p:nvSpPr>
          <p:cNvPr id="19" name="TextBox 18"/>
          <p:cNvSpPr txBox="1"/>
          <p:nvPr/>
        </p:nvSpPr>
        <p:spPr>
          <a:xfrm>
            <a:off x="533400" y="3692593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endParaRPr lang="en-US" sz="4400"/>
          </a:p>
        </p:txBody>
      </p:sp>
      <p:sp>
        <p:nvSpPr>
          <p:cNvPr id="25" name="TextBox 24"/>
          <p:cNvSpPr txBox="1"/>
          <p:nvPr/>
        </p:nvSpPr>
        <p:spPr>
          <a:xfrm>
            <a:off x="533400" y="4725627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  </a:t>
            </a:r>
            <a:endParaRPr lang="en-US" sz="4400"/>
          </a:p>
        </p:txBody>
      </p:sp>
      <p:sp>
        <p:nvSpPr>
          <p:cNvPr id="32" name="TextBox 31"/>
          <p:cNvSpPr txBox="1"/>
          <p:nvPr/>
        </p:nvSpPr>
        <p:spPr>
          <a:xfrm>
            <a:off x="587744" y="5758661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  </a:t>
            </a:r>
            <a:endParaRPr lang="en-US" sz="4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47" y="1724586"/>
            <a:ext cx="1239873" cy="8240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47" y="2632259"/>
            <a:ext cx="1239873" cy="8240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47" y="3637995"/>
            <a:ext cx="1239873" cy="8240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47" y="4672900"/>
            <a:ext cx="1239873" cy="8240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47" y="5758661"/>
            <a:ext cx="1239873" cy="8240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43600" y="411217"/>
            <a:ext cx="3200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উপযোগ নির্ণয় কর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840" y="146517"/>
            <a:ext cx="637032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 উপযোগ (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Marginal Utility</a:t>
            </a:r>
            <a:r>
              <a:rPr lang="en-US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663047"/>
              </p:ext>
            </p:extLst>
          </p:nvPr>
        </p:nvGraphicFramePr>
        <p:xfrm>
          <a:off x="434339" y="1036320"/>
          <a:ext cx="837438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1"/>
                <a:gridCol w="1508760"/>
                <a:gridCol w="1905000"/>
                <a:gridCol w="1996440"/>
                <a:gridCol w="2164079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bn-IN" sz="32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স্তর </a:t>
                      </a:r>
                      <a:endParaRPr lang="en-US" sz="32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ভোগ্য পণ্য </a:t>
                      </a:r>
                      <a:endParaRPr lang="en-US" sz="32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উপযোগ</a:t>
                      </a:r>
                      <a:r>
                        <a:rPr lang="bn-IN" sz="3200" baseline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গ্রহণ </a:t>
                      </a:r>
                      <a:endParaRPr lang="en-US" sz="32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bn-IN" sz="3200" baseline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উপযোগ </a:t>
                      </a:r>
                      <a:endParaRPr lang="en-US" sz="32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প্রান্তিক</a:t>
                      </a:r>
                      <a:r>
                        <a:rPr lang="bn-IN" sz="3200" baseline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উপযোগ </a:t>
                      </a:r>
                      <a:endParaRPr lang="en-US" sz="32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bn-IN" sz="44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21" y="1723792"/>
            <a:ext cx="1133193" cy="753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683" y="1701035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endParaRPr lang="en-US" sz="4400"/>
          </a:p>
        </p:txBody>
      </p:sp>
      <p:sp>
        <p:nvSpPr>
          <p:cNvPr id="6" name="TextBox 5"/>
          <p:cNvSpPr txBox="1"/>
          <p:nvPr/>
        </p:nvSpPr>
        <p:spPr>
          <a:xfrm>
            <a:off x="3390900" y="1723792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endParaRPr lang="en-US" sz="4400"/>
          </a:p>
        </p:txBody>
      </p:sp>
      <p:sp>
        <p:nvSpPr>
          <p:cNvPr id="7" name="TextBox 6"/>
          <p:cNvSpPr txBox="1"/>
          <p:nvPr/>
        </p:nvSpPr>
        <p:spPr>
          <a:xfrm>
            <a:off x="5334000" y="1723792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endParaRPr lang="en-US" sz="4400"/>
          </a:p>
        </p:txBody>
      </p:sp>
      <p:sp>
        <p:nvSpPr>
          <p:cNvPr id="8" name="TextBox 7"/>
          <p:cNvSpPr txBox="1"/>
          <p:nvPr/>
        </p:nvSpPr>
        <p:spPr>
          <a:xfrm>
            <a:off x="7406459" y="4761309"/>
            <a:ext cx="80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endParaRPr lang="en-US" sz="3600"/>
          </a:p>
        </p:txBody>
      </p:sp>
      <p:sp>
        <p:nvSpPr>
          <p:cNvPr id="9" name="TextBox 8"/>
          <p:cNvSpPr txBox="1"/>
          <p:nvPr/>
        </p:nvSpPr>
        <p:spPr>
          <a:xfrm>
            <a:off x="320040" y="3528529"/>
            <a:ext cx="365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 ভোগ্য পণ্য  ১ টি </a:t>
            </a:r>
            <a:endParaRPr lang="en-US" sz="3600"/>
          </a:p>
        </p:txBody>
      </p:sp>
      <p:sp>
        <p:nvSpPr>
          <p:cNvPr id="10" name="TextBox 9"/>
          <p:cNvSpPr txBox="1"/>
          <p:nvPr/>
        </p:nvSpPr>
        <p:spPr>
          <a:xfrm>
            <a:off x="4251960" y="3536149"/>
            <a:ext cx="458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 মোট উপযোগ  ৩০ </a:t>
            </a:r>
            <a:endParaRPr lang="en-US" sz="3600"/>
          </a:p>
        </p:txBody>
      </p:sp>
      <p:sp>
        <p:nvSpPr>
          <p:cNvPr id="11" name="TextBox 10"/>
          <p:cNvSpPr txBox="1"/>
          <p:nvPr/>
        </p:nvSpPr>
        <p:spPr>
          <a:xfrm>
            <a:off x="464820" y="4086550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 ভোগ্য পণ্য  ০ টি </a:t>
            </a:r>
            <a:endParaRPr lang="en-US" sz="3600"/>
          </a:p>
        </p:txBody>
      </p:sp>
      <p:sp>
        <p:nvSpPr>
          <p:cNvPr id="12" name="TextBox 11"/>
          <p:cNvSpPr txBox="1"/>
          <p:nvPr/>
        </p:nvSpPr>
        <p:spPr>
          <a:xfrm>
            <a:off x="4366260" y="4150030"/>
            <a:ext cx="408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  মোট উপযোগ  ০০ </a:t>
            </a:r>
            <a:endParaRPr lang="en-US" sz="36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" y="4745788"/>
            <a:ext cx="8183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" y="476391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(-) অতি. ভোগ্য পণ্য ১ টি </a:t>
            </a:r>
            <a:endParaRPr lang="en-US" sz="3600"/>
          </a:p>
        </p:txBody>
      </p:sp>
      <p:sp>
        <p:nvSpPr>
          <p:cNvPr id="16" name="TextBox 15"/>
          <p:cNvSpPr txBox="1"/>
          <p:nvPr/>
        </p:nvSpPr>
        <p:spPr>
          <a:xfrm>
            <a:off x="3947160" y="4758696"/>
            <a:ext cx="489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(-) অতি. মোট উপযোগ  ৩০ </a:t>
            </a:r>
            <a:endParaRPr lang="en-US" sz="3600"/>
          </a:p>
        </p:txBody>
      </p:sp>
      <p:sp>
        <p:nvSpPr>
          <p:cNvPr id="17" name="TextBox 16"/>
          <p:cNvSpPr txBox="1"/>
          <p:nvPr/>
        </p:nvSpPr>
        <p:spPr>
          <a:xfrm>
            <a:off x="212452" y="5769853"/>
            <a:ext cx="381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প্রান্তিক </a:t>
            </a:r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 =   </a:t>
            </a:r>
            <a:endParaRPr lang="en-US" sz="360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003567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970984" y="4758696"/>
            <a:ext cx="598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endParaRPr lang="en-US" sz="3600"/>
          </a:p>
        </p:txBody>
      </p:sp>
      <p:sp>
        <p:nvSpPr>
          <p:cNvPr id="20" name="Oval 19"/>
          <p:cNvSpPr/>
          <p:nvPr/>
        </p:nvSpPr>
        <p:spPr>
          <a:xfrm>
            <a:off x="461009" y="1666709"/>
            <a:ext cx="739412" cy="6954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20786" y="3689316"/>
            <a:ext cx="446314" cy="3972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34000" y="1770894"/>
            <a:ext cx="739412" cy="6954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493998" y="3601962"/>
            <a:ext cx="628922" cy="4998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36966" y="4247337"/>
            <a:ext cx="495572" cy="3987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6813" y="1385554"/>
            <a:ext cx="483870" cy="281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387215" y="1417711"/>
            <a:ext cx="483870" cy="281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509374" y="4247337"/>
            <a:ext cx="495572" cy="3987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14850" y="5805377"/>
            <a:ext cx="72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mtClean="0"/>
              <a:t>÷</a:t>
            </a:r>
            <a:endParaRPr lang="en-US" sz="3600"/>
          </a:p>
        </p:txBody>
      </p:sp>
      <p:sp>
        <p:nvSpPr>
          <p:cNvPr id="32" name="TextBox 31"/>
          <p:cNvSpPr txBox="1"/>
          <p:nvPr/>
        </p:nvSpPr>
        <p:spPr>
          <a:xfrm>
            <a:off x="3569154" y="6282573"/>
            <a:ext cx="59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  </a:t>
            </a:r>
            <a:endParaRPr lang="en-US" sz="3600"/>
          </a:p>
        </p:txBody>
      </p:sp>
      <p:sp>
        <p:nvSpPr>
          <p:cNvPr id="33" name="TextBox 32"/>
          <p:cNvSpPr txBox="1"/>
          <p:nvPr/>
        </p:nvSpPr>
        <p:spPr>
          <a:xfrm>
            <a:off x="4198620" y="6282573"/>
            <a:ext cx="88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/>
          </a:p>
        </p:txBody>
      </p:sp>
      <p:sp>
        <p:nvSpPr>
          <p:cNvPr id="34" name="TextBox 33"/>
          <p:cNvSpPr txBox="1"/>
          <p:nvPr/>
        </p:nvSpPr>
        <p:spPr>
          <a:xfrm>
            <a:off x="4188460" y="6282572"/>
            <a:ext cx="88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28011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416 L -0.38906 0.1511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2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2083 L 0.22586 0.14491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5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4201 -0.66481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-3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9" grpId="0"/>
      <p:bldP spid="10" grpId="0"/>
      <p:bldP spid="11" grpId="0"/>
      <p:bldP spid="12" grpId="0"/>
      <p:bldP spid="15" grpId="0"/>
      <p:bldP spid="16" grpId="0"/>
      <p:bldP spid="17" grpId="0"/>
      <p:bldP spid="19" grpId="0"/>
      <p:bldP spid="19" grpId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/>
      <p:bldP spid="32" grpId="0"/>
      <p:bldP spid="33" grpId="0"/>
      <p:bldP spid="34" grpId="0"/>
      <p:bldP spid="3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840" y="146517"/>
            <a:ext cx="637032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 উপযোগ (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Marginal Utility</a:t>
            </a:r>
            <a:r>
              <a:rPr lang="en-US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080591"/>
              </p:ext>
            </p:extLst>
          </p:nvPr>
        </p:nvGraphicFramePr>
        <p:xfrm>
          <a:off x="434339" y="1036320"/>
          <a:ext cx="837438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1"/>
                <a:gridCol w="1508760"/>
                <a:gridCol w="1905000"/>
                <a:gridCol w="1996440"/>
                <a:gridCol w="2164079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bn-IN" sz="32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স্তর </a:t>
                      </a:r>
                      <a:endParaRPr lang="en-US" sz="32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ভোগ্য পণ্য </a:t>
                      </a:r>
                      <a:endParaRPr lang="en-US" sz="32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উপযোগ</a:t>
                      </a:r>
                      <a:r>
                        <a:rPr lang="bn-IN" sz="3200" baseline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গ্রহণ </a:t>
                      </a:r>
                      <a:endParaRPr lang="en-US" sz="32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bn-IN" sz="3200" baseline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উপযোগ </a:t>
                      </a:r>
                      <a:endParaRPr lang="en-US" sz="32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প্রান্তিক</a:t>
                      </a:r>
                      <a:r>
                        <a:rPr lang="bn-IN" sz="3200" baseline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উপযোগ </a:t>
                      </a:r>
                      <a:endParaRPr lang="en-US" sz="32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bn-IN" sz="44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21" y="2554027"/>
            <a:ext cx="1133193" cy="753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800" y="2489837"/>
            <a:ext cx="950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400"/>
          </a:p>
        </p:txBody>
      </p:sp>
      <p:sp>
        <p:nvSpPr>
          <p:cNvPr id="6" name="TextBox 5"/>
          <p:cNvSpPr txBox="1"/>
          <p:nvPr/>
        </p:nvSpPr>
        <p:spPr>
          <a:xfrm>
            <a:off x="3390900" y="2477434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endParaRPr lang="en-US" sz="4400"/>
          </a:p>
        </p:txBody>
      </p:sp>
      <p:sp>
        <p:nvSpPr>
          <p:cNvPr id="7" name="TextBox 6"/>
          <p:cNvSpPr txBox="1"/>
          <p:nvPr/>
        </p:nvSpPr>
        <p:spPr>
          <a:xfrm>
            <a:off x="5243104" y="2556406"/>
            <a:ext cx="80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৫৫</a:t>
            </a:r>
            <a:endParaRPr lang="en-US" sz="4400"/>
          </a:p>
        </p:txBody>
      </p:sp>
      <p:sp>
        <p:nvSpPr>
          <p:cNvPr id="8" name="TextBox 7"/>
          <p:cNvSpPr txBox="1"/>
          <p:nvPr/>
        </p:nvSpPr>
        <p:spPr>
          <a:xfrm>
            <a:off x="7406459" y="4761309"/>
            <a:ext cx="80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endParaRPr lang="en-US" sz="3600"/>
          </a:p>
        </p:txBody>
      </p:sp>
      <p:sp>
        <p:nvSpPr>
          <p:cNvPr id="9" name="TextBox 8"/>
          <p:cNvSpPr txBox="1"/>
          <p:nvPr/>
        </p:nvSpPr>
        <p:spPr>
          <a:xfrm>
            <a:off x="320040" y="3528529"/>
            <a:ext cx="365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 ভোগ্য পণ্য  </a:t>
            </a:r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endParaRPr lang="en-US" sz="3600"/>
          </a:p>
        </p:txBody>
      </p:sp>
      <p:sp>
        <p:nvSpPr>
          <p:cNvPr id="10" name="TextBox 9"/>
          <p:cNvSpPr txBox="1"/>
          <p:nvPr/>
        </p:nvSpPr>
        <p:spPr>
          <a:xfrm>
            <a:off x="4251960" y="3536149"/>
            <a:ext cx="458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 মোট উপযোগ  </a:t>
            </a:r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৫৫ </a:t>
            </a:r>
            <a:endParaRPr lang="en-US" sz="3600"/>
          </a:p>
        </p:txBody>
      </p:sp>
      <p:sp>
        <p:nvSpPr>
          <p:cNvPr id="11" name="TextBox 10"/>
          <p:cNvSpPr txBox="1"/>
          <p:nvPr/>
        </p:nvSpPr>
        <p:spPr>
          <a:xfrm>
            <a:off x="464820" y="4086550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 ভোগ্য পণ্য  </a:t>
            </a:r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endParaRPr lang="en-US" sz="3600"/>
          </a:p>
        </p:txBody>
      </p:sp>
      <p:sp>
        <p:nvSpPr>
          <p:cNvPr id="12" name="TextBox 11"/>
          <p:cNvSpPr txBox="1"/>
          <p:nvPr/>
        </p:nvSpPr>
        <p:spPr>
          <a:xfrm>
            <a:off x="4366260" y="4150030"/>
            <a:ext cx="408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  মোট উপযোগ  </a:t>
            </a:r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 </a:t>
            </a:r>
            <a:endParaRPr lang="en-US" sz="36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" y="4745788"/>
            <a:ext cx="8183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" y="476391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(-) অতি. ভোগ্য পণ্য ১ টি </a:t>
            </a:r>
            <a:endParaRPr lang="en-US" sz="3600"/>
          </a:p>
        </p:txBody>
      </p:sp>
      <p:sp>
        <p:nvSpPr>
          <p:cNvPr id="16" name="TextBox 15"/>
          <p:cNvSpPr txBox="1"/>
          <p:nvPr/>
        </p:nvSpPr>
        <p:spPr>
          <a:xfrm>
            <a:off x="3947160" y="4761150"/>
            <a:ext cx="489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(-) অতি. মোট উপযোগ  </a:t>
            </a:r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endParaRPr lang="en-US" sz="3600"/>
          </a:p>
        </p:txBody>
      </p:sp>
      <p:sp>
        <p:nvSpPr>
          <p:cNvPr id="17" name="TextBox 16"/>
          <p:cNvSpPr txBox="1"/>
          <p:nvPr/>
        </p:nvSpPr>
        <p:spPr>
          <a:xfrm>
            <a:off x="212452" y="5769853"/>
            <a:ext cx="381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প্রান্তিক </a:t>
            </a:r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 =   </a:t>
            </a:r>
            <a:endParaRPr lang="en-US" sz="360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956470" y="4758696"/>
            <a:ext cx="598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endParaRPr lang="en-US" sz="3600"/>
          </a:p>
        </p:txBody>
      </p:sp>
      <p:sp>
        <p:nvSpPr>
          <p:cNvPr id="20" name="Oval 19"/>
          <p:cNvSpPr/>
          <p:nvPr/>
        </p:nvSpPr>
        <p:spPr>
          <a:xfrm>
            <a:off x="464820" y="2554027"/>
            <a:ext cx="739412" cy="6954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20786" y="3689316"/>
            <a:ext cx="446314" cy="3972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43104" y="2603508"/>
            <a:ext cx="739412" cy="6954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493998" y="3601962"/>
            <a:ext cx="628922" cy="4998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36966" y="4247337"/>
            <a:ext cx="495572" cy="3987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2931" y="1906086"/>
            <a:ext cx="483870" cy="281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397375" y="1975720"/>
            <a:ext cx="483870" cy="281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509374" y="4247337"/>
            <a:ext cx="613546" cy="3987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14850" y="5805377"/>
            <a:ext cx="72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mtClean="0"/>
              <a:t>÷</a:t>
            </a:r>
            <a:endParaRPr lang="en-US" sz="3600"/>
          </a:p>
        </p:txBody>
      </p:sp>
      <p:sp>
        <p:nvSpPr>
          <p:cNvPr id="32" name="TextBox 31"/>
          <p:cNvSpPr txBox="1"/>
          <p:nvPr/>
        </p:nvSpPr>
        <p:spPr>
          <a:xfrm>
            <a:off x="3569154" y="6282573"/>
            <a:ext cx="59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  </a:t>
            </a:r>
            <a:endParaRPr lang="en-US" sz="3600"/>
          </a:p>
        </p:txBody>
      </p:sp>
      <p:sp>
        <p:nvSpPr>
          <p:cNvPr id="33" name="TextBox 32"/>
          <p:cNvSpPr txBox="1"/>
          <p:nvPr/>
        </p:nvSpPr>
        <p:spPr>
          <a:xfrm>
            <a:off x="4198620" y="6282573"/>
            <a:ext cx="88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  </a:t>
            </a:r>
            <a:endParaRPr lang="en-US" sz="3600"/>
          </a:p>
        </p:txBody>
      </p:sp>
      <p:sp>
        <p:nvSpPr>
          <p:cNvPr id="34" name="TextBox 33"/>
          <p:cNvSpPr txBox="1"/>
          <p:nvPr/>
        </p:nvSpPr>
        <p:spPr>
          <a:xfrm>
            <a:off x="4188460" y="6282572"/>
            <a:ext cx="88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  </a:t>
            </a:r>
            <a:endParaRPr lang="en-US" sz="3600"/>
          </a:p>
        </p:txBody>
      </p:sp>
      <p:sp>
        <p:nvSpPr>
          <p:cNvPr id="36" name="TextBox 35"/>
          <p:cNvSpPr txBox="1"/>
          <p:nvPr/>
        </p:nvSpPr>
        <p:spPr>
          <a:xfrm>
            <a:off x="516800" y="1720396"/>
            <a:ext cx="950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endParaRPr lang="en-US" sz="440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102" y="1699539"/>
            <a:ext cx="1133193" cy="75313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432538" y="1734731"/>
            <a:ext cx="950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4400"/>
          </a:p>
        </p:txBody>
      </p:sp>
      <p:sp>
        <p:nvSpPr>
          <p:cNvPr id="39" name="TextBox 38"/>
          <p:cNvSpPr txBox="1"/>
          <p:nvPr/>
        </p:nvSpPr>
        <p:spPr>
          <a:xfrm>
            <a:off x="5171803" y="1748956"/>
            <a:ext cx="950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4400"/>
          </a:p>
        </p:txBody>
      </p:sp>
      <p:sp>
        <p:nvSpPr>
          <p:cNvPr id="41" name="TextBox 40"/>
          <p:cNvSpPr txBox="1"/>
          <p:nvPr/>
        </p:nvSpPr>
        <p:spPr>
          <a:xfrm>
            <a:off x="7340986" y="1734731"/>
            <a:ext cx="950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0245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38906 0.1511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7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2083 L 0.22587 0.14491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5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4861 -0.52847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1" y="-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9" grpId="0"/>
      <p:bldP spid="10" grpId="0"/>
      <p:bldP spid="11" grpId="0"/>
      <p:bldP spid="12" grpId="0"/>
      <p:bldP spid="15" grpId="0"/>
      <p:bldP spid="16" grpId="0"/>
      <p:bldP spid="17" grpId="0"/>
      <p:bldP spid="19" grpId="0"/>
      <p:bldP spid="19" grpId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/>
      <p:bldP spid="32" grpId="0"/>
      <p:bldP spid="33" grpId="0"/>
      <p:bldP spid="34" grpId="0"/>
      <p:bldP spid="3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7943" y="146517"/>
            <a:ext cx="214811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873" y="1745010"/>
            <a:ext cx="771625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 </a:t>
            </a:r>
            <a:r>
              <a:rPr lang="bn-IN" sz="5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উপযোগ নির্ণয়ের সূত্র লেখ।</a:t>
            </a:r>
            <a:endParaRPr lang="en-US" sz="5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3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9943" y="146517"/>
            <a:ext cx="316411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উত্তর  </a:t>
            </a:r>
            <a:endParaRPr lang="en-US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873" y="1745010"/>
            <a:ext cx="7716253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 </a:t>
            </a:r>
            <a:r>
              <a:rPr lang="bn-IN" sz="5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উপযোগ </a:t>
            </a:r>
            <a:r>
              <a:rPr lang="bn-IN" sz="5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  <a:p>
            <a:pPr algn="ctr"/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উপযোগের পরিবর্তন </a:t>
            </a:r>
            <a:r>
              <a:rPr lang="en-US" sz="3600" smtClean="0"/>
              <a:t>÷</a:t>
            </a:r>
            <a:r>
              <a:rPr lang="bn-IN" sz="3600" smtClean="0"/>
              <a:t> 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দ্রব্যের এককের পরিবর্তন 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0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1076"/>
            <a:ext cx="91841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 মজিল</a:t>
            </a:r>
          </a:p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(বাংলা)</a:t>
            </a:r>
          </a:p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গারাংগিয়া ইসলামিয়া রব্বানী মহিলা ফাজিল মাদরাসা</a:t>
            </a:r>
          </a:p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 চট্টগ্রাম</a:t>
            </a:r>
          </a:p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০১৮১২৪২৭৫১৩</a:t>
            </a:r>
            <a:endParaRPr lang="en-US" sz="36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7474" y="141021"/>
            <a:ext cx="344905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8" y="4303455"/>
            <a:ext cx="8903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আলিম </a:t>
            </a:r>
          </a:p>
          <a:p>
            <a:pPr algn="ctr"/>
            <a:r>
              <a:rPr lang="bn-IN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অর্থনীতি ১ম পত্র </a:t>
            </a:r>
          </a:p>
          <a:p>
            <a:pPr algn="ctr"/>
            <a:r>
              <a:rPr lang="bn-IN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 </a:t>
            </a:r>
          </a:p>
          <a:p>
            <a:pPr algn="ctr"/>
            <a:r>
              <a:rPr lang="bn-IN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40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2295" y="4104396"/>
            <a:ext cx="413084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13158" y="4120438"/>
            <a:ext cx="413084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431631" y="3995293"/>
            <a:ext cx="320842" cy="1990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8" y="735380"/>
            <a:ext cx="1520139" cy="15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8440" y="146517"/>
            <a:ext cx="362712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873" y="4208562"/>
            <a:ext cx="7716253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তথ্যের ভিত্তিতে মোট উপযোগ ও প্রান্তিক উপযোগের একটি সূচি তৈরি কর এবং প্রান্তিক উপযোগ রেখা অংকন কর।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872" y="1377320"/>
            <a:ext cx="7716253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করিম পর পর ৫টি আপেল ভোগ করে যথাক্রমে ২০, ১৫, ১০, ৫ এবং ০ একক উপযোগ গ্রহণ করল। </a:t>
            </a:r>
          </a:p>
        </p:txBody>
      </p:sp>
    </p:spTree>
    <p:extLst>
      <p:ext uri="{BB962C8B-B14F-4D97-AF65-F5344CB8AC3E}">
        <p14:creationId xmlns:p14="http://schemas.microsoft.com/office/powerpoint/2010/main" val="196273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77039"/>
            <a:ext cx="8630654" cy="30469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আককের মত সবাইকে ধন্যবাদ </a:t>
            </a:r>
            <a:endParaRPr lang="bn-BD" sz="9600" b="1" dirty="0" smtClean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4610100" y="72189"/>
            <a:ext cx="4469732" cy="6713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112295" y="72188"/>
            <a:ext cx="4497805" cy="6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8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7368" y="141021"/>
            <a:ext cx="352926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3096" y="6156746"/>
            <a:ext cx="12642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রোগি  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01" y="1029201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1" y="4239316"/>
            <a:ext cx="2600125" cy="1843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56" y="4161765"/>
            <a:ext cx="2180006" cy="1828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76" y="914399"/>
            <a:ext cx="2400300" cy="17913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3096" y="2928741"/>
            <a:ext cx="12642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ক্ষুধার্ত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4703" y="2877051"/>
            <a:ext cx="12642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ঔষধ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2377" y="6156746"/>
            <a:ext cx="12642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 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724825" y="1123955"/>
            <a:ext cx="2226793" cy="15240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</a:t>
            </a:r>
            <a:endParaRPr lang="en-US" sz="4400"/>
          </a:p>
        </p:txBody>
      </p:sp>
      <p:sp>
        <p:nvSpPr>
          <p:cNvPr id="17" name="Right Arrow 16"/>
          <p:cNvSpPr/>
          <p:nvPr/>
        </p:nvSpPr>
        <p:spPr>
          <a:xfrm>
            <a:off x="3853162" y="4399001"/>
            <a:ext cx="2226793" cy="15240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</a:t>
            </a:r>
            <a:endParaRPr lang="en-US" sz="4400"/>
          </a:p>
        </p:txBody>
      </p:sp>
      <p:sp>
        <p:nvSpPr>
          <p:cNvPr id="19" name="TextBox 18"/>
          <p:cNvSpPr txBox="1"/>
          <p:nvPr/>
        </p:nvSpPr>
        <p:spPr>
          <a:xfrm>
            <a:off x="6834703" y="2876539"/>
            <a:ext cx="12642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 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76" y="1029201"/>
            <a:ext cx="2343025" cy="16670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99455" y="6156745"/>
            <a:ext cx="12642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ঔষধ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26" y="4126710"/>
            <a:ext cx="2400300" cy="190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3244" y="880540"/>
            <a:ext cx="5266775" cy="2580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 পূরণে সমর্থ নয় অর্থাৎ কোন কাজে আসছে না। </a:t>
            </a:r>
            <a:r>
              <a:rPr lang="en-US" sz="4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400"/>
          </a:p>
        </p:txBody>
      </p:sp>
      <p:sp>
        <p:nvSpPr>
          <p:cNvPr id="18" name="Rectangle 17"/>
          <p:cNvSpPr/>
          <p:nvPr/>
        </p:nvSpPr>
        <p:spPr>
          <a:xfrm>
            <a:off x="3724825" y="4160746"/>
            <a:ext cx="5266775" cy="2580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 পূরণে সমর্থ নয় অর্থাৎ কোন কাজে আসছে না। </a:t>
            </a:r>
            <a:r>
              <a:rPr lang="en-US" sz="4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400"/>
          </a:p>
        </p:txBody>
      </p:sp>
      <p:sp>
        <p:nvSpPr>
          <p:cNvPr id="23" name="Rectangle 22"/>
          <p:cNvSpPr/>
          <p:nvPr/>
        </p:nvSpPr>
        <p:spPr>
          <a:xfrm>
            <a:off x="3708342" y="891006"/>
            <a:ext cx="5299740" cy="58400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এমন হতো -----------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9103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3" grpId="0" animBg="1"/>
      <p:bldP spid="3" grpId="1" animBg="1"/>
      <p:bldP spid="18" grpId="0" animBg="1"/>
      <p:bldP spid="18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বস্তুগুলো অভাব পূরণ করতে পারত </a:t>
            </a:r>
            <a:endParaRPr lang="en-US" sz="1380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472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9411" y="1097964"/>
            <a:ext cx="6545178" cy="26468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6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endParaRPr lang="bn-IN" sz="1660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6126" y="269358"/>
            <a:ext cx="295174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90354"/>
            <a:ext cx="6785811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   </a:t>
            </a:r>
            <a:endParaRPr lang="en-US" sz="4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056" y="2428554"/>
            <a:ext cx="882256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উপযোগের ধারণা ব্যাখ্যা করতে পারবে। </a:t>
            </a:r>
            <a:endParaRPr lang="en-US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379" y="3376105"/>
            <a:ext cx="885524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মোট ও প্রান্তিক </a:t>
            </a:r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উপযোগ নির্ণয় করতে পারবে। </a:t>
            </a:r>
            <a:endParaRPr lang="bn-IN" sz="400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379" y="4323656"/>
            <a:ext cx="8855242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কাল্পনিক সূচি/বাস্তব ঘটনার ভিত্তিতে </a:t>
            </a:r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উপযোগ ও </a:t>
            </a:r>
            <a:endParaRPr lang="bn-IN" sz="400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প্রান্তিক উপযোগবিধির লেখচিত্র অঙ্কন করে তা </a:t>
            </a:r>
          </a:p>
          <a:p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ব্যাখ্যা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72652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393758"/>
            <a:ext cx="2927490" cy="1974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30" y="393758"/>
            <a:ext cx="2400300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4889956"/>
            <a:ext cx="69342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রোগির অভাভ এখন ঔষধ, ঔষধ রুগির অভাব পূরণে সক্ষম।  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733800" y="792480"/>
            <a:ext cx="2087880" cy="1752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bn-IN" sz="3600" smtClean="0"/>
              <a:t> </a:t>
            </a:r>
            <a:endParaRPr lang="en-US" sz="3600"/>
          </a:p>
        </p:txBody>
      </p:sp>
      <p:sp>
        <p:nvSpPr>
          <p:cNvPr id="6" name="TextBox 5"/>
          <p:cNvSpPr txBox="1"/>
          <p:nvPr/>
        </p:nvSpPr>
        <p:spPr>
          <a:xfrm>
            <a:off x="6100736" y="2544866"/>
            <a:ext cx="12642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ঔষধ  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2593652">
            <a:off x="1999173" y="3631296"/>
            <a:ext cx="2139775" cy="71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smtClean="0"/>
              <a:t> </a:t>
            </a:r>
            <a:endParaRPr lang="en-US" sz="3600"/>
          </a:p>
        </p:txBody>
      </p:sp>
      <p:sp>
        <p:nvSpPr>
          <p:cNvPr id="8" name="Right Arrow 7"/>
          <p:cNvSpPr/>
          <p:nvPr/>
        </p:nvSpPr>
        <p:spPr>
          <a:xfrm rot="8269563">
            <a:off x="4668060" y="3631296"/>
            <a:ext cx="2097730" cy="71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smtClean="0"/>
              <a:t> </a:t>
            </a:r>
            <a:endParaRPr lang="en-US" sz="3600"/>
          </a:p>
        </p:txBody>
      </p:sp>
      <p:sp>
        <p:nvSpPr>
          <p:cNvPr id="9" name="TextBox 8"/>
          <p:cNvSpPr txBox="1"/>
          <p:nvPr/>
        </p:nvSpPr>
        <p:spPr>
          <a:xfrm>
            <a:off x="1654674" y="2544866"/>
            <a:ext cx="12642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রোগি 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4858" y="710397"/>
            <a:ext cx="247048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8839" y="3013501"/>
            <a:ext cx="484632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উপযোগের সংজ্ঞা লেখ।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6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873" y="1745010"/>
            <a:ext cx="7716253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দ্রব্যের মধ্যে মানুষের যে অভাব পূরণের ক্ষমতা থাকে তাকে উপযোগ বলে। </a:t>
            </a:r>
            <a:endParaRPr lang="en-US" sz="5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2640" y="710397"/>
            <a:ext cx="507492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সমাধান 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951</TotalTime>
  <Words>495</Words>
  <Application>Microsoft Office PowerPoint</Application>
  <PresentationFormat>On-screen Show (4:3)</PresentationFormat>
  <Paragraphs>183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1_Custom Design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ASUS-PC</dc:creator>
  <cp:lastModifiedBy>ASUS-PC</cp:lastModifiedBy>
  <cp:revision>70</cp:revision>
  <dcterms:created xsi:type="dcterms:W3CDTF">2020-08-30T05:46:36Z</dcterms:created>
  <dcterms:modified xsi:type="dcterms:W3CDTF">2020-09-14T03:29:14Z</dcterms:modified>
</cp:coreProperties>
</file>