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docx" ContentType="application/vnd.openxmlformats-officedocument.wordprocessingml.document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  <p:sldMasterId id="2147483872" r:id="rId2"/>
  </p:sldMasterIdLst>
  <p:notesMasterIdLst>
    <p:notesMasterId r:id="rId31"/>
  </p:notesMasterIdLst>
  <p:handoutMasterIdLst>
    <p:handoutMasterId r:id="rId32"/>
  </p:handoutMasterIdLst>
  <p:sldIdLst>
    <p:sldId id="525" r:id="rId3"/>
    <p:sldId id="571" r:id="rId4"/>
    <p:sldId id="524" r:id="rId5"/>
    <p:sldId id="570" r:id="rId6"/>
    <p:sldId id="561" r:id="rId7"/>
    <p:sldId id="562" r:id="rId8"/>
    <p:sldId id="632" r:id="rId9"/>
    <p:sldId id="633" r:id="rId10"/>
    <p:sldId id="634" r:id="rId11"/>
    <p:sldId id="636" r:id="rId12"/>
    <p:sldId id="637" r:id="rId13"/>
    <p:sldId id="649" r:id="rId14"/>
    <p:sldId id="635" r:id="rId15"/>
    <p:sldId id="641" r:id="rId16"/>
    <p:sldId id="642" r:id="rId17"/>
    <p:sldId id="643" r:id="rId18"/>
    <p:sldId id="638" r:id="rId19"/>
    <p:sldId id="650" r:id="rId20"/>
    <p:sldId id="644" r:id="rId21"/>
    <p:sldId id="645" r:id="rId22"/>
    <p:sldId id="640" r:id="rId23"/>
    <p:sldId id="639" r:id="rId24"/>
    <p:sldId id="652" r:id="rId25"/>
    <p:sldId id="653" r:id="rId26"/>
    <p:sldId id="556" r:id="rId27"/>
    <p:sldId id="567" r:id="rId28"/>
    <p:sldId id="647" r:id="rId29"/>
    <p:sldId id="648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FF"/>
    <a:srgbClr val="C9FFFF"/>
    <a:srgbClr val="919EAF"/>
    <a:srgbClr val="B7C3D3"/>
    <a:srgbClr val="F1DDFF"/>
    <a:srgbClr val="DCDCDC"/>
    <a:srgbClr val="E4E2E8"/>
    <a:srgbClr val="E6C1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6187" autoAdjust="0"/>
  </p:normalViewPr>
  <p:slideViewPr>
    <p:cSldViewPr>
      <p:cViewPr>
        <p:scale>
          <a:sx n="80" d="100"/>
          <a:sy n="80" d="100"/>
        </p:scale>
        <p:origin x="2262" y="9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C9CC7F-6F5E-4E96-9BB5-7E49E029462F}" type="doc">
      <dgm:prSet loTypeId="urn:microsoft.com/office/officeart/2005/8/layout/pyramid2" loCatId="list" qsTypeId="urn:microsoft.com/office/officeart/2005/8/quickstyle/3d3" qsCatId="3D" csTypeId="urn:microsoft.com/office/officeart/2005/8/colors/accent1_2" csCatId="accent1" phldr="1"/>
      <dgm:spPr/>
    </dgm:pt>
    <dgm:pt modelId="{E099C4DF-EF01-43EC-A3BC-9056F3C23D26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en-US" sz="36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ডিজিটাল</a:t>
          </a:r>
          <a:r>
            <a: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কনটেন্ট</a:t>
          </a:r>
          <a:r>
            <a: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সম্পর্কে</a:t>
          </a:r>
          <a:r>
            <a: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জানতে</a:t>
          </a:r>
          <a:r>
            <a: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;</a:t>
          </a:r>
          <a:endParaRPr lang="en-US" sz="3600" dirty="0"/>
        </a:p>
      </dgm:t>
    </dgm:pt>
    <dgm:pt modelId="{2E60671F-D23A-48BE-BABB-90F86C3F6C69}" type="parTrans" cxnId="{E636703A-31D5-4FC4-8EA9-AD9636D6DCA5}">
      <dgm:prSet/>
      <dgm:spPr/>
      <dgm:t>
        <a:bodyPr/>
        <a:lstStyle/>
        <a:p>
          <a:endParaRPr lang="en-US"/>
        </a:p>
      </dgm:t>
    </dgm:pt>
    <dgm:pt modelId="{FE9AA298-FD4D-4EEC-894A-4573FA164AD2}" type="sibTrans" cxnId="{E636703A-31D5-4FC4-8EA9-AD9636D6DCA5}">
      <dgm:prSet/>
      <dgm:spPr/>
      <dgm:t>
        <a:bodyPr/>
        <a:lstStyle/>
        <a:p>
          <a:endParaRPr lang="en-US"/>
        </a:p>
      </dgm:t>
    </dgm:pt>
    <dgm:pt modelId="{2BD1BE8A-7EA0-4AAE-A8AE-3D66A88A5A89}">
      <dgm:prSet phldrT="[Text]" custT="1"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pPr algn="ctr"/>
          <a:r>
            <a:rPr lang="en-US" sz="3600" dirty="0" err="1" smtClean="0">
              <a:latin typeface="NikoshBAN" pitchFamily="2" charset="0"/>
              <a:cs typeface="NikoshBAN" pitchFamily="2" charset="0"/>
            </a:rPr>
            <a:t>বিভিন্ন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প্রকার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ডিজিটাল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কনটেন্ট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এর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বর্ণনা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দিতে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; </a:t>
          </a:r>
          <a:endParaRPr lang="en-US" sz="3600" dirty="0"/>
        </a:p>
      </dgm:t>
    </dgm:pt>
    <dgm:pt modelId="{8A44EE87-EBEE-4DDC-B42E-E1ED79EFF6E9}" type="parTrans" cxnId="{EEAE77EF-8C01-40CA-86A1-C32C3B8241EF}">
      <dgm:prSet/>
      <dgm:spPr/>
      <dgm:t>
        <a:bodyPr/>
        <a:lstStyle/>
        <a:p>
          <a:endParaRPr lang="en-US"/>
        </a:p>
      </dgm:t>
    </dgm:pt>
    <dgm:pt modelId="{D34DD8B4-3608-42E7-B1B6-467284C8B28B}" type="sibTrans" cxnId="{EEAE77EF-8C01-40CA-86A1-C32C3B8241EF}">
      <dgm:prSet/>
      <dgm:spPr/>
      <dgm:t>
        <a:bodyPr/>
        <a:lstStyle/>
        <a:p>
          <a:endParaRPr lang="en-US"/>
        </a:p>
      </dgm:t>
    </dgm:pt>
    <dgm:pt modelId="{E4BCC782-A3BD-40F7-9EA0-750E2DE98CEA}">
      <dgm:prSet phldrT="[Text]" custT="1"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pPr algn="ctr"/>
          <a:r>
            <a:rPr lang="en-US" sz="3200" dirty="0" err="1" smtClean="0">
              <a:solidFill>
                <a:srgbClr val="0000CC"/>
              </a:solidFill>
              <a:latin typeface="NikoshBAN" pitchFamily="2" charset="0"/>
              <a:cs typeface="NikoshBAN" pitchFamily="2" charset="0"/>
            </a:rPr>
            <a:t>ডিজিটাল</a:t>
          </a:r>
          <a:r>
            <a:rPr lang="en-US" sz="32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rgbClr val="0000CC"/>
              </a:solidFill>
              <a:latin typeface="NikoshBAN" pitchFamily="2" charset="0"/>
              <a:cs typeface="NikoshBAN" pitchFamily="2" charset="0"/>
            </a:rPr>
            <a:t>কনটেন্ট</a:t>
          </a:r>
          <a:r>
            <a:rPr lang="en-US" sz="32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rgbClr val="0000CC"/>
              </a:solidFill>
              <a:latin typeface="NikoshBAN" pitchFamily="2" charset="0"/>
              <a:cs typeface="NikoshBAN" pitchFamily="2" charset="0"/>
            </a:rPr>
            <a:t>তৈরীর</a:t>
          </a:r>
          <a:r>
            <a:rPr lang="en-US" sz="32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rgbClr val="0000CC"/>
              </a:solidFill>
              <a:latin typeface="NikoshBAN" pitchFamily="2" charset="0"/>
              <a:cs typeface="NikoshBAN" pitchFamily="2" charset="0"/>
            </a:rPr>
            <a:t>উপাদান</a:t>
          </a:r>
          <a:r>
            <a:rPr lang="en-US" sz="32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rgbClr val="0000CC"/>
              </a:solidFill>
              <a:latin typeface="NikoshBAN" pitchFamily="2" charset="0"/>
              <a:cs typeface="NikoshBAN" pitchFamily="2" charset="0"/>
            </a:rPr>
            <a:t>সম্পর্কে</a:t>
          </a:r>
          <a:r>
            <a:rPr lang="en-US" sz="32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rgbClr val="0000CC"/>
              </a:solidFill>
              <a:latin typeface="NikoshBAN" pitchFamily="2" charset="0"/>
              <a:cs typeface="NikoshBAN" pitchFamily="2" charset="0"/>
            </a:rPr>
            <a:t>ব্যাখ্যা</a:t>
          </a:r>
          <a:r>
            <a:rPr lang="en-US" sz="32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rgbClr val="0000CC"/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en-US" sz="32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rgbClr val="0000CC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32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rPr>
            <a:t>; </a:t>
          </a:r>
          <a:endParaRPr lang="en-US" sz="3200" spc="-150" dirty="0"/>
        </a:p>
      </dgm:t>
    </dgm:pt>
    <dgm:pt modelId="{17F082F6-6E02-45D0-98E8-D08B36AE69CE}" type="parTrans" cxnId="{47B2479C-B369-4FD4-9D31-0218E1B04CCE}">
      <dgm:prSet/>
      <dgm:spPr/>
      <dgm:t>
        <a:bodyPr/>
        <a:lstStyle/>
        <a:p>
          <a:endParaRPr lang="en-US"/>
        </a:p>
      </dgm:t>
    </dgm:pt>
    <dgm:pt modelId="{859AB6F3-F1F0-4A83-A4D6-9559BD05E093}" type="sibTrans" cxnId="{47B2479C-B369-4FD4-9D31-0218E1B04CCE}">
      <dgm:prSet/>
      <dgm:spPr/>
      <dgm:t>
        <a:bodyPr/>
        <a:lstStyle/>
        <a:p>
          <a:endParaRPr lang="en-US"/>
        </a:p>
      </dgm:t>
    </dgm:pt>
    <dgm:pt modelId="{561DB328-18A3-419F-9A0B-09D4190AAC61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pPr algn="ctr"/>
          <a:r>
            <a:rPr lang="as-IN" sz="32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rPr>
            <a:t>দৃষ্টিপ্রতিবন্ধীদের ডিজিটাল কনটেন্ট ব্যবহা</a:t>
          </a:r>
          <a:r>
            <a:rPr lang="en-US" sz="3200" smtClean="0">
              <a:solidFill>
                <a:srgbClr val="0000CC"/>
              </a:solidFill>
              <a:latin typeface="NikoshBAN" pitchFamily="2" charset="0"/>
              <a:cs typeface="NikoshBAN" pitchFamily="2" charset="0"/>
            </a:rPr>
            <a:t>রের</a:t>
          </a:r>
          <a:r>
            <a:rPr lang="as-IN" sz="3200" smtClean="0">
              <a:solidFill>
                <a:srgbClr val="0000CC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as-IN" sz="32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rPr>
            <a:t>উপকারিতা বিশ্লেষণ করতে পারবে।  </a:t>
          </a:r>
          <a:endParaRPr lang="en-US" sz="3200" dirty="0">
            <a:solidFill>
              <a:srgbClr val="0000CC"/>
            </a:solidFill>
            <a:latin typeface="NikoshBAN" pitchFamily="2" charset="0"/>
            <a:cs typeface="NikoshBAN" pitchFamily="2" charset="0"/>
          </a:endParaRPr>
        </a:p>
      </dgm:t>
    </dgm:pt>
    <dgm:pt modelId="{F58AD061-3417-4DA0-87D8-56A966BAFF1F}" type="parTrans" cxnId="{0EA3A7FD-4FFB-4B25-B81B-DDF8147F1816}">
      <dgm:prSet/>
      <dgm:spPr/>
      <dgm:t>
        <a:bodyPr/>
        <a:lstStyle/>
        <a:p>
          <a:endParaRPr lang="en-US"/>
        </a:p>
      </dgm:t>
    </dgm:pt>
    <dgm:pt modelId="{305C9A3C-8114-4CE4-9A33-95AC91E0997C}" type="sibTrans" cxnId="{0EA3A7FD-4FFB-4B25-B81B-DDF8147F1816}">
      <dgm:prSet/>
      <dgm:spPr/>
      <dgm:t>
        <a:bodyPr/>
        <a:lstStyle/>
        <a:p>
          <a:endParaRPr lang="en-US"/>
        </a:p>
      </dgm:t>
    </dgm:pt>
    <dgm:pt modelId="{2C73A486-479D-4EDA-874F-452063E59AD4}" type="pres">
      <dgm:prSet presAssocID="{30C9CC7F-6F5E-4E96-9BB5-7E49E029462F}" presName="compositeShape" presStyleCnt="0">
        <dgm:presLayoutVars>
          <dgm:dir/>
          <dgm:resizeHandles/>
        </dgm:presLayoutVars>
      </dgm:prSet>
      <dgm:spPr/>
    </dgm:pt>
    <dgm:pt modelId="{D03ACCB4-68DC-4934-AF6C-FDE1862FF880}" type="pres">
      <dgm:prSet presAssocID="{30C9CC7F-6F5E-4E96-9BB5-7E49E029462F}" presName="pyramid" presStyleLbl="node1" presStyleIdx="0" presStyleCnt="1" custAng="10800000" custLinFactNeighborX="31607" custLinFactNeighborY="-1724"/>
      <dgm:spPr/>
    </dgm:pt>
    <dgm:pt modelId="{13E4782C-926E-4568-891F-033929F5DC91}" type="pres">
      <dgm:prSet presAssocID="{30C9CC7F-6F5E-4E96-9BB5-7E49E029462F}" presName="theList" presStyleCnt="0"/>
      <dgm:spPr/>
    </dgm:pt>
    <dgm:pt modelId="{1E8F32D9-3BF9-4E22-8DE8-C6F9B9FDB89B}" type="pres">
      <dgm:prSet presAssocID="{E099C4DF-EF01-43EC-A3BC-9056F3C23D26}" presName="aNode" presStyleLbl="fgAcc1" presStyleIdx="0" presStyleCnt="4" custScaleX="251619" custScaleY="18092" custLinFactY="6545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FF4FD0-4979-457B-BBC5-03CCFECB93F2}" type="pres">
      <dgm:prSet presAssocID="{E099C4DF-EF01-43EC-A3BC-9056F3C23D26}" presName="aSpace" presStyleCnt="0"/>
      <dgm:spPr/>
    </dgm:pt>
    <dgm:pt modelId="{5240A7C5-6EB9-4CFF-ADFC-763921FC9E78}" type="pres">
      <dgm:prSet presAssocID="{2BD1BE8A-7EA0-4AAE-A8AE-3D66A88A5A89}" presName="aNode" presStyleLbl="fgAcc1" presStyleIdx="1" presStyleCnt="4" custScaleX="251619" custScaleY="22185" custLinFactY="2271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9B89D-DB1E-4976-93A9-8732A440A334}" type="pres">
      <dgm:prSet presAssocID="{2BD1BE8A-7EA0-4AAE-A8AE-3D66A88A5A89}" presName="aSpace" presStyleCnt="0"/>
      <dgm:spPr/>
    </dgm:pt>
    <dgm:pt modelId="{B08FF2A4-ED5B-4293-AE01-D4DCDA4709D1}" type="pres">
      <dgm:prSet presAssocID="{E4BCC782-A3BD-40F7-9EA0-750E2DE98CEA}" presName="aNode" presStyleLbl="fgAcc1" presStyleIdx="2" presStyleCnt="4" custScaleX="254329" custScaleY="27620" custLinFactY="155" custLinFactNeighborX="-265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1DC60-4135-4E4A-8442-1380D1E6284D}" type="pres">
      <dgm:prSet presAssocID="{E4BCC782-A3BD-40F7-9EA0-750E2DE98CEA}" presName="aSpace" presStyleCnt="0"/>
      <dgm:spPr/>
    </dgm:pt>
    <dgm:pt modelId="{B5A1346D-CCB1-4532-A0E5-E5367BA71CA4}" type="pres">
      <dgm:prSet presAssocID="{561DB328-18A3-419F-9A0B-09D4190AAC61}" presName="aNode" presStyleLbl="fgAcc1" presStyleIdx="3" presStyleCnt="4" custScaleX="254329" custScaleY="36625" custLinFactNeighborX="-3081" custLinFactNeighborY="968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1E8C2-378F-4CDB-86DD-BECE05DAAD61}" type="pres">
      <dgm:prSet presAssocID="{561DB328-18A3-419F-9A0B-09D4190AAC61}" presName="aSpace" presStyleCnt="0"/>
      <dgm:spPr/>
    </dgm:pt>
  </dgm:ptLst>
  <dgm:cxnLst>
    <dgm:cxn modelId="{2ECD99CF-9A2E-4435-BDE5-205FC2299F2C}" type="presOf" srcId="{2BD1BE8A-7EA0-4AAE-A8AE-3D66A88A5A89}" destId="{5240A7C5-6EB9-4CFF-ADFC-763921FC9E78}" srcOrd="0" destOrd="0" presId="urn:microsoft.com/office/officeart/2005/8/layout/pyramid2"/>
    <dgm:cxn modelId="{1EE612E5-3472-499F-BEC1-BDA68904B4C7}" type="presOf" srcId="{561DB328-18A3-419F-9A0B-09D4190AAC61}" destId="{B5A1346D-CCB1-4532-A0E5-E5367BA71CA4}" srcOrd="0" destOrd="0" presId="urn:microsoft.com/office/officeart/2005/8/layout/pyramid2"/>
    <dgm:cxn modelId="{E636703A-31D5-4FC4-8EA9-AD9636D6DCA5}" srcId="{30C9CC7F-6F5E-4E96-9BB5-7E49E029462F}" destId="{E099C4DF-EF01-43EC-A3BC-9056F3C23D26}" srcOrd="0" destOrd="0" parTransId="{2E60671F-D23A-48BE-BABB-90F86C3F6C69}" sibTransId="{FE9AA298-FD4D-4EEC-894A-4573FA164AD2}"/>
    <dgm:cxn modelId="{B5EB00E2-67F0-4EAD-94A5-A5EE95C71B72}" type="presOf" srcId="{30C9CC7F-6F5E-4E96-9BB5-7E49E029462F}" destId="{2C73A486-479D-4EDA-874F-452063E59AD4}" srcOrd="0" destOrd="0" presId="urn:microsoft.com/office/officeart/2005/8/layout/pyramid2"/>
    <dgm:cxn modelId="{26808375-EE16-448D-82BF-A020C3BEF2C4}" type="presOf" srcId="{E4BCC782-A3BD-40F7-9EA0-750E2DE98CEA}" destId="{B08FF2A4-ED5B-4293-AE01-D4DCDA4709D1}" srcOrd="0" destOrd="0" presId="urn:microsoft.com/office/officeart/2005/8/layout/pyramid2"/>
    <dgm:cxn modelId="{018CE947-7205-430D-AFFB-7F772D39BE23}" type="presOf" srcId="{E099C4DF-EF01-43EC-A3BC-9056F3C23D26}" destId="{1E8F32D9-3BF9-4E22-8DE8-C6F9B9FDB89B}" srcOrd="0" destOrd="0" presId="urn:microsoft.com/office/officeart/2005/8/layout/pyramid2"/>
    <dgm:cxn modelId="{0EA3A7FD-4FFB-4B25-B81B-DDF8147F1816}" srcId="{30C9CC7F-6F5E-4E96-9BB5-7E49E029462F}" destId="{561DB328-18A3-419F-9A0B-09D4190AAC61}" srcOrd="3" destOrd="0" parTransId="{F58AD061-3417-4DA0-87D8-56A966BAFF1F}" sibTransId="{305C9A3C-8114-4CE4-9A33-95AC91E0997C}"/>
    <dgm:cxn modelId="{47B2479C-B369-4FD4-9D31-0218E1B04CCE}" srcId="{30C9CC7F-6F5E-4E96-9BB5-7E49E029462F}" destId="{E4BCC782-A3BD-40F7-9EA0-750E2DE98CEA}" srcOrd="2" destOrd="0" parTransId="{17F082F6-6E02-45D0-98E8-D08B36AE69CE}" sibTransId="{859AB6F3-F1F0-4A83-A4D6-9559BD05E093}"/>
    <dgm:cxn modelId="{EEAE77EF-8C01-40CA-86A1-C32C3B8241EF}" srcId="{30C9CC7F-6F5E-4E96-9BB5-7E49E029462F}" destId="{2BD1BE8A-7EA0-4AAE-A8AE-3D66A88A5A89}" srcOrd="1" destOrd="0" parTransId="{8A44EE87-EBEE-4DDC-B42E-E1ED79EFF6E9}" sibTransId="{D34DD8B4-3608-42E7-B1B6-467284C8B28B}"/>
    <dgm:cxn modelId="{15186233-EB73-4064-BBE0-F4721F35E3FD}" type="presParOf" srcId="{2C73A486-479D-4EDA-874F-452063E59AD4}" destId="{D03ACCB4-68DC-4934-AF6C-FDE1862FF880}" srcOrd="0" destOrd="0" presId="urn:microsoft.com/office/officeart/2005/8/layout/pyramid2"/>
    <dgm:cxn modelId="{AF9EFBA4-C085-4B98-A61D-D9E70181FE41}" type="presParOf" srcId="{2C73A486-479D-4EDA-874F-452063E59AD4}" destId="{13E4782C-926E-4568-891F-033929F5DC91}" srcOrd="1" destOrd="0" presId="urn:microsoft.com/office/officeart/2005/8/layout/pyramid2"/>
    <dgm:cxn modelId="{342B2829-FC1B-483C-96D8-3A24E56595A6}" type="presParOf" srcId="{13E4782C-926E-4568-891F-033929F5DC91}" destId="{1E8F32D9-3BF9-4E22-8DE8-C6F9B9FDB89B}" srcOrd="0" destOrd="0" presId="urn:microsoft.com/office/officeart/2005/8/layout/pyramid2"/>
    <dgm:cxn modelId="{4EC1AD94-CEF4-4291-A7FE-429746A27125}" type="presParOf" srcId="{13E4782C-926E-4568-891F-033929F5DC91}" destId="{6FFF4FD0-4979-457B-BBC5-03CCFECB93F2}" srcOrd="1" destOrd="0" presId="urn:microsoft.com/office/officeart/2005/8/layout/pyramid2"/>
    <dgm:cxn modelId="{DC28AEC2-7928-4BE7-8279-53EE9E4E3935}" type="presParOf" srcId="{13E4782C-926E-4568-891F-033929F5DC91}" destId="{5240A7C5-6EB9-4CFF-ADFC-763921FC9E78}" srcOrd="2" destOrd="0" presId="urn:microsoft.com/office/officeart/2005/8/layout/pyramid2"/>
    <dgm:cxn modelId="{305A52DA-F8C4-4467-A7DD-91E008EC4479}" type="presParOf" srcId="{13E4782C-926E-4568-891F-033929F5DC91}" destId="{E0B9B89D-DB1E-4976-93A9-8732A440A334}" srcOrd="3" destOrd="0" presId="urn:microsoft.com/office/officeart/2005/8/layout/pyramid2"/>
    <dgm:cxn modelId="{941D4B64-CC68-41A0-9758-B14767510C06}" type="presParOf" srcId="{13E4782C-926E-4568-891F-033929F5DC91}" destId="{B08FF2A4-ED5B-4293-AE01-D4DCDA4709D1}" srcOrd="4" destOrd="0" presId="urn:microsoft.com/office/officeart/2005/8/layout/pyramid2"/>
    <dgm:cxn modelId="{F8278DC4-F6AC-475A-B395-2C47093AF1D4}" type="presParOf" srcId="{13E4782C-926E-4568-891F-033929F5DC91}" destId="{0711DC60-4135-4E4A-8442-1380D1E6284D}" srcOrd="5" destOrd="0" presId="urn:microsoft.com/office/officeart/2005/8/layout/pyramid2"/>
    <dgm:cxn modelId="{ABC2D4FA-7738-43E3-8B2D-9A3AB7300C00}" type="presParOf" srcId="{13E4782C-926E-4568-891F-033929F5DC91}" destId="{B5A1346D-CCB1-4532-A0E5-E5367BA71CA4}" srcOrd="6" destOrd="0" presId="urn:microsoft.com/office/officeart/2005/8/layout/pyramid2"/>
    <dgm:cxn modelId="{597E464D-3179-4C2E-AD0D-2A21270D8EE2}" type="presParOf" srcId="{13E4782C-926E-4568-891F-033929F5DC91}" destId="{A551E8C2-378F-4CDB-86DD-BECE05DAAD6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ACCB4-68DC-4934-AF6C-FDE1862FF880}">
      <dsp:nvSpPr>
        <dsp:cNvPr id="0" name=""/>
        <dsp:cNvSpPr/>
      </dsp:nvSpPr>
      <dsp:spPr>
        <a:xfrm rot="10800000">
          <a:off x="1718910" y="0"/>
          <a:ext cx="5285214" cy="528521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8F32D9-3BF9-4E22-8DE8-C6F9B9FDB89B}">
      <dsp:nvSpPr>
        <dsp:cNvPr id="0" name=""/>
        <dsp:cNvSpPr/>
      </dsp:nvSpPr>
      <dsp:spPr>
        <a:xfrm>
          <a:off x="86668" y="1051303"/>
          <a:ext cx="8644091" cy="494535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ডিজিটাল</a:t>
          </a:r>
          <a:r>
            <a:rPr lang="en-US" sz="36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কনটেন্ট</a:t>
          </a:r>
          <a:r>
            <a:rPr lang="en-US" sz="36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সম্পর্কে</a:t>
          </a:r>
          <a:r>
            <a:rPr lang="en-US" sz="36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জানতে</a:t>
          </a:r>
          <a:r>
            <a:rPr lang="en-US" sz="36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36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;</a:t>
          </a:r>
          <a:endParaRPr lang="en-US" sz="3600" kern="1200" dirty="0"/>
        </a:p>
      </dsp:txBody>
      <dsp:txXfrm>
        <a:off x="110809" y="1075444"/>
        <a:ext cx="8595809" cy="446253"/>
      </dsp:txXfrm>
    </dsp:sp>
    <dsp:sp modelId="{5240A7C5-6EB9-4CFF-ADFC-763921FC9E78}">
      <dsp:nvSpPr>
        <dsp:cNvPr id="0" name=""/>
        <dsp:cNvSpPr/>
      </dsp:nvSpPr>
      <dsp:spPr>
        <a:xfrm>
          <a:off x="86668" y="1770692"/>
          <a:ext cx="8644091" cy="606415"/>
        </a:xfrm>
        <a:prstGeom prst="roundRect">
          <a:avLst/>
        </a:prstGeom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বিভিন্ন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প্রকার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ডিজিটাল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কনটেন্ট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এর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বর্ণনা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দিতে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; </a:t>
          </a:r>
          <a:endParaRPr lang="en-US" sz="3600" kern="1200" dirty="0"/>
        </a:p>
      </dsp:txBody>
      <dsp:txXfrm>
        <a:off x="116271" y="1800295"/>
        <a:ext cx="8584885" cy="547209"/>
      </dsp:txXfrm>
    </dsp:sp>
    <dsp:sp modelId="{B08FF2A4-ED5B-4293-AE01-D4DCDA4709D1}">
      <dsp:nvSpPr>
        <dsp:cNvPr id="0" name=""/>
        <dsp:cNvSpPr/>
      </dsp:nvSpPr>
      <dsp:spPr>
        <a:xfrm>
          <a:off x="0" y="2660948"/>
          <a:ext cx="8737190" cy="754977"/>
        </a:xfrm>
        <a:prstGeom prst="roundRect">
          <a:avLst/>
        </a:prstGeom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path path="circle">
            <a:fillToRect r="100000" b="100000"/>
          </a:path>
          <a:tileRect l="-100000" t="-100000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0000CC"/>
              </a:solidFill>
              <a:latin typeface="NikoshBAN" pitchFamily="2" charset="0"/>
              <a:cs typeface="NikoshBAN" pitchFamily="2" charset="0"/>
            </a:rPr>
            <a:t>ডিজিটাল</a:t>
          </a:r>
          <a:r>
            <a:rPr lang="en-US" sz="3200" kern="12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rgbClr val="0000CC"/>
              </a:solidFill>
              <a:latin typeface="NikoshBAN" pitchFamily="2" charset="0"/>
              <a:cs typeface="NikoshBAN" pitchFamily="2" charset="0"/>
            </a:rPr>
            <a:t>কনটেন্ট</a:t>
          </a:r>
          <a:r>
            <a:rPr lang="en-US" sz="3200" kern="12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rgbClr val="0000CC"/>
              </a:solidFill>
              <a:latin typeface="NikoshBAN" pitchFamily="2" charset="0"/>
              <a:cs typeface="NikoshBAN" pitchFamily="2" charset="0"/>
            </a:rPr>
            <a:t>তৈরীর</a:t>
          </a:r>
          <a:r>
            <a:rPr lang="en-US" sz="3200" kern="12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rgbClr val="0000CC"/>
              </a:solidFill>
              <a:latin typeface="NikoshBAN" pitchFamily="2" charset="0"/>
              <a:cs typeface="NikoshBAN" pitchFamily="2" charset="0"/>
            </a:rPr>
            <a:t>উপাদান</a:t>
          </a:r>
          <a:r>
            <a:rPr lang="en-US" sz="3200" kern="12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rgbClr val="0000CC"/>
              </a:solidFill>
              <a:latin typeface="NikoshBAN" pitchFamily="2" charset="0"/>
              <a:cs typeface="NikoshBAN" pitchFamily="2" charset="0"/>
            </a:rPr>
            <a:t>সম্পর্কে</a:t>
          </a:r>
          <a:r>
            <a:rPr lang="en-US" sz="3200" kern="12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rgbClr val="0000CC"/>
              </a:solidFill>
              <a:latin typeface="NikoshBAN" pitchFamily="2" charset="0"/>
              <a:cs typeface="NikoshBAN" pitchFamily="2" charset="0"/>
            </a:rPr>
            <a:t>ব্যাখ্যা</a:t>
          </a:r>
          <a:r>
            <a:rPr lang="en-US" sz="3200" kern="12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rgbClr val="0000CC"/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en-US" sz="3200" kern="12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rgbClr val="0000CC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3200" kern="12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rPr>
            <a:t>; </a:t>
          </a:r>
          <a:endParaRPr lang="en-US" sz="3200" kern="1200" spc="-150" dirty="0"/>
        </a:p>
      </dsp:txBody>
      <dsp:txXfrm>
        <a:off x="36855" y="2697803"/>
        <a:ext cx="8663480" cy="681267"/>
      </dsp:txXfrm>
    </dsp:sp>
    <dsp:sp modelId="{B5A1346D-CCB1-4532-A0E5-E5367BA71CA4}">
      <dsp:nvSpPr>
        <dsp:cNvPr id="0" name=""/>
        <dsp:cNvSpPr/>
      </dsp:nvSpPr>
      <dsp:spPr>
        <a:xfrm>
          <a:off x="0" y="3742689"/>
          <a:ext cx="8737190" cy="1001124"/>
        </a:xfrm>
        <a:prstGeom prst="round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3200" kern="12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rPr>
            <a:t>দৃষ্টিপ্রতিবন্ধীদের ডিজিটাল কনটেন্ট ব্যবহা</a:t>
          </a:r>
          <a:r>
            <a:rPr lang="en-US" sz="3200" kern="1200" smtClean="0">
              <a:solidFill>
                <a:srgbClr val="0000CC"/>
              </a:solidFill>
              <a:latin typeface="NikoshBAN" pitchFamily="2" charset="0"/>
              <a:cs typeface="NikoshBAN" pitchFamily="2" charset="0"/>
            </a:rPr>
            <a:t>রের</a:t>
          </a:r>
          <a:r>
            <a:rPr lang="as-IN" sz="3200" kern="1200" smtClean="0">
              <a:solidFill>
                <a:srgbClr val="0000CC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as-IN" sz="3200" kern="12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rPr>
            <a:t>উপকারিতা বিশ্লেষণ করতে পারবে।  </a:t>
          </a:r>
          <a:endParaRPr lang="en-US" sz="3200" kern="1200" dirty="0">
            <a:solidFill>
              <a:srgbClr val="0000CC"/>
            </a:solidFill>
            <a:latin typeface="NikoshBAN" pitchFamily="2" charset="0"/>
            <a:cs typeface="NikoshBAN" pitchFamily="2" charset="0"/>
          </a:endParaRPr>
        </a:p>
      </dsp:txBody>
      <dsp:txXfrm>
        <a:off x="48871" y="3791560"/>
        <a:ext cx="8639448" cy="903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4244E-9004-466C-881C-6721BB7F314B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0E109-8AAD-4F26-AD41-82A0B43EA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47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32E8893-8B90-469F-8650-3AC2C16D795A}" type="datetimeFigureOut">
              <a:rPr lang="en-US"/>
              <a:pPr>
                <a:defRPr/>
              </a:pPr>
              <a:t>14-Sep-20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E354C1C-92AE-474A-B681-633551F005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815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354C1C-92AE-474A-B681-633551F005C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54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766A95-A9F5-40D8-A2BF-635D24CCB8E9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499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354C1C-92AE-474A-B681-633551F005C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865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7.xml"/><Relationship Id="rId13" Type="http://schemas.openxmlformats.org/officeDocument/2006/relationships/slide" Target="../slides/slide16.xml"/><Relationship Id="rId3" Type="http://schemas.openxmlformats.org/officeDocument/2006/relationships/slide" Target="../slides/slide2.xml"/><Relationship Id="rId7" Type="http://schemas.openxmlformats.org/officeDocument/2006/relationships/slide" Target="../slides/slide6.xml"/><Relationship Id="rId12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slide" Target="../slides/slide27.xml"/><Relationship Id="rId5" Type="http://schemas.openxmlformats.org/officeDocument/2006/relationships/slide" Target="../slides/slide4.xml"/><Relationship Id="rId15" Type="http://schemas.openxmlformats.org/officeDocument/2006/relationships/slide" Target="../slides/slide22.xml"/><Relationship Id="rId10" Type="http://schemas.openxmlformats.org/officeDocument/2006/relationships/slide" Target="../slides/slide25.xml"/><Relationship Id="rId4" Type="http://schemas.openxmlformats.org/officeDocument/2006/relationships/slide" Target="../slides/slide3.xml"/><Relationship Id="rId9" Type="http://schemas.openxmlformats.org/officeDocument/2006/relationships/slide" Target="../slides/slide15.xml"/><Relationship Id="rId14" Type="http://schemas.openxmlformats.org/officeDocument/2006/relationships/slide" Target="../slides/slide2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701B19-DB27-4C1C-96FF-00615C9B0D7C}" type="datetimeFigureOut">
              <a:rPr lang="en-US" smtClean="0"/>
              <a:pPr>
                <a:defRPr/>
              </a:pPr>
              <a:t>14-Sep-20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F5880-25B0-416D-81F5-91AADFBE08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02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49BE61-E815-41F1-AE71-65E71AAE6575}" type="datetimeFigureOut">
              <a:rPr lang="en-US" smtClean="0"/>
              <a:pPr>
                <a:defRPr/>
              </a:pPr>
              <a:t>14-Sep-20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713FE-85D2-4186-A169-1AF2FCEFCB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42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58205-C17D-4813-9FFF-FC3AB69B41D5}" type="datetimeFigureOut">
              <a:rPr lang="en-US" smtClean="0"/>
              <a:pPr>
                <a:defRPr/>
              </a:pPr>
              <a:t>14-Sep-20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EA98D7-38CB-4602-9EBE-D55E749130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29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D19C1B-7AA8-4DF4-AD8C-AC7E2508F9F5}" type="datetimeFigureOut">
              <a:rPr lang="en-US" smtClean="0"/>
              <a:pPr>
                <a:defRPr/>
              </a:pPr>
              <a:t>14-Sep-20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930AB-FC54-421B-A331-16B17B24E25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05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7CA3-AC0F-4AFD-A3A6-D120A596668B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1FF1-F7AD-4774-9AFD-1894EF7AE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7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7CA3-AC0F-4AFD-A3A6-D120A596668B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1FF1-F7AD-4774-9AFD-1894EF7AE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42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7CA3-AC0F-4AFD-A3A6-D120A596668B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1FF1-F7AD-4774-9AFD-1894EF7AE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42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7CA3-AC0F-4AFD-A3A6-D120A596668B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1FF1-F7AD-4774-9AFD-1894EF7AE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49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7CA3-AC0F-4AFD-A3A6-D120A596668B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1FF1-F7AD-4774-9AFD-1894EF7AE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36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7CA3-AC0F-4AFD-A3A6-D120A596668B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1FF1-F7AD-4774-9AFD-1894EF7AE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92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7CA3-AC0F-4AFD-A3A6-D120A596668B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1FF1-F7AD-4774-9AFD-1894EF7AE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4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11DD72-E766-4E1D-B566-AD19386DA45A}" type="datetimeFigureOut">
              <a:rPr lang="en-US" smtClean="0"/>
              <a:pPr>
                <a:defRPr/>
              </a:pPr>
              <a:t>14-Sep-20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F80B2-E5B3-4A56-BCBA-28FB09FA0E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86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7CA3-AC0F-4AFD-A3A6-D120A596668B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1FF1-F7AD-4774-9AFD-1894EF7AE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53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7CA3-AC0F-4AFD-A3A6-D120A596668B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1FF1-F7AD-4774-9AFD-1894EF7AE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34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7CA3-AC0F-4AFD-A3A6-D120A596668B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1FF1-F7AD-4774-9AFD-1894EF7AE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287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7CA3-AC0F-4AFD-A3A6-D120A596668B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1FF1-F7AD-4774-9AFD-1894EF7AE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11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C0EE76-A79E-4D50-9D6E-FD5DC8DFA381}" type="datetimeFigureOut">
              <a:rPr lang="en-US" smtClean="0"/>
              <a:pPr>
                <a:defRPr/>
              </a:pPr>
              <a:t>14-Sep-20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D9835-B12F-47DC-BF6A-F160A2E901C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30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1C4FD2-B100-4330-80C9-6D30A6B37EAF}" type="datetimeFigureOut">
              <a:rPr lang="en-US" smtClean="0"/>
              <a:pPr>
                <a:defRPr/>
              </a:pPr>
              <a:t>14-Sep-20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B98F59-B12A-4D9C-A7FB-3E688CC3EF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08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2FAB5F-AEF5-4B70-A187-DBC6645F57F3}" type="datetimeFigureOut">
              <a:rPr lang="en-US" smtClean="0"/>
              <a:pPr>
                <a:defRPr/>
              </a:pPr>
              <a:t>14-Sep-20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D3A7BB-6653-41C4-BE80-4621F0D1434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00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A50F29-9B81-4978-A86E-98CFD13A4002}" type="datetimeFigureOut">
              <a:rPr lang="en-US" smtClean="0"/>
              <a:pPr>
                <a:defRPr/>
              </a:pPr>
              <a:t>14-Sep-20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CD1461-22D5-4C0A-BED3-F5B88A2C78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32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evel 27"/>
          <p:cNvSpPr/>
          <p:nvPr userDrawn="1"/>
        </p:nvSpPr>
        <p:spPr>
          <a:xfrm>
            <a:off x="30424" y="6505433"/>
            <a:ext cx="5538903" cy="288472"/>
          </a:xfrm>
          <a:prstGeom prst="bevel">
            <a:avLst/>
          </a:prstGeom>
          <a:noFill/>
          <a:ln w="3175"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400" spc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1400" spc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আবদুল</a:t>
            </a:r>
            <a:r>
              <a:rPr lang="en-US" sz="1400" spc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spc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মান্নান</a:t>
            </a:r>
            <a:r>
              <a:rPr lang="en-US" sz="1400" spc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spc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spc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400" spc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spc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400" spc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spc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spc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1400" spc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spc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1400" spc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1400" spc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spc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1400" spc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400" spc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spc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ইউরিয়া</a:t>
            </a:r>
            <a:r>
              <a:rPr lang="en-US" sz="1400" spc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spc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সারকারখানা</a:t>
            </a:r>
            <a:r>
              <a:rPr lang="en-US" sz="1400" spc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spc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1400" spc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400" spc="0" dirty="0">
              <a:solidFill>
                <a:schemeClr val="tx1"/>
              </a:solidFill>
            </a:endParaRPr>
          </a:p>
        </p:txBody>
      </p:sp>
      <p:sp>
        <p:nvSpPr>
          <p:cNvPr id="29" name="Rounded Rectangle 28">
            <a:hlinkClick r:id="" action="ppaction://hlinkshowjump?jump=endshow" highlightClick="1">
              <a:snd r:embed="rId2" name="click.wav"/>
            </a:hlinkClick>
          </p:cNvPr>
          <p:cNvSpPr/>
          <p:nvPr userDrawn="1"/>
        </p:nvSpPr>
        <p:spPr>
          <a:xfrm>
            <a:off x="8149986" y="414589"/>
            <a:ext cx="914400" cy="255389"/>
          </a:xfrm>
          <a:prstGeom prst="roundRect">
            <a:avLst/>
          </a:prstGeom>
          <a:gradFill>
            <a:gsLst>
              <a:gs pos="0">
                <a:srgbClr val="BF61FF">
                  <a:lumMod val="61000"/>
                  <a:lumOff val="39000"/>
                  <a:alpha val="43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spc="0" dirty="0" err="1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বন্ধ</a:t>
            </a:r>
            <a:endParaRPr lang="en-US" sz="1500" b="0" spc="0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>
            <a:hlinkClick r:id="" action="ppaction://hlinkshowjump?jump=firstslide" highlightClick="1"/>
          </p:cNvPr>
          <p:cNvSpPr/>
          <p:nvPr userDrawn="1"/>
        </p:nvSpPr>
        <p:spPr>
          <a:xfrm>
            <a:off x="69283" y="86010"/>
            <a:ext cx="822960" cy="255389"/>
          </a:xfrm>
          <a:prstGeom prst="roundRect">
            <a:avLst/>
          </a:prstGeom>
          <a:gradFill>
            <a:gsLst>
              <a:gs pos="0">
                <a:srgbClr val="BF61FF">
                  <a:lumMod val="61000"/>
                  <a:lumOff val="39000"/>
                  <a:alpha val="43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spc="0" dirty="0" err="1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আরম্ভ</a:t>
            </a:r>
            <a:endParaRPr lang="en-US" sz="1500" b="0" spc="0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ounded Rectangle 30">
            <a:hlinkClick r:id="" action="ppaction://hlinkshowjump?jump=lastslide" highlightClick="1"/>
          </p:cNvPr>
          <p:cNvSpPr/>
          <p:nvPr userDrawn="1"/>
        </p:nvSpPr>
        <p:spPr>
          <a:xfrm>
            <a:off x="7156687" y="414589"/>
            <a:ext cx="914400" cy="255389"/>
          </a:xfrm>
          <a:prstGeom prst="roundRect">
            <a:avLst/>
          </a:prstGeom>
          <a:gradFill>
            <a:gsLst>
              <a:gs pos="0">
                <a:srgbClr val="BF61FF">
                  <a:lumMod val="61000"/>
                  <a:lumOff val="39000"/>
                  <a:alpha val="43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spc="0" dirty="0" err="1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শেষ</a:t>
            </a:r>
            <a:endParaRPr lang="en-US" sz="1500" b="0" spc="0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ounded Rectangle 31">
            <a:hlinkClick r:id="rId3" action="ppaction://hlinksldjump"/>
          </p:cNvPr>
          <p:cNvSpPr/>
          <p:nvPr userDrawn="1"/>
        </p:nvSpPr>
        <p:spPr>
          <a:xfrm>
            <a:off x="965498" y="76545"/>
            <a:ext cx="1188720" cy="274320"/>
          </a:xfrm>
          <a:prstGeom prst="roundRect">
            <a:avLst/>
          </a:prstGeom>
          <a:gradFill>
            <a:gsLst>
              <a:gs pos="0">
                <a:srgbClr val="BF61FF">
                  <a:lumMod val="61000"/>
                  <a:lumOff val="39000"/>
                  <a:alpha val="43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1500" b="0" spc="0" dirty="0" err="1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শুভেচ্ছা</a:t>
            </a:r>
            <a:r>
              <a:rPr lang="en-US" sz="1500" b="0" spc="0" dirty="0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1500" b="0" spc="0" dirty="0" err="1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বিনিময়</a:t>
            </a:r>
            <a:endParaRPr lang="en-US" sz="1500" b="0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33" name="Rounded Rectangle 32">
            <a:hlinkClick r:id="rId4" action="ppaction://hlinksldjump" highlightClick="1"/>
          </p:cNvPr>
          <p:cNvSpPr/>
          <p:nvPr userDrawn="1"/>
        </p:nvSpPr>
        <p:spPr>
          <a:xfrm>
            <a:off x="2227473" y="76545"/>
            <a:ext cx="822960" cy="274320"/>
          </a:xfrm>
          <a:prstGeom prst="roundRect">
            <a:avLst/>
          </a:prstGeom>
          <a:gradFill>
            <a:gsLst>
              <a:gs pos="0">
                <a:srgbClr val="BF61FF">
                  <a:lumMod val="61000"/>
                  <a:lumOff val="39000"/>
                  <a:alpha val="43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spc="0" dirty="0" err="1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পরিচিতি</a:t>
            </a:r>
            <a:endParaRPr lang="en-US" sz="1500" b="0" spc="0" dirty="0">
              <a:solidFill>
                <a:schemeClr val="tx1"/>
              </a:solidFill>
              <a:effectLst/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34" name="Rounded Rectangle 33">
            <a:hlinkClick r:id="rId5" action="ppaction://hlinksldjump" highlightClick="1"/>
          </p:cNvPr>
          <p:cNvSpPr/>
          <p:nvPr userDrawn="1"/>
        </p:nvSpPr>
        <p:spPr>
          <a:xfrm>
            <a:off x="3123688" y="76545"/>
            <a:ext cx="914400" cy="274320"/>
          </a:xfrm>
          <a:prstGeom prst="roundRect">
            <a:avLst/>
          </a:prstGeom>
          <a:gradFill>
            <a:gsLst>
              <a:gs pos="0">
                <a:srgbClr val="BF61FF">
                  <a:lumMod val="61000"/>
                  <a:lumOff val="39000"/>
                  <a:alpha val="43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spc="0" dirty="0" err="1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প্রেষণা</a:t>
            </a:r>
            <a:r>
              <a:rPr lang="en-US" sz="1500" b="0" spc="0" dirty="0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1500" b="0" spc="0" dirty="0" err="1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দান</a:t>
            </a:r>
            <a:endParaRPr lang="en-US" sz="1500" b="0" spc="0" dirty="0">
              <a:solidFill>
                <a:schemeClr val="tx1"/>
              </a:solidFill>
              <a:effectLst/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35" name="Rounded Rectangle 34">
            <a:hlinkClick r:id="rId6" action="ppaction://hlinksldjump" highlightClick="1"/>
          </p:cNvPr>
          <p:cNvSpPr/>
          <p:nvPr userDrawn="1"/>
        </p:nvSpPr>
        <p:spPr>
          <a:xfrm>
            <a:off x="4111343" y="76545"/>
            <a:ext cx="914400" cy="274320"/>
          </a:xfrm>
          <a:prstGeom prst="roundRect">
            <a:avLst/>
          </a:prstGeom>
          <a:gradFill>
            <a:gsLst>
              <a:gs pos="0">
                <a:srgbClr val="BF61FF">
                  <a:lumMod val="61000"/>
                  <a:lumOff val="39000"/>
                  <a:alpha val="43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spc="0" dirty="0" err="1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পাঠ</a:t>
            </a:r>
            <a:r>
              <a:rPr lang="en-US" sz="1500" b="0" spc="0" dirty="0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1500" b="0" spc="0" dirty="0" err="1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ঘোষনা</a:t>
            </a:r>
            <a:endParaRPr lang="en-US" sz="1500" b="0" spc="0" dirty="0">
              <a:solidFill>
                <a:schemeClr val="tx1"/>
              </a:solidFill>
              <a:effectLst/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36" name="Rounded Rectangle 35">
            <a:hlinkClick r:id="rId7" action="ppaction://hlinksldjump" highlightClick="1"/>
          </p:cNvPr>
          <p:cNvSpPr/>
          <p:nvPr userDrawn="1"/>
        </p:nvSpPr>
        <p:spPr>
          <a:xfrm>
            <a:off x="5098998" y="76545"/>
            <a:ext cx="822960" cy="274320"/>
          </a:xfrm>
          <a:prstGeom prst="roundRect">
            <a:avLst/>
          </a:prstGeom>
          <a:gradFill>
            <a:gsLst>
              <a:gs pos="0">
                <a:srgbClr val="BF61FF">
                  <a:lumMod val="61000"/>
                  <a:lumOff val="39000"/>
                  <a:alpha val="43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spc="0" dirty="0" err="1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শিখনফল</a:t>
            </a:r>
            <a:endParaRPr lang="en-US" sz="1500" b="0" spc="0" dirty="0">
              <a:solidFill>
                <a:schemeClr val="tx1"/>
              </a:solidFill>
              <a:effectLst/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38" name="Rounded Rectangle 37">
            <a:hlinkClick r:id="rId8" action="ppaction://hlinksldjump" highlightClick="1"/>
          </p:cNvPr>
          <p:cNvSpPr/>
          <p:nvPr userDrawn="1"/>
        </p:nvSpPr>
        <p:spPr>
          <a:xfrm>
            <a:off x="5995213" y="76545"/>
            <a:ext cx="1005840" cy="274320"/>
          </a:xfrm>
          <a:prstGeom prst="roundRect">
            <a:avLst/>
          </a:prstGeom>
          <a:gradFill>
            <a:gsLst>
              <a:gs pos="0">
                <a:srgbClr val="BF61FF">
                  <a:lumMod val="61000"/>
                  <a:lumOff val="39000"/>
                  <a:alpha val="43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spc="0" dirty="0" err="1" smtClean="0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মূল</a:t>
            </a:r>
            <a:r>
              <a:rPr lang="en-US" sz="1500" b="0" spc="0" dirty="0" smtClean="0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1500" b="0" spc="0" dirty="0" err="1" smtClean="0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আলোচনা</a:t>
            </a:r>
            <a:endParaRPr lang="en-US" sz="1500" b="0" spc="0" dirty="0">
              <a:solidFill>
                <a:schemeClr val="tx1"/>
              </a:solidFill>
              <a:effectLst/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39" name="Rounded Rectangle 38">
            <a:hlinkClick r:id="rId9" action="ppaction://hlinksldjump" highlightClick="1"/>
          </p:cNvPr>
          <p:cNvSpPr/>
          <p:nvPr userDrawn="1"/>
        </p:nvSpPr>
        <p:spPr>
          <a:xfrm>
            <a:off x="7074308" y="76545"/>
            <a:ext cx="914400" cy="274320"/>
          </a:xfrm>
          <a:prstGeom prst="roundRect">
            <a:avLst/>
          </a:prstGeom>
          <a:gradFill>
            <a:gsLst>
              <a:gs pos="0">
                <a:srgbClr val="BF61FF">
                  <a:lumMod val="61000"/>
                  <a:lumOff val="39000"/>
                  <a:alpha val="43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spc="0" dirty="0" err="1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একক</a:t>
            </a:r>
            <a:r>
              <a:rPr lang="en-US" sz="1500" b="0" spc="0" dirty="0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1500" b="0" spc="0" dirty="0" err="1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কাজ</a:t>
            </a:r>
            <a:endParaRPr lang="en-US" sz="1500" b="0" spc="0" dirty="0">
              <a:solidFill>
                <a:schemeClr val="tx1"/>
              </a:solidFill>
              <a:effectLst/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40" name="Rounded Rectangle 39">
            <a:hlinkClick r:id="rId10" action="ppaction://hlinksldjump" highlightClick="1"/>
          </p:cNvPr>
          <p:cNvSpPr/>
          <p:nvPr userDrawn="1"/>
        </p:nvSpPr>
        <p:spPr>
          <a:xfrm>
            <a:off x="2190177" y="398780"/>
            <a:ext cx="914400" cy="274320"/>
          </a:xfrm>
          <a:prstGeom prst="roundRect">
            <a:avLst/>
          </a:prstGeom>
          <a:gradFill>
            <a:gsLst>
              <a:gs pos="0">
                <a:srgbClr val="BF61FF">
                  <a:lumMod val="61000"/>
                  <a:lumOff val="39000"/>
                  <a:alpha val="43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spc="0" dirty="0" err="1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দলীয়</a:t>
            </a:r>
            <a:r>
              <a:rPr lang="en-US" sz="1500" b="0" spc="0" dirty="0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1500" b="0" spc="0" dirty="0" err="1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কাজ</a:t>
            </a:r>
            <a:endParaRPr lang="en-US" sz="1500" b="0" spc="0" dirty="0">
              <a:solidFill>
                <a:schemeClr val="tx1"/>
              </a:solidFill>
              <a:effectLst/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41" name="Rounded Rectangle 40">
            <a:hlinkClick r:id="rId11" action="ppaction://hlinksldjump" highlightClick="1"/>
          </p:cNvPr>
          <p:cNvSpPr/>
          <p:nvPr userDrawn="1"/>
        </p:nvSpPr>
        <p:spPr>
          <a:xfrm>
            <a:off x="3183479" y="399356"/>
            <a:ext cx="914400" cy="274320"/>
          </a:xfrm>
          <a:prstGeom prst="roundRect">
            <a:avLst/>
          </a:prstGeom>
          <a:gradFill>
            <a:gsLst>
              <a:gs pos="0">
                <a:srgbClr val="BF61FF">
                  <a:lumMod val="61000"/>
                  <a:lumOff val="39000"/>
                  <a:alpha val="43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spc="0" dirty="0" err="1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মূল্যায়ন</a:t>
            </a:r>
            <a:endParaRPr lang="en-US" sz="1500" b="0" spc="0" dirty="0">
              <a:solidFill>
                <a:schemeClr val="tx1"/>
              </a:solidFill>
              <a:effectLst/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42" name="Rounded Rectangle 41">
            <a:hlinkClick r:id="rId10" action="ppaction://hlinksldjump" highlightClick="1"/>
          </p:cNvPr>
          <p:cNvSpPr/>
          <p:nvPr userDrawn="1"/>
        </p:nvSpPr>
        <p:spPr>
          <a:xfrm>
            <a:off x="4176781" y="399932"/>
            <a:ext cx="914400" cy="274320"/>
          </a:xfrm>
          <a:prstGeom prst="roundRect">
            <a:avLst/>
          </a:prstGeom>
          <a:gradFill>
            <a:gsLst>
              <a:gs pos="0">
                <a:srgbClr val="BF61FF">
                  <a:lumMod val="61000"/>
                  <a:lumOff val="39000"/>
                  <a:alpha val="43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spc="0" dirty="0" err="1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বাড়ীর</a:t>
            </a:r>
            <a:r>
              <a:rPr lang="en-US" sz="1500" b="0" spc="0" dirty="0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1500" b="0" spc="0" dirty="0" err="1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কাজ</a:t>
            </a:r>
            <a:endParaRPr lang="en-US" sz="1500" b="0" spc="0" dirty="0">
              <a:solidFill>
                <a:schemeClr val="tx1"/>
              </a:solidFill>
              <a:effectLst/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43" name="Rounded Rectangle 42">
            <a:hlinkClick r:id="" action="ppaction://noaction" highlightClick="1"/>
          </p:cNvPr>
          <p:cNvSpPr/>
          <p:nvPr userDrawn="1"/>
        </p:nvSpPr>
        <p:spPr>
          <a:xfrm>
            <a:off x="5170083" y="400508"/>
            <a:ext cx="914400" cy="274320"/>
          </a:xfrm>
          <a:prstGeom prst="roundRect">
            <a:avLst/>
          </a:prstGeom>
          <a:gradFill>
            <a:gsLst>
              <a:gs pos="0">
                <a:srgbClr val="BF61FF">
                  <a:lumMod val="61000"/>
                  <a:lumOff val="39000"/>
                  <a:alpha val="43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spc="0" dirty="0" err="1" smtClean="0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উপদেশ</a:t>
            </a:r>
            <a:endParaRPr lang="en-US" sz="1500" b="0" spc="0" dirty="0">
              <a:solidFill>
                <a:schemeClr val="tx1"/>
              </a:solidFill>
              <a:effectLst/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44" name="Picture 43" descr="Monogram College"/>
          <p:cNvPicPr>
            <a:picLocks noChangeAspect="1" noChangeArrowheads="1"/>
          </p:cNvPicPr>
          <p:nvPr userDrawn="1"/>
        </p:nvPicPr>
        <p:blipFill>
          <a:blip r:embed="rId1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3" y="6504414"/>
            <a:ext cx="306363" cy="3047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</p:pic>
      <p:sp>
        <p:nvSpPr>
          <p:cNvPr id="45" name="Rounded Rectangle 44">
            <a:hlinkClick r:id="" action="ppaction://noaction" highlightClick="1"/>
          </p:cNvPr>
          <p:cNvSpPr/>
          <p:nvPr userDrawn="1"/>
        </p:nvSpPr>
        <p:spPr>
          <a:xfrm>
            <a:off x="6163385" y="384054"/>
            <a:ext cx="914400" cy="274320"/>
          </a:xfrm>
          <a:prstGeom prst="roundRect">
            <a:avLst/>
          </a:prstGeom>
          <a:gradFill>
            <a:gsLst>
              <a:gs pos="0">
                <a:srgbClr val="BF61FF">
                  <a:lumMod val="61000"/>
                  <a:lumOff val="39000"/>
                  <a:alpha val="43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spc="0" dirty="0" err="1" smtClean="0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ধন্যবাদ</a:t>
            </a:r>
            <a:endParaRPr lang="en-US" sz="1500" b="0" spc="0" dirty="0">
              <a:solidFill>
                <a:schemeClr val="tx1"/>
              </a:solidFill>
              <a:effectLst/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46" name="Striped Right Arrow 45">
            <a:hlinkClick r:id="" action="ppaction://hlinkshowjump?jump=previousslide" highlightClick="1"/>
          </p:cNvPr>
          <p:cNvSpPr/>
          <p:nvPr userDrawn="1"/>
        </p:nvSpPr>
        <p:spPr>
          <a:xfrm rot="10800000">
            <a:off x="8129030" y="6505750"/>
            <a:ext cx="448100" cy="274320"/>
          </a:xfrm>
          <a:prstGeom prst="stripedRightArrow">
            <a:avLst/>
          </a:prstGeom>
          <a:solidFill>
            <a:srgbClr val="F9F9F9"/>
          </a:solidFill>
          <a:ln w="9525">
            <a:solidFill>
              <a:srgbClr val="C000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Striped Right Arrow 46">
            <a:hlinkClick r:id="" action="ppaction://hlinkshowjump?jump=nextslide" highlightClick="1"/>
          </p:cNvPr>
          <p:cNvSpPr/>
          <p:nvPr userDrawn="1"/>
        </p:nvSpPr>
        <p:spPr>
          <a:xfrm>
            <a:off x="8627959" y="6505751"/>
            <a:ext cx="415039" cy="274320"/>
          </a:xfrm>
          <a:prstGeom prst="stripedRightArrow">
            <a:avLst/>
          </a:prstGeom>
          <a:solidFill>
            <a:srgbClr val="F9F9F9"/>
          </a:solidFill>
          <a:ln w="9525"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ounded Rectangle 25">
            <a:hlinkClick r:id="rId13" action="ppaction://hlinksldjump" highlightClick="1"/>
          </p:cNvPr>
          <p:cNvSpPr/>
          <p:nvPr userDrawn="1"/>
        </p:nvSpPr>
        <p:spPr>
          <a:xfrm>
            <a:off x="8061960" y="76545"/>
            <a:ext cx="1005840" cy="274320"/>
          </a:xfrm>
          <a:prstGeom prst="roundRect">
            <a:avLst/>
          </a:prstGeom>
          <a:gradFill>
            <a:gsLst>
              <a:gs pos="0">
                <a:srgbClr val="BF61FF">
                  <a:lumMod val="61000"/>
                  <a:lumOff val="39000"/>
                  <a:alpha val="43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spc="0" dirty="0" err="1" smtClean="0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আলোচনা</a:t>
            </a:r>
            <a:endParaRPr lang="en-US" sz="1500" b="0" spc="0" dirty="0">
              <a:solidFill>
                <a:schemeClr val="tx1"/>
              </a:solidFill>
              <a:effectLst/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27" name="Rounded Rectangle 26">
            <a:hlinkClick r:id="rId14" action="ppaction://hlinksldjump" highlightClick="1"/>
          </p:cNvPr>
          <p:cNvSpPr/>
          <p:nvPr userDrawn="1"/>
        </p:nvSpPr>
        <p:spPr>
          <a:xfrm>
            <a:off x="67622" y="406572"/>
            <a:ext cx="1050351" cy="274320"/>
          </a:xfrm>
          <a:prstGeom prst="roundRect">
            <a:avLst/>
          </a:prstGeom>
          <a:gradFill>
            <a:gsLst>
              <a:gs pos="0">
                <a:srgbClr val="BF61FF">
                  <a:lumMod val="61000"/>
                  <a:lumOff val="39000"/>
                  <a:alpha val="43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spc="0" dirty="0" err="1" smtClean="0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জোড়ায়</a:t>
            </a:r>
            <a:r>
              <a:rPr lang="en-US" sz="1500" b="0" spc="0" baseline="0" dirty="0" smtClean="0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1500" b="0" spc="0" baseline="0" dirty="0" err="1" smtClean="0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কাজ</a:t>
            </a:r>
            <a:endParaRPr lang="en-US" sz="1500" b="0" spc="0" dirty="0">
              <a:solidFill>
                <a:schemeClr val="tx1"/>
              </a:solidFill>
              <a:effectLst/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50" name="Rounded Rectangle 49">
            <a:hlinkClick r:id="rId15" action="ppaction://hlinksldjump" highlightClick="1"/>
          </p:cNvPr>
          <p:cNvSpPr/>
          <p:nvPr userDrawn="1"/>
        </p:nvSpPr>
        <p:spPr>
          <a:xfrm>
            <a:off x="1196875" y="398204"/>
            <a:ext cx="914400" cy="274320"/>
          </a:xfrm>
          <a:prstGeom prst="roundRect">
            <a:avLst/>
          </a:prstGeom>
          <a:gradFill>
            <a:gsLst>
              <a:gs pos="0">
                <a:srgbClr val="BF61FF">
                  <a:lumMod val="61000"/>
                  <a:lumOff val="39000"/>
                  <a:alpha val="43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spc="0" dirty="0" err="1" smtClean="0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আলোচনা</a:t>
            </a:r>
            <a:endParaRPr lang="en-US" sz="1500" b="0" spc="0" dirty="0">
              <a:solidFill>
                <a:schemeClr val="tx1"/>
              </a:solidFill>
              <a:effectLst/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5257800" y="6515045"/>
            <a:ext cx="2701697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fld id="{D0734CEF-A4F8-460C-92CB-82F1E4B9F356}" type="datetime10">
              <a:rPr lang="bn-BD" sz="1400" b="0" smtClean="0"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pPr/>
              <a:t>সোমবার, 14 সেপ্টেম্বর, 2020</a:t>
            </a:fld>
            <a:r>
              <a:rPr lang="en-US" sz="1400" b="0" dirty="0" smtClean="0"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 [ </a:t>
            </a:r>
            <a:fld id="{0C711AC9-6684-4FCF-A265-5EF936101308}" type="datetime12">
              <a:rPr lang="en-US" sz="1200" b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NikoshBAN" pitchFamily="2" charset="0"/>
              </a:rPr>
              <a:pPr/>
              <a:t>8:26 PM</a:t>
            </a:fld>
            <a:r>
              <a:rPr lang="en-US" sz="1400" b="0" dirty="0" smtClean="0">
                <a:solidFill>
                  <a:srgbClr val="FF0000"/>
                </a:solidFill>
                <a:effectLst/>
                <a:latin typeface="NikoshBAN" pitchFamily="2" charset="0"/>
                <a:cs typeface="NikoshBAN" pitchFamily="2" charset="0"/>
              </a:rPr>
              <a:t> ]</a:t>
            </a:r>
            <a:endParaRPr lang="en-US" sz="1400" b="0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1972" y="22225"/>
            <a:ext cx="909828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7198" y="13759"/>
            <a:ext cx="0" cy="681228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9111997" y="13758"/>
            <a:ext cx="0" cy="681228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21972" y="6825088"/>
            <a:ext cx="9107424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21972" y="736600"/>
            <a:ext cx="909828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>
            <a:off x="0" y="6462274"/>
            <a:ext cx="908830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381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399EB6-3231-4F77-9473-EFBB4FBDE84E}" type="datetimeFigureOut">
              <a:rPr lang="en-US" smtClean="0"/>
              <a:pPr>
                <a:defRPr/>
              </a:pPr>
              <a:t>14-Sep-20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6F403-EF10-4104-ADED-F1095274118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77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E12503-B0B9-4CCF-9798-149AFC44E69D}" type="datetimeFigureOut">
              <a:rPr lang="en-US" smtClean="0"/>
              <a:pPr>
                <a:defRPr/>
              </a:pPr>
              <a:t>14-Sep-20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3C934-BB75-42A8-8D46-7159D04B5F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25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D19C1B-7AA8-4DF4-AD8C-AC7E2508F9F5}" type="datetimeFigureOut">
              <a:rPr lang="en-US" smtClean="0"/>
              <a:pPr>
                <a:defRPr/>
              </a:pPr>
              <a:t>14-Sep-20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E930AB-FC54-421B-A331-16B17B24E25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06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97CA3-AC0F-4AFD-A3A6-D120A596668B}" type="datetimeFigureOut">
              <a:rPr lang="en-US" smtClean="0"/>
              <a:t>14-Sep-20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31FF1-F7AD-4774-9AFD-1894EF7AE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8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25.xml"/><Relationship Id="rId3" Type="http://schemas.openxmlformats.org/officeDocument/2006/relationships/slide" Target="slide1.xml"/><Relationship Id="rId7" Type="http://schemas.openxmlformats.org/officeDocument/2006/relationships/slide" Target="slide5.xml"/><Relationship Id="rId12" Type="http://schemas.openxmlformats.org/officeDocument/2006/relationships/slide" Target="slide23.xml"/><Relationship Id="rId17" Type="http://schemas.openxmlformats.org/officeDocument/2006/relationships/slide" Target="slide21.xml"/><Relationship Id="rId2" Type="http://schemas.openxmlformats.org/officeDocument/2006/relationships/audio" Target="../media/audio1.wav"/><Relationship Id="rId16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18.xml"/><Relationship Id="rId5" Type="http://schemas.openxmlformats.org/officeDocument/2006/relationships/slide" Target="slide3.xml"/><Relationship Id="rId15" Type="http://schemas.openxmlformats.org/officeDocument/2006/relationships/slide" Target="slide28.xml"/><Relationship Id="rId10" Type="http://schemas.openxmlformats.org/officeDocument/2006/relationships/slide" Target="slide12.xml"/><Relationship Id="rId4" Type="http://schemas.openxmlformats.org/officeDocument/2006/relationships/slide" Target="slide2.xml"/><Relationship Id="rId9" Type="http://schemas.openxmlformats.org/officeDocument/2006/relationships/slide" Target="slide7.xml"/><Relationship Id="rId14" Type="http://schemas.openxmlformats.org/officeDocument/2006/relationships/slide" Target="slide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audio" Target="../media/audio2.wav"/><Relationship Id="rId9" Type="http://schemas.openxmlformats.org/officeDocument/2006/relationships/image" Target="../media/image36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emf"/><Relationship Id="rId10" Type="http://schemas.openxmlformats.org/officeDocument/2006/relationships/image" Target="../media/image42.jpg"/><Relationship Id="rId4" Type="http://schemas.openxmlformats.org/officeDocument/2006/relationships/package" Target="../embeddings/Microsoft_Word_Document1.docx"/><Relationship Id="rId9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47.jpeg"/><Relationship Id="rId7" Type="http://schemas.openxmlformats.org/officeDocument/2006/relationships/image" Target="../media/image51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gif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7.jpeg"/><Relationship Id="rId5" Type="http://schemas.openxmlformats.org/officeDocument/2006/relationships/image" Target="../media/image33.png"/><Relationship Id="rId4" Type="http://schemas.openxmlformats.org/officeDocument/2006/relationships/image" Target="../media/image56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../IX-ICT%20(Bangla)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../IX%20-ICT(English).pdf" TargetMode="Externa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215054" y="2075640"/>
            <a:ext cx="7467599" cy="4021674"/>
          </a:xfrm>
          <a:prstGeom prst="ellipse">
            <a:avLst/>
          </a:prstGeom>
          <a:noFill/>
          <a:ln w="55000" cap="flat" cmpd="thickThin" algn="ctr">
            <a:solidFill>
              <a:srgbClr val="5B9BD5">
                <a:shade val="50000"/>
                <a:tint val="90000"/>
                <a:satMod val="13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ণি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কক্ষে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প্রয়োজনীয়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নির্দেশনা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স্লাইডের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নিচে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অর্থা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ৎ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lide</a:t>
            </a:r>
            <a:r>
              <a:rPr kumimoji="0" lang="bn-BD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ote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সংযোজন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হয়েছে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আশা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সম্মানিত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শিক্ষকগণ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পূর্বে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উল্লেখিত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ote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নিবেন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এছাড়াও শিক্ষক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প্রয়োজনবোধে তার নিজস্ব কৌশল প্রয়োগ করতে পারবে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19400" y="996839"/>
            <a:ext cx="2819400" cy="769441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>
            <a:hlinkClick r:id="" action="ppaction://hlinkshowjump?jump=endshow" highlightClick="1">
              <a:snd r:embed="rId2" name="click.wav"/>
            </a:hlinkClick>
          </p:cNvPr>
          <p:cNvSpPr/>
          <p:nvPr/>
        </p:nvSpPr>
        <p:spPr>
          <a:xfrm>
            <a:off x="7807252" y="6106779"/>
            <a:ext cx="1260548" cy="255389"/>
          </a:xfrm>
          <a:prstGeom prst="roundRect">
            <a:avLst/>
          </a:prstGeom>
          <a:gradFill>
            <a:gsLst>
              <a:gs pos="0">
                <a:srgbClr val="BF61FF">
                  <a:lumMod val="61000"/>
                  <a:lumOff val="39000"/>
                  <a:alpha val="43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spc="0" dirty="0" err="1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বন্ধ</a:t>
            </a:r>
            <a:endParaRPr lang="en-US" sz="1500" b="0" spc="0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>
            <a:hlinkClick r:id="rId3" action="ppaction://hlinksldjump" highlightClick="1"/>
          </p:cNvPr>
          <p:cNvSpPr/>
          <p:nvPr/>
        </p:nvSpPr>
        <p:spPr>
          <a:xfrm>
            <a:off x="7807252" y="831271"/>
            <a:ext cx="1260548" cy="255389"/>
          </a:xfrm>
          <a:prstGeom prst="roundRect">
            <a:avLst/>
          </a:prstGeom>
          <a:gradFill>
            <a:gsLst>
              <a:gs pos="0">
                <a:srgbClr val="BF61FF">
                  <a:lumMod val="61000"/>
                  <a:lumOff val="39000"/>
                  <a:alpha val="43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spc="0" dirty="0" err="1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আরম্ভ</a:t>
            </a:r>
            <a:endParaRPr lang="en-US" sz="1500" b="0" spc="0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>
            <a:hlinkClick r:id="" action="ppaction://hlinkshowjump?jump=lastslide" highlightClick="1"/>
          </p:cNvPr>
          <p:cNvSpPr/>
          <p:nvPr/>
        </p:nvSpPr>
        <p:spPr>
          <a:xfrm>
            <a:off x="7807252" y="5813156"/>
            <a:ext cx="1260548" cy="255389"/>
          </a:xfrm>
          <a:prstGeom prst="roundRect">
            <a:avLst/>
          </a:prstGeom>
          <a:gradFill>
            <a:gsLst>
              <a:gs pos="0">
                <a:srgbClr val="BF61FF">
                  <a:lumMod val="61000"/>
                  <a:lumOff val="39000"/>
                  <a:alpha val="43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spc="0" dirty="0" err="1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শেষ</a:t>
            </a:r>
            <a:endParaRPr lang="en-US" sz="1500" b="0" spc="0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>
            <a:hlinkClick r:id="rId4" action="ppaction://hlinksldjump"/>
          </p:cNvPr>
          <p:cNvSpPr/>
          <p:nvPr/>
        </p:nvSpPr>
        <p:spPr>
          <a:xfrm>
            <a:off x="7807252" y="1124891"/>
            <a:ext cx="1260548" cy="274320"/>
          </a:xfrm>
          <a:prstGeom prst="roundRect">
            <a:avLst/>
          </a:prstGeom>
          <a:gradFill>
            <a:gsLst>
              <a:gs pos="0">
                <a:srgbClr val="BF61FF">
                  <a:lumMod val="61000"/>
                  <a:lumOff val="39000"/>
                  <a:alpha val="43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1500" b="0" spc="0" dirty="0" err="1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শুভেচ্ছা</a:t>
            </a:r>
            <a:r>
              <a:rPr lang="en-US" sz="1500" b="0" spc="0" dirty="0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1500" b="0" spc="0" dirty="0" err="1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বিনিময়</a:t>
            </a:r>
            <a:endParaRPr lang="en-US" sz="1500" b="0" spc="0" dirty="0">
              <a:solidFill>
                <a:schemeClr val="tx1"/>
              </a:solidFill>
              <a:effectLst/>
            </a:endParaRPr>
          </a:p>
        </p:txBody>
      </p:sp>
      <p:sp>
        <p:nvSpPr>
          <p:cNvPr id="26" name="Rounded Rectangle 25">
            <a:hlinkClick r:id="rId5" action="ppaction://hlinksldjump" highlightClick="1"/>
          </p:cNvPr>
          <p:cNvSpPr/>
          <p:nvPr/>
        </p:nvSpPr>
        <p:spPr>
          <a:xfrm>
            <a:off x="7807252" y="1437442"/>
            <a:ext cx="1260548" cy="274320"/>
          </a:xfrm>
          <a:prstGeom prst="roundRect">
            <a:avLst/>
          </a:prstGeom>
          <a:gradFill>
            <a:gsLst>
              <a:gs pos="0">
                <a:srgbClr val="BF61FF">
                  <a:lumMod val="61000"/>
                  <a:lumOff val="39000"/>
                  <a:alpha val="43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spc="0" dirty="0" err="1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পরিচিতি</a:t>
            </a:r>
            <a:endParaRPr lang="en-US" sz="1500" b="0" spc="0" dirty="0">
              <a:solidFill>
                <a:schemeClr val="tx1"/>
              </a:solidFill>
              <a:effectLst/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27" name="Rounded Rectangle 26">
            <a:hlinkClick r:id="rId6" action="ppaction://hlinksldjump" highlightClick="1"/>
          </p:cNvPr>
          <p:cNvSpPr/>
          <p:nvPr/>
        </p:nvSpPr>
        <p:spPr>
          <a:xfrm>
            <a:off x="7807252" y="1749993"/>
            <a:ext cx="1260548" cy="274320"/>
          </a:xfrm>
          <a:prstGeom prst="roundRect">
            <a:avLst/>
          </a:prstGeom>
          <a:gradFill>
            <a:gsLst>
              <a:gs pos="0">
                <a:srgbClr val="BF61FF">
                  <a:lumMod val="61000"/>
                  <a:lumOff val="39000"/>
                  <a:alpha val="43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spc="0" dirty="0" err="1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প্রেষণা</a:t>
            </a:r>
            <a:r>
              <a:rPr lang="en-US" sz="1500" b="0" spc="0" dirty="0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1500" b="0" spc="0" dirty="0" err="1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দান</a:t>
            </a:r>
            <a:endParaRPr lang="en-US" sz="1500" b="0" spc="0" dirty="0">
              <a:solidFill>
                <a:schemeClr val="tx1"/>
              </a:solidFill>
              <a:effectLst/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28" name="Rounded Rectangle 27">
            <a:hlinkClick r:id="rId7" action="ppaction://hlinksldjump" highlightClick="1"/>
          </p:cNvPr>
          <p:cNvSpPr/>
          <p:nvPr/>
        </p:nvSpPr>
        <p:spPr>
          <a:xfrm>
            <a:off x="7807252" y="2062544"/>
            <a:ext cx="1260548" cy="274320"/>
          </a:xfrm>
          <a:prstGeom prst="roundRect">
            <a:avLst/>
          </a:prstGeom>
          <a:gradFill>
            <a:gsLst>
              <a:gs pos="0">
                <a:srgbClr val="BF61FF">
                  <a:lumMod val="61000"/>
                  <a:lumOff val="39000"/>
                  <a:alpha val="43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spc="0" dirty="0" err="1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পাঠ</a:t>
            </a:r>
            <a:r>
              <a:rPr lang="en-US" sz="1500" b="0" spc="0" dirty="0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1500" b="0" spc="0" dirty="0" err="1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ঘোষনা</a:t>
            </a:r>
            <a:endParaRPr lang="en-US" sz="1500" b="0" spc="0" dirty="0">
              <a:solidFill>
                <a:schemeClr val="tx1"/>
              </a:solidFill>
              <a:effectLst/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29" name="Rounded Rectangle 28">
            <a:hlinkClick r:id="rId8" action="ppaction://hlinksldjump" highlightClick="1"/>
          </p:cNvPr>
          <p:cNvSpPr/>
          <p:nvPr/>
        </p:nvSpPr>
        <p:spPr>
          <a:xfrm>
            <a:off x="7807252" y="2375095"/>
            <a:ext cx="1260548" cy="274320"/>
          </a:xfrm>
          <a:prstGeom prst="roundRect">
            <a:avLst/>
          </a:prstGeom>
          <a:gradFill>
            <a:gsLst>
              <a:gs pos="0">
                <a:srgbClr val="BF61FF">
                  <a:lumMod val="61000"/>
                  <a:lumOff val="39000"/>
                  <a:alpha val="43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spc="0" dirty="0" err="1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শিখনফল</a:t>
            </a:r>
            <a:endParaRPr lang="en-US" sz="1500" b="0" spc="0" dirty="0">
              <a:solidFill>
                <a:schemeClr val="tx1"/>
              </a:solidFill>
              <a:effectLst/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30" name="Rounded Rectangle 29">
            <a:hlinkClick r:id="rId9" action="ppaction://hlinksldjump" highlightClick="1"/>
          </p:cNvPr>
          <p:cNvSpPr/>
          <p:nvPr/>
        </p:nvSpPr>
        <p:spPr>
          <a:xfrm>
            <a:off x="7807252" y="2687646"/>
            <a:ext cx="1260548" cy="274320"/>
          </a:xfrm>
          <a:prstGeom prst="roundRect">
            <a:avLst/>
          </a:prstGeom>
          <a:gradFill>
            <a:gsLst>
              <a:gs pos="0">
                <a:srgbClr val="BF61FF">
                  <a:lumMod val="61000"/>
                  <a:lumOff val="39000"/>
                  <a:alpha val="43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spc="0" dirty="0" err="1" smtClean="0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মূল</a:t>
            </a:r>
            <a:r>
              <a:rPr lang="en-US" sz="1500" b="0" spc="0" dirty="0" smtClean="0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1500" b="0" spc="0" dirty="0" err="1" smtClean="0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আলোচনা</a:t>
            </a:r>
            <a:endParaRPr lang="en-US" sz="1500" b="0" spc="0" dirty="0">
              <a:solidFill>
                <a:schemeClr val="tx1"/>
              </a:solidFill>
              <a:effectLst/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31" name="Rounded Rectangle 30">
            <a:hlinkClick r:id="rId10" action="ppaction://hlinksldjump" highlightClick="1"/>
          </p:cNvPr>
          <p:cNvSpPr/>
          <p:nvPr/>
        </p:nvSpPr>
        <p:spPr>
          <a:xfrm>
            <a:off x="7807252" y="3000197"/>
            <a:ext cx="1260548" cy="274320"/>
          </a:xfrm>
          <a:prstGeom prst="roundRect">
            <a:avLst/>
          </a:prstGeom>
          <a:gradFill>
            <a:gsLst>
              <a:gs pos="0">
                <a:srgbClr val="BF61FF">
                  <a:lumMod val="61000"/>
                  <a:lumOff val="39000"/>
                  <a:alpha val="43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spc="0" dirty="0" err="1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একক</a:t>
            </a:r>
            <a:r>
              <a:rPr lang="en-US" sz="1500" b="0" spc="0" dirty="0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1500" b="0" spc="0" dirty="0" err="1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কাজ</a:t>
            </a:r>
            <a:endParaRPr lang="en-US" sz="1500" b="0" spc="0" dirty="0">
              <a:solidFill>
                <a:schemeClr val="tx1"/>
              </a:solidFill>
              <a:effectLst/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32" name="Rounded Rectangle 31">
            <a:hlinkClick r:id="rId11" action="ppaction://hlinksldjump" highlightClick="1"/>
          </p:cNvPr>
          <p:cNvSpPr/>
          <p:nvPr/>
        </p:nvSpPr>
        <p:spPr>
          <a:xfrm>
            <a:off x="7807252" y="4250401"/>
            <a:ext cx="1260548" cy="274320"/>
          </a:xfrm>
          <a:prstGeom prst="roundRect">
            <a:avLst/>
          </a:prstGeom>
          <a:gradFill>
            <a:gsLst>
              <a:gs pos="0">
                <a:srgbClr val="BF61FF">
                  <a:lumMod val="61000"/>
                  <a:lumOff val="39000"/>
                  <a:alpha val="43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spc="0" dirty="0" err="1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দলীয়</a:t>
            </a:r>
            <a:r>
              <a:rPr lang="en-US" sz="1500" b="0" spc="0" dirty="0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1500" b="0" spc="0" dirty="0" err="1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কাজ</a:t>
            </a:r>
            <a:endParaRPr lang="en-US" sz="1500" b="0" spc="0" dirty="0">
              <a:solidFill>
                <a:schemeClr val="tx1"/>
              </a:solidFill>
              <a:effectLst/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33" name="Rounded Rectangle 32">
            <a:hlinkClick r:id="rId12" action="ppaction://hlinksldjump" highlightClick="1"/>
          </p:cNvPr>
          <p:cNvSpPr/>
          <p:nvPr/>
        </p:nvSpPr>
        <p:spPr>
          <a:xfrm>
            <a:off x="7807252" y="4562952"/>
            <a:ext cx="1260548" cy="274320"/>
          </a:xfrm>
          <a:prstGeom prst="roundRect">
            <a:avLst/>
          </a:prstGeom>
          <a:gradFill>
            <a:gsLst>
              <a:gs pos="0">
                <a:srgbClr val="BF61FF">
                  <a:lumMod val="61000"/>
                  <a:lumOff val="39000"/>
                  <a:alpha val="43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spc="0" dirty="0" err="1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মূল্যায়ন</a:t>
            </a:r>
            <a:endParaRPr lang="en-US" sz="1500" b="0" spc="0" dirty="0">
              <a:solidFill>
                <a:schemeClr val="tx1"/>
              </a:solidFill>
              <a:effectLst/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34" name="Rounded Rectangle 33">
            <a:hlinkClick r:id="rId13" action="ppaction://hlinksldjump" highlightClick="1"/>
          </p:cNvPr>
          <p:cNvSpPr/>
          <p:nvPr/>
        </p:nvSpPr>
        <p:spPr>
          <a:xfrm>
            <a:off x="7807252" y="4875503"/>
            <a:ext cx="1260548" cy="274320"/>
          </a:xfrm>
          <a:prstGeom prst="roundRect">
            <a:avLst/>
          </a:prstGeom>
          <a:gradFill>
            <a:gsLst>
              <a:gs pos="0">
                <a:srgbClr val="BF61FF">
                  <a:lumMod val="61000"/>
                  <a:lumOff val="39000"/>
                  <a:alpha val="43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spc="0" dirty="0" err="1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বাড়ীর</a:t>
            </a:r>
            <a:r>
              <a:rPr lang="en-US" sz="1500" b="0" spc="0" dirty="0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1500" b="0" spc="0" dirty="0" err="1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কাজ</a:t>
            </a:r>
            <a:endParaRPr lang="en-US" sz="1500" b="0" spc="0" dirty="0">
              <a:solidFill>
                <a:schemeClr val="tx1"/>
              </a:solidFill>
              <a:effectLst/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35" name="Rounded Rectangle 34">
            <a:hlinkClick r:id="rId14" action="ppaction://hlinksldjump" highlightClick="1"/>
          </p:cNvPr>
          <p:cNvSpPr/>
          <p:nvPr/>
        </p:nvSpPr>
        <p:spPr>
          <a:xfrm>
            <a:off x="7807252" y="5188054"/>
            <a:ext cx="1260548" cy="274320"/>
          </a:xfrm>
          <a:prstGeom prst="roundRect">
            <a:avLst/>
          </a:prstGeom>
          <a:gradFill>
            <a:gsLst>
              <a:gs pos="0">
                <a:srgbClr val="BF61FF">
                  <a:lumMod val="61000"/>
                  <a:lumOff val="39000"/>
                  <a:alpha val="43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spc="0" dirty="0" err="1" smtClean="0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উপদেশ</a:t>
            </a:r>
            <a:endParaRPr lang="en-US" sz="1500" b="0" spc="0" dirty="0">
              <a:solidFill>
                <a:schemeClr val="tx1"/>
              </a:solidFill>
              <a:effectLst/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36" name="Rounded Rectangle 35">
            <a:hlinkClick r:id="rId15" action="ppaction://hlinksldjump" highlightClick="1"/>
          </p:cNvPr>
          <p:cNvSpPr/>
          <p:nvPr/>
        </p:nvSpPr>
        <p:spPr>
          <a:xfrm>
            <a:off x="7807252" y="5500605"/>
            <a:ext cx="1260548" cy="274320"/>
          </a:xfrm>
          <a:prstGeom prst="roundRect">
            <a:avLst/>
          </a:prstGeom>
          <a:gradFill>
            <a:gsLst>
              <a:gs pos="0">
                <a:srgbClr val="BF61FF">
                  <a:lumMod val="61000"/>
                  <a:lumOff val="39000"/>
                  <a:alpha val="43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spc="0" dirty="0" err="1" smtClean="0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ধন্যবাদ</a:t>
            </a:r>
            <a:endParaRPr lang="en-US" sz="1500" b="0" spc="0" dirty="0">
              <a:solidFill>
                <a:schemeClr val="tx1"/>
              </a:solidFill>
              <a:effectLst/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37" name="Rounded Rectangle 36">
            <a:hlinkClick r:id="rId16" action="ppaction://hlinksldjump" highlightClick="1"/>
          </p:cNvPr>
          <p:cNvSpPr/>
          <p:nvPr/>
        </p:nvSpPr>
        <p:spPr>
          <a:xfrm>
            <a:off x="7807252" y="3312748"/>
            <a:ext cx="1260548" cy="274320"/>
          </a:xfrm>
          <a:prstGeom prst="roundRect">
            <a:avLst/>
          </a:prstGeom>
          <a:gradFill>
            <a:gsLst>
              <a:gs pos="0">
                <a:srgbClr val="BF61FF">
                  <a:lumMod val="61000"/>
                  <a:lumOff val="39000"/>
                  <a:alpha val="43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spc="0" dirty="0" err="1" smtClean="0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আলোচনা</a:t>
            </a:r>
            <a:endParaRPr lang="en-US" sz="1500" b="0" spc="0" dirty="0">
              <a:solidFill>
                <a:schemeClr val="tx1"/>
              </a:solidFill>
              <a:effectLst/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38" name="Rounded Rectangle 37">
            <a:hlinkClick r:id="rId17" action="ppaction://hlinksldjump" highlightClick="1"/>
          </p:cNvPr>
          <p:cNvSpPr/>
          <p:nvPr/>
        </p:nvSpPr>
        <p:spPr>
          <a:xfrm>
            <a:off x="7807251" y="3625299"/>
            <a:ext cx="1260548" cy="274320"/>
          </a:xfrm>
          <a:prstGeom prst="roundRect">
            <a:avLst/>
          </a:prstGeom>
          <a:gradFill>
            <a:gsLst>
              <a:gs pos="0">
                <a:srgbClr val="BF61FF">
                  <a:lumMod val="61000"/>
                  <a:lumOff val="39000"/>
                  <a:alpha val="43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spc="0" dirty="0" err="1" smtClean="0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জোড়ায়</a:t>
            </a:r>
            <a:r>
              <a:rPr lang="en-US" sz="1500" b="0" spc="0" baseline="0" dirty="0" smtClean="0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1500" b="0" spc="0" baseline="0" dirty="0" err="1" smtClean="0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কাজ</a:t>
            </a:r>
            <a:endParaRPr lang="en-US" sz="1500" b="0" spc="0" dirty="0">
              <a:solidFill>
                <a:schemeClr val="tx1"/>
              </a:solidFill>
              <a:effectLst/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39" name="Rounded Rectangle 38">
            <a:hlinkClick r:id="rId16" action="ppaction://hlinksldjump" highlightClick="1"/>
          </p:cNvPr>
          <p:cNvSpPr/>
          <p:nvPr/>
        </p:nvSpPr>
        <p:spPr>
          <a:xfrm>
            <a:off x="7807252" y="3937850"/>
            <a:ext cx="1260548" cy="274320"/>
          </a:xfrm>
          <a:prstGeom prst="roundRect">
            <a:avLst/>
          </a:prstGeom>
          <a:gradFill>
            <a:gsLst>
              <a:gs pos="0">
                <a:srgbClr val="BF61FF">
                  <a:lumMod val="61000"/>
                  <a:lumOff val="39000"/>
                  <a:alpha val="43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0" spc="0" dirty="0" err="1" smtClean="0">
                <a:solidFill>
                  <a:schemeClr val="tx1"/>
                </a:solidFill>
                <a:effectLst/>
                <a:latin typeface="NikoshLight" pitchFamily="2" charset="0"/>
                <a:cs typeface="NikoshLight" pitchFamily="2" charset="0"/>
              </a:rPr>
              <a:t>আলোচনা</a:t>
            </a:r>
            <a:endParaRPr lang="en-US" sz="1500" b="0" spc="0" dirty="0">
              <a:solidFill>
                <a:schemeClr val="tx1"/>
              </a:solidFill>
              <a:effectLst/>
              <a:latin typeface="NikoshLight" pitchFamily="2" charset="0"/>
              <a:cs typeface="Nikosh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73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1586805"/>
            <a:ext cx="8877300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as-I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কনটেন্ট টেক্সট বা লিখিত হতে পারে, ছবি, ভিডিও ও এমিনেশন হতে পারে, শব্দ বা অডিও আকারে হতে পারে।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567" y="4876800"/>
            <a:ext cx="8877300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as-IN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অন্যদিকে শব্দ বা অডিও আকারে সকল কনটেন্ট শব্দ কনটেন্টের আওতাভুক্ত।</a:t>
            </a:r>
            <a:endParaRPr lang="en-US" sz="3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836845"/>
            <a:ext cx="4419600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কনটেন্ট এর বৈশিষ্ট</a:t>
            </a:r>
            <a:endParaRPr lang="en-US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231802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কনটেন্ট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টেক্সট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কনটেন্ট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সবধরনের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কনটেন্ট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6033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1600200"/>
            <a:ext cx="8877300" cy="10772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as-I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 ও এমিনেশনের মধ্যে রয়েছে ভিডিও, ভিডিও শেয়ারিং, ভিডিও স্ট্রিমিং ইত্যাদি।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744" y="3505200"/>
            <a:ext cx="8877300" cy="23083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as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কনটেন্ট কম্পিউটারের ফাইল আকারে অথবা ডিজিটাল পদ্ধতিতে সম্প্রাচারিত হতে পারে। তবে ডিজিটাল কনটেন্ট ডিজিটাল বা এনালগ যেকোন পদ্ধতিতে সংরক্ষিত হতে পারে।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85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" y="2819400"/>
            <a:ext cx="8610600" cy="92333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/>
            <a:r>
              <a:rPr lang="en-US" sz="5400" b="1" dirty="0" err="1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ডিজিটাল</a:t>
            </a:r>
            <a:r>
              <a:rPr lang="en-US" sz="5400" b="1" dirty="0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কনটেন্ট</a:t>
            </a:r>
            <a:r>
              <a:rPr lang="en-US" sz="5400" b="1" dirty="0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কাকে</a:t>
            </a:r>
            <a:r>
              <a:rPr lang="en-US" sz="5400" b="1" dirty="0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বলে</a:t>
            </a:r>
            <a:r>
              <a:rPr lang="en-US" sz="5400" b="1" dirty="0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990600"/>
            <a:ext cx="8839200" cy="769441"/>
          </a:xfrm>
          <a:prstGeom prst="rect">
            <a:avLst/>
          </a:prstGeom>
          <a:solidFill>
            <a:srgbClr val="E4E2E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" y="3904716"/>
            <a:ext cx="8610600" cy="92333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/>
            <a:r>
              <a:rPr lang="en-US" sz="5400" b="1" dirty="0" err="1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ডিজিটাল</a:t>
            </a:r>
            <a:r>
              <a:rPr lang="en-US" sz="5400" b="1" dirty="0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কনটেন্ট</a:t>
            </a:r>
            <a:r>
              <a:rPr lang="en-US" sz="5400" b="1" dirty="0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কত</a:t>
            </a:r>
            <a:r>
              <a:rPr lang="en-US" sz="5400" b="1" dirty="0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প্রকার</a:t>
            </a:r>
            <a:r>
              <a:rPr lang="en-US" sz="5400" b="1" dirty="0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5400" b="1" dirty="0" err="1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কি</a:t>
            </a:r>
            <a:r>
              <a:rPr lang="en-US" sz="5400" b="1" dirty="0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কি</a:t>
            </a:r>
            <a:r>
              <a:rPr lang="en-US" sz="5400" b="1" dirty="0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9762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1204" y="759960"/>
            <a:ext cx="5246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b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কনটেন্ট-এর</a:t>
            </a:r>
            <a:r>
              <a:rPr lang="en-US" sz="3600" b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3600" b="1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375513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/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b="1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/>
                <a:latin typeface="NikoshBAN" pitchFamily="2" charset="0"/>
                <a:cs typeface="NikoshBAN" pitchFamily="2" charset="0"/>
              </a:rPr>
              <a:t>কনটেন্টকে</a:t>
            </a:r>
            <a:r>
              <a:rPr lang="en-US" sz="3600" b="1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/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/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600" b="1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/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600" b="1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/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b="1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/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/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>
                <a:effectLst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1" y="5257800"/>
            <a:ext cx="203860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/>
                <a:latin typeface="NikoshBAN" pitchFamily="2" charset="0"/>
                <a:cs typeface="NikoshBAN" pitchFamily="2" charset="0"/>
              </a:rPr>
              <a:t>টেক্সট</a:t>
            </a:r>
            <a:r>
              <a:rPr lang="en-US" sz="2400" b="1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/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2400" b="1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/>
                <a:latin typeface="NikoshBAN" pitchFamily="2" charset="0"/>
                <a:cs typeface="NikoshBAN" pitchFamily="2" charset="0"/>
              </a:rPr>
              <a:t>কনটেন্ট</a:t>
            </a:r>
            <a:endParaRPr lang="en-US" sz="2400" b="1" dirty="0"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1418" y="5272230"/>
            <a:ext cx="154273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endParaRPr lang="en-US" sz="36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41592" y="5245387"/>
            <a:ext cx="187260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/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400" b="1" dirty="0" smtClean="0">
                <a:effectLst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effectLst/>
                <a:latin typeface="NikoshBAN" pitchFamily="2" charset="0"/>
                <a:cs typeface="NikoshBAN" pitchFamily="2" charset="0"/>
              </a:rPr>
              <a:t>এনিমেশন</a:t>
            </a:r>
            <a:endParaRPr lang="en-US" sz="2400" b="1" dirty="0"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7087" y="5240374"/>
            <a:ext cx="19812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অডিও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2" b="19869"/>
          <a:stretch/>
        </p:blipFill>
        <p:spPr>
          <a:xfrm>
            <a:off x="2379168" y="2438400"/>
            <a:ext cx="2116632" cy="1914037"/>
          </a:xfrm>
          <a:prstGeom prst="rect">
            <a:avLst/>
          </a:prstGeom>
        </p:spPr>
      </p:pic>
      <p:pic>
        <p:nvPicPr>
          <p:cNvPr id="9" name="vlc-record-2015-08-16-07h17m27s-Kalimba-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55818" y="2455333"/>
            <a:ext cx="1423738" cy="165946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4560592" y="2444258"/>
            <a:ext cx="2221208" cy="190817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602" y="2438400"/>
            <a:ext cx="2038600" cy="191403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rgbClr val="7030A0"/>
                  </a:solidFill>
                </a:ln>
                <a:blipFill>
                  <a:blip r:embed="rId8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400" dirty="0" smtClean="0">
                <a:ln>
                  <a:solidFill>
                    <a:srgbClr val="7030A0"/>
                  </a:solidFill>
                </a:ln>
                <a:blipFill>
                  <a:blip r:embed="rId8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7030A0"/>
                  </a:solidFill>
                </a:ln>
                <a:blipFill>
                  <a:blip r:embed="rId8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 smtClean="0">
                <a:ln>
                  <a:solidFill>
                    <a:srgbClr val="7030A0"/>
                  </a:solidFill>
                </a:ln>
                <a:blipFill>
                  <a:blip r:embed="rId8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7030A0"/>
                  </a:solidFill>
                </a:ln>
                <a:blipFill>
                  <a:blip r:embed="rId8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ফোনেও</a:t>
            </a:r>
            <a:r>
              <a:rPr lang="en-US" sz="2400" dirty="0" smtClean="0">
                <a:ln>
                  <a:solidFill>
                    <a:srgbClr val="7030A0"/>
                  </a:solidFill>
                </a:ln>
                <a:blipFill>
                  <a:blip r:embed="rId8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7030A0"/>
                  </a:solidFill>
                </a:ln>
                <a:blipFill>
                  <a:blip r:embed="rId8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400" dirty="0" smtClean="0">
                <a:ln>
                  <a:solidFill>
                    <a:srgbClr val="7030A0"/>
                  </a:solidFill>
                </a:ln>
                <a:blipFill>
                  <a:blip r:embed="rId8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7030A0"/>
                  </a:solidFill>
                </a:ln>
                <a:blipFill>
                  <a:blip r:embed="rId8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400" dirty="0" smtClean="0">
                <a:ln>
                  <a:solidFill>
                    <a:srgbClr val="7030A0"/>
                  </a:solidFill>
                </a:ln>
                <a:blipFill>
                  <a:blip r:embed="rId8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7030A0"/>
                  </a:solidFill>
                </a:ln>
                <a:blipFill>
                  <a:blip r:embed="rId8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থাকায়</a:t>
            </a:r>
            <a:r>
              <a:rPr lang="en-US" sz="2400" dirty="0" smtClean="0">
                <a:ln>
                  <a:solidFill>
                    <a:srgbClr val="7030A0"/>
                  </a:solidFill>
                </a:ln>
                <a:blipFill>
                  <a:blip r:embed="rId8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7030A0"/>
                  </a:solidFill>
                </a:ln>
                <a:blipFill>
                  <a:blip r:embed="rId8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400" dirty="0" smtClean="0">
                <a:ln>
                  <a:solidFill>
                    <a:srgbClr val="7030A0"/>
                  </a:solidFill>
                </a:ln>
                <a:blipFill>
                  <a:blip r:embed="rId8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7030A0"/>
                  </a:solidFill>
                </a:ln>
                <a:blipFill>
                  <a:blip r:embed="rId8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কনটেন্টের</a:t>
            </a:r>
            <a:r>
              <a:rPr lang="en-US" sz="2400" dirty="0" smtClean="0">
                <a:ln>
                  <a:solidFill>
                    <a:srgbClr val="7030A0"/>
                  </a:solidFill>
                </a:ln>
                <a:blipFill>
                  <a:blip r:embed="rId8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7030A0"/>
                  </a:solidFill>
                </a:ln>
                <a:blipFill>
                  <a:blip r:embed="rId8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400" dirty="0" smtClean="0">
                <a:ln>
                  <a:solidFill>
                    <a:srgbClr val="7030A0"/>
                  </a:solidFill>
                </a:ln>
                <a:blipFill>
                  <a:blip r:embed="rId8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rgbClr val="7030A0"/>
                  </a:solidFill>
                </a:ln>
                <a:blipFill>
                  <a:blip r:embed="rId8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বাড়ছে</a:t>
            </a:r>
            <a:r>
              <a:rPr lang="en-US" sz="2400" dirty="0" smtClean="0">
                <a:ln>
                  <a:solidFill>
                    <a:srgbClr val="7030A0"/>
                  </a:solidFill>
                </a:ln>
                <a:blipFill>
                  <a:blip r:embed="rId8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n>
                <a:solidFill>
                  <a:srgbClr val="7030A0"/>
                </a:solidFill>
              </a:ln>
              <a:blipFill>
                <a:blip r:embed="rId8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753" y="2537246"/>
            <a:ext cx="2031847" cy="127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0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5339" y="838200"/>
            <a:ext cx="8870950" cy="5232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টেক্সট বা লিখিত কনটেন্ট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5095" y="4913905"/>
            <a:ext cx="8870950" cy="138499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 মাধ্যমে এখনো লিখিত তথ্যরে পরিমানই বেশি। সব ধরনের লিখিত তথ্য এই ধারার কনটেন্ট। এর মধ্যে রয়েছে বিভিন্ন </a:t>
            </a:r>
            <a:r>
              <a:rPr lang="as-IN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নিবন্ধ,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ব্লগ</a:t>
            </a:r>
            <a:r>
              <a:rPr lang="as-IN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পোষ্ট, পন্য বা সেবার তালিকা ও বর্ণনা, পন্যরে মূল্যায়ন, ই-বুক সংবাদপত্র, শ্বেতপত্র ইত্যাদ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466524"/>
              </p:ext>
            </p:extLst>
          </p:nvPr>
        </p:nvGraphicFramePr>
        <p:xfrm>
          <a:off x="0" y="-1959557"/>
          <a:ext cx="1665391" cy="2191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Document" r:id="rId4" imgW="6475574" imgH="8524143" progId="Word.Document.12">
                  <p:embed/>
                </p:oleObj>
              </mc:Choice>
              <mc:Fallback>
                <p:oleObj name="Document" r:id="rId4" imgW="6475574" imgH="85241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-1959557"/>
                        <a:ext cx="1665391" cy="21919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989" y="1480944"/>
            <a:ext cx="2287072" cy="1383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99" y="2917322"/>
            <a:ext cx="2346889" cy="125350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9525" y="6395415"/>
            <a:ext cx="9140190" cy="458073"/>
            <a:chOff x="-9525" y="6371351"/>
            <a:chExt cx="9140190" cy="458073"/>
          </a:xfrm>
          <a:solidFill>
            <a:schemeClr val="bg1"/>
          </a:solidFill>
        </p:grpSpPr>
        <p:sp>
          <p:nvSpPr>
            <p:cNvPr id="9" name="Bevel 8"/>
            <p:cNvSpPr/>
            <p:nvPr/>
          </p:nvSpPr>
          <p:spPr>
            <a:xfrm>
              <a:off x="-9525" y="6371351"/>
              <a:ext cx="9140190" cy="458073"/>
            </a:xfrm>
            <a:prstGeom prst="bevel">
              <a:avLst/>
            </a:prstGeom>
            <a:grpFill/>
            <a:ln w="3175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আবদুল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মান্নান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যোগাযোগ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প্রযুক্তি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ইউরিয়া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সারকারখানা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কলেজ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" name="Striped Right Arrow 9">
              <a:hlinkClick r:id="" action="ppaction://hlinkshowjump?jump=previousslide" highlightClick="1"/>
            </p:cNvPr>
            <p:cNvSpPr/>
            <p:nvPr/>
          </p:nvSpPr>
          <p:spPr>
            <a:xfrm rot="10800000">
              <a:off x="7727575" y="6400799"/>
              <a:ext cx="578225" cy="381000"/>
            </a:xfrm>
            <a:prstGeom prst="stripedRightArrow">
              <a:avLst/>
            </a:prstGeom>
            <a:grpFill/>
            <a:ln w="9525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Striped Right Arrow 10">
              <a:hlinkClick r:id="" action="ppaction://hlinkshowjump?jump=nextslide" highlightClick="1"/>
            </p:cNvPr>
            <p:cNvSpPr/>
            <p:nvPr/>
          </p:nvSpPr>
          <p:spPr>
            <a:xfrm>
              <a:off x="8395583" y="6400800"/>
              <a:ext cx="624592" cy="381000"/>
            </a:xfrm>
            <a:prstGeom prst="stripedRightArrow">
              <a:avLst/>
            </a:prstGeom>
            <a:grpFill/>
            <a:ln w="9525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3" y="1411797"/>
            <a:ext cx="1698742" cy="184117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404" y="1398178"/>
            <a:ext cx="1597207" cy="185479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652" y="1480944"/>
            <a:ext cx="1597748" cy="268988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1506" y="3350723"/>
            <a:ext cx="1645920" cy="1510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886159" y="3349490"/>
            <a:ext cx="1577451" cy="1467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4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18198" y="1411796"/>
            <a:ext cx="1358601" cy="34055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405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986" y="1367519"/>
            <a:ext cx="2526985" cy="2040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67519"/>
            <a:ext cx="2441008" cy="2040594"/>
          </a:xfrm>
          <a:prstGeom prst="rect">
            <a:avLst/>
          </a:prstGeom>
        </p:spPr>
      </p:pic>
      <p:pic>
        <p:nvPicPr>
          <p:cNvPr id="4" name="Picture 3" descr="C:\Users\AGS_110232\Downloads\Computer generation\image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549" y="1367519"/>
            <a:ext cx="2025112" cy="210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oses_6-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90661" y="1367519"/>
            <a:ext cx="1832689" cy="212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808540"/>
            <a:ext cx="8870950" cy="5232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dirty="0" err="1"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ছবি</a:t>
            </a:r>
            <a:endParaRPr lang="en-US" sz="2800" dirty="0"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4876800"/>
            <a:ext cx="8870950" cy="138499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as-IN" sz="2800" dirty="0"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 ধরনের ছবি, ক্যামেরায় তোলা বা হাতে আঁকা বা কম্পিউটারে সৃষ্ট সকল ধরনের ছবি এই ধারার কনটেন্ট। এর মধ্যে রয়েছে সকল প্রকার ফটো, হাতে আঁকা ছবি, অঙ্কনকরন, কার্টুন, ইনফো-গ্রাফিক্স, এনিমেটেড ছবি ইত্যাদি।</a:t>
            </a:r>
            <a:endParaRPr lang="en-US" sz="2800" dirty="0"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" r="7455"/>
          <a:stretch/>
        </p:blipFill>
        <p:spPr>
          <a:xfrm>
            <a:off x="172156" y="3461969"/>
            <a:ext cx="3028244" cy="1311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1" t="4622" r="4900" b="9988"/>
          <a:stretch/>
        </p:blipFill>
        <p:spPr>
          <a:xfrm>
            <a:off x="3304638" y="3489246"/>
            <a:ext cx="2795661" cy="13346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883" y="3503522"/>
            <a:ext cx="2873467" cy="13147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8417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" y="838200"/>
            <a:ext cx="8870950" cy="584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s-IN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ভিডিও ও এমিনেশন</a:t>
            </a:r>
            <a:endParaRPr lang="en-US" sz="32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de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744" y="1483323"/>
            <a:ext cx="2797855" cy="1845397"/>
          </a:xfrm>
          <a:prstGeom prst="rect">
            <a:avLst/>
          </a:prstGeom>
        </p:spPr>
      </p:pic>
      <p:pic>
        <p:nvPicPr>
          <p:cNvPr id="5" name="Picture 4" descr="tumblr_omf4izFQrV1shq9dbo1_5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48374"/>
            <a:ext cx="2833958" cy="1880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510871"/>
            <a:ext cx="2546350" cy="2994798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400" y="3389067"/>
            <a:ext cx="6375400" cy="95410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as-IN" sz="2800" dirty="0"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বর্তমানে মোবাইল ফোনের ভিডিও ব্যবস্থা থাকায় ভিডিও কনটেন্ট এর পরিমান বাড়ছে।</a:t>
            </a:r>
            <a:endParaRPr lang="en-US" sz="2800" dirty="0"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00" y="4377041"/>
            <a:ext cx="6375400" cy="830997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ইউটিউব বা এই ধরনের ভিডিও শেয়ারিং সাইটের কারনে ইন্টারনেটে ভিডিও কনটেন্টের পরিমান দিন দিন বৃদ্ধি পাচ্ছে।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400" y="5208038"/>
            <a:ext cx="6375400" cy="1200329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এছাড়া বর্তমানে ইন্টারনেটে কোন ঘটনার ভিডিও সরাসরি প্রচারিত হয়ে থাকে এটিকে বলা হয় ভিডিও স্ট্রিমিং। এখন কনটেন্টও ভিডিও কনটেন্টের আওতাভুক্ত।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" y="838200"/>
            <a:ext cx="8870950" cy="5232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শব্দ বা অডিও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peake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1509416"/>
            <a:ext cx="3193575" cy="2224383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6756" y="4800600"/>
            <a:ext cx="8870950" cy="138499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শব্দ বা অডিও আকারের সকল কনটেন্ট এই প্রকারের অন্তর্ভুক্ত। যেকোন বিষয়ের অডিও ফাইলই অডিও কনটেন্ট। এর পাশাপাশি ইন্টারনেটে প্রচারিত ব্রডকাষ্ট এবং ওয়েবিনারো অডিও কনটেন্ট এর অন্তর্ভুক্ত।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vlc-record-2015-08-16-07h45m13s-Track-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0" y="1583242"/>
            <a:ext cx="2074358" cy="20743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</p:pic>
      <p:pic>
        <p:nvPicPr>
          <p:cNvPr id="10" name="Picture 9" descr="4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1573984"/>
            <a:ext cx="2844814" cy="2083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033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" y="2819400"/>
            <a:ext cx="8610600" cy="2585323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/>
            <a:r>
              <a:rPr lang="en-US" sz="5400" b="1" dirty="0" err="1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বিভিন্ন</a:t>
            </a:r>
            <a:r>
              <a:rPr lang="en-US" sz="5400" b="1" dirty="0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প্রকার</a:t>
            </a:r>
            <a:r>
              <a:rPr lang="en-US" sz="5400" b="1" dirty="0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ডিজিটাল</a:t>
            </a:r>
            <a:r>
              <a:rPr lang="en-US" sz="5400" b="1" dirty="0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কনটেন্ট</a:t>
            </a:r>
            <a:r>
              <a:rPr lang="en-US" sz="5400" b="1" dirty="0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এর</a:t>
            </a:r>
            <a:r>
              <a:rPr lang="en-US" sz="5400" b="1" dirty="0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বিষয়বস্তুগুলি</a:t>
            </a:r>
            <a:r>
              <a:rPr lang="en-US" sz="5400" b="1" dirty="0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উল্লেখ</a:t>
            </a:r>
            <a:r>
              <a:rPr lang="en-US" sz="5400" b="1" dirty="0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পূর্বক</a:t>
            </a:r>
            <a:r>
              <a:rPr lang="en-US" sz="5400" b="1" dirty="0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একটি</a:t>
            </a:r>
            <a:r>
              <a:rPr lang="en-US" sz="5400" b="1" dirty="0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পোষ্টার</a:t>
            </a:r>
            <a:r>
              <a:rPr lang="en-US" sz="5400" b="1" dirty="0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তৈরি</a:t>
            </a:r>
            <a:r>
              <a:rPr lang="en-US" sz="5400" b="1" dirty="0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5400" b="1" dirty="0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উপস্থাপন</a:t>
            </a:r>
            <a:r>
              <a:rPr lang="en-US" sz="5400" b="1" dirty="0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</a:t>
            </a:r>
            <a:r>
              <a:rPr lang="en-US" sz="5400" b="1" dirty="0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295400"/>
            <a:ext cx="8839200" cy="769441"/>
          </a:xfrm>
          <a:prstGeom prst="rect">
            <a:avLst/>
          </a:prstGeom>
          <a:solidFill>
            <a:srgbClr val="E4E2E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8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0"/>
            <a:ext cx="8839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 algn="ctr">
              <a:spcBef>
                <a:spcPts val="0"/>
              </a:spcBef>
              <a:spcAft>
                <a:spcPts val="0"/>
              </a:spcAft>
            </a:pPr>
            <a:r>
              <a:rPr lang="as-IN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দৃষ্টিপ্রতিবন্ধীদের ডিজিটাল কনটেন্ট ব্যবহার</a:t>
            </a:r>
            <a:endParaRPr lang="en-US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559927"/>
            <a:ext cx="5105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s-IN" sz="24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শব্দ বা অডিও ডিজিটাল কনটেন্ট কাজে লাগিয়ে এক ধরনের</a:t>
            </a:r>
            <a:r>
              <a:rPr lang="en-US" sz="24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Digital Accessible Information System  </a:t>
            </a:r>
            <a:r>
              <a:rPr lang="as-IN" sz="24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নামে প্লেয়ার এবং অডিও বুক তৈরি করা হয়েছে যার মাধমে শব্দ শুনে দৃষ্টি প্রতিবন্ধীরা বই পড়তে পারে।</a:t>
            </a:r>
            <a:endParaRPr lang="en-US" sz="2400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91000" y="3886200"/>
            <a:ext cx="46933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s-IN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এছাড়া 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Braille Device  </a:t>
            </a:r>
            <a:r>
              <a:rPr lang="as-IN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নামে একটি যন্ত্র আছে যা টেক্টট কনটেন্টকে</a:t>
            </a:r>
            <a:r>
              <a:rPr lang="en-US" sz="28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Dot </a:t>
            </a:r>
            <a:r>
              <a:rPr lang="en-US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Pattern  </a:t>
            </a:r>
            <a:r>
              <a:rPr lang="as-IN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 প্রতিস্থাপন কতে পারে যাতে টেক্টগুলো আঙ্গুলের মাধ্যমে অনুভব করে পড়া যায়।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124" y="1531441"/>
            <a:ext cx="3367476" cy="2240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55720"/>
            <a:ext cx="3657600" cy="243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4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46901" y="838199"/>
            <a:ext cx="8844698" cy="5495004"/>
            <a:chOff x="146901" y="838199"/>
            <a:chExt cx="8844698" cy="549500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287" y="838200"/>
              <a:ext cx="2078467" cy="1613505"/>
            </a:xfrm>
            <a:prstGeom prst="rect">
              <a:avLst/>
            </a:prstGeom>
            <a:ln w="88900" cap="sq" cmpd="thickThin">
              <a:noFill/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4238172"/>
              <a:ext cx="4267199" cy="2078684"/>
            </a:xfrm>
            <a:prstGeom prst="rect">
              <a:avLst/>
            </a:prstGeom>
            <a:ln w="57150" cap="sq" cmpd="thickThin">
              <a:noFill/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87" y="4238172"/>
              <a:ext cx="4566613" cy="2095031"/>
            </a:xfrm>
            <a:prstGeom prst="rect">
              <a:avLst/>
            </a:prstGeom>
            <a:ln w="57150" cap="sq" cmpd="thickThin">
              <a:noFill/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770" y="2458440"/>
              <a:ext cx="3320829" cy="178568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7714" y="2458440"/>
              <a:ext cx="2876770" cy="1771799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01" y="2458440"/>
              <a:ext cx="2596299" cy="180876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01" y="838200"/>
              <a:ext cx="2062900" cy="160020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10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7958" y="838199"/>
              <a:ext cx="2203641" cy="1600201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11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1" r="13812"/>
            <a:stretch/>
          </p:blipFill>
          <p:spPr>
            <a:xfrm>
              <a:off x="4273754" y="838200"/>
              <a:ext cx="2514204" cy="162024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5" name="Group 14"/>
          <p:cNvGrpSpPr/>
          <p:nvPr/>
        </p:nvGrpSpPr>
        <p:grpSpPr>
          <a:xfrm>
            <a:off x="152400" y="1981200"/>
            <a:ext cx="8839200" cy="3046988"/>
            <a:chOff x="152400" y="1981200"/>
            <a:chExt cx="8839200" cy="3046988"/>
          </a:xfrm>
        </p:grpSpPr>
        <p:sp>
          <p:nvSpPr>
            <p:cNvPr id="16" name="Rectangle 15"/>
            <p:cNvSpPr/>
            <p:nvPr/>
          </p:nvSpPr>
          <p:spPr>
            <a:xfrm>
              <a:off x="152400" y="1981200"/>
              <a:ext cx="8839200" cy="304698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9600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9900FF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অনলাইন</a:t>
              </a:r>
              <a:r>
                <a:rPr lang="en-US" sz="96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9900FF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96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9900FF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9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9900FF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ক্লাসে </a:t>
              </a:r>
              <a:r>
                <a:rPr lang="bn-BD" sz="9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9900FF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সবাইকে স্বাগত </a:t>
              </a:r>
              <a:endPara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9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Smiley Face 16"/>
            <p:cNvSpPr/>
            <p:nvPr/>
          </p:nvSpPr>
          <p:spPr>
            <a:xfrm>
              <a:off x="8486775" y="3429000"/>
              <a:ext cx="365760" cy="365760"/>
            </a:xfrm>
            <a:prstGeom prst="smileyFace">
              <a:avLst/>
            </a:prstGeom>
            <a:solidFill>
              <a:srgbClr val="F2F2F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iley Face 17"/>
            <p:cNvSpPr/>
            <p:nvPr/>
          </p:nvSpPr>
          <p:spPr>
            <a:xfrm>
              <a:off x="276225" y="3438525"/>
              <a:ext cx="365760" cy="365760"/>
            </a:xfrm>
            <a:prstGeom prst="smileyFace">
              <a:avLst/>
            </a:prstGeom>
            <a:solidFill>
              <a:srgbClr val="F2F2F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7171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9200" y="1066800"/>
            <a:ext cx="38805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s-IN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ইন্টারনেটে বিভিন্ন ধরনের অডিও রেকর্ড শুনেও দৃষ্টিপ্রতিবন্ধীরা শিক্ষাগ্রহণ করতে পারেন।</a:t>
            </a:r>
            <a:endParaRPr lang="en-US" sz="3600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67" y="3962400"/>
            <a:ext cx="50207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শিক্ষা নিয়ে আগ্রহী মানুষেরা মিলে পাঠ্যবইয়ের সফটকপি তৈরি করে তাতে কন্ঠ দিয়ে বইগুলো সংরক্ষন করতে শুরু করেছে যাতে দৃষ্টি প্রতিবন্ধীরা এ বইগুলো থেকে উপকৃত হতে পারে।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4724400" cy="2907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220" y="4038600"/>
            <a:ext cx="3876016" cy="217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2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66800"/>
            <a:ext cx="4724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ভিভিন্ন গবেষনামূলক তথ্য সম্পর্কে জানতে ডিজিটাল কনটেন্টে ভিডিও ফাইলের সাথে যুক্ত অডিও ফাইল তাদের কাজকর্মে সহায়তা করে।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3400" y="3926324"/>
            <a:ext cx="4495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s-IN" sz="28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দৃষ্টি প্রতিবন্ধিরা বিভিন্ন প্রশিক্ষনমূলক কাজ বুঝতে ও শিখতে ডিজিটাল কনটেন্টগুলোর উপর নির্ভরশীল।</a:t>
            </a:r>
            <a:endParaRPr lang="en-US" sz="2800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71" y="1066800"/>
            <a:ext cx="3673929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71997"/>
            <a:ext cx="4114800" cy="228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9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14800"/>
            <a:ext cx="8991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এছাড়া বিভিন্ন ডিজিটাল হার্ডওয়্যার আছে, যেগুলো কেবল দৃষ্টি প্রতিবন্ধীদের জন্য সহায়ক। হার্ডওয়্যারগুলো দষ্টি প্রতিবন্ধী বান্ধব। যেমন ইলেকট্রনিক বুক এর সাহায্যে যেকোন মৌখিকভাবে প্রশ্ন করা হলে এর সাথে উত্তরও পেয়ে যাবে।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1036320"/>
            <a:ext cx="4953000" cy="2773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1066800"/>
            <a:ext cx="341194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0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1" y="5235714"/>
            <a:ext cx="4419600" cy="3810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ii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628" y="1557297"/>
            <a:ext cx="8839199" cy="52322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700" dirty="0" smtClean="0">
                <a:latin typeface="SutonnyMJ" pitchFamily="2" charset="0"/>
                <a:cs typeface="SutonnyMJ" pitchFamily="2" charset="0"/>
              </a:rPr>
              <a:t>1|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Digital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Accessable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Information System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?</a:t>
            </a:r>
            <a:endParaRPr lang="bn-BD" sz="2700" dirty="0" smtClean="0"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856" y="2166897"/>
            <a:ext cx="4419600" cy="3810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7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/>
              <a:t>California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856" y="2700297"/>
            <a:ext cx="4419600" cy="3810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7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33925" y="2700297"/>
            <a:ext cx="4257675" cy="3810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7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অডিও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33925" y="2166897"/>
            <a:ext cx="4257675" cy="3810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7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/>
              <a:t>Princeton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2" y="3331026"/>
            <a:ext cx="8839198" cy="46166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Braille Device </a:t>
            </a:r>
            <a:r>
              <a:rPr lang="en-US" sz="24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নামে</a:t>
            </a:r>
            <a:r>
              <a:rPr lang="en-US" sz="24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যন্ত্রটি</a:t>
            </a:r>
            <a:r>
              <a:rPr lang="en-US" sz="24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--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33925" y="5713353"/>
            <a:ext cx="4257675" cy="3810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ii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1" y="5748297"/>
            <a:ext cx="4419600" cy="3810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ii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33926" y="5235714"/>
            <a:ext cx="4257675" cy="3810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3864426"/>
            <a:ext cx="2743199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অন্ধরা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0" y="3864426"/>
            <a:ext cx="2667000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ii)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কনভার্ট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7400" y="3864426"/>
            <a:ext cx="3124200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আঙ্গুলের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402" y="4833897"/>
            <a:ext cx="2057398" cy="365760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নিচের কোনটি সঠিক?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575492" y="2815075"/>
            <a:ext cx="394335" cy="293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81620" y="2022742"/>
            <a:ext cx="5339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</a:t>
            </a:r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03388" y="2558467"/>
            <a:ext cx="5339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</a:t>
            </a:r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79448" y="2033314"/>
            <a:ext cx="5339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</a:t>
            </a:r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81617" y="5072271"/>
            <a:ext cx="5339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</a:t>
            </a:r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576060" y="5071448"/>
            <a:ext cx="5339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</a:t>
            </a:r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77665" y="5806353"/>
            <a:ext cx="394335" cy="293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533876" y="5558657"/>
            <a:ext cx="5339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</a:t>
            </a:r>
            <a:endParaRPr lang="en-US" sz="4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6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4" grpId="0"/>
      <p:bldP spid="28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3398520" y="12468"/>
            <a:ext cx="2377440" cy="340519"/>
          </a:xfrm>
          <a:prstGeom prst="roundRect">
            <a:avLst/>
          </a:prstGeom>
          <a:noFill/>
          <a:ln w="6350">
            <a:solidFill>
              <a:schemeClr val="tx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evoxi</a:t>
            </a:r>
            <a:r>
              <a:rPr lang="en-US" sz="20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2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450" y="1457980"/>
            <a:ext cx="9099550" cy="52322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3|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স্ট্রিমিং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…..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03292" y="2819400"/>
            <a:ext cx="4416881" cy="3810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N</a:t>
            </a:r>
            <a:r>
              <a:rPr lang="bn-BD" sz="2800" dirty="0" smtClean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3292" y="2286000"/>
            <a:ext cx="4416881" cy="3810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L</a:t>
            </a:r>
            <a:r>
              <a:rPr lang="bn-BD" sz="2800" dirty="0" smtClean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50" y="3657600"/>
            <a:ext cx="9051760" cy="52322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4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নিবন্ধ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পোষ্ট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কনটেন্ট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03293" y="5029200"/>
            <a:ext cx="4416881" cy="3810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N</a:t>
            </a:r>
            <a:r>
              <a:rPr lang="bn-BD" sz="2800" dirty="0" smtClean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সবগুলো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03293" y="4495800"/>
            <a:ext cx="4416881" cy="3810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L</a:t>
            </a:r>
            <a:r>
              <a:rPr lang="bn-BD" sz="2800" dirty="0" smtClean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কনটেন্ট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89373" y="2362200"/>
            <a:ext cx="394335" cy="293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89373" y="2689550"/>
            <a:ext cx="51007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32658" y="2286000"/>
            <a:ext cx="4386942" cy="3810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K</a:t>
            </a:r>
            <a:r>
              <a:rPr lang="bn-BD" sz="2800" dirty="0" smtClean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অপরিবর্তিত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থাকছে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658" y="2819400"/>
            <a:ext cx="4386942" cy="3810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M</a:t>
            </a:r>
            <a:r>
              <a:rPr lang="bn-BD" sz="2800" dirty="0" smtClean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ষ্ট্রিমিং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659" y="4495800"/>
            <a:ext cx="4386942" cy="3810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K</a:t>
            </a:r>
            <a:r>
              <a:rPr lang="bn-BD" sz="2800" dirty="0" smtClean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659" y="5029200"/>
            <a:ext cx="4386942" cy="3810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M</a:t>
            </a:r>
            <a:r>
              <a:rPr lang="bn-BD" sz="2800" dirty="0" smtClean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অডিও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16829" y="2125430"/>
            <a:ext cx="5339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</a:t>
            </a:r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16829" y="2656114"/>
            <a:ext cx="5339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4000" dirty="0"/>
          </a:p>
        </p:txBody>
      </p:sp>
      <p:sp>
        <p:nvSpPr>
          <p:cNvPr id="17" name="Rectangle 16"/>
          <p:cNvSpPr/>
          <p:nvPr/>
        </p:nvSpPr>
        <p:spPr>
          <a:xfrm>
            <a:off x="4016829" y="4343400"/>
            <a:ext cx="5339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4016829" y="4884678"/>
            <a:ext cx="5339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4000" dirty="0"/>
          </a:p>
        </p:txBody>
      </p:sp>
      <p:sp>
        <p:nvSpPr>
          <p:cNvPr id="19" name="Rectangle 18"/>
          <p:cNvSpPr/>
          <p:nvPr/>
        </p:nvSpPr>
        <p:spPr>
          <a:xfrm>
            <a:off x="8489373" y="4898962"/>
            <a:ext cx="51007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4000" dirty="0"/>
          </a:p>
        </p:txBody>
      </p:sp>
      <p:sp>
        <p:nvSpPr>
          <p:cNvPr id="20" name="Rectangle 19"/>
          <p:cNvSpPr/>
          <p:nvPr/>
        </p:nvSpPr>
        <p:spPr>
          <a:xfrm>
            <a:off x="8489373" y="4419600"/>
            <a:ext cx="58702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26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" y="2819400"/>
            <a:ext cx="8610600" cy="1754326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/>
            <a:r>
              <a:rPr lang="en-US" sz="5400" b="1" dirty="0" err="1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ডিজিটাল</a:t>
            </a:r>
            <a:r>
              <a:rPr lang="en-US" sz="5400" b="1" dirty="0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কনটেন্ট</a:t>
            </a:r>
            <a:r>
              <a:rPr lang="en-US" sz="5400" b="1" dirty="0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কত</a:t>
            </a:r>
            <a:r>
              <a:rPr lang="en-US" sz="5400" b="1" dirty="0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প্রকার</a:t>
            </a:r>
            <a:r>
              <a:rPr lang="en-US" sz="5400" b="1" dirty="0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5400" b="1" dirty="0" err="1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কি</a:t>
            </a:r>
            <a:r>
              <a:rPr lang="en-US" sz="5400" b="1" dirty="0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কি</a:t>
            </a:r>
            <a:r>
              <a:rPr lang="en-US" sz="5400" b="1" dirty="0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আলোচনা</a:t>
            </a:r>
            <a:r>
              <a:rPr lang="en-US" sz="5400" b="1" dirty="0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</a:t>
            </a:r>
            <a:r>
              <a:rPr lang="en-US" sz="5400" b="1" dirty="0" smtClean="0">
                <a:solidFill>
                  <a:srgbClr val="00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990600"/>
            <a:ext cx="8839200" cy="769441"/>
          </a:xfrm>
          <a:prstGeom prst="rect">
            <a:avLst/>
          </a:prstGeom>
          <a:solidFill>
            <a:srgbClr val="E4E2E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4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2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0100" y="1173612"/>
            <a:ext cx="8191500" cy="584775"/>
          </a:xfrm>
          <a:prstGeom prst="rect">
            <a:avLst/>
          </a:prstGeom>
          <a:solidFill>
            <a:srgbClr val="E4E2E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বিস্তারিত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জেনেছ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-2349097" y="3261775"/>
            <a:ext cx="5540878" cy="584775"/>
          </a:xfrm>
          <a:prstGeom prst="rect">
            <a:avLst/>
          </a:prstGeom>
          <a:solidFill>
            <a:srgbClr val="E4E2E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পূনরালোচনা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0099" y="2322473"/>
            <a:ext cx="8191500" cy="584775"/>
          </a:xfrm>
          <a:prstGeom prst="rect">
            <a:avLst/>
          </a:prstGeom>
          <a:solidFill>
            <a:srgbClr val="E4E2E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শিখেছ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099" y="3477198"/>
            <a:ext cx="8191500" cy="584775"/>
          </a:xfrm>
          <a:prstGeom prst="rect">
            <a:avLst/>
          </a:prstGeom>
          <a:solidFill>
            <a:srgbClr val="E4E2E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32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তৈররে</a:t>
            </a:r>
            <a:r>
              <a:rPr lang="en-US" sz="32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জেনেছ</a:t>
            </a:r>
            <a:r>
              <a:rPr lang="en-US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1822" y="4637782"/>
            <a:ext cx="8191500" cy="1077218"/>
          </a:xfrm>
          <a:prstGeom prst="rect">
            <a:avLst/>
          </a:prstGeom>
          <a:solidFill>
            <a:srgbClr val="E4E2E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as-IN" sz="3200" dirty="0">
                <a:solidFill>
                  <a:srgbClr val="0000CC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দৃষ্টিপ্রতিবন্ধীদের ডিজিটাল কনটেন্ট ব্যবহারের  উপকারিতা সর্ম্পকে জনেছে।</a:t>
            </a:r>
            <a:endParaRPr lang="en-US" sz="32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37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1066801"/>
            <a:ext cx="8877300" cy="502356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886200" y="2602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উপদেশ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47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33400" y="1752600"/>
            <a:ext cx="8077200" cy="37702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25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28453"/>
              </p:ext>
            </p:extLst>
          </p:nvPr>
        </p:nvGraphicFramePr>
        <p:xfrm>
          <a:off x="152400" y="838200"/>
          <a:ext cx="4115587" cy="5508651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4115587"/>
              </a:tblGrid>
              <a:tr h="64042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</a:tr>
              <a:tr h="288702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sz="135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1958949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আবদুল</a:t>
                      </a:r>
                      <a:r>
                        <a:rPr lang="en-US" sz="2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মান্নান</a:t>
                      </a:r>
                      <a:endParaRPr lang="en-US" sz="28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16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সহকারী</a:t>
                      </a:r>
                      <a:r>
                        <a:rPr lang="en-US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শিক্ষক</a:t>
                      </a:r>
                      <a:r>
                        <a:rPr lang="en-US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16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আইসিটি</a:t>
                      </a:r>
                      <a:r>
                        <a:rPr lang="en-US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</a:p>
                    <a:p>
                      <a:pPr algn="ctr"/>
                      <a:r>
                        <a:rPr lang="en-US" sz="16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ইউরিয়া</a:t>
                      </a:r>
                      <a:r>
                        <a:rPr lang="en-US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সারকারখানা</a:t>
                      </a:r>
                      <a:r>
                        <a:rPr lang="en-US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কলেজ</a:t>
                      </a:r>
                      <a:endParaRPr lang="en-US" sz="16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16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ঘোড়াশাল</a:t>
                      </a:r>
                      <a:r>
                        <a:rPr lang="en-US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16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নরসিংদী</a:t>
                      </a:r>
                      <a:r>
                        <a:rPr lang="en-US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  <a:p>
                      <a:pPr algn="ctr"/>
                      <a:r>
                        <a:rPr lang="en-US" sz="16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মোবাইল</a:t>
                      </a:r>
                      <a:r>
                        <a:rPr lang="en-US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নাম্বারঃ</a:t>
                      </a:r>
                      <a:r>
                        <a:rPr lang="en-US" sz="16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01718365326</a:t>
                      </a:r>
                    </a:p>
                    <a:p>
                      <a:pPr algn="ctr"/>
                      <a:r>
                        <a:rPr lang="en-US" sz="1600" b="0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NikoshBAN" panose="02000000000000000000" pitchFamily="2" charset="0"/>
                        </a:rPr>
                        <a:t>Email:a.mannan.uskc@gmail.com</a:t>
                      </a:r>
                      <a:endParaRPr lang="en-US" sz="16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1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NikoshBAN" panose="02000000000000000000" pitchFamily="2" charset="0"/>
                        </a:rPr>
                        <a:t>Face book ID: a.mannan42@yahoo.com</a:t>
                      </a:r>
                      <a:endParaRPr lang="en-US" sz="16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1" y="904875"/>
            <a:ext cx="3962400" cy="523220"/>
          </a:xfrm>
          <a:prstGeom prst="rect">
            <a:avLst/>
          </a:prstGeom>
          <a:solidFill>
            <a:srgbClr val="F1DD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558698"/>
              </p:ext>
            </p:extLst>
          </p:nvPr>
        </p:nvGraphicFramePr>
        <p:xfrm>
          <a:off x="4648200" y="838200"/>
          <a:ext cx="4211422" cy="542544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4211422"/>
              </a:tblGrid>
              <a:tr h="6096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>
                    <a:noFill/>
                  </a:tcPr>
                </a:tc>
              </a:tr>
              <a:tr h="28956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sz="400" dirty="0"/>
                    </a:p>
                  </a:txBody>
                  <a:tcPr>
                    <a:noFill/>
                  </a:tcPr>
                </a:tc>
              </a:tr>
              <a:tr h="1587201">
                <a:tc>
                  <a:txBody>
                    <a:bodyPr/>
                    <a:lstStyle/>
                    <a:p>
                      <a:pPr algn="ctr"/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শ্রেণিঃ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নবম</a:t>
                      </a:r>
                      <a:r>
                        <a:rPr lang="en-US" sz="2400" b="0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শ্রেণি</a:t>
                      </a:r>
                      <a:endParaRPr lang="en-US" sz="2400" b="0" kern="1200" dirty="0" smtClean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বিষয়ঃ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তথ্য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যোগাযোগ</a:t>
                      </a:r>
                      <a:r>
                        <a:rPr lang="en-US" sz="2400" b="0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0" kern="1200" baseline="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প্রযুক্তি</a:t>
                      </a:r>
                      <a:endParaRPr lang="en-US" sz="2400" b="0" kern="1200" dirty="0" smtClean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অধ্যায়ঃ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তৃতীয়</a:t>
                      </a:r>
                      <a:endParaRPr lang="en-US" sz="2400" b="0" kern="1200" dirty="0" smtClean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সময়ঃ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4০ </a:t>
                      </a:r>
                      <a:r>
                        <a:rPr lang="en-US" sz="2400" b="0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মিনিট</a:t>
                      </a:r>
                      <a:endParaRPr lang="en-US" sz="2400" b="0" kern="1200" dirty="0" smtClean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4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তারিখঃ</a:t>
                      </a:r>
                      <a:r>
                        <a:rPr lang="en-US" sz="2400" b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00-00-0000 </a:t>
                      </a:r>
                      <a:r>
                        <a:rPr lang="en-US" sz="24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খ্রি</a:t>
                      </a:r>
                      <a:r>
                        <a:rPr lang="en-US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  <a:endParaRPr lang="en-US" sz="1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" panose="02000000000000000000" pitchFamily="2" charset="0"/>
                        <a:cs typeface="Nikosh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33925" y="876300"/>
            <a:ext cx="4048125" cy="523220"/>
          </a:xfrm>
          <a:prstGeom prst="rect">
            <a:avLst/>
          </a:prstGeom>
          <a:solidFill>
            <a:srgbClr val="F1DD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5"/>
          <a:stretch/>
        </p:blipFill>
        <p:spPr>
          <a:xfrm>
            <a:off x="1066801" y="1600200"/>
            <a:ext cx="2286000" cy="2676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431" y="1600200"/>
            <a:ext cx="1828800" cy="258228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5" name="Picture 14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016" y="1600200"/>
            <a:ext cx="1755034" cy="258228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5671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41434" y="7694932"/>
            <a:ext cx="9136063" cy="0"/>
          </a:xfrm>
          <a:prstGeom prst="line">
            <a:avLst/>
          </a:prstGeom>
          <a:ln>
            <a:noFill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811629" y="923960"/>
            <a:ext cx="7341771" cy="4648200"/>
            <a:chOff x="811629" y="1066800"/>
            <a:chExt cx="7341771" cy="4648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629" y="1066800"/>
              <a:ext cx="2789199" cy="4648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2102" y="1066800"/>
              <a:ext cx="2789199" cy="46482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201" y="1066800"/>
              <a:ext cx="2789199" cy="4648200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2328746" y="5439981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2" y="923959"/>
            <a:ext cx="9035488" cy="5265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239493" y="5492833"/>
            <a:ext cx="4507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এটাকে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53598" y="5531777"/>
            <a:ext cx="2127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ঘড়ি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36557" y="1076360"/>
            <a:ext cx="4175364" cy="4876800"/>
            <a:chOff x="236557" y="1219200"/>
            <a:chExt cx="4175364" cy="4397112"/>
          </a:xfrm>
        </p:grpSpPr>
        <p:sp>
          <p:nvSpPr>
            <p:cNvPr id="32" name="Rounded Rectangle 31"/>
            <p:cNvSpPr/>
            <p:nvPr/>
          </p:nvSpPr>
          <p:spPr>
            <a:xfrm>
              <a:off x="301228" y="1219200"/>
              <a:ext cx="1905000" cy="1828800"/>
            </a:xfrm>
            <a:prstGeom prst="round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506921" y="1249345"/>
              <a:ext cx="1905000" cy="1828800"/>
            </a:xfrm>
            <a:prstGeom prst="round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36557" y="3787512"/>
              <a:ext cx="1905000" cy="1828800"/>
            </a:xfrm>
            <a:prstGeom prst="round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482306" y="3759469"/>
              <a:ext cx="1905000" cy="1828800"/>
            </a:xfrm>
            <a:prstGeom prst="roundRect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068715" y="1073244"/>
            <a:ext cx="3897271" cy="4849153"/>
            <a:chOff x="450945" y="1187701"/>
            <a:chExt cx="3897271" cy="4093983"/>
          </a:xfrm>
        </p:grpSpPr>
        <p:pic>
          <p:nvPicPr>
            <p:cNvPr id="37" name="Picture 36" descr="new-dig-1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37684" y="1187701"/>
              <a:ext cx="3810532" cy="2162477"/>
            </a:xfrm>
            <a:prstGeom prst="rect">
              <a:avLst/>
            </a:prstGeom>
          </p:spPr>
        </p:pic>
        <p:pic>
          <p:nvPicPr>
            <p:cNvPr id="38" name="Picture 37" descr="img1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0945" y="3366945"/>
              <a:ext cx="3875395" cy="1914739"/>
            </a:xfrm>
            <a:prstGeom prst="rect">
              <a:avLst/>
            </a:prstGeom>
          </p:spPr>
        </p:pic>
      </p:grpSp>
      <p:sp>
        <p:nvSpPr>
          <p:cNvPr id="19" name="Rounded Rectangle 18"/>
          <p:cNvSpPr/>
          <p:nvPr/>
        </p:nvSpPr>
        <p:spPr>
          <a:xfrm>
            <a:off x="304800" y="835377"/>
            <a:ext cx="8534400" cy="56134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/>
          <a:lstStyle/>
          <a:p>
            <a:pPr algn="ctr"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 Single Corner Rectangle 4"/>
          <p:cNvSpPr/>
          <p:nvPr/>
        </p:nvSpPr>
        <p:spPr>
          <a:xfrm>
            <a:off x="160020" y="5841248"/>
            <a:ext cx="8823960" cy="561340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/>
          <a:lstStyle/>
          <a:p>
            <a:pPr algn="ctr">
              <a:defRPr/>
            </a:pP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48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9" grpId="0"/>
      <p:bldP spid="29" grpId="1"/>
      <p:bldP spid="30" grpId="0"/>
      <p:bldP spid="3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715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52400" y="1981200"/>
            <a:ext cx="8839200" cy="3046988"/>
            <a:chOff x="152400" y="1981200"/>
            <a:chExt cx="8839200" cy="3046988"/>
          </a:xfrm>
        </p:grpSpPr>
        <p:sp>
          <p:nvSpPr>
            <p:cNvPr id="3" name="Rectangle 2"/>
            <p:cNvSpPr/>
            <p:nvPr/>
          </p:nvSpPr>
          <p:spPr>
            <a:xfrm>
              <a:off x="152400" y="1981200"/>
              <a:ext cx="8839200" cy="304698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9600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9900FF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ডিজিটাল</a:t>
              </a:r>
              <a:r>
                <a:rPr lang="en-US" sz="96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9900FF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9600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9900FF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কনটেন্ট</a:t>
              </a:r>
              <a:endPara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9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Smiley Face 3"/>
            <p:cNvSpPr/>
            <p:nvPr/>
          </p:nvSpPr>
          <p:spPr>
            <a:xfrm>
              <a:off x="8486775" y="3429000"/>
              <a:ext cx="365760" cy="365760"/>
            </a:xfrm>
            <a:prstGeom prst="smileyFace">
              <a:avLst/>
            </a:prstGeom>
            <a:solidFill>
              <a:srgbClr val="F2F2F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iley Face 4"/>
            <p:cNvSpPr/>
            <p:nvPr/>
          </p:nvSpPr>
          <p:spPr>
            <a:xfrm>
              <a:off x="276225" y="3438525"/>
              <a:ext cx="365760" cy="365760"/>
            </a:xfrm>
            <a:prstGeom prst="smileyFace">
              <a:avLst/>
            </a:prstGeom>
            <a:solidFill>
              <a:srgbClr val="F2F2F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107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89877693"/>
              </p:ext>
            </p:extLst>
          </p:nvPr>
        </p:nvGraphicFramePr>
        <p:xfrm>
          <a:off x="65733" y="1039386"/>
          <a:ext cx="8817429" cy="5285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54468" y="1109722"/>
            <a:ext cx="4944208" cy="646331"/>
          </a:xfrm>
          <a:custGeom>
            <a:avLst/>
            <a:gdLst>
              <a:gd name="connsiteX0" fmla="*/ 0 w 4267200"/>
              <a:gd name="connsiteY0" fmla="*/ 0 h 646331"/>
              <a:gd name="connsiteX1" fmla="*/ 4267200 w 4267200"/>
              <a:gd name="connsiteY1" fmla="*/ 0 h 646331"/>
              <a:gd name="connsiteX2" fmla="*/ 4267200 w 4267200"/>
              <a:gd name="connsiteY2" fmla="*/ 646331 h 646331"/>
              <a:gd name="connsiteX3" fmla="*/ 0 w 4267200"/>
              <a:gd name="connsiteY3" fmla="*/ 646331 h 646331"/>
              <a:gd name="connsiteX4" fmla="*/ 0 w 4267200"/>
              <a:gd name="connsiteY4" fmla="*/ 0 h 646331"/>
              <a:gd name="connsiteX0" fmla="*/ 0 w 4601308"/>
              <a:gd name="connsiteY0" fmla="*/ 8792 h 646331"/>
              <a:gd name="connsiteX1" fmla="*/ 4601308 w 4601308"/>
              <a:gd name="connsiteY1" fmla="*/ 0 h 646331"/>
              <a:gd name="connsiteX2" fmla="*/ 4601308 w 4601308"/>
              <a:gd name="connsiteY2" fmla="*/ 646331 h 646331"/>
              <a:gd name="connsiteX3" fmla="*/ 334108 w 4601308"/>
              <a:gd name="connsiteY3" fmla="*/ 646331 h 646331"/>
              <a:gd name="connsiteX4" fmla="*/ 0 w 4601308"/>
              <a:gd name="connsiteY4" fmla="*/ 8792 h 646331"/>
              <a:gd name="connsiteX0" fmla="*/ 0 w 4944208"/>
              <a:gd name="connsiteY0" fmla="*/ 0 h 637539"/>
              <a:gd name="connsiteX1" fmla="*/ 4944208 w 4944208"/>
              <a:gd name="connsiteY1" fmla="*/ 8792 h 637539"/>
              <a:gd name="connsiteX2" fmla="*/ 4601308 w 4944208"/>
              <a:gd name="connsiteY2" fmla="*/ 637539 h 637539"/>
              <a:gd name="connsiteX3" fmla="*/ 334108 w 4944208"/>
              <a:gd name="connsiteY3" fmla="*/ 637539 h 637539"/>
              <a:gd name="connsiteX4" fmla="*/ 0 w 4944208"/>
              <a:gd name="connsiteY4" fmla="*/ 0 h 637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4208" h="637539">
                <a:moveTo>
                  <a:pt x="0" y="0"/>
                </a:moveTo>
                <a:lnTo>
                  <a:pt x="4944208" y="8792"/>
                </a:lnTo>
                <a:lnTo>
                  <a:pt x="4601308" y="637539"/>
                </a:lnTo>
                <a:lnTo>
                  <a:pt x="334108" y="63753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defRPr>
            </a:lvl1pPr>
          </a:lstStyle>
          <a:p>
            <a:pPr algn="ctr"/>
            <a:r>
              <a:rPr lang="en-US" sz="3600" b="1" dirty="0" err="1">
                <a:solidFill>
                  <a:srgbClr val="0000FF"/>
                </a:solidFill>
              </a:rPr>
              <a:t>এই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পাঠ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শেষে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শিক্ষার্থীরা</a:t>
            </a:r>
            <a:r>
              <a:rPr lang="en-US" sz="3600" b="1" dirty="0">
                <a:solidFill>
                  <a:srgbClr val="0000FF"/>
                </a:solidFill>
              </a:rPr>
              <a:t>......</a:t>
            </a:r>
          </a:p>
        </p:txBody>
      </p:sp>
    </p:spTree>
    <p:extLst>
      <p:ext uri="{BB962C8B-B14F-4D97-AF65-F5344CB8AC3E}">
        <p14:creationId xmlns:p14="http://schemas.microsoft.com/office/powerpoint/2010/main" val="208815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3ACCB4-68DC-4934-AF6C-FDE1862FF8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D03ACCB4-68DC-4934-AF6C-FDE1862FF8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6" repeatCount="indefinite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61FF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8F32D9-3BF9-4E22-8DE8-C6F9B9FDB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1E8F32D9-3BF9-4E22-8DE8-C6F9B9FDB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40A7C5-6EB9-4CFF-ADFC-763921FC9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5240A7C5-6EB9-4CFF-ADFC-763921FC9E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8FF2A4-ED5B-4293-AE01-D4DCDA470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B08FF2A4-ED5B-4293-AE01-D4DCDA4709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A1346D-CCB1-4532-A0E5-E5367BA71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B5A1346D-CCB1-4532-A0E5-E5367BA71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one_of_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7947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52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Purple mesh"/>
          <p:cNvSpPr>
            <a:spLocks noChangeArrowheads="1"/>
          </p:cNvSpPr>
          <p:nvPr/>
        </p:nvSpPr>
        <p:spPr bwMode="auto">
          <a:xfrm>
            <a:off x="2330885" y="838200"/>
            <a:ext cx="4419600" cy="744275"/>
          </a:xfrm>
          <a:prstGeom prst="roundRect">
            <a:avLst>
              <a:gd name="adj" fmla="val 16667"/>
            </a:avLst>
          </a:prstGeom>
          <a:solidFill>
            <a:srgbClr val="4F19E7"/>
          </a:solidFill>
          <a:ln w="38100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17564" tIns="58782" rIns="117564" bIns="58782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1351"/>
            <a:ext cx="4041480" cy="2037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864662"/>
            <a:ext cx="4052171" cy="2205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28600" y="4335700"/>
            <a:ext cx="87432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0867" indent="-440867" algn="ctr">
              <a:defRPr/>
            </a:pP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4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আধেয়</a:t>
            </a:r>
            <a:r>
              <a:rPr 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বিরাজ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প্রেরিত</a:t>
            </a:r>
            <a:r>
              <a:rPr 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গৃহীত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সেটিই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23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181600"/>
            <a:ext cx="87432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0867" indent="-440867" algn="ctr">
              <a:defRPr/>
            </a:pP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কনটেন্ট</a:t>
            </a:r>
            <a:r>
              <a:rPr 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2" t="37640" r="4754"/>
          <a:stretch/>
        </p:blipFill>
        <p:spPr>
          <a:xfrm>
            <a:off x="318910" y="838200"/>
            <a:ext cx="4329289" cy="22547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804333"/>
            <a:ext cx="4095044" cy="22886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1" r="3962" b="15811"/>
          <a:stretch/>
        </p:blipFill>
        <p:spPr>
          <a:xfrm>
            <a:off x="304800" y="3196399"/>
            <a:ext cx="4343399" cy="19852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3196399"/>
            <a:ext cx="4092222" cy="1985201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869289"/>
            <a:ext cx="8870950" cy="120032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Kb‡U›U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wWwRUvj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GbvjM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†h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msiwÿZ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wWwRUvj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Kb‡U›U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Kw¤úDUv‡ii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dvBj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AvKv‡i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A_ev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wWwRUvj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m¤úªvPvwiZ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wWwRUvj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Kb‡U›U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wjwLZ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তথ্য,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Qwe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wKsev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wfwWI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me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78156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2396</TotalTime>
  <Words>978</Words>
  <Application>Microsoft Office PowerPoint</Application>
  <PresentationFormat>On-screen Show (4:3)</PresentationFormat>
  <Paragraphs>161</Paragraphs>
  <Slides>28</Slides>
  <Notes>3</Notes>
  <HiddenSlides>1</HiddenSlides>
  <MMClips>2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Arial</vt:lpstr>
      <vt:lpstr>Arial Rounded MT Bold</vt:lpstr>
      <vt:lpstr>Book Antiqua</vt:lpstr>
      <vt:lpstr>Calibri</vt:lpstr>
      <vt:lpstr>Calibri Light</vt:lpstr>
      <vt:lpstr>Nikosh</vt:lpstr>
      <vt:lpstr>NikoshBAN</vt:lpstr>
      <vt:lpstr>NikoshLight</vt:lpstr>
      <vt:lpstr>SutonnyMJ</vt:lpstr>
      <vt:lpstr>Symbol</vt:lpstr>
      <vt:lpstr>Times New Roman</vt:lpstr>
      <vt:lpstr>Wingdings</vt:lpstr>
      <vt:lpstr>Office Theme</vt:lpstr>
      <vt:lpstr>Custom Design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GM_Admin</dc:creator>
  <cp:lastModifiedBy>Mannan</cp:lastModifiedBy>
  <cp:revision>372</cp:revision>
  <dcterms:created xsi:type="dcterms:W3CDTF">2014-09-23T08:43:45Z</dcterms:created>
  <dcterms:modified xsi:type="dcterms:W3CDTF">2020-09-15T04:29:58Z</dcterms:modified>
</cp:coreProperties>
</file>