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4" r:id="rId2"/>
    <p:sldId id="276" r:id="rId3"/>
    <p:sldId id="256" r:id="rId4"/>
    <p:sldId id="257" r:id="rId5"/>
    <p:sldId id="258" r:id="rId6"/>
    <p:sldId id="259" r:id="rId7"/>
    <p:sldId id="265" r:id="rId8"/>
    <p:sldId id="260" r:id="rId9"/>
    <p:sldId id="262" r:id="rId10"/>
    <p:sldId id="267" r:id="rId11"/>
    <p:sldId id="266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PzKwXzn2QzWz8cGCrly2w==" hashData="sqDSm9so2YD0D985npeVTI3LHo05ivuWBq6jGj/lS2K0nQKxRDd39d3H9oKgGie1wbca8T4HnD50OG77tI+xl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8F8F8"/>
    <a:srgbClr val="333399"/>
    <a:srgbClr val="FFCC66"/>
    <a:srgbClr val="FF00FF"/>
    <a:srgbClr val="CC3300"/>
    <a:srgbClr val="00CC00"/>
    <a:srgbClr val="66FF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7" autoAdjust="0"/>
    <p:restoredTop sz="94647" autoAdjust="0"/>
  </p:normalViewPr>
  <p:slideViewPr>
    <p:cSldViewPr>
      <p:cViewPr varScale="1">
        <p:scale>
          <a:sx n="65" d="100"/>
          <a:sy n="65" d="100"/>
        </p:scale>
        <p:origin x="5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C4A4DD-D5B7-45BE-919A-0811233F90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73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16E02260-0E99-4EF8-8803-F13F21BC4A3C}" type="datetimeFigureOut">
              <a:rPr lang="ar-SA"/>
              <a:pPr>
                <a:defRPr/>
              </a:pPr>
              <a:t>27/01/1442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16CE2309-E2B3-4195-AD30-CCEE57BF9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127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19FF11-5C5F-4A92-BF14-B7F4E9DB7D8F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01223A-A6FC-4742-9E3F-FF4744C1791B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651C1-692A-4D4C-BEA6-C49E589784CE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687DB5-1880-4B59-AA9E-C360DB683DD1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E775D7-1B42-4464-97E8-9B1A2AFB6E32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F4DBF-E2D6-4297-82CE-9C60B29AA39F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B706C1-9416-4333-9591-6BADBF30667E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05B929-8FBE-45D5-A5E0-C1F678AB4CCE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BD2B2A-79FD-462F-A5AC-E52A35866000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cs typeface="Arial" charset="0"/>
            </a:endParaRPr>
          </a:p>
        </p:txBody>
      </p:sp>
      <p:sp>
        <p:nvSpPr>
          <p:cNvPr id="3891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32B450-D59E-40E7-871E-36758CECF4F9}" type="slidenum">
              <a:rPr lang="en-US" smtClean="0">
                <a:cs typeface="Arial" charset="0"/>
              </a:rPr>
              <a:pPr/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7E6A8-0FFA-40B7-8600-A9452F21C060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203177-46E6-4986-A2C2-7A3478027344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2DAD7C-311A-48FA-95EC-67569EDFE0D7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FEBE1C-753A-4F93-9BE8-08F05CDB1A86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29003A-B3DE-471E-BADE-CF66A5F180CA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BCA2BC-BAC7-40CE-9634-82167A00D0CE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252EC1-38E3-45B7-9387-B1BEBF3FF9E9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D91DC2-864C-4F4E-A942-DE09696977D0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3271C-4A10-47C2-AC6A-A2DCB5792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3932B-3CE6-487E-89E1-E1AC77F46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7501A-D0E2-4FCC-9191-BB67CB697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9E2A-EC4A-42A5-957D-34B40E11B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91C1-A4A8-4E8C-9D2C-5956B9370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1033-6CEF-48AE-8BC0-9F6030BD3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9CD7C-3106-408F-8C94-CF6821DC9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F7567-5D57-4A35-8D71-56A3D5FBA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1A883-ABC0-4B8F-8E04-B76D87C4B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D9093-D991-4E1F-8537-B738E4E1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1377-AACB-4E12-98B7-35CF7733E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F4D97D-3186-4D44-A709-EBDB464F3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1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9B7F05-F990-4237-ADDD-E901BCB60C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3999" cy="56174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9D515E-4BAF-477B-8D01-61437A994900}"/>
              </a:ext>
            </a:extLst>
          </p:cNvPr>
          <p:cNvSpPr/>
          <p:nvPr/>
        </p:nvSpPr>
        <p:spPr>
          <a:xfrm>
            <a:off x="0" y="5733256"/>
            <a:ext cx="9144000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0" cap="none" spc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Welcome To My Dear Student’s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3" name="clap.wav"/>
          </p:stSnd>
        </p:sndAc>
      </p:transition>
    </mc:Choice>
    <mc:Fallback xmlns="">
      <p:transition spd="slow">
        <p:fade/>
        <p:sndAc>
          <p:stSnd>
            <p:snd r:embed="rId5" name="clap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24581" y="2993877"/>
            <a:ext cx="3886200" cy="2091307"/>
          </a:xfrm>
          <a:prstGeom prst="rightArrowCallout">
            <a:avLst>
              <a:gd name="adj1" fmla="val 25000"/>
              <a:gd name="adj2" fmla="val 25000"/>
              <a:gd name="adj3" fmla="val 27419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000" dirty="0">
              <a:solidFill>
                <a:srgbClr val="F8F8F8"/>
              </a:solidFill>
              <a:latin typeface="+mj-lt"/>
            </a:endParaRPr>
          </a:p>
          <a:p>
            <a:pPr algn="ctr"/>
            <a:r>
              <a:rPr lang="en-US" sz="3200" dirty="0">
                <a:solidFill>
                  <a:srgbClr val="F8F8F8"/>
                </a:solidFill>
                <a:latin typeface="+mj-lt"/>
              </a:rPr>
              <a:t>He asked me</a:t>
            </a:r>
          </a:p>
          <a:p>
            <a:pPr algn="ctr"/>
            <a:r>
              <a:rPr lang="en-US" sz="3200" dirty="0">
                <a:solidFill>
                  <a:srgbClr val="F8F8F8"/>
                </a:solidFill>
                <a:latin typeface="+mj-lt"/>
              </a:rPr>
              <a:t>He told me</a:t>
            </a:r>
          </a:p>
          <a:p>
            <a:pPr algn="ctr"/>
            <a:endParaRPr lang="en-US" sz="3200" dirty="0">
              <a:solidFill>
                <a:srgbClr val="F8F8F8"/>
              </a:solidFill>
              <a:latin typeface="+mj-lt"/>
            </a:endParaRPr>
          </a:p>
          <a:p>
            <a:pPr algn="ctr"/>
            <a:endParaRPr lang="en-US" sz="32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743325" y="3068960"/>
            <a:ext cx="1371600" cy="1524000"/>
          </a:xfrm>
          <a:prstGeom prst="plus">
            <a:avLst>
              <a:gd name="adj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rgbClr val="F8F8F8"/>
                </a:solidFill>
              </a:rPr>
              <a:t>To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796136" y="3284984"/>
            <a:ext cx="2895600" cy="11430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 err="1">
                <a:solidFill>
                  <a:srgbClr val="F8F8F8"/>
                </a:solidFill>
              </a:rPr>
              <a:t>Infivitive</a:t>
            </a:r>
            <a:endParaRPr lang="en-US" sz="3200" dirty="0">
              <a:solidFill>
                <a:srgbClr val="F8F8F8"/>
              </a:solidFill>
            </a:endParaRP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711388" y="332656"/>
            <a:ext cx="3721224" cy="647700"/>
          </a:xfrm>
          <a:prstGeom prst="rect">
            <a:avLst/>
          </a:prstGeom>
          <a:solidFill>
            <a:srgbClr val="FFC000"/>
          </a:solidFill>
        </p:spPr>
        <p:txBody>
          <a:bodyPr wrap="none" fromWordArt="1"/>
          <a:lstStyle/>
          <a:p>
            <a:pPr algn="ctr"/>
            <a:r>
              <a:rPr lang="en-US" sz="4000" kern="10" dirty="0">
                <a:latin typeface="+mj-lt"/>
              </a:rPr>
              <a:t>2. COMMAND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228600" y="1844824"/>
            <a:ext cx="4200525" cy="8382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kern="10" dirty="0">
                <a:solidFill>
                  <a:srgbClr val="F8F8F8"/>
                </a:solidFill>
                <a:latin typeface="+mj-lt"/>
              </a:rPr>
              <a:t>a. </a:t>
            </a:r>
            <a:r>
              <a:rPr lang="en-US" sz="3600" kern="10" dirty="0" err="1">
                <a:solidFill>
                  <a:srgbClr val="F8F8F8"/>
                </a:solidFill>
                <a:latin typeface="+mj-lt"/>
              </a:rPr>
              <a:t>Possitive</a:t>
            </a:r>
            <a:r>
              <a:rPr lang="en-US" sz="3600" kern="10" dirty="0">
                <a:solidFill>
                  <a:srgbClr val="F8F8F8"/>
                </a:solidFill>
                <a:latin typeface="+mj-lt"/>
              </a:rPr>
              <a:t> Command: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 animBg="1"/>
      <p:bldP spid="133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608" y="136848"/>
            <a:ext cx="7772400" cy="1059904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rgbClr val="F8F8F8"/>
                </a:solidFill>
              </a:rPr>
              <a:t>COMMAND EXAMPLE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8F8F8"/>
                </a:solidFill>
                <a:latin typeface="+mj-lt"/>
              </a:rPr>
              <a:t>DIRECT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8F8F8"/>
                </a:solidFill>
                <a:latin typeface="+mj-lt"/>
              </a:rPr>
              <a:t>The teacher asked me, Open your book.” </a:t>
            </a:r>
          </a:p>
          <a:p>
            <a:pPr eaLnBrk="1" hangingPunct="1">
              <a:buFontTx/>
              <a:buNone/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8F8F8"/>
                </a:solidFill>
                <a:latin typeface="+mj-lt"/>
              </a:rPr>
              <a:t>Rima asked Banu, “Give me a piece of paper.” </a:t>
            </a: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8F8F8"/>
                </a:solidFill>
                <a:latin typeface="+mj-lt"/>
              </a:rPr>
              <a:t>“Tony told him, “Call me tonight.”</a:t>
            </a: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F8F8F8"/>
                </a:solidFill>
                <a:latin typeface="+mj-lt"/>
              </a:rPr>
              <a:t>INDIRECT </a:t>
            </a:r>
          </a:p>
          <a:p>
            <a:pPr eaLnBrk="1" hangingPunct="1"/>
            <a:r>
              <a:rPr lang="en-US" sz="2000" b="1" dirty="0">
                <a:solidFill>
                  <a:srgbClr val="F8F8F8"/>
                </a:solidFill>
                <a:latin typeface="+mj-lt"/>
              </a:rPr>
              <a:t>The teacher asked me to open my book.</a:t>
            </a:r>
          </a:p>
          <a:p>
            <a:pPr eaLnBrk="1" hangingPunct="1">
              <a:buFontTx/>
              <a:buNone/>
            </a:pPr>
            <a:endParaRPr lang="en-US" sz="2000" b="1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F8F8F8"/>
                </a:solidFill>
                <a:latin typeface="+mj-lt"/>
              </a:rPr>
              <a:t> </a:t>
            </a:r>
          </a:p>
          <a:p>
            <a:pPr eaLnBrk="1" hangingPunct="1"/>
            <a:r>
              <a:rPr lang="en-US" sz="2000" b="1" dirty="0">
                <a:solidFill>
                  <a:srgbClr val="F8F8F8"/>
                </a:solidFill>
                <a:latin typeface="+mj-lt"/>
              </a:rPr>
              <a:t>Rima asked Banu to give her a piece of paper.</a:t>
            </a:r>
          </a:p>
          <a:p>
            <a:pPr marL="0" indent="0" eaLnBrk="1" hangingPunct="1">
              <a:buNone/>
            </a:pPr>
            <a:endParaRPr lang="en-US" sz="2000" b="1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buFontTx/>
              <a:buNone/>
            </a:pPr>
            <a:endParaRPr lang="en-US" sz="2000" b="1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sz="2000" b="1" dirty="0">
                <a:solidFill>
                  <a:srgbClr val="F8F8F8"/>
                </a:solidFill>
                <a:latin typeface="+mj-lt"/>
              </a:rPr>
              <a:t>Tony told him to call him that night.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1" grpId="0" uiExpand="1" build="p" autoUpdateAnimBg="0"/>
      <p:bldP spid="12292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215566" y="3775979"/>
            <a:ext cx="3606552" cy="1295400"/>
          </a:xfrm>
          <a:prstGeom prst="homePlate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40" tIns="457200" anchor="ctr"/>
          <a:lstStyle/>
          <a:p>
            <a:pPr algn="ctr"/>
            <a:endParaRPr lang="en-US" sz="3000" dirty="0">
              <a:solidFill>
                <a:srgbClr val="F8F8F8"/>
              </a:solidFill>
              <a:latin typeface="+mj-lt"/>
            </a:endParaRPr>
          </a:p>
          <a:p>
            <a:pPr algn="ctr"/>
            <a:r>
              <a:rPr lang="en-US" sz="3000" dirty="0">
                <a:solidFill>
                  <a:srgbClr val="F8F8F8"/>
                </a:solidFill>
                <a:latin typeface="+mj-lt"/>
              </a:rPr>
              <a:t>He asked me</a:t>
            </a:r>
          </a:p>
          <a:p>
            <a:pPr algn="ctr"/>
            <a:r>
              <a:rPr lang="en-US" sz="3000" dirty="0">
                <a:solidFill>
                  <a:srgbClr val="F8F8F8"/>
                </a:solidFill>
                <a:latin typeface="+mj-lt"/>
              </a:rPr>
              <a:t>He told me</a:t>
            </a:r>
          </a:p>
          <a:p>
            <a:pPr algn="ctr"/>
            <a:endParaRPr lang="en-US" sz="3000" dirty="0">
              <a:solidFill>
                <a:srgbClr val="F8F8F8"/>
              </a:solidFill>
              <a:latin typeface="+mj-lt"/>
            </a:endParaRPr>
          </a:p>
          <a:p>
            <a:pPr algn="ctr"/>
            <a:endParaRPr lang="en-US" sz="30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095619" y="3777208"/>
            <a:ext cx="1772525" cy="1524000"/>
          </a:xfrm>
          <a:prstGeom prst="rightArrow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dirty="0">
                <a:solidFill>
                  <a:srgbClr val="F8F8F8"/>
                </a:solidFill>
              </a:rPr>
              <a:t>Not to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063267" y="3967708"/>
            <a:ext cx="2895600" cy="1143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000" dirty="0" err="1">
                <a:solidFill>
                  <a:srgbClr val="F8F8F8"/>
                </a:solidFill>
              </a:rPr>
              <a:t>Infivitive</a:t>
            </a:r>
            <a:endParaRPr lang="en-US" sz="3000" dirty="0">
              <a:solidFill>
                <a:srgbClr val="F8F8F8"/>
              </a:solidFill>
            </a:endParaRP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2551348" y="476672"/>
            <a:ext cx="4041304" cy="757808"/>
          </a:xfrm>
          <a:prstGeom prst="rect">
            <a:avLst/>
          </a:prstGeom>
          <a:solidFill>
            <a:srgbClr val="7030A0"/>
          </a:solidFill>
        </p:spPr>
        <p:txBody>
          <a:bodyPr wrap="none" fromWordArt="1"/>
          <a:lstStyle/>
          <a:p>
            <a:pPr algn="ctr"/>
            <a:r>
              <a:rPr lang="en-US" sz="4000" kern="10" dirty="0">
                <a:solidFill>
                  <a:srgbClr val="F8F8F8"/>
                </a:solidFill>
                <a:latin typeface="+mj-lt"/>
              </a:rPr>
              <a:t>2. COMMAND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228600" y="2086744"/>
            <a:ext cx="4200525" cy="8382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kern="10" dirty="0">
                <a:solidFill>
                  <a:srgbClr val="F8F8F8"/>
                </a:solidFill>
                <a:latin typeface="+mj-lt"/>
              </a:rPr>
              <a:t>b. Negative Command: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5CBCA-1582-4DB4-9175-7B4CE5E5D8B2}"/>
              </a:ext>
            </a:extLst>
          </p:cNvPr>
          <p:cNvSpPr/>
          <p:nvPr/>
        </p:nvSpPr>
        <p:spPr bwMode="auto">
          <a:xfrm>
            <a:off x="-1044624" y="0"/>
            <a:ext cx="288032" cy="9807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  <p:bldP spid="7174" grpId="0" animBg="1" autoUpdateAnimBg="0"/>
      <p:bldP spid="7175" grpId="0" animBg="1" autoUpdateAnimBg="0"/>
      <p:bldP spid="7178" grpId="0" animBg="1"/>
      <p:bldP spid="71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dirty="0">
                <a:solidFill>
                  <a:srgbClr val="F8F8F8"/>
                </a:solidFill>
              </a:rPr>
              <a:t>COMMAND EXAMPLE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8F8F8"/>
                </a:solidFill>
                <a:latin typeface="+mj-lt"/>
              </a:rPr>
              <a:t>DIRECT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8F8F8"/>
                </a:solidFill>
                <a:latin typeface="+mj-lt"/>
              </a:rPr>
              <a:t>Mona asked </a:t>
            </a:r>
            <a:r>
              <a:rPr lang="en-US" sz="2000" dirty="0" err="1">
                <a:solidFill>
                  <a:srgbClr val="F8F8F8"/>
                </a:solidFill>
                <a:latin typeface="+mj-lt"/>
              </a:rPr>
              <a:t>Emon</a:t>
            </a:r>
            <a:r>
              <a:rPr lang="en-US" sz="2000" dirty="0">
                <a:solidFill>
                  <a:srgbClr val="F8F8F8"/>
                </a:solidFill>
                <a:latin typeface="+mj-lt"/>
              </a:rPr>
              <a:t>, “Don’t leave me alone anymore.” </a:t>
            </a: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8F8F8"/>
                </a:solidFill>
                <a:latin typeface="+mj-lt"/>
              </a:rPr>
              <a:t>Mila asked Indra, “Don’t hurt me anymore.” </a:t>
            </a: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8F8F8"/>
                </a:solidFill>
                <a:latin typeface="+mj-lt"/>
              </a:rPr>
              <a:t>Joy told them, “Don’t disturb me.”</a:t>
            </a: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10472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F8F8F8"/>
                </a:solidFill>
                <a:latin typeface="+mj-lt"/>
              </a:rPr>
              <a:t>INDIRECT </a:t>
            </a:r>
          </a:p>
          <a:p>
            <a:pPr eaLnBrk="1" hangingPunct="1"/>
            <a:r>
              <a:rPr lang="en-US" sz="2000" dirty="0">
                <a:solidFill>
                  <a:srgbClr val="F8F8F8"/>
                </a:solidFill>
                <a:latin typeface="+mj-lt"/>
              </a:rPr>
              <a:t>Mona asked </a:t>
            </a:r>
            <a:r>
              <a:rPr lang="en-US" sz="2000" dirty="0" err="1">
                <a:solidFill>
                  <a:srgbClr val="F8F8F8"/>
                </a:solidFill>
                <a:latin typeface="+mj-lt"/>
              </a:rPr>
              <a:t>Emon</a:t>
            </a:r>
            <a:r>
              <a:rPr lang="en-US" sz="2000" dirty="0">
                <a:solidFill>
                  <a:srgbClr val="F8F8F8"/>
                </a:solidFill>
                <a:latin typeface="+mj-lt"/>
              </a:rPr>
              <a:t> not to leave her alone anymore. 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buFontTx/>
              <a:buNone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sz="2000" dirty="0">
                <a:solidFill>
                  <a:srgbClr val="F8F8F8"/>
                </a:solidFill>
                <a:latin typeface="+mj-lt"/>
              </a:rPr>
              <a:t>Mila asked Indra not to hurt her anymore.</a:t>
            </a:r>
          </a:p>
          <a:p>
            <a:pPr eaLnBrk="1" hangingPunct="1"/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sz="2000" dirty="0">
                <a:solidFill>
                  <a:srgbClr val="F8F8F8"/>
                </a:solidFill>
                <a:latin typeface="+mj-lt"/>
              </a:rPr>
              <a:t>Joy told them not to disturb him.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75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75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75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build="p" autoUpdateAnimBg="0"/>
      <p:bldP spid="1434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467544" y="3276600"/>
            <a:ext cx="3816424" cy="2168624"/>
          </a:xfrm>
          <a:prstGeom prst="rightArrowCallout">
            <a:avLst>
              <a:gd name="adj1" fmla="val 25000"/>
              <a:gd name="adj2" fmla="val 25000"/>
              <a:gd name="adj3" fmla="val 22581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500" dirty="0">
              <a:solidFill>
                <a:srgbClr val="F8F8F8"/>
              </a:solidFill>
              <a:latin typeface="+mj-lt"/>
            </a:endParaRPr>
          </a:p>
          <a:p>
            <a:pPr algn="ctr"/>
            <a:endParaRPr lang="en-US" sz="3500" dirty="0">
              <a:solidFill>
                <a:srgbClr val="F8F8F8"/>
              </a:solidFill>
              <a:latin typeface="+mj-lt"/>
            </a:endParaRPr>
          </a:p>
          <a:p>
            <a:pPr algn="ctr"/>
            <a:r>
              <a:rPr lang="en-US" sz="3500" dirty="0">
                <a:solidFill>
                  <a:srgbClr val="F8F8F8"/>
                </a:solidFill>
                <a:latin typeface="+mj-lt"/>
              </a:rPr>
              <a:t>He asked me</a:t>
            </a:r>
          </a:p>
          <a:p>
            <a:pPr algn="ctr"/>
            <a:endParaRPr lang="en-US" sz="3500" dirty="0">
              <a:solidFill>
                <a:srgbClr val="F8F8F8"/>
              </a:solidFill>
              <a:latin typeface="+mj-lt"/>
            </a:endParaRPr>
          </a:p>
          <a:p>
            <a:pPr algn="ctr"/>
            <a:endParaRPr lang="en-US" sz="35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076056" y="3652267"/>
            <a:ext cx="2448272" cy="1447800"/>
          </a:xfrm>
          <a:prstGeom prst="plus">
            <a:avLst>
              <a:gd name="adj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 dirty="0">
                <a:solidFill>
                  <a:srgbClr val="F8F8F8"/>
                </a:solidFill>
              </a:rPr>
              <a:t>If/</a:t>
            </a:r>
            <a:r>
              <a:rPr lang="en-US" sz="3500" dirty="0" err="1">
                <a:solidFill>
                  <a:srgbClr val="F8F8F8"/>
                </a:solidFill>
              </a:rPr>
              <a:t>wheither</a:t>
            </a:r>
            <a:endParaRPr lang="en-US" sz="3500" dirty="0">
              <a:solidFill>
                <a:srgbClr val="F8F8F8"/>
              </a:solidFill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1066800" y="5242520"/>
            <a:ext cx="5549280" cy="1066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500" dirty="0">
                <a:solidFill>
                  <a:srgbClr val="F8F8F8"/>
                </a:solidFill>
              </a:rPr>
              <a:t>S + V + Complement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228600" y="2057400"/>
            <a:ext cx="42005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FF00"/>
                </a:solidFill>
                <a:latin typeface="+mj-lt"/>
              </a:rPr>
              <a:t>a. Yes / No Question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1066800" y="476672"/>
            <a:ext cx="6961584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8F8F8"/>
                </a:solidFill>
                <a:latin typeface="+mj-lt"/>
              </a:rPr>
              <a:t>3.QUESTION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7" grpId="0"/>
      <p:bldP spid="153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1295400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5000" dirty="0">
                <a:solidFill>
                  <a:srgbClr val="F8F8F8"/>
                </a:solidFill>
              </a:rPr>
              <a:t>A. Yes/No Question Example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8F8F8"/>
                </a:solidFill>
                <a:latin typeface="+mj-lt"/>
              </a:rPr>
              <a:t>DIRECT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8F8F8"/>
                </a:solidFill>
                <a:latin typeface="+mj-lt"/>
              </a:rPr>
              <a:t>Ripon asked Helen, “Does your father work here?” </a:t>
            </a: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8F8F8"/>
                </a:solidFill>
                <a:latin typeface="+mj-lt"/>
              </a:rPr>
              <a:t>Mr. Kamal asked Rana, “Have you collected your homework?”</a:t>
            </a: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8F8F8"/>
                </a:solidFill>
                <a:latin typeface="+mj-lt"/>
              </a:rPr>
              <a:t>Sadia asked </a:t>
            </a:r>
            <a:r>
              <a:rPr lang="en-US" sz="2000" dirty="0" err="1">
                <a:solidFill>
                  <a:srgbClr val="F8F8F8"/>
                </a:solidFill>
                <a:latin typeface="+mj-lt"/>
              </a:rPr>
              <a:t>Seuly</a:t>
            </a:r>
            <a:r>
              <a:rPr lang="en-US" sz="2000" dirty="0">
                <a:solidFill>
                  <a:srgbClr val="F8F8F8"/>
                </a:solidFill>
                <a:latin typeface="+mj-lt"/>
              </a:rPr>
              <a:t>, “Can you accompany me to Dhaka tonight?</a:t>
            </a: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8464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F8F8F8"/>
                </a:solidFill>
                <a:latin typeface="+mj-lt"/>
              </a:rPr>
              <a:t>INDIRECT </a:t>
            </a:r>
          </a:p>
          <a:p>
            <a:pPr eaLnBrk="1" hangingPunct="1"/>
            <a:r>
              <a:rPr lang="en-US" sz="2000" dirty="0">
                <a:solidFill>
                  <a:srgbClr val="F8F8F8"/>
                </a:solidFill>
                <a:latin typeface="+mj-lt"/>
              </a:rPr>
              <a:t>Ripon asked Helen if/whether her father worked  there. 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sz="2000" dirty="0">
                <a:solidFill>
                  <a:srgbClr val="F8F8F8"/>
                </a:solidFill>
                <a:latin typeface="+mj-lt"/>
              </a:rPr>
              <a:t>Mr. Kamal asked Rana if/whether she had collected her homework.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sz="2000" dirty="0">
                <a:solidFill>
                  <a:srgbClr val="F8F8F8"/>
                </a:solidFill>
                <a:latin typeface="+mj-lt"/>
              </a:rPr>
              <a:t>Sadia asked </a:t>
            </a:r>
            <a:r>
              <a:rPr lang="en-US" sz="2000" dirty="0" err="1">
                <a:solidFill>
                  <a:srgbClr val="F8F8F8"/>
                </a:solidFill>
                <a:latin typeface="+mj-lt"/>
              </a:rPr>
              <a:t>Seuly</a:t>
            </a:r>
            <a:r>
              <a:rPr lang="en-US" sz="2000" dirty="0">
                <a:solidFill>
                  <a:srgbClr val="F8F8F8"/>
                </a:solidFill>
                <a:latin typeface="+mj-lt"/>
              </a:rPr>
              <a:t> if/whether she could accompany her to Dhaka  that night.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75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75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75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1"/>
      <p:bldP spid="16387" grpId="0" build="p" autoUpdateAnimBg="0"/>
      <p:bldP spid="1638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228600" y="3276600"/>
            <a:ext cx="3657600" cy="2362200"/>
          </a:xfrm>
          <a:prstGeom prst="rightArrowCallout">
            <a:avLst>
              <a:gd name="adj1" fmla="val 25000"/>
              <a:gd name="adj2" fmla="val 25000"/>
              <a:gd name="adj3" fmla="val 22581"/>
              <a:gd name="adj4" fmla="val 6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i="1" dirty="0">
              <a:latin typeface="Lucida Sans Unicode" pitchFamily="34" charset="0"/>
            </a:endParaRPr>
          </a:p>
          <a:p>
            <a:pPr algn="ctr"/>
            <a:endParaRPr lang="en-US" i="1" dirty="0">
              <a:latin typeface="Lucida Sans Unicode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He asked me</a:t>
            </a:r>
          </a:p>
          <a:p>
            <a:pPr algn="ctr"/>
            <a:endParaRPr lang="en-US" i="1" dirty="0">
              <a:latin typeface="Lucida Sans Unicode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22739" y="3733800"/>
            <a:ext cx="2307704" cy="1447800"/>
          </a:xfrm>
          <a:prstGeom prst="plus">
            <a:avLst>
              <a:gd name="adj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When/What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etc. 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438400" y="5525197"/>
            <a:ext cx="4365848" cy="1066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S + V + Complement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228600" y="1916832"/>
            <a:ext cx="42005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bg1"/>
                </a:solidFill>
                <a:latin typeface="+mj-lt"/>
              </a:rPr>
              <a:t>b. </a:t>
            </a:r>
            <a:r>
              <a:rPr lang="en-US" sz="3600" kern="10" dirty="0" err="1">
                <a:solidFill>
                  <a:schemeClr val="bg1"/>
                </a:solidFill>
                <a:latin typeface="+mj-lt"/>
              </a:rPr>
              <a:t>Wh</a:t>
            </a:r>
            <a:r>
              <a:rPr lang="en-US" sz="3600" kern="10" dirty="0">
                <a:solidFill>
                  <a:schemeClr val="bg1"/>
                </a:solidFill>
                <a:latin typeface="+mj-lt"/>
              </a:rPr>
              <a:t>- Question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1066800" y="332656"/>
            <a:ext cx="6961584" cy="828675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C000"/>
                </a:solidFill>
                <a:latin typeface="+mj-lt"/>
              </a:rPr>
              <a:t>3. QUESTION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 animBg="1" autoUpdateAnimBg="0"/>
      <p:bldP spid="17414" grpId="0"/>
      <p:bldP spid="174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295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lang="en-US" sz="5000" b="1" dirty="0">
                <a:solidFill>
                  <a:srgbClr val="FFFF00"/>
                </a:solidFill>
              </a:rPr>
              <a:t>b. </a:t>
            </a:r>
            <a:r>
              <a:rPr lang="en-US" sz="5000" b="1" dirty="0" err="1">
                <a:solidFill>
                  <a:srgbClr val="FFFF00"/>
                </a:solidFill>
              </a:rPr>
              <a:t>Wh</a:t>
            </a:r>
            <a:r>
              <a:rPr lang="en-US" sz="5000" b="1" dirty="0">
                <a:solidFill>
                  <a:srgbClr val="FFFF00"/>
                </a:solidFill>
              </a:rPr>
              <a:t>- Question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8F8F8"/>
                </a:solidFill>
                <a:latin typeface="+mj-lt"/>
              </a:rPr>
              <a:t>DIRECT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8F8F8"/>
                </a:solidFill>
                <a:latin typeface="+mj-lt"/>
              </a:rPr>
              <a:t>The girl asked me, “Where do you come from?” </a:t>
            </a: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8F8F8"/>
                </a:solidFill>
                <a:latin typeface="+mj-lt"/>
              </a:rPr>
              <a:t>My father asked my brother, “Why did you arrive at home late last night?”</a:t>
            </a: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8F8F8"/>
                </a:solidFill>
                <a:latin typeface="+mj-lt"/>
              </a:rPr>
              <a:t>Monir asked the girl, “Who is your </a:t>
            </a:r>
            <a:r>
              <a:rPr lang="en-US" sz="2000" dirty="0" err="1">
                <a:solidFill>
                  <a:srgbClr val="F8F8F8"/>
                </a:solidFill>
                <a:latin typeface="+mj-lt"/>
              </a:rPr>
              <a:t>favoruite</a:t>
            </a:r>
            <a:r>
              <a:rPr lang="en-US" sz="2000" dirty="0">
                <a:solidFill>
                  <a:srgbClr val="F8F8F8"/>
                </a:solidFill>
                <a:latin typeface="+mj-lt"/>
              </a:rPr>
              <a:t> movie star?</a:t>
            </a:r>
          </a:p>
          <a:p>
            <a:pPr eaLnBrk="1" hangingPunct="1">
              <a:defRPr/>
            </a:pPr>
            <a:endParaRPr lang="en-US" sz="20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8464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US" sz="3600" dirty="0">
                <a:solidFill>
                  <a:srgbClr val="F8F8F8"/>
                </a:solidFill>
                <a:latin typeface="+mj-lt"/>
              </a:rPr>
              <a:t>INDIRECT </a:t>
            </a:r>
          </a:p>
          <a:p>
            <a:pPr eaLnBrk="1" hangingPunct="1"/>
            <a:r>
              <a:rPr lang="en-US" sz="2000" dirty="0">
                <a:solidFill>
                  <a:srgbClr val="F8F8F8"/>
                </a:solidFill>
                <a:latin typeface="+mj-lt"/>
              </a:rPr>
              <a:t>The girl asked me where I came from. </a:t>
            </a:r>
          </a:p>
          <a:p>
            <a:pPr marL="0" indent="0" eaLnBrk="1" hangingPunct="1">
              <a:buNone/>
            </a:pPr>
            <a:endParaRPr lang="en-US" sz="2000" b="1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sz="2000" dirty="0">
                <a:solidFill>
                  <a:srgbClr val="F8F8F8"/>
                </a:solidFill>
                <a:latin typeface="+mj-lt"/>
              </a:rPr>
              <a:t>My father asked my brother why he had arrived at home late the previous night.</a:t>
            </a:r>
          </a:p>
          <a:p>
            <a:pPr marL="0" indent="0" eaLnBrk="1" hangingPunct="1">
              <a:buNone/>
            </a:pPr>
            <a:endParaRPr lang="en-US" sz="2000" b="1" dirty="0">
              <a:solidFill>
                <a:srgbClr val="F8F8F8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sz="2000" b="1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sz="2000" dirty="0">
                <a:solidFill>
                  <a:srgbClr val="F8F8F8"/>
                </a:solidFill>
                <a:latin typeface="+mj-lt"/>
              </a:rPr>
              <a:t>Monir</a:t>
            </a:r>
            <a:r>
              <a:rPr lang="en-US" sz="2000" b="1" dirty="0">
                <a:solidFill>
                  <a:srgbClr val="F8F8F8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8F8F8"/>
                </a:solidFill>
                <a:latin typeface="+mj-lt"/>
              </a:rPr>
              <a:t>asked the girl who her </a:t>
            </a:r>
            <a:r>
              <a:rPr lang="en-US" sz="2000" dirty="0" err="1">
                <a:solidFill>
                  <a:srgbClr val="F8F8F8"/>
                </a:solidFill>
                <a:latin typeface="+mj-lt"/>
              </a:rPr>
              <a:t>favourite</a:t>
            </a:r>
            <a:r>
              <a:rPr lang="en-US" sz="2000" dirty="0">
                <a:solidFill>
                  <a:srgbClr val="F8F8F8"/>
                </a:solidFill>
                <a:latin typeface="+mj-lt"/>
              </a:rPr>
              <a:t> movie star was</a:t>
            </a:r>
            <a:r>
              <a:rPr lang="en-US" sz="2000" b="1" dirty="0">
                <a:solidFill>
                  <a:srgbClr val="F8F8F8"/>
                </a:solidFill>
                <a:latin typeface="+mj-lt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75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75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75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75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build="p" autoUpdateAnimBg="0"/>
      <p:bldP spid="1843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200" dirty="0">
                <a:solidFill>
                  <a:srgbClr val="FFFF00"/>
                </a:solidFill>
                <a:latin typeface="+mj-lt"/>
              </a:rPr>
              <a:t>DIRECT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F8F8F8"/>
                </a:solidFill>
                <a:latin typeface="+mj-lt"/>
              </a:rPr>
              <a:t>The students said to the teacher, “We haven’t done our assignment.” 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F8F8F8"/>
                </a:solidFill>
                <a:latin typeface="+mj-lt"/>
              </a:rPr>
              <a:t>My uncle said to my sister, “I won’t be able to come to your birthday party next month.”</a:t>
            </a:r>
          </a:p>
          <a:p>
            <a:pPr eaLnBrk="1" hangingPunct="1">
              <a:defRPr/>
            </a:pPr>
            <a:r>
              <a:rPr lang="en-US" sz="2200" dirty="0" err="1">
                <a:solidFill>
                  <a:srgbClr val="F8F8F8"/>
                </a:solidFill>
                <a:latin typeface="+mj-lt"/>
              </a:rPr>
              <a:t>Mahin</a:t>
            </a:r>
            <a:r>
              <a:rPr lang="en-US" sz="2200" dirty="0">
                <a:solidFill>
                  <a:srgbClr val="F8F8F8"/>
                </a:solidFill>
                <a:latin typeface="+mj-lt"/>
              </a:rPr>
              <a:t>  asked Luna, “Do you know me?”</a:t>
            </a:r>
          </a:p>
          <a:p>
            <a:pPr eaLnBrk="1" hangingPunct="1">
              <a:defRPr/>
            </a:pPr>
            <a:endParaRPr lang="en-US" sz="22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82480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2200" dirty="0">
                <a:solidFill>
                  <a:srgbClr val="F8F8F8"/>
                </a:solidFill>
                <a:latin typeface="+mj-lt"/>
              </a:rPr>
              <a:t>My father asked </a:t>
            </a:r>
            <a:r>
              <a:rPr lang="en-US" sz="2200" dirty="0" err="1">
                <a:solidFill>
                  <a:srgbClr val="F8F8F8"/>
                </a:solidFill>
                <a:latin typeface="+mj-lt"/>
              </a:rPr>
              <a:t>me,”Have</a:t>
            </a:r>
            <a:r>
              <a:rPr lang="en-US" sz="2200" dirty="0">
                <a:solidFill>
                  <a:srgbClr val="F8F8F8"/>
                </a:solidFill>
                <a:latin typeface="+mj-lt"/>
              </a:rPr>
              <a:t> you prepared for your final exam?</a:t>
            </a:r>
          </a:p>
          <a:p>
            <a:pPr eaLnBrk="1" hangingPunct="1"/>
            <a:r>
              <a:rPr lang="en-US" sz="2200" dirty="0">
                <a:solidFill>
                  <a:srgbClr val="F8F8F8"/>
                </a:solidFill>
                <a:latin typeface="+mj-lt"/>
              </a:rPr>
              <a:t>Mina told Roy, “Don’t tell me more about your friend.”</a:t>
            </a:r>
          </a:p>
          <a:p>
            <a:pPr eaLnBrk="1" hangingPunct="1"/>
            <a:r>
              <a:rPr lang="en-US" sz="2200" dirty="0">
                <a:solidFill>
                  <a:srgbClr val="F8F8F8"/>
                </a:solidFill>
                <a:latin typeface="+mj-lt"/>
              </a:rPr>
              <a:t>My friend asked me, “Stay with me for </a:t>
            </a:r>
            <a:r>
              <a:rPr lang="en-US" sz="2200" dirty="0" err="1">
                <a:solidFill>
                  <a:srgbClr val="F8F8F8"/>
                </a:solidFill>
                <a:latin typeface="+mj-lt"/>
              </a:rPr>
              <a:t>sometime</a:t>
            </a:r>
            <a:r>
              <a:rPr lang="en-US" sz="2200" dirty="0">
                <a:solidFill>
                  <a:srgbClr val="F8F8F8"/>
                </a:solidFill>
                <a:latin typeface="+mj-lt"/>
              </a:rPr>
              <a:t> .”</a:t>
            </a:r>
          </a:p>
          <a:p>
            <a:pPr eaLnBrk="1" hangingPunct="1"/>
            <a:r>
              <a:rPr lang="en-US" sz="2200" dirty="0">
                <a:solidFill>
                  <a:srgbClr val="F8F8F8"/>
                </a:solidFill>
                <a:latin typeface="+mj-lt"/>
              </a:rPr>
              <a:t>The man asked me, “ Where do you live?” </a:t>
            </a:r>
          </a:p>
          <a:p>
            <a:pPr eaLnBrk="1" hangingPunct="1"/>
            <a:endParaRPr lang="en-US" sz="22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323528" y="260648"/>
            <a:ext cx="648072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FF00"/>
                </a:solidFill>
                <a:latin typeface="+mj-lt"/>
              </a:rPr>
              <a:t>Home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C0CDE5-9DE5-424E-86CB-408EBEC0DC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7480" y="118080"/>
            <a:ext cx="2016224" cy="1592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0" grpId="0" build="p" autoUpdateAnimBg="0"/>
      <p:bldP spid="194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00100" y="4443952"/>
            <a:ext cx="7772400" cy="244143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Thank you so much.  </a:t>
            </a:r>
            <a:b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</a:b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Good bye</a:t>
            </a:r>
            <a:endParaRPr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055D8-EFDD-4E64-A597-ACC40F37E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8691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6B0DBE0-C3B6-473C-93FD-460679F7012B}"/>
              </a:ext>
            </a:extLst>
          </p:cNvPr>
          <p:cNvSpPr/>
          <p:nvPr/>
        </p:nvSpPr>
        <p:spPr>
          <a:xfrm>
            <a:off x="432338" y="4629150"/>
            <a:ext cx="7924800" cy="213360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pirko Light" panose="020B0500000000000000" pitchFamily="34" charset="0"/>
              </a:rPr>
              <a:t>Class: 9-10</a:t>
            </a:r>
          </a:p>
          <a:p>
            <a:pPr algn="ctr"/>
            <a:r>
              <a:rPr lang="en-US" sz="4400" b="1" dirty="0"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pirko Light" panose="020B0500000000000000" pitchFamily="34" charset="0"/>
              </a:rPr>
              <a:t>Subject: English 2nd Paper</a:t>
            </a:r>
          </a:p>
          <a:p>
            <a:pPr algn="ctr"/>
            <a:r>
              <a:rPr lang="en-US" sz="4400" b="1" dirty="0">
                <a:solidFill>
                  <a:srgbClr val="F8F8F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pirko Light" panose="020B0500000000000000" pitchFamily="34" charset="0"/>
              </a:rPr>
              <a:t>Topic: Speech/Narration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19F48F12-FA18-4B46-A97B-87039FEDDA3B}"/>
              </a:ext>
            </a:extLst>
          </p:cNvPr>
          <p:cNvSpPr/>
          <p:nvPr/>
        </p:nvSpPr>
        <p:spPr>
          <a:xfrm>
            <a:off x="432338" y="838200"/>
            <a:ext cx="8730712" cy="3276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Sumon Mahmud</a:t>
            </a:r>
          </a:p>
          <a:p>
            <a:r>
              <a:rPr lang="en-US" sz="3000" dirty="0">
                <a:solidFill>
                  <a:srgbClr val="FFFF00"/>
                </a:solidFill>
              </a:rPr>
              <a:t>Assistant Teacher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  <a:p>
            <a:r>
              <a:rPr lang="en-US" sz="3000" dirty="0" err="1">
                <a:solidFill>
                  <a:schemeClr val="bg1"/>
                </a:solidFill>
              </a:rPr>
              <a:t>Paikpara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Azgar</a:t>
            </a:r>
            <a:r>
              <a:rPr lang="en-US" sz="3000" dirty="0">
                <a:solidFill>
                  <a:schemeClr val="bg1"/>
                </a:solidFill>
              </a:rPr>
              <a:t> Ahmad </a:t>
            </a:r>
            <a:r>
              <a:rPr lang="en-US" sz="3000" dirty="0" err="1">
                <a:solidFill>
                  <a:schemeClr val="bg1"/>
                </a:solidFill>
              </a:rPr>
              <a:t>Dakhil</a:t>
            </a:r>
            <a:r>
              <a:rPr lang="en-US" sz="3000" dirty="0">
                <a:solidFill>
                  <a:schemeClr val="bg1"/>
                </a:solidFill>
              </a:rPr>
              <a:t> Madrasah,</a:t>
            </a:r>
          </a:p>
          <a:p>
            <a:r>
              <a:rPr lang="en-US" sz="3000" dirty="0" err="1">
                <a:solidFill>
                  <a:schemeClr val="bg1"/>
                </a:solidFill>
              </a:rPr>
              <a:t>Chunarughat,Habiganj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Mobile: 01723195826</a:t>
            </a:r>
          </a:p>
          <a:p>
            <a:r>
              <a:rPr lang="en-US" sz="3000" dirty="0">
                <a:solidFill>
                  <a:schemeClr val="bg1"/>
                </a:solidFill>
              </a:rPr>
              <a:t>E-mail: sumonmahmud.ch@gmail.com</a:t>
            </a:r>
          </a:p>
          <a:p>
            <a:pPr algn="ctr"/>
            <a:endParaRPr lang="en-US" sz="3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4C847A-B840-467E-90E9-B5B7402C8B32}"/>
              </a:ext>
            </a:extLst>
          </p:cNvPr>
          <p:cNvSpPr/>
          <p:nvPr/>
        </p:nvSpPr>
        <p:spPr>
          <a:xfrm>
            <a:off x="2324100" y="76200"/>
            <a:ext cx="4495800" cy="762000"/>
          </a:xfrm>
          <a:prstGeom prst="round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Spirko Light" panose="020B0500000000000000" pitchFamily="34" charset="0"/>
              </a:rPr>
              <a:t>Teacher Introduction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7E9091-CF28-4B17-8C37-D9876596BD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8304" y="1085849"/>
            <a:ext cx="1790700" cy="2190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7C7FD56-0783-48CB-9A42-B4A70ABEA644}"/>
              </a:ext>
            </a:extLst>
          </p:cNvPr>
          <p:cNvSpPr/>
          <p:nvPr/>
        </p:nvSpPr>
        <p:spPr>
          <a:xfrm>
            <a:off x="2286000" y="3733800"/>
            <a:ext cx="4495800" cy="762000"/>
          </a:xfrm>
          <a:prstGeom prst="roundRect">
            <a:avLst/>
          </a:prstGeom>
          <a:solidFill>
            <a:srgbClr val="00206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Spirko Light" panose="020B0500000000000000" pitchFamily="34" charset="0"/>
              </a:rPr>
              <a:t>Part Introduction</a:t>
            </a:r>
          </a:p>
        </p:txBody>
      </p:sp>
    </p:spTree>
    <p:extLst>
      <p:ext uri="{BB962C8B-B14F-4D97-AF65-F5344CB8AC3E}">
        <p14:creationId xmlns:p14="http://schemas.microsoft.com/office/powerpoint/2010/main" val="348458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3568" y="188640"/>
            <a:ext cx="7992889" cy="7191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FF"/>
            </a:solidFill>
          </a:ln>
        </p:spPr>
        <p:txBody>
          <a:bodyPr wrap="none" fromWordArt="1"/>
          <a:lstStyle/>
          <a:p>
            <a:pPr algn="ctr"/>
            <a:r>
              <a:rPr lang="en-US" sz="4000" kern="10" dirty="0">
                <a:solidFill>
                  <a:srgbClr val="F8F8F8"/>
                </a:solidFill>
                <a:latin typeface="+mj-lt"/>
              </a:rPr>
              <a:t>DIRECT AND INDIRECT SPEECH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116013" y="1916832"/>
            <a:ext cx="6264275" cy="719138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kern="10" dirty="0">
                <a:solidFill>
                  <a:srgbClr val="FFFF00"/>
                </a:solidFill>
                <a:latin typeface="Arial Black"/>
              </a:rPr>
              <a:t>1. STATEMENT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116013" y="3212976"/>
            <a:ext cx="5903912" cy="72072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kern="10" dirty="0">
                <a:solidFill>
                  <a:srgbClr val="FFFF00"/>
                </a:solidFill>
                <a:latin typeface="Arial Black"/>
              </a:rPr>
              <a:t>2. COMMAND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187450" y="4725144"/>
            <a:ext cx="5832475" cy="6477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600" kern="10" dirty="0">
                <a:solidFill>
                  <a:srgbClr val="FFFF00"/>
                </a:solidFill>
                <a:latin typeface="Arial Black"/>
              </a:rPr>
              <a:t>3. QUESTION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/>
      <p:bldP spid="2055" grpId="0"/>
      <p:bldP spid="20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20" y="1124744"/>
            <a:ext cx="3810000" cy="5544616"/>
          </a:xfrm>
          <a:noFill/>
          <a:ln w="57150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3500" dirty="0">
                <a:solidFill>
                  <a:srgbClr val="FFFF00"/>
                </a:solidFill>
                <a:latin typeface="+mj-lt"/>
              </a:rPr>
              <a:t>DIRECT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500" dirty="0">
                <a:solidFill>
                  <a:srgbClr val="FFFF00"/>
                </a:solidFill>
                <a:latin typeface="+mj-lt"/>
              </a:rPr>
              <a:t>Am, is, 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500" dirty="0">
                <a:solidFill>
                  <a:srgbClr val="FFFF00"/>
                </a:solidFill>
                <a:latin typeface="+mj-lt"/>
              </a:rPr>
              <a:t>Shall/will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500" dirty="0">
                <a:solidFill>
                  <a:srgbClr val="FFFF00"/>
                </a:solidFill>
                <a:latin typeface="+mj-lt"/>
              </a:rPr>
              <a:t>Can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500" dirty="0">
                <a:solidFill>
                  <a:srgbClr val="FFFF00"/>
                </a:solidFill>
                <a:latin typeface="+mj-lt"/>
              </a:rPr>
              <a:t>May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500" dirty="0">
                <a:solidFill>
                  <a:srgbClr val="FFFF00"/>
                </a:solidFill>
                <a:latin typeface="+mj-lt"/>
              </a:rPr>
              <a:t>Must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500" dirty="0">
                <a:solidFill>
                  <a:srgbClr val="FFFF00"/>
                </a:solidFill>
                <a:latin typeface="+mj-lt"/>
              </a:rPr>
              <a:t>Have/has to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500" dirty="0">
                <a:solidFill>
                  <a:srgbClr val="FFFF00"/>
                </a:solidFill>
                <a:latin typeface="+mj-lt"/>
              </a:rPr>
              <a:t>Ought to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35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2080" y="1124744"/>
            <a:ext cx="3810000" cy="5544616"/>
          </a:xfrm>
          <a:noFill/>
          <a:ln w="57150"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500" dirty="0">
                <a:solidFill>
                  <a:srgbClr val="F8F8F8"/>
                </a:solidFill>
                <a:latin typeface="+mj-lt"/>
              </a:rPr>
              <a:t>INDIRECT 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dirty="0">
                <a:solidFill>
                  <a:srgbClr val="F8F8F8"/>
                </a:solidFill>
                <a:latin typeface="+mj-lt"/>
              </a:rPr>
              <a:t>Was/were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dirty="0">
                <a:solidFill>
                  <a:srgbClr val="F8F8F8"/>
                </a:solidFill>
                <a:latin typeface="+mj-lt"/>
              </a:rPr>
              <a:t>Should/would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dirty="0">
                <a:solidFill>
                  <a:srgbClr val="F8F8F8"/>
                </a:solidFill>
                <a:latin typeface="+mj-lt"/>
              </a:rPr>
              <a:t>Could</a:t>
            </a:r>
          </a:p>
          <a:p>
            <a:pPr eaLnBrk="1" hangingPunct="1">
              <a:lnSpc>
                <a:spcPct val="90000"/>
              </a:lnSpc>
            </a:pPr>
            <a:r>
              <a:rPr lang="en-US" sz="3500" dirty="0">
                <a:solidFill>
                  <a:srgbClr val="F8F8F8"/>
                </a:solidFill>
                <a:latin typeface="+mj-lt"/>
              </a:rPr>
              <a:t>Might</a:t>
            </a:r>
          </a:p>
          <a:p>
            <a:pPr eaLnBrk="1" hangingPunct="1">
              <a:lnSpc>
                <a:spcPct val="90000"/>
              </a:lnSpc>
            </a:pPr>
            <a:endParaRPr lang="en-US" sz="35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500" dirty="0">
                <a:solidFill>
                  <a:srgbClr val="F8F8F8"/>
                </a:solidFill>
                <a:latin typeface="+mj-lt"/>
              </a:rPr>
              <a:t>Had to</a:t>
            </a:r>
          </a:p>
          <a:p>
            <a:pPr eaLnBrk="1" hangingPunct="1">
              <a:lnSpc>
                <a:spcPct val="90000"/>
              </a:lnSpc>
            </a:pPr>
            <a:endParaRPr lang="en-US" sz="35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0" y="188640"/>
            <a:ext cx="9144000" cy="648072"/>
          </a:xfrm>
          <a:prstGeom prst="rect">
            <a:avLst/>
          </a:prstGeom>
          <a:solidFill>
            <a:srgbClr val="00B050"/>
          </a:solidFill>
        </p:spPr>
        <p:txBody>
          <a:bodyPr wrap="none" fromWordArt="1"/>
          <a:lstStyle/>
          <a:p>
            <a:pPr algn="ctr"/>
            <a:r>
              <a:rPr lang="en-US" sz="3200" kern="10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THE CHANGES OF TOBE &amp; AUXILIARY VERBS</a:t>
            </a:r>
          </a:p>
        </p:txBody>
      </p:sp>
      <p:sp>
        <p:nvSpPr>
          <p:cNvPr id="3083" name="AutoShape 11"/>
          <p:cNvSpPr>
            <a:spLocks/>
          </p:cNvSpPr>
          <p:nvPr/>
        </p:nvSpPr>
        <p:spPr bwMode="auto">
          <a:xfrm>
            <a:off x="3635896" y="4509120"/>
            <a:ext cx="1338064" cy="9906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ar-S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75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  <p:bldP spid="3076" grpId="0" build="p" autoUpdateAnimBg="0"/>
      <p:bldP spid="3082" grpId="0" animBg="1"/>
      <p:bldP spid="30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295400"/>
          </a:xfrm>
          <a:solidFill>
            <a:srgbClr val="0070C0"/>
          </a:solidFill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CHANGES OF ADVERB OF TIME </a:t>
            </a:r>
            <a:r>
              <a:rPr lang="tr-TR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&amp;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 PLACE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+mj-lt"/>
              </a:rPr>
              <a:t>DIRECT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+mj-lt"/>
              </a:rPr>
              <a:t>NOW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+mj-lt"/>
              </a:rPr>
              <a:t>TOMORROW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+mj-lt"/>
              </a:rPr>
              <a:t>NEXT WEEK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+mj-lt"/>
              </a:rPr>
              <a:t>TONIGHT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+mj-lt"/>
              </a:rPr>
              <a:t>TODAY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+mj-lt"/>
              </a:rPr>
              <a:t>YESTERDAY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+mj-lt"/>
              </a:rPr>
              <a:t>LAST NIGHT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+mj-lt"/>
              </a:rPr>
              <a:t>LAST WEEK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+mj-lt"/>
              </a:rPr>
              <a:t>HERE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+mj-lt"/>
              </a:rPr>
              <a:t>THIS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+mj-lt"/>
              </a:rPr>
              <a:t>THESE</a:t>
            </a:r>
          </a:p>
          <a:p>
            <a:pPr eaLnBrk="1" hangingPunct="1">
              <a:defRPr/>
            </a:pPr>
            <a:endParaRPr lang="en-US" sz="1800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INDIRECT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THEN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THE NEXT DAY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THE FOLLOWING WEEK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THAT NIGHT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THAT DAY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THE PREVIOUS DAY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THE PREVIOUS NIGHT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THE PREVIOUS WEEK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THERE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THAT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FFFF00"/>
                </a:solidFill>
              </a:rPr>
              <a:t>THOSE</a:t>
            </a:r>
          </a:p>
          <a:p>
            <a:pPr eaLnBrk="1" hangingPunct="1">
              <a:lnSpc>
                <a:spcPct val="90000"/>
              </a:lnSpc>
            </a:pP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75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75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75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75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75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75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75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75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75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75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75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75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099" grpId="0" build="p" autoUpdateAnimBg="0"/>
      <p:bldP spid="410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79984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en-US" sz="5200" b="1" dirty="0">
                <a:solidFill>
                  <a:srgbClr val="F8F8F8"/>
                </a:solidFill>
              </a:rPr>
              <a:t>Changes of Tenses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628800"/>
            <a:ext cx="4066290" cy="4572000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8F8F8"/>
                </a:solidFill>
                <a:latin typeface="+mj-lt"/>
              </a:rPr>
              <a:t>DIRECT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8F8F8"/>
                </a:solidFill>
                <a:latin typeface="+mj-lt"/>
              </a:rPr>
              <a:t>Simple Present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8F8F8"/>
                </a:solidFill>
                <a:latin typeface="+mj-lt"/>
              </a:rPr>
              <a:t>Simple Past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8F8F8"/>
                </a:solidFill>
                <a:latin typeface="+mj-lt"/>
              </a:rPr>
              <a:t>Present Perfect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8F8F8"/>
                </a:solidFill>
                <a:latin typeface="+mj-lt"/>
              </a:rPr>
              <a:t>Present </a:t>
            </a:r>
            <a:r>
              <a:rPr lang="en-US" dirty="0">
                <a:solidFill>
                  <a:srgbClr val="F8F8F8"/>
                </a:solidFill>
              </a:rPr>
              <a:t>Continuous</a:t>
            </a:r>
            <a:endParaRPr lang="en-US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F8F8F8"/>
                </a:solidFill>
                <a:latin typeface="+mj-lt"/>
              </a:rPr>
              <a:t>Present Perfect </a:t>
            </a:r>
            <a:r>
              <a:rPr lang="en-US" dirty="0">
                <a:solidFill>
                  <a:srgbClr val="F8F8F8"/>
                </a:solidFill>
              </a:rPr>
              <a:t>Continuous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8F8F8"/>
                </a:solidFill>
                <a:latin typeface="+mj-lt"/>
              </a:rPr>
              <a:t>Simple Future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28800"/>
            <a:ext cx="4495800" cy="45720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rgbClr val="F8F8F8"/>
                </a:solidFill>
                <a:latin typeface="+mj-lt"/>
              </a:rPr>
              <a:t>INDIRECT </a:t>
            </a:r>
          </a:p>
          <a:p>
            <a:pPr eaLnBrk="1" hangingPunct="1"/>
            <a:r>
              <a:rPr lang="en-US" dirty="0">
                <a:solidFill>
                  <a:srgbClr val="F8F8F8"/>
                </a:solidFill>
                <a:latin typeface="+mj-lt"/>
              </a:rPr>
              <a:t>Simple Past</a:t>
            </a:r>
          </a:p>
          <a:p>
            <a:pPr eaLnBrk="1" hangingPunct="1"/>
            <a:r>
              <a:rPr lang="en-US" dirty="0">
                <a:solidFill>
                  <a:srgbClr val="F8F8F8"/>
                </a:solidFill>
                <a:latin typeface="+mj-lt"/>
              </a:rPr>
              <a:t>Past Perfect</a:t>
            </a:r>
          </a:p>
          <a:p>
            <a:pPr eaLnBrk="1" hangingPunct="1"/>
            <a:r>
              <a:rPr lang="en-US" dirty="0">
                <a:solidFill>
                  <a:srgbClr val="F8F8F8"/>
                </a:solidFill>
                <a:latin typeface="+mj-lt"/>
              </a:rPr>
              <a:t>Past Perfect</a:t>
            </a: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dirty="0">
                <a:solidFill>
                  <a:srgbClr val="F8F8F8"/>
                </a:solidFill>
                <a:latin typeface="+mj-lt"/>
              </a:rPr>
              <a:t>Past </a:t>
            </a:r>
            <a:r>
              <a:rPr lang="en-US" dirty="0">
                <a:solidFill>
                  <a:srgbClr val="F8F8F8"/>
                </a:solidFill>
              </a:rPr>
              <a:t>Continuous</a:t>
            </a:r>
            <a:endParaRPr lang="en-US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dirty="0">
                <a:solidFill>
                  <a:srgbClr val="F8F8F8"/>
                </a:solidFill>
                <a:latin typeface="+mj-lt"/>
              </a:rPr>
              <a:t>Past Perfect </a:t>
            </a:r>
            <a:r>
              <a:rPr lang="en-US" dirty="0">
                <a:solidFill>
                  <a:srgbClr val="F8F8F8"/>
                </a:solidFill>
              </a:rPr>
              <a:t>Continuous</a:t>
            </a:r>
            <a:endParaRPr lang="en-US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dirty="0">
                <a:solidFill>
                  <a:srgbClr val="F8F8F8"/>
                </a:solidFill>
                <a:latin typeface="+mj-lt"/>
              </a:rPr>
              <a:t>Past Future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 autoUpdateAnimBg="0"/>
      <p:bldP spid="5123" grpId="0" build="p" autoUpdateAnimBg="0"/>
      <p:bldP spid="512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1143000"/>
          </a:xfrm>
          <a:solidFill>
            <a:srgbClr val="7030A0"/>
          </a:solidFill>
          <a:ln>
            <a:noFill/>
          </a:ln>
        </p:spPr>
        <p:txBody>
          <a:bodyPr/>
          <a:lstStyle/>
          <a:p>
            <a:pPr eaLnBrk="1" hangingPunct="1"/>
            <a:r>
              <a:rPr lang="en-US" dirty="0">
                <a:solidFill>
                  <a:srgbClr val="F8F8F8"/>
                </a:solidFill>
              </a:rPr>
              <a:t>1. STATEMENT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405316" y="2115097"/>
            <a:ext cx="3810000" cy="1524000"/>
          </a:xfrm>
          <a:prstGeom prst="flowChartTerminator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dirty="0">
              <a:solidFill>
                <a:srgbClr val="F8F8F8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rgbClr val="F8F8F8"/>
                </a:solidFill>
                <a:latin typeface="+mj-lt"/>
              </a:rPr>
              <a:t>He said</a:t>
            </a:r>
          </a:p>
          <a:p>
            <a:pPr algn="ctr"/>
            <a:r>
              <a:rPr lang="en-US" dirty="0">
                <a:solidFill>
                  <a:srgbClr val="F8F8F8"/>
                </a:solidFill>
                <a:latin typeface="+mj-lt"/>
              </a:rPr>
              <a:t>He said to me</a:t>
            </a:r>
          </a:p>
          <a:p>
            <a:pPr algn="ctr"/>
            <a:r>
              <a:rPr lang="en-US" dirty="0">
                <a:solidFill>
                  <a:srgbClr val="F8F8F8"/>
                </a:solidFill>
                <a:latin typeface="+mj-lt"/>
              </a:rPr>
              <a:t>He told to me</a:t>
            </a:r>
          </a:p>
          <a:p>
            <a:pPr algn="ctr"/>
            <a:endParaRPr lang="en-US" dirty="0">
              <a:solidFill>
                <a:srgbClr val="F8F8F8"/>
              </a:solidFill>
              <a:latin typeface="+mj-lt"/>
            </a:endParaRPr>
          </a:p>
          <a:p>
            <a:pPr algn="ctr"/>
            <a:endParaRPr lang="en-US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300192" y="2115097"/>
            <a:ext cx="1451487" cy="1524000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That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559132" y="4005064"/>
            <a:ext cx="3312368" cy="1143000"/>
          </a:xfrm>
          <a:prstGeom prst="roundRect">
            <a:avLst>
              <a:gd name="adj" fmla="val 16667"/>
            </a:avLst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Reported words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BD9038-1995-4869-9B21-DD6F5256249F}"/>
              </a:ext>
            </a:extLst>
          </p:cNvPr>
          <p:cNvSpPr/>
          <p:nvPr/>
        </p:nvSpPr>
        <p:spPr bwMode="auto">
          <a:xfrm>
            <a:off x="-900608" y="260648"/>
            <a:ext cx="45719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0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7" grpId="0" animBg="1" autoUpdateAnimBg="0"/>
      <p:bldP spid="11268" grpId="0" animBg="1" autoUpdateAnimBg="0"/>
      <p:bldP spid="1126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07976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b="1" dirty="0"/>
              <a:t>STATEMENT EXAMPLE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8F8F8"/>
                </a:solidFill>
                <a:latin typeface="+mj-lt"/>
              </a:rPr>
              <a:t>DIRECT</a:t>
            </a:r>
          </a:p>
          <a:p>
            <a:pPr eaLnBrk="1" hangingPunct="1">
              <a:defRPr/>
            </a:pPr>
            <a:r>
              <a:rPr lang="en-US" sz="1800" dirty="0">
                <a:solidFill>
                  <a:srgbClr val="F8F8F8"/>
                </a:solidFill>
                <a:latin typeface="+mj-lt"/>
              </a:rPr>
              <a:t>They said to me, “We are going to visit  </a:t>
            </a:r>
            <a:r>
              <a:rPr lang="en-US" sz="1800" dirty="0" err="1">
                <a:solidFill>
                  <a:srgbClr val="F8F8F8"/>
                </a:solidFill>
                <a:latin typeface="+mj-lt"/>
              </a:rPr>
              <a:t>Habiganj</a:t>
            </a:r>
            <a:r>
              <a:rPr lang="en-US" sz="1800" dirty="0">
                <a:solidFill>
                  <a:srgbClr val="F8F8F8"/>
                </a:solidFill>
                <a:latin typeface="+mj-lt"/>
              </a:rPr>
              <a:t> tomorrow.” </a:t>
            </a:r>
          </a:p>
          <a:p>
            <a:pPr eaLnBrk="1" hangingPunct="1">
              <a:defRPr/>
            </a:pPr>
            <a:endParaRPr lang="en-US" sz="18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endParaRPr lang="en-US" sz="18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1800" dirty="0" err="1">
                <a:solidFill>
                  <a:srgbClr val="F8F8F8"/>
                </a:solidFill>
                <a:latin typeface="+mj-lt"/>
              </a:rPr>
              <a:t>Sakib</a:t>
            </a:r>
            <a:r>
              <a:rPr lang="en-US" sz="1800" dirty="0">
                <a:solidFill>
                  <a:srgbClr val="F8F8F8"/>
                </a:solidFill>
                <a:latin typeface="+mj-lt"/>
              </a:rPr>
              <a:t> said, “I didn’t go to school today. </a:t>
            </a:r>
          </a:p>
          <a:p>
            <a:pPr eaLnBrk="1" hangingPunct="1">
              <a:defRPr/>
            </a:pPr>
            <a:endParaRPr lang="en-US" sz="18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endParaRPr lang="en-US" sz="18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1800" dirty="0" err="1">
                <a:solidFill>
                  <a:srgbClr val="F8F8F8"/>
                </a:solidFill>
                <a:latin typeface="+mj-lt"/>
              </a:rPr>
              <a:t>Rotna</a:t>
            </a:r>
            <a:r>
              <a:rPr lang="en-US" sz="1800" dirty="0">
                <a:solidFill>
                  <a:srgbClr val="F8F8F8"/>
                </a:solidFill>
                <a:latin typeface="+mj-lt"/>
              </a:rPr>
              <a:t> told Akash, “My mother got angry with me last night.</a:t>
            </a:r>
          </a:p>
          <a:p>
            <a:pPr marL="0" indent="0" eaLnBrk="1" hangingPunct="1">
              <a:buNone/>
              <a:defRPr/>
            </a:pPr>
            <a:endParaRPr lang="en-US" sz="18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16832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rgbClr val="F8F8F8"/>
                </a:solidFill>
                <a:latin typeface="+mj-lt"/>
              </a:rPr>
              <a:t>INDIRECT </a:t>
            </a:r>
          </a:p>
          <a:p>
            <a:pPr eaLnBrk="1" hangingPunct="1"/>
            <a:r>
              <a:rPr lang="en-US" sz="2000" dirty="0">
                <a:solidFill>
                  <a:srgbClr val="F8F8F8"/>
                </a:solidFill>
                <a:latin typeface="+mj-lt"/>
              </a:rPr>
              <a:t>They said to me that they were going to visit </a:t>
            </a:r>
            <a:r>
              <a:rPr lang="en-US" sz="2000" dirty="0" err="1">
                <a:solidFill>
                  <a:srgbClr val="F8F8F8"/>
                </a:solidFill>
              </a:rPr>
              <a:t>Habiganj</a:t>
            </a:r>
            <a:r>
              <a:rPr lang="en-US" sz="2000" dirty="0">
                <a:solidFill>
                  <a:srgbClr val="F8F8F8"/>
                </a:solidFill>
                <a:latin typeface="+mj-lt"/>
              </a:rPr>
              <a:t> the next day. 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sz="2000" dirty="0" err="1">
                <a:solidFill>
                  <a:srgbClr val="F8F8F8"/>
                </a:solidFill>
                <a:latin typeface="+mj-lt"/>
              </a:rPr>
              <a:t>Sakib</a:t>
            </a:r>
            <a:r>
              <a:rPr lang="en-US" sz="2000" dirty="0">
                <a:solidFill>
                  <a:srgbClr val="F8F8F8"/>
                </a:solidFill>
                <a:latin typeface="+mj-lt"/>
              </a:rPr>
              <a:t> said that he hadn’t gone to school that day.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marL="0" indent="0" eaLnBrk="1" hangingPunct="1">
              <a:buNone/>
            </a:pPr>
            <a:endParaRPr lang="en-US" sz="1800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sz="2000" dirty="0" err="1">
                <a:solidFill>
                  <a:srgbClr val="F8F8F8"/>
                </a:solidFill>
                <a:latin typeface="+mj-lt"/>
              </a:rPr>
              <a:t>Rotna</a:t>
            </a:r>
            <a:r>
              <a:rPr lang="en-US" sz="2000" dirty="0">
                <a:solidFill>
                  <a:srgbClr val="F8F8F8"/>
                </a:solidFill>
                <a:latin typeface="+mj-lt"/>
              </a:rPr>
              <a:t> told Akash that her mother had got angry with her the previous night.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75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75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75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75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build="p" autoUpdateAnimBg="0"/>
      <p:bldP spid="614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95400"/>
          </a:xfrm>
          <a:solidFill>
            <a:srgbClr val="7030A0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FF00"/>
                </a:solidFill>
              </a:rPr>
              <a:t>STATEMENT Exception:</a:t>
            </a:r>
            <a:br>
              <a:rPr lang="en-US" b="1" dirty="0"/>
            </a:br>
            <a:r>
              <a:rPr lang="en-US" sz="1800" dirty="0">
                <a:solidFill>
                  <a:srgbClr val="F8F8F8"/>
                </a:solidFill>
              </a:rPr>
              <a:t>If the introductory sentence is in the Present Tense, there won’t be any changes in the Reported (Indirect) speech 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F8F8F8"/>
                </a:solidFill>
                <a:latin typeface="+mj-lt"/>
              </a:rPr>
              <a:t>DIRECT</a:t>
            </a:r>
          </a:p>
          <a:p>
            <a:pPr eaLnBrk="1" hangingPunct="1">
              <a:defRPr/>
            </a:pPr>
            <a:r>
              <a:rPr lang="en-US" sz="1800" dirty="0" err="1">
                <a:solidFill>
                  <a:srgbClr val="F8F8F8"/>
                </a:solidFill>
                <a:latin typeface="+mj-lt"/>
              </a:rPr>
              <a:t>Rumon</a:t>
            </a:r>
            <a:r>
              <a:rPr lang="en-US" sz="1800" dirty="0">
                <a:solidFill>
                  <a:srgbClr val="F8F8F8"/>
                </a:solidFill>
                <a:latin typeface="+mj-lt"/>
              </a:rPr>
              <a:t> says, “ I will come to your house tonight.”</a:t>
            </a:r>
          </a:p>
          <a:p>
            <a:pPr marL="0" indent="0" eaLnBrk="1" hangingPunct="1">
              <a:buNone/>
              <a:defRPr/>
            </a:pPr>
            <a:endParaRPr lang="en-US" sz="18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rgbClr val="F8F8F8"/>
                </a:solidFill>
                <a:latin typeface="+mj-lt"/>
              </a:rPr>
              <a:t>Rahim </a:t>
            </a:r>
            <a:r>
              <a:rPr lang="en-US" sz="1800" dirty="0" err="1">
                <a:solidFill>
                  <a:srgbClr val="F8F8F8"/>
                </a:solidFill>
                <a:latin typeface="+mj-lt"/>
              </a:rPr>
              <a:t>says,“I</a:t>
            </a:r>
            <a:r>
              <a:rPr lang="en-US" sz="1800" dirty="0">
                <a:solidFill>
                  <a:srgbClr val="F8F8F8"/>
                </a:solidFill>
                <a:latin typeface="+mj-lt"/>
              </a:rPr>
              <a:t> have seen that film  twice.” </a:t>
            </a:r>
          </a:p>
          <a:p>
            <a:pPr marL="0" indent="0" eaLnBrk="1" hangingPunct="1">
              <a:buNone/>
              <a:defRPr/>
            </a:pPr>
            <a:endParaRPr lang="en-US" sz="18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rgbClr val="F8F8F8"/>
                </a:solidFill>
                <a:latin typeface="+mj-lt"/>
              </a:rPr>
              <a:t>“Moly says: “I meet my friend every Saturday.”</a:t>
            </a:r>
          </a:p>
          <a:p>
            <a:pPr eaLnBrk="1" hangingPunct="1">
              <a:buFontTx/>
              <a:buNone/>
              <a:defRPr/>
            </a:pPr>
            <a:endParaRPr lang="en-US" sz="1800" dirty="0">
              <a:solidFill>
                <a:srgbClr val="F8F8F8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1800" dirty="0">
                <a:solidFill>
                  <a:srgbClr val="F8F8F8"/>
                </a:solidFill>
                <a:latin typeface="+mj-lt"/>
              </a:rPr>
              <a:t>Kamrul says: “I don’t like sport.”</a:t>
            </a:r>
          </a:p>
          <a:p>
            <a:pPr eaLnBrk="1" hangingPunct="1">
              <a:buFontTx/>
              <a:buNone/>
              <a:defRPr/>
            </a:pPr>
            <a:endParaRPr lang="en-US" sz="1800" dirty="0">
              <a:solidFill>
                <a:srgbClr val="F8F8F8"/>
              </a:solidFill>
              <a:latin typeface="+mj-lt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8464" y="1981200"/>
            <a:ext cx="3810000" cy="4572000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rgbClr val="F8F8F8"/>
                </a:solidFill>
                <a:latin typeface="+mj-lt"/>
              </a:rPr>
              <a:t>INDIRECT </a:t>
            </a:r>
          </a:p>
          <a:p>
            <a:pPr eaLnBrk="1" hangingPunct="1"/>
            <a:r>
              <a:rPr lang="en-US" sz="2000" dirty="0" err="1">
                <a:solidFill>
                  <a:srgbClr val="F8F8F8"/>
                </a:solidFill>
                <a:latin typeface="+mj-lt"/>
              </a:rPr>
              <a:t>Rumon</a:t>
            </a:r>
            <a:r>
              <a:rPr lang="en-US" sz="2000" dirty="0">
                <a:solidFill>
                  <a:srgbClr val="F8F8F8"/>
                </a:solidFill>
                <a:latin typeface="+mj-lt"/>
              </a:rPr>
              <a:t> says that she will come  to my house tonight 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sz="2000" dirty="0">
                <a:solidFill>
                  <a:srgbClr val="F8F8F8"/>
                </a:solidFill>
                <a:latin typeface="+mj-lt"/>
              </a:rPr>
              <a:t>Rahim says that he has seen that film twice.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sz="2000" dirty="0">
                <a:solidFill>
                  <a:srgbClr val="F8F8F8"/>
                </a:solidFill>
                <a:latin typeface="+mj-lt"/>
              </a:rPr>
              <a:t>Moly says that she meets her </a:t>
            </a:r>
            <a:r>
              <a:rPr lang="en-US" sz="2000" dirty="0" err="1">
                <a:solidFill>
                  <a:srgbClr val="F8F8F8"/>
                </a:solidFill>
                <a:latin typeface="+mj-lt"/>
              </a:rPr>
              <a:t>riend</a:t>
            </a:r>
            <a:r>
              <a:rPr lang="en-US" sz="2000" dirty="0">
                <a:solidFill>
                  <a:srgbClr val="F8F8F8"/>
                </a:solidFill>
                <a:latin typeface="+mj-lt"/>
              </a:rPr>
              <a:t> every Saturday.</a:t>
            </a:r>
          </a:p>
          <a:p>
            <a:pPr marL="0" indent="0" eaLnBrk="1" hangingPunct="1">
              <a:buNone/>
            </a:pPr>
            <a:endParaRPr lang="en-US" sz="2000" dirty="0">
              <a:solidFill>
                <a:srgbClr val="F8F8F8"/>
              </a:solidFill>
              <a:latin typeface="+mj-lt"/>
            </a:endParaRPr>
          </a:p>
          <a:p>
            <a:pPr eaLnBrk="1" hangingPunct="1"/>
            <a:r>
              <a:rPr lang="en-US" sz="2000" dirty="0">
                <a:solidFill>
                  <a:srgbClr val="F8F8F8"/>
                </a:solidFill>
                <a:latin typeface="+mj-lt"/>
              </a:rPr>
              <a:t>Kamrul says that she doesn’t like sport.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75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75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75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75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75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1" animBg="1"/>
      <p:bldP spid="8195" grpId="0" build="p" autoUpdateAnimBg="0"/>
      <p:bldP spid="8196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99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C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99FF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FF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99FF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FF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99FF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FF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99FF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FF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99FF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FF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99FF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FF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99FF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FF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99FF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FF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99FF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FF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99FF66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FFB8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849</Words>
  <Application>Microsoft Office PowerPoint</Application>
  <PresentationFormat>On-screen Show (4:3)</PresentationFormat>
  <Paragraphs>231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 Black</vt:lpstr>
      <vt:lpstr>Calibri</vt:lpstr>
      <vt:lpstr>Lucida Sans Unicode</vt:lpstr>
      <vt:lpstr>Spirko Light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CHANGES OF ADVERB OF TIME &amp; PLACE</vt:lpstr>
      <vt:lpstr>Changes of Tenses</vt:lpstr>
      <vt:lpstr>1. STATEMENT</vt:lpstr>
      <vt:lpstr>STATEMENT EXAMPLE</vt:lpstr>
      <vt:lpstr>STATEMENT Exception: If the introductory sentence is in the Present Tense, there won’t be any changes in the Reported (Indirect) speech .</vt:lpstr>
      <vt:lpstr>PowerPoint Presentation</vt:lpstr>
      <vt:lpstr>COMMAND EXAMPLE</vt:lpstr>
      <vt:lpstr>PowerPoint Presentation</vt:lpstr>
      <vt:lpstr>COMMAND EXAMPLE</vt:lpstr>
      <vt:lpstr>PowerPoint Presentation</vt:lpstr>
      <vt:lpstr>A. Yes/No Question Example</vt:lpstr>
      <vt:lpstr>PowerPoint Presentation</vt:lpstr>
      <vt:lpstr>b. Wh- Question Example</vt:lpstr>
      <vt:lpstr>PowerPoint Presentation</vt:lpstr>
      <vt:lpstr>Thank you so much.   Good bye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Prasun Goswami</dc:creator>
  <cp:lastModifiedBy>Sumon Mahmud</cp:lastModifiedBy>
  <cp:revision>60</cp:revision>
  <dcterms:created xsi:type="dcterms:W3CDTF">2002-05-06T01:10:09Z</dcterms:created>
  <dcterms:modified xsi:type="dcterms:W3CDTF">2020-09-14T11:37:47Z</dcterms:modified>
</cp:coreProperties>
</file>