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04" r:id="rId3"/>
    <p:sldId id="305" r:id="rId4"/>
    <p:sldId id="258" r:id="rId5"/>
    <p:sldId id="259" r:id="rId6"/>
    <p:sldId id="319" r:id="rId7"/>
    <p:sldId id="260" r:id="rId8"/>
    <p:sldId id="261" r:id="rId9"/>
    <p:sldId id="262" r:id="rId10"/>
    <p:sldId id="263" r:id="rId11"/>
    <p:sldId id="306" r:id="rId12"/>
    <p:sldId id="307" r:id="rId13"/>
    <p:sldId id="308" r:id="rId14"/>
    <p:sldId id="264" r:id="rId15"/>
    <p:sldId id="303" r:id="rId16"/>
    <p:sldId id="265" r:id="rId17"/>
    <p:sldId id="300" r:id="rId18"/>
    <p:sldId id="266" r:id="rId19"/>
    <p:sldId id="267" r:id="rId20"/>
    <p:sldId id="268" r:id="rId21"/>
    <p:sldId id="269" r:id="rId22"/>
    <p:sldId id="317" r:id="rId23"/>
    <p:sldId id="270" r:id="rId24"/>
    <p:sldId id="301" r:id="rId25"/>
    <p:sldId id="295" r:id="rId26"/>
    <p:sldId id="296" r:id="rId27"/>
    <p:sldId id="272" r:id="rId28"/>
    <p:sldId id="273" r:id="rId29"/>
    <p:sldId id="318" r:id="rId30"/>
    <p:sldId id="274" r:id="rId31"/>
    <p:sldId id="275" r:id="rId32"/>
    <p:sldId id="297" r:id="rId33"/>
    <p:sldId id="298" r:id="rId34"/>
    <p:sldId id="299" r:id="rId35"/>
    <p:sldId id="309" r:id="rId36"/>
    <p:sldId id="310" r:id="rId37"/>
    <p:sldId id="311" r:id="rId38"/>
    <p:sldId id="312" r:id="rId39"/>
    <p:sldId id="313" r:id="rId40"/>
    <p:sldId id="314" r:id="rId41"/>
    <p:sldId id="315" r:id="rId42"/>
    <p:sldId id="290" r:id="rId43"/>
    <p:sldId id="2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72442-8A13-4625-BE87-BDCEABBEE036}"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0B0492DE-4F5E-4160-99D3-07BC559FBC7E}">
      <dgm:prSet phldrT="[Text]" custT="1"/>
      <dgm:spPr/>
      <dgm:t>
        <a:bodyPr/>
        <a:lstStyle/>
        <a:p>
          <a:r>
            <a:rPr lang="bn-BD" sz="3200" dirty="0" smtClean="0">
              <a:latin typeface="Nikosh" pitchFamily="2" charset="0"/>
              <a:cs typeface="Nikosh" pitchFamily="2" charset="0"/>
            </a:rPr>
            <a:t>রাষ্ট্রপতি শাসিত সরকার</a:t>
          </a:r>
          <a:endParaRPr lang="en-US" sz="3200" dirty="0">
            <a:latin typeface="Nikosh" pitchFamily="2" charset="0"/>
            <a:cs typeface="Nikosh" pitchFamily="2" charset="0"/>
          </a:endParaRPr>
        </a:p>
      </dgm:t>
    </dgm:pt>
    <dgm:pt modelId="{CE3838F9-24BC-4D50-90D1-793ABA39DC97}" type="parTrans" cxnId="{7C4F4293-EA11-4CCB-BEC5-69415060BE63}">
      <dgm:prSet/>
      <dgm:spPr/>
      <dgm:t>
        <a:bodyPr/>
        <a:lstStyle/>
        <a:p>
          <a:endParaRPr lang="en-US"/>
        </a:p>
      </dgm:t>
    </dgm:pt>
    <dgm:pt modelId="{CB5E36AC-B4ED-46C7-9F9F-B0E4D3F3D922}" type="sibTrans" cxnId="{7C4F4293-EA11-4CCB-BEC5-69415060BE63}">
      <dgm:prSet/>
      <dgm:spPr/>
      <dgm:t>
        <a:bodyPr/>
        <a:lstStyle/>
        <a:p>
          <a:endParaRPr lang="en-US"/>
        </a:p>
      </dgm:t>
    </dgm:pt>
    <dgm:pt modelId="{2180B85E-7D17-4ADA-931B-70EDD8F92F56}">
      <dgm:prSet phldrT="[Text]" custT="1"/>
      <dgm:spPr/>
      <dgm:t>
        <a:bodyPr/>
        <a:lstStyle/>
        <a:p>
          <a:r>
            <a:rPr lang="bn-BD" sz="2800" dirty="0" smtClean="0">
              <a:latin typeface="Nikosh" pitchFamily="2" charset="0"/>
              <a:cs typeface="Nikosh" pitchFamily="2" charset="0"/>
            </a:rPr>
            <a:t>আইনসভা</a:t>
          </a:r>
          <a:endParaRPr lang="en-US" sz="2800" dirty="0">
            <a:latin typeface="Nikosh" pitchFamily="2" charset="0"/>
            <a:cs typeface="Nikosh" pitchFamily="2" charset="0"/>
          </a:endParaRPr>
        </a:p>
      </dgm:t>
    </dgm:pt>
    <dgm:pt modelId="{544017AD-9897-417C-80F8-4703AD09F752}" type="parTrans" cxnId="{734109E0-B62F-46AB-82B8-022F6B3BE7D6}">
      <dgm:prSet/>
      <dgm:spPr/>
      <dgm:t>
        <a:bodyPr/>
        <a:lstStyle/>
        <a:p>
          <a:endParaRPr lang="en-US"/>
        </a:p>
      </dgm:t>
    </dgm:pt>
    <dgm:pt modelId="{B49C9442-7E72-4872-B2ED-4EB0BAB264C3}" type="sibTrans" cxnId="{734109E0-B62F-46AB-82B8-022F6B3BE7D6}">
      <dgm:prSet/>
      <dgm:spPr/>
      <dgm:t>
        <a:bodyPr/>
        <a:lstStyle/>
        <a:p>
          <a:endParaRPr lang="en-US"/>
        </a:p>
      </dgm:t>
    </dgm:pt>
    <dgm:pt modelId="{3EC0B387-843A-4982-AFBE-ABDC6B1B18CF}">
      <dgm:prSet phldrT="[Text]"/>
      <dgm:spPr/>
      <dgm:t>
        <a:bodyPr/>
        <a:lstStyle/>
        <a:p>
          <a:r>
            <a:rPr lang="bn-BD" dirty="0" smtClean="0">
              <a:latin typeface="Nikosh" pitchFamily="2" charset="0"/>
              <a:cs typeface="Nikosh" pitchFamily="2" charset="0"/>
            </a:rPr>
            <a:t>শাসন বিভাগ</a:t>
          </a:r>
          <a:endParaRPr lang="en-US" dirty="0">
            <a:latin typeface="Nikosh" pitchFamily="2" charset="0"/>
            <a:cs typeface="Nikosh" pitchFamily="2" charset="0"/>
          </a:endParaRPr>
        </a:p>
      </dgm:t>
    </dgm:pt>
    <dgm:pt modelId="{A0EBD343-81E8-451C-BBAE-9F966AF0892A}" type="parTrans" cxnId="{32A55119-57C8-47CB-B1D8-8E91AB703E39}">
      <dgm:prSet/>
      <dgm:spPr/>
      <dgm:t>
        <a:bodyPr/>
        <a:lstStyle/>
        <a:p>
          <a:endParaRPr lang="en-US"/>
        </a:p>
      </dgm:t>
    </dgm:pt>
    <dgm:pt modelId="{2877B3BF-D12E-4A0E-8D2D-B4BC32ECC67D}" type="sibTrans" cxnId="{32A55119-57C8-47CB-B1D8-8E91AB703E39}">
      <dgm:prSet/>
      <dgm:spPr/>
      <dgm:t>
        <a:bodyPr/>
        <a:lstStyle/>
        <a:p>
          <a:endParaRPr lang="en-US"/>
        </a:p>
      </dgm:t>
    </dgm:pt>
    <dgm:pt modelId="{48847D57-F16B-4806-AEC7-D240EFC845EA}">
      <dgm:prSet phldrT="[Text]" custT="1"/>
      <dgm:spPr/>
      <dgm:t>
        <a:bodyPr/>
        <a:lstStyle/>
        <a:p>
          <a:r>
            <a:rPr lang="bn-BD" sz="1800" dirty="0" smtClean="0">
              <a:latin typeface="Nikosh" pitchFamily="2" charset="0"/>
              <a:cs typeface="Nikosh" pitchFamily="2" charset="0"/>
            </a:rPr>
            <a:t>রাষ্ট্রপতি ( সরাসরি নির্বাচিত এবং আইনসভার সদস্য নন ) ও মন্ত্রিসভার সদস্যগণ </a:t>
          </a:r>
        </a:p>
        <a:p>
          <a:r>
            <a:rPr lang="bn-BD" sz="1800" dirty="0" smtClean="0">
              <a:latin typeface="Nikosh" pitchFamily="2" charset="0"/>
              <a:cs typeface="Nikosh" pitchFamily="2" charset="0"/>
            </a:rPr>
            <a:t> ( রাষ্ট্রপতি কর্তৃক নিযুক্ত এবং তার একান্ত অনুগত্য )</a:t>
          </a:r>
          <a:endParaRPr lang="en-US" sz="1800" dirty="0">
            <a:latin typeface="Nikosh" pitchFamily="2" charset="0"/>
            <a:cs typeface="Nikosh" pitchFamily="2" charset="0"/>
          </a:endParaRPr>
        </a:p>
      </dgm:t>
    </dgm:pt>
    <dgm:pt modelId="{A6ECDE37-4940-4C79-8145-D651C9200BF0}" type="parTrans" cxnId="{22FFBE3D-C734-4BDD-AFD9-E6B9AAE1BB5A}">
      <dgm:prSet/>
      <dgm:spPr/>
      <dgm:t>
        <a:bodyPr/>
        <a:lstStyle/>
        <a:p>
          <a:endParaRPr lang="en-US"/>
        </a:p>
      </dgm:t>
    </dgm:pt>
    <dgm:pt modelId="{3FEB44E7-4644-454E-A34C-0D41F90F2A7A}" type="sibTrans" cxnId="{22FFBE3D-C734-4BDD-AFD9-E6B9AAE1BB5A}">
      <dgm:prSet/>
      <dgm:spPr/>
      <dgm:t>
        <a:bodyPr/>
        <a:lstStyle/>
        <a:p>
          <a:endParaRPr lang="en-US"/>
        </a:p>
      </dgm:t>
    </dgm:pt>
    <dgm:pt modelId="{9A7D14BB-7CAA-4382-B691-90EBB85CD127}">
      <dgm:prSet/>
      <dgm:spPr/>
      <dgm:t>
        <a:bodyPr/>
        <a:lstStyle/>
        <a:p>
          <a:r>
            <a:rPr lang="bn-BD" dirty="0" smtClean="0">
              <a:latin typeface="Nikosh" pitchFamily="2" charset="0"/>
              <a:cs typeface="Nikosh" pitchFamily="2" charset="0"/>
            </a:rPr>
            <a:t>শাসন বিভাগ আইন বিভাগের নিকট দায়ী নয়</a:t>
          </a:r>
          <a:endParaRPr lang="en-US" dirty="0">
            <a:latin typeface="Nikosh" pitchFamily="2" charset="0"/>
            <a:cs typeface="Nikosh" pitchFamily="2" charset="0"/>
          </a:endParaRPr>
        </a:p>
      </dgm:t>
    </dgm:pt>
    <dgm:pt modelId="{5185A249-1106-4FB2-9D50-FBF583AD9980}" type="parTrans" cxnId="{4595FBAB-24EA-4AA7-8EDB-4D8E09EEC5C7}">
      <dgm:prSet/>
      <dgm:spPr/>
    </dgm:pt>
    <dgm:pt modelId="{5305A8E6-1A43-476D-8CC3-7203CC4B8FB9}" type="sibTrans" cxnId="{4595FBAB-24EA-4AA7-8EDB-4D8E09EEC5C7}">
      <dgm:prSet/>
      <dgm:spPr/>
    </dgm:pt>
    <dgm:pt modelId="{50C7A633-4CEF-48CB-B469-5C4017CCBD0D}">
      <dgm:prSet custT="1"/>
      <dgm:spPr/>
      <dgm:t>
        <a:bodyPr/>
        <a:lstStyle/>
        <a:p>
          <a:r>
            <a:rPr lang="bn-BD" sz="2400" dirty="0" smtClean="0">
              <a:latin typeface="Nikosh" pitchFamily="2" charset="0"/>
              <a:cs typeface="Nikosh" pitchFamily="2" charset="0"/>
            </a:rPr>
            <a:t>আইনসভার সদস্যগণ শাসন বিভাগের সদস্য নন</a:t>
          </a:r>
          <a:endParaRPr lang="en-US" sz="2400" dirty="0">
            <a:latin typeface="Nikosh" pitchFamily="2" charset="0"/>
            <a:cs typeface="Nikosh" pitchFamily="2" charset="0"/>
          </a:endParaRPr>
        </a:p>
      </dgm:t>
    </dgm:pt>
    <dgm:pt modelId="{45262331-46F2-4D03-AFD6-A45F7C01DD71}" type="parTrans" cxnId="{8845D1E5-BBF9-4E9C-B6EC-C3DBC368CB59}">
      <dgm:prSet/>
      <dgm:spPr/>
    </dgm:pt>
    <dgm:pt modelId="{5C982CD6-9374-464D-AF0A-3B2C2D2767CB}" type="sibTrans" cxnId="{8845D1E5-BBF9-4E9C-B6EC-C3DBC368CB59}">
      <dgm:prSet/>
      <dgm:spPr/>
    </dgm:pt>
    <dgm:pt modelId="{C2C818AD-B530-4314-8D10-CC225DF3A19B}" type="pres">
      <dgm:prSet presAssocID="{4BF72442-8A13-4625-BE87-BDCEABBEE036}" presName="Name0" presStyleCnt="0">
        <dgm:presLayoutVars>
          <dgm:chPref val="1"/>
          <dgm:dir/>
          <dgm:animOne val="branch"/>
          <dgm:animLvl val="lvl"/>
          <dgm:resizeHandles/>
        </dgm:presLayoutVars>
      </dgm:prSet>
      <dgm:spPr/>
      <dgm:t>
        <a:bodyPr/>
        <a:lstStyle/>
        <a:p>
          <a:endParaRPr lang="en-US"/>
        </a:p>
      </dgm:t>
    </dgm:pt>
    <dgm:pt modelId="{161CEF96-C039-428F-9A2A-204D56ECEC68}" type="pres">
      <dgm:prSet presAssocID="{0B0492DE-4F5E-4160-99D3-07BC559FBC7E}" presName="vertOne" presStyleCnt="0"/>
      <dgm:spPr/>
    </dgm:pt>
    <dgm:pt modelId="{1C92C711-0C3E-492D-A1B8-7A8B3E0C628C}" type="pres">
      <dgm:prSet presAssocID="{0B0492DE-4F5E-4160-99D3-07BC559FBC7E}" presName="txOne" presStyleLbl="node0" presStyleIdx="0" presStyleCnt="1">
        <dgm:presLayoutVars>
          <dgm:chPref val="3"/>
        </dgm:presLayoutVars>
      </dgm:prSet>
      <dgm:spPr/>
      <dgm:t>
        <a:bodyPr/>
        <a:lstStyle/>
        <a:p>
          <a:endParaRPr lang="en-US"/>
        </a:p>
      </dgm:t>
    </dgm:pt>
    <dgm:pt modelId="{CD4F846F-9236-4574-9641-446B0E8E412D}" type="pres">
      <dgm:prSet presAssocID="{0B0492DE-4F5E-4160-99D3-07BC559FBC7E}" presName="parTransOne" presStyleCnt="0"/>
      <dgm:spPr/>
    </dgm:pt>
    <dgm:pt modelId="{D8CBDFFE-54AF-42C5-9B86-24E0B02FBD9F}" type="pres">
      <dgm:prSet presAssocID="{0B0492DE-4F5E-4160-99D3-07BC559FBC7E}" presName="horzOne" presStyleCnt="0"/>
      <dgm:spPr/>
    </dgm:pt>
    <dgm:pt modelId="{69E1B1BD-0793-4F75-9CBD-97DFB6866650}" type="pres">
      <dgm:prSet presAssocID="{2180B85E-7D17-4ADA-931B-70EDD8F92F56}" presName="vertTwo" presStyleCnt="0"/>
      <dgm:spPr/>
    </dgm:pt>
    <dgm:pt modelId="{F60A31FA-2C0D-401C-9B0A-4A247917F713}" type="pres">
      <dgm:prSet presAssocID="{2180B85E-7D17-4ADA-931B-70EDD8F92F56}" presName="txTwo" presStyleLbl="node2" presStyleIdx="0" presStyleCnt="3">
        <dgm:presLayoutVars>
          <dgm:chPref val="3"/>
        </dgm:presLayoutVars>
      </dgm:prSet>
      <dgm:spPr/>
      <dgm:t>
        <a:bodyPr/>
        <a:lstStyle/>
        <a:p>
          <a:endParaRPr lang="en-US"/>
        </a:p>
      </dgm:t>
    </dgm:pt>
    <dgm:pt modelId="{917F5DD2-EA56-405E-A7A2-D316B8CB771F}" type="pres">
      <dgm:prSet presAssocID="{2180B85E-7D17-4ADA-931B-70EDD8F92F56}" presName="horzTwo" presStyleCnt="0"/>
      <dgm:spPr/>
    </dgm:pt>
    <dgm:pt modelId="{48636094-4A7D-4248-8917-428CB4061FA4}" type="pres">
      <dgm:prSet presAssocID="{B49C9442-7E72-4872-B2ED-4EB0BAB264C3}" presName="sibSpaceTwo" presStyleCnt="0"/>
      <dgm:spPr/>
    </dgm:pt>
    <dgm:pt modelId="{AA42DC16-300B-42D0-B925-79DCFEC305B1}" type="pres">
      <dgm:prSet presAssocID="{9A7D14BB-7CAA-4382-B691-90EBB85CD127}" presName="vertTwo" presStyleCnt="0"/>
      <dgm:spPr/>
    </dgm:pt>
    <dgm:pt modelId="{F1903BBA-0851-46AD-9AE8-ACA06DEB7F65}" type="pres">
      <dgm:prSet presAssocID="{9A7D14BB-7CAA-4382-B691-90EBB85CD127}" presName="txTwo" presStyleLbl="node2" presStyleIdx="1" presStyleCnt="3">
        <dgm:presLayoutVars>
          <dgm:chPref val="3"/>
        </dgm:presLayoutVars>
      </dgm:prSet>
      <dgm:spPr/>
      <dgm:t>
        <a:bodyPr/>
        <a:lstStyle/>
        <a:p>
          <a:endParaRPr lang="en-US"/>
        </a:p>
      </dgm:t>
    </dgm:pt>
    <dgm:pt modelId="{EA7F932D-F60C-4C9B-8763-C36922A95BA5}" type="pres">
      <dgm:prSet presAssocID="{9A7D14BB-7CAA-4382-B691-90EBB85CD127}" presName="parTransTwo" presStyleCnt="0"/>
      <dgm:spPr/>
    </dgm:pt>
    <dgm:pt modelId="{9F0F6BBD-73E1-4AC2-A46C-E6B3795DBA0B}" type="pres">
      <dgm:prSet presAssocID="{9A7D14BB-7CAA-4382-B691-90EBB85CD127}" presName="horzTwo" presStyleCnt="0"/>
      <dgm:spPr/>
    </dgm:pt>
    <dgm:pt modelId="{3D9C4D56-1FAB-41EC-986E-D7CBFBA450B7}" type="pres">
      <dgm:prSet presAssocID="{50C7A633-4CEF-48CB-B469-5C4017CCBD0D}" presName="vertThree" presStyleCnt="0"/>
      <dgm:spPr/>
    </dgm:pt>
    <dgm:pt modelId="{6F3E5B9D-2CFD-45E3-AB2D-49876314925B}" type="pres">
      <dgm:prSet presAssocID="{50C7A633-4CEF-48CB-B469-5C4017CCBD0D}" presName="txThree" presStyleLbl="node3" presStyleIdx="0" presStyleCnt="2">
        <dgm:presLayoutVars>
          <dgm:chPref val="3"/>
        </dgm:presLayoutVars>
      </dgm:prSet>
      <dgm:spPr/>
      <dgm:t>
        <a:bodyPr/>
        <a:lstStyle/>
        <a:p>
          <a:endParaRPr lang="en-US"/>
        </a:p>
      </dgm:t>
    </dgm:pt>
    <dgm:pt modelId="{BFB986B6-36FF-4E0F-88E8-EA556138DEF5}" type="pres">
      <dgm:prSet presAssocID="{50C7A633-4CEF-48CB-B469-5C4017CCBD0D}" presName="horzThree" presStyleCnt="0"/>
      <dgm:spPr/>
    </dgm:pt>
    <dgm:pt modelId="{0ECCCD19-0908-4A39-8C38-D684866CAFC8}" type="pres">
      <dgm:prSet presAssocID="{5305A8E6-1A43-476D-8CC3-7203CC4B8FB9}" presName="sibSpaceTwo" presStyleCnt="0"/>
      <dgm:spPr/>
    </dgm:pt>
    <dgm:pt modelId="{8E2756B5-E560-4407-B2E5-450E4FC4514F}" type="pres">
      <dgm:prSet presAssocID="{3EC0B387-843A-4982-AFBE-ABDC6B1B18CF}" presName="vertTwo" presStyleCnt="0"/>
      <dgm:spPr/>
    </dgm:pt>
    <dgm:pt modelId="{6D6742B7-77DD-4C2C-B05C-254FF2A4696F}" type="pres">
      <dgm:prSet presAssocID="{3EC0B387-843A-4982-AFBE-ABDC6B1B18CF}" presName="txTwo" presStyleLbl="node2" presStyleIdx="2" presStyleCnt="3">
        <dgm:presLayoutVars>
          <dgm:chPref val="3"/>
        </dgm:presLayoutVars>
      </dgm:prSet>
      <dgm:spPr/>
      <dgm:t>
        <a:bodyPr/>
        <a:lstStyle/>
        <a:p>
          <a:endParaRPr lang="en-US"/>
        </a:p>
      </dgm:t>
    </dgm:pt>
    <dgm:pt modelId="{D4687BB4-01A9-4374-87C7-41DEDEF4D96D}" type="pres">
      <dgm:prSet presAssocID="{3EC0B387-843A-4982-AFBE-ABDC6B1B18CF}" presName="parTransTwo" presStyleCnt="0"/>
      <dgm:spPr/>
    </dgm:pt>
    <dgm:pt modelId="{3D01BCE1-E983-41D2-873E-17BE4A5684E4}" type="pres">
      <dgm:prSet presAssocID="{3EC0B387-843A-4982-AFBE-ABDC6B1B18CF}" presName="horzTwo" presStyleCnt="0"/>
      <dgm:spPr/>
    </dgm:pt>
    <dgm:pt modelId="{E5C615C2-D5BD-4F35-A561-79F2E2A6C928}" type="pres">
      <dgm:prSet presAssocID="{48847D57-F16B-4806-AEC7-D240EFC845EA}" presName="vertThree" presStyleCnt="0"/>
      <dgm:spPr/>
    </dgm:pt>
    <dgm:pt modelId="{F6143C44-C620-4470-B46A-A32DC0B8DF86}" type="pres">
      <dgm:prSet presAssocID="{48847D57-F16B-4806-AEC7-D240EFC845EA}" presName="txThree" presStyleLbl="node3" presStyleIdx="1" presStyleCnt="2">
        <dgm:presLayoutVars>
          <dgm:chPref val="3"/>
        </dgm:presLayoutVars>
      </dgm:prSet>
      <dgm:spPr/>
      <dgm:t>
        <a:bodyPr/>
        <a:lstStyle/>
        <a:p>
          <a:endParaRPr lang="en-US"/>
        </a:p>
      </dgm:t>
    </dgm:pt>
    <dgm:pt modelId="{D1D158F9-A3A6-4EBE-BC2B-9CA3E7EF10F6}" type="pres">
      <dgm:prSet presAssocID="{48847D57-F16B-4806-AEC7-D240EFC845EA}" presName="horzThree" presStyleCnt="0"/>
      <dgm:spPr/>
    </dgm:pt>
  </dgm:ptLst>
  <dgm:cxnLst>
    <dgm:cxn modelId="{41F6B8AC-A954-453D-9847-3AB57C8769EB}" type="presOf" srcId="{0B0492DE-4F5E-4160-99D3-07BC559FBC7E}" destId="{1C92C711-0C3E-492D-A1B8-7A8B3E0C628C}" srcOrd="0" destOrd="0" presId="urn:microsoft.com/office/officeart/2005/8/layout/hierarchy4"/>
    <dgm:cxn modelId="{DD4F02DD-8ED1-4774-97A8-6D12A1B6380D}" type="presOf" srcId="{48847D57-F16B-4806-AEC7-D240EFC845EA}" destId="{F6143C44-C620-4470-B46A-A32DC0B8DF86}" srcOrd="0" destOrd="0" presId="urn:microsoft.com/office/officeart/2005/8/layout/hierarchy4"/>
    <dgm:cxn modelId="{4595FBAB-24EA-4AA7-8EDB-4D8E09EEC5C7}" srcId="{0B0492DE-4F5E-4160-99D3-07BC559FBC7E}" destId="{9A7D14BB-7CAA-4382-B691-90EBB85CD127}" srcOrd="1" destOrd="0" parTransId="{5185A249-1106-4FB2-9D50-FBF583AD9980}" sibTransId="{5305A8E6-1A43-476D-8CC3-7203CC4B8FB9}"/>
    <dgm:cxn modelId="{734109E0-B62F-46AB-82B8-022F6B3BE7D6}" srcId="{0B0492DE-4F5E-4160-99D3-07BC559FBC7E}" destId="{2180B85E-7D17-4ADA-931B-70EDD8F92F56}" srcOrd="0" destOrd="0" parTransId="{544017AD-9897-417C-80F8-4703AD09F752}" sibTransId="{B49C9442-7E72-4872-B2ED-4EB0BAB264C3}"/>
    <dgm:cxn modelId="{EA8982E3-EFAC-4EBD-B114-1EB258679B44}" type="presOf" srcId="{9A7D14BB-7CAA-4382-B691-90EBB85CD127}" destId="{F1903BBA-0851-46AD-9AE8-ACA06DEB7F65}" srcOrd="0" destOrd="0" presId="urn:microsoft.com/office/officeart/2005/8/layout/hierarchy4"/>
    <dgm:cxn modelId="{3D865691-A280-49BE-ACC2-7F07C3A1D207}" type="presOf" srcId="{50C7A633-4CEF-48CB-B469-5C4017CCBD0D}" destId="{6F3E5B9D-2CFD-45E3-AB2D-49876314925B}" srcOrd="0" destOrd="0" presId="urn:microsoft.com/office/officeart/2005/8/layout/hierarchy4"/>
    <dgm:cxn modelId="{7C4F4293-EA11-4CCB-BEC5-69415060BE63}" srcId="{4BF72442-8A13-4625-BE87-BDCEABBEE036}" destId="{0B0492DE-4F5E-4160-99D3-07BC559FBC7E}" srcOrd="0" destOrd="0" parTransId="{CE3838F9-24BC-4D50-90D1-793ABA39DC97}" sibTransId="{CB5E36AC-B4ED-46C7-9F9F-B0E4D3F3D922}"/>
    <dgm:cxn modelId="{8845D1E5-BBF9-4E9C-B6EC-C3DBC368CB59}" srcId="{9A7D14BB-7CAA-4382-B691-90EBB85CD127}" destId="{50C7A633-4CEF-48CB-B469-5C4017CCBD0D}" srcOrd="0" destOrd="0" parTransId="{45262331-46F2-4D03-AFD6-A45F7C01DD71}" sibTransId="{5C982CD6-9374-464D-AF0A-3B2C2D2767CB}"/>
    <dgm:cxn modelId="{90209367-38F9-441B-8B32-108C059ED75F}" type="presOf" srcId="{4BF72442-8A13-4625-BE87-BDCEABBEE036}" destId="{C2C818AD-B530-4314-8D10-CC225DF3A19B}" srcOrd="0" destOrd="0" presId="urn:microsoft.com/office/officeart/2005/8/layout/hierarchy4"/>
    <dgm:cxn modelId="{8AECA3AF-50BA-40C8-B7ED-F6C1278DF380}" type="presOf" srcId="{3EC0B387-843A-4982-AFBE-ABDC6B1B18CF}" destId="{6D6742B7-77DD-4C2C-B05C-254FF2A4696F}" srcOrd="0" destOrd="0" presId="urn:microsoft.com/office/officeart/2005/8/layout/hierarchy4"/>
    <dgm:cxn modelId="{32A55119-57C8-47CB-B1D8-8E91AB703E39}" srcId="{0B0492DE-4F5E-4160-99D3-07BC559FBC7E}" destId="{3EC0B387-843A-4982-AFBE-ABDC6B1B18CF}" srcOrd="2" destOrd="0" parTransId="{A0EBD343-81E8-451C-BBAE-9F966AF0892A}" sibTransId="{2877B3BF-D12E-4A0E-8D2D-B4BC32ECC67D}"/>
    <dgm:cxn modelId="{456ED5BF-94B6-4338-B7F9-E444BFB066B6}" type="presOf" srcId="{2180B85E-7D17-4ADA-931B-70EDD8F92F56}" destId="{F60A31FA-2C0D-401C-9B0A-4A247917F713}" srcOrd="0" destOrd="0" presId="urn:microsoft.com/office/officeart/2005/8/layout/hierarchy4"/>
    <dgm:cxn modelId="{22FFBE3D-C734-4BDD-AFD9-E6B9AAE1BB5A}" srcId="{3EC0B387-843A-4982-AFBE-ABDC6B1B18CF}" destId="{48847D57-F16B-4806-AEC7-D240EFC845EA}" srcOrd="0" destOrd="0" parTransId="{A6ECDE37-4940-4C79-8145-D651C9200BF0}" sibTransId="{3FEB44E7-4644-454E-A34C-0D41F90F2A7A}"/>
    <dgm:cxn modelId="{740E70EF-8E1C-4C07-B091-7EB3C3F7D276}" type="presParOf" srcId="{C2C818AD-B530-4314-8D10-CC225DF3A19B}" destId="{161CEF96-C039-428F-9A2A-204D56ECEC68}" srcOrd="0" destOrd="0" presId="urn:microsoft.com/office/officeart/2005/8/layout/hierarchy4"/>
    <dgm:cxn modelId="{19784DC3-8738-483D-A4E4-AFE2D620EDE4}" type="presParOf" srcId="{161CEF96-C039-428F-9A2A-204D56ECEC68}" destId="{1C92C711-0C3E-492D-A1B8-7A8B3E0C628C}" srcOrd="0" destOrd="0" presId="urn:microsoft.com/office/officeart/2005/8/layout/hierarchy4"/>
    <dgm:cxn modelId="{CEC2D38B-797C-4649-8797-D496607CB1D1}" type="presParOf" srcId="{161CEF96-C039-428F-9A2A-204D56ECEC68}" destId="{CD4F846F-9236-4574-9641-446B0E8E412D}" srcOrd="1" destOrd="0" presId="urn:microsoft.com/office/officeart/2005/8/layout/hierarchy4"/>
    <dgm:cxn modelId="{B2609185-EB6C-4092-B4B1-A4209B4E92A2}" type="presParOf" srcId="{161CEF96-C039-428F-9A2A-204D56ECEC68}" destId="{D8CBDFFE-54AF-42C5-9B86-24E0B02FBD9F}" srcOrd="2" destOrd="0" presId="urn:microsoft.com/office/officeart/2005/8/layout/hierarchy4"/>
    <dgm:cxn modelId="{380A345F-312D-45FB-BCB5-42824BE66B45}" type="presParOf" srcId="{D8CBDFFE-54AF-42C5-9B86-24E0B02FBD9F}" destId="{69E1B1BD-0793-4F75-9CBD-97DFB6866650}" srcOrd="0" destOrd="0" presId="urn:microsoft.com/office/officeart/2005/8/layout/hierarchy4"/>
    <dgm:cxn modelId="{9EB255AB-3F91-43A7-96F6-09E1B2673BF5}" type="presParOf" srcId="{69E1B1BD-0793-4F75-9CBD-97DFB6866650}" destId="{F60A31FA-2C0D-401C-9B0A-4A247917F713}" srcOrd="0" destOrd="0" presId="urn:microsoft.com/office/officeart/2005/8/layout/hierarchy4"/>
    <dgm:cxn modelId="{3F56CFC6-4C34-409A-B3BF-E05EC6F5A3A6}" type="presParOf" srcId="{69E1B1BD-0793-4F75-9CBD-97DFB6866650}" destId="{917F5DD2-EA56-405E-A7A2-D316B8CB771F}" srcOrd="1" destOrd="0" presId="urn:microsoft.com/office/officeart/2005/8/layout/hierarchy4"/>
    <dgm:cxn modelId="{B2302565-C195-4E4F-ACD1-858177FFAD9C}" type="presParOf" srcId="{D8CBDFFE-54AF-42C5-9B86-24E0B02FBD9F}" destId="{48636094-4A7D-4248-8917-428CB4061FA4}" srcOrd="1" destOrd="0" presId="urn:microsoft.com/office/officeart/2005/8/layout/hierarchy4"/>
    <dgm:cxn modelId="{36EC9183-FB3C-4CE5-ADB4-CB48CBD4087E}" type="presParOf" srcId="{D8CBDFFE-54AF-42C5-9B86-24E0B02FBD9F}" destId="{AA42DC16-300B-42D0-B925-79DCFEC305B1}" srcOrd="2" destOrd="0" presId="urn:microsoft.com/office/officeart/2005/8/layout/hierarchy4"/>
    <dgm:cxn modelId="{7FFCB55B-5ABF-4555-8436-74056AFB2A32}" type="presParOf" srcId="{AA42DC16-300B-42D0-B925-79DCFEC305B1}" destId="{F1903BBA-0851-46AD-9AE8-ACA06DEB7F65}" srcOrd="0" destOrd="0" presId="urn:microsoft.com/office/officeart/2005/8/layout/hierarchy4"/>
    <dgm:cxn modelId="{323E1E8B-3709-49B8-B534-75A03DC2D465}" type="presParOf" srcId="{AA42DC16-300B-42D0-B925-79DCFEC305B1}" destId="{EA7F932D-F60C-4C9B-8763-C36922A95BA5}" srcOrd="1" destOrd="0" presId="urn:microsoft.com/office/officeart/2005/8/layout/hierarchy4"/>
    <dgm:cxn modelId="{12A4FAE0-4CCB-4A6D-937D-D5D05102B9A7}" type="presParOf" srcId="{AA42DC16-300B-42D0-B925-79DCFEC305B1}" destId="{9F0F6BBD-73E1-4AC2-A46C-E6B3795DBA0B}" srcOrd="2" destOrd="0" presId="urn:microsoft.com/office/officeart/2005/8/layout/hierarchy4"/>
    <dgm:cxn modelId="{5D5E8176-0952-4F2E-BF5B-27EA45427802}" type="presParOf" srcId="{9F0F6BBD-73E1-4AC2-A46C-E6B3795DBA0B}" destId="{3D9C4D56-1FAB-41EC-986E-D7CBFBA450B7}" srcOrd="0" destOrd="0" presId="urn:microsoft.com/office/officeart/2005/8/layout/hierarchy4"/>
    <dgm:cxn modelId="{7B7840C7-5378-48AA-9A76-98082CE66449}" type="presParOf" srcId="{3D9C4D56-1FAB-41EC-986E-D7CBFBA450B7}" destId="{6F3E5B9D-2CFD-45E3-AB2D-49876314925B}" srcOrd="0" destOrd="0" presId="urn:microsoft.com/office/officeart/2005/8/layout/hierarchy4"/>
    <dgm:cxn modelId="{F072E10E-9A67-48F7-AA23-AF42265AD5B8}" type="presParOf" srcId="{3D9C4D56-1FAB-41EC-986E-D7CBFBA450B7}" destId="{BFB986B6-36FF-4E0F-88E8-EA556138DEF5}" srcOrd="1" destOrd="0" presId="urn:microsoft.com/office/officeart/2005/8/layout/hierarchy4"/>
    <dgm:cxn modelId="{FC62A0AE-975F-4804-8999-14E51D56968D}" type="presParOf" srcId="{D8CBDFFE-54AF-42C5-9B86-24E0B02FBD9F}" destId="{0ECCCD19-0908-4A39-8C38-D684866CAFC8}" srcOrd="3" destOrd="0" presId="urn:microsoft.com/office/officeart/2005/8/layout/hierarchy4"/>
    <dgm:cxn modelId="{7237A101-1EC6-4C9B-A12B-A986ECF17076}" type="presParOf" srcId="{D8CBDFFE-54AF-42C5-9B86-24E0B02FBD9F}" destId="{8E2756B5-E560-4407-B2E5-450E4FC4514F}" srcOrd="4" destOrd="0" presId="urn:microsoft.com/office/officeart/2005/8/layout/hierarchy4"/>
    <dgm:cxn modelId="{22DAC72B-1119-42E8-8908-2E52AE474A59}" type="presParOf" srcId="{8E2756B5-E560-4407-B2E5-450E4FC4514F}" destId="{6D6742B7-77DD-4C2C-B05C-254FF2A4696F}" srcOrd="0" destOrd="0" presId="urn:microsoft.com/office/officeart/2005/8/layout/hierarchy4"/>
    <dgm:cxn modelId="{EE58F97B-5798-40B2-8543-EAFAC749AF7D}" type="presParOf" srcId="{8E2756B5-E560-4407-B2E5-450E4FC4514F}" destId="{D4687BB4-01A9-4374-87C7-41DEDEF4D96D}" srcOrd="1" destOrd="0" presId="urn:microsoft.com/office/officeart/2005/8/layout/hierarchy4"/>
    <dgm:cxn modelId="{3C149F65-074A-4303-BA8D-0019582A2634}" type="presParOf" srcId="{8E2756B5-E560-4407-B2E5-450E4FC4514F}" destId="{3D01BCE1-E983-41D2-873E-17BE4A5684E4}" srcOrd="2" destOrd="0" presId="urn:microsoft.com/office/officeart/2005/8/layout/hierarchy4"/>
    <dgm:cxn modelId="{AB7F5305-0725-4969-958E-9D7E9BF2644D}" type="presParOf" srcId="{3D01BCE1-E983-41D2-873E-17BE4A5684E4}" destId="{E5C615C2-D5BD-4F35-A561-79F2E2A6C928}" srcOrd="0" destOrd="0" presId="urn:microsoft.com/office/officeart/2005/8/layout/hierarchy4"/>
    <dgm:cxn modelId="{386A439F-9E9A-4F49-AE3C-A97F3ABC1EDD}" type="presParOf" srcId="{E5C615C2-D5BD-4F35-A561-79F2E2A6C928}" destId="{F6143C44-C620-4470-B46A-A32DC0B8DF86}" srcOrd="0" destOrd="0" presId="urn:microsoft.com/office/officeart/2005/8/layout/hierarchy4"/>
    <dgm:cxn modelId="{F798B9F4-9B1D-48B3-9FF9-2B49E6915949}" type="presParOf" srcId="{E5C615C2-D5BD-4F35-A561-79F2E2A6C928}" destId="{D1D158F9-A3A6-4EBE-BC2B-9CA3E7EF10F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3F4269-5A23-427A-9CC3-611C2353B2F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7877CA68-C967-4F29-A275-0F52D6F3D097}">
      <dgm:prSet phldrT="[Text]" custT="1"/>
      <dgm:spPr/>
      <dgm:t>
        <a:bodyPr/>
        <a:lstStyle/>
        <a:p>
          <a:r>
            <a:rPr lang="bn-BD" sz="2800" dirty="0" smtClean="0">
              <a:latin typeface="Nikosh" pitchFamily="2" charset="0"/>
              <a:cs typeface="Nikosh" pitchFamily="2" charset="0"/>
            </a:rPr>
            <a:t>সংসদীয় সরকার ব্যবস্থায় আইন বিভাগ ও শাসন বিভাগের সম্পর্ক</a:t>
          </a:r>
          <a:endParaRPr lang="en-US" sz="2800" dirty="0">
            <a:latin typeface="Nikosh" pitchFamily="2" charset="0"/>
            <a:cs typeface="Nikosh" pitchFamily="2" charset="0"/>
          </a:endParaRPr>
        </a:p>
      </dgm:t>
    </dgm:pt>
    <dgm:pt modelId="{2DA354CB-A63D-4A74-8CCA-112CAAEE803F}" type="parTrans" cxnId="{DAF50CBE-0062-46D7-BEDF-5420CFAC5EDE}">
      <dgm:prSet/>
      <dgm:spPr/>
      <dgm:t>
        <a:bodyPr/>
        <a:lstStyle/>
        <a:p>
          <a:endParaRPr lang="en-US"/>
        </a:p>
      </dgm:t>
    </dgm:pt>
    <dgm:pt modelId="{6D3FCD8E-4E8F-4239-9865-2620A95DB2F7}" type="sibTrans" cxnId="{DAF50CBE-0062-46D7-BEDF-5420CFAC5EDE}">
      <dgm:prSet/>
      <dgm:spPr/>
      <dgm:t>
        <a:bodyPr/>
        <a:lstStyle/>
        <a:p>
          <a:endParaRPr lang="en-US"/>
        </a:p>
      </dgm:t>
    </dgm:pt>
    <dgm:pt modelId="{CE3ED92D-B09E-4FA4-AC58-0080EC9E4FF9}">
      <dgm:prSet phldrT="[Text]" custT="1"/>
      <dgm:spPr/>
      <dgm:t>
        <a:bodyPr/>
        <a:lstStyle/>
        <a:p>
          <a:r>
            <a:rPr lang="bn-BD" sz="2400" dirty="0" smtClean="0">
              <a:latin typeface="Nikosh" pitchFamily="2" charset="0"/>
              <a:cs typeface="Nikosh" pitchFamily="2" charset="0"/>
            </a:rPr>
            <a:t>শাসন বিভাগ (মন্ত্রিসভা)</a:t>
          </a:r>
          <a:endParaRPr lang="en-US" sz="2400" dirty="0">
            <a:latin typeface="Nikosh" pitchFamily="2" charset="0"/>
            <a:cs typeface="Nikosh" pitchFamily="2" charset="0"/>
          </a:endParaRPr>
        </a:p>
      </dgm:t>
    </dgm:pt>
    <dgm:pt modelId="{3103357D-AFDB-4B36-94DD-791EEE0F6C87}" type="parTrans" cxnId="{BA0505E6-1DB2-4EBD-8AD5-8FC7BDF45519}">
      <dgm:prSet/>
      <dgm:spPr/>
      <dgm:t>
        <a:bodyPr/>
        <a:lstStyle/>
        <a:p>
          <a:endParaRPr lang="en-US"/>
        </a:p>
      </dgm:t>
    </dgm:pt>
    <dgm:pt modelId="{1CC0D2FB-F006-419A-924D-4EC82203738D}" type="sibTrans" cxnId="{BA0505E6-1DB2-4EBD-8AD5-8FC7BDF45519}">
      <dgm:prSet/>
      <dgm:spPr/>
      <dgm:t>
        <a:bodyPr/>
        <a:lstStyle/>
        <a:p>
          <a:endParaRPr lang="en-US"/>
        </a:p>
      </dgm:t>
    </dgm:pt>
    <dgm:pt modelId="{A10B5887-5E2E-4575-9793-F6D776925B65}">
      <dgm:prSet phldrT="[Text]" custT="1"/>
      <dgm:spPr/>
      <dgm:t>
        <a:bodyPr/>
        <a:lstStyle/>
        <a:p>
          <a:r>
            <a:rPr lang="bn-BD" sz="2400" dirty="0" smtClean="0">
              <a:latin typeface="Nikosh" pitchFamily="2" charset="0"/>
              <a:cs typeface="Nikosh" pitchFamily="2" charset="0"/>
            </a:rPr>
            <a:t>প্রধানমন্ত্রী (সংখ্যাগরিষ্ঠ দলের সংসদীয় নেতা) </a:t>
          </a:r>
          <a:endParaRPr lang="en-US" sz="2400" dirty="0">
            <a:latin typeface="Nikosh" pitchFamily="2" charset="0"/>
            <a:cs typeface="Nikosh" pitchFamily="2" charset="0"/>
          </a:endParaRPr>
        </a:p>
      </dgm:t>
    </dgm:pt>
    <dgm:pt modelId="{D3D03820-75B9-443C-B8B6-654C28D92C41}" type="parTrans" cxnId="{10386257-3656-4523-BBD9-119E2E0D43B9}">
      <dgm:prSet/>
      <dgm:spPr/>
      <dgm:t>
        <a:bodyPr/>
        <a:lstStyle/>
        <a:p>
          <a:endParaRPr lang="en-US"/>
        </a:p>
      </dgm:t>
    </dgm:pt>
    <dgm:pt modelId="{41FB7A14-AA6A-4DD1-A91C-ED274C519C91}" type="sibTrans" cxnId="{10386257-3656-4523-BBD9-119E2E0D43B9}">
      <dgm:prSet/>
      <dgm:spPr/>
      <dgm:t>
        <a:bodyPr/>
        <a:lstStyle/>
        <a:p>
          <a:endParaRPr lang="en-US"/>
        </a:p>
      </dgm:t>
    </dgm:pt>
    <dgm:pt modelId="{82952CF2-C800-4F02-8519-353EE94AFA57}">
      <dgm:prSet phldrT="[Text]" custT="1"/>
      <dgm:spPr/>
      <dgm:t>
        <a:bodyPr/>
        <a:lstStyle/>
        <a:p>
          <a:r>
            <a:rPr lang="bn-BD" sz="2400" dirty="0" smtClean="0">
              <a:latin typeface="Nikosh" pitchFamily="2" charset="0"/>
              <a:cs typeface="Nikosh" pitchFamily="2" charset="0"/>
            </a:rPr>
            <a:t>আইন বিভাগ (আইনসভা)</a:t>
          </a:r>
          <a:endParaRPr lang="en-US" sz="2400" dirty="0">
            <a:latin typeface="Nikosh" pitchFamily="2" charset="0"/>
            <a:cs typeface="Nikosh" pitchFamily="2" charset="0"/>
          </a:endParaRPr>
        </a:p>
      </dgm:t>
    </dgm:pt>
    <dgm:pt modelId="{CFE98FE0-164A-4FDB-9DD3-F9C104683908}" type="parTrans" cxnId="{ED6A4E16-A352-4BA9-A47D-3AC600A6FE0F}">
      <dgm:prSet/>
      <dgm:spPr/>
      <dgm:t>
        <a:bodyPr/>
        <a:lstStyle/>
        <a:p>
          <a:endParaRPr lang="en-US"/>
        </a:p>
      </dgm:t>
    </dgm:pt>
    <dgm:pt modelId="{A4C43926-87BD-45F7-ADCA-86450B11A149}" type="sibTrans" cxnId="{ED6A4E16-A352-4BA9-A47D-3AC600A6FE0F}">
      <dgm:prSet/>
      <dgm:spPr/>
      <dgm:t>
        <a:bodyPr/>
        <a:lstStyle/>
        <a:p>
          <a:endParaRPr lang="en-US"/>
        </a:p>
      </dgm:t>
    </dgm:pt>
    <dgm:pt modelId="{13C97FA8-0933-4AB1-B412-6775E3088E37}">
      <dgm:prSet phldrT="[Text]" custT="1"/>
      <dgm:spPr/>
      <dgm:t>
        <a:bodyPr/>
        <a:lstStyle/>
        <a:p>
          <a:r>
            <a:rPr lang="bn-BD" sz="2400" dirty="0" smtClean="0">
              <a:latin typeface="Nikosh" pitchFamily="2" charset="0"/>
              <a:cs typeface="Nikosh" pitchFamily="2" charset="0"/>
            </a:rPr>
            <a:t>সংখ্যাগরিষ্ঠ দল</a:t>
          </a:r>
          <a:endParaRPr lang="en-US" sz="2400" dirty="0">
            <a:latin typeface="Nikosh" pitchFamily="2" charset="0"/>
            <a:cs typeface="Nikosh" pitchFamily="2" charset="0"/>
          </a:endParaRPr>
        </a:p>
      </dgm:t>
    </dgm:pt>
    <dgm:pt modelId="{7DE53532-7AEB-4A58-A764-5C8076FD9122}" type="parTrans" cxnId="{63B930CC-D6F7-4391-94F3-28E895D5F8AF}">
      <dgm:prSet/>
      <dgm:spPr/>
      <dgm:t>
        <a:bodyPr/>
        <a:lstStyle/>
        <a:p>
          <a:endParaRPr lang="en-US"/>
        </a:p>
      </dgm:t>
    </dgm:pt>
    <dgm:pt modelId="{01C0F924-2C6C-4066-ACEC-9087918909D1}" type="sibTrans" cxnId="{63B930CC-D6F7-4391-94F3-28E895D5F8AF}">
      <dgm:prSet/>
      <dgm:spPr/>
      <dgm:t>
        <a:bodyPr/>
        <a:lstStyle/>
        <a:p>
          <a:endParaRPr lang="en-US"/>
        </a:p>
      </dgm:t>
    </dgm:pt>
    <dgm:pt modelId="{C13FE4A6-2500-4A6C-B68C-F332F1CE1CC4}">
      <dgm:prSet custT="1"/>
      <dgm:spPr/>
      <dgm:t>
        <a:bodyPr/>
        <a:lstStyle/>
        <a:p>
          <a:r>
            <a:rPr lang="bn-BD" sz="2400" dirty="0" smtClean="0">
              <a:latin typeface="Nikosh" pitchFamily="2" charset="0"/>
              <a:cs typeface="Nikosh" pitchFamily="2" charset="0"/>
            </a:rPr>
            <a:t>সংখ্যালঘিষ্ঠ দল/ দলসমুহ</a:t>
          </a:r>
          <a:endParaRPr lang="en-US" sz="2400" dirty="0">
            <a:latin typeface="Nikosh" pitchFamily="2" charset="0"/>
            <a:cs typeface="Nikosh" pitchFamily="2" charset="0"/>
          </a:endParaRPr>
        </a:p>
      </dgm:t>
    </dgm:pt>
    <dgm:pt modelId="{4EA76096-DE5B-4A2F-A591-A3FB9D26F1B5}" type="parTrans" cxnId="{078D5B4E-196B-4772-9C60-5ABA297194B5}">
      <dgm:prSet/>
      <dgm:spPr/>
      <dgm:t>
        <a:bodyPr/>
        <a:lstStyle/>
        <a:p>
          <a:endParaRPr lang="en-US"/>
        </a:p>
      </dgm:t>
    </dgm:pt>
    <dgm:pt modelId="{F1764FED-5938-46DF-A88C-4185085D9E55}" type="sibTrans" cxnId="{078D5B4E-196B-4772-9C60-5ABA297194B5}">
      <dgm:prSet/>
      <dgm:spPr/>
      <dgm:t>
        <a:bodyPr/>
        <a:lstStyle/>
        <a:p>
          <a:endParaRPr lang="en-US"/>
        </a:p>
      </dgm:t>
    </dgm:pt>
    <dgm:pt modelId="{6AEEEE05-D03B-4788-896F-BB1D5A01739B}">
      <dgm:prSet custT="1"/>
      <dgm:spPr/>
      <dgm:t>
        <a:bodyPr/>
        <a:lstStyle/>
        <a:p>
          <a:r>
            <a:rPr lang="bn-BD" sz="2400" dirty="0" smtClean="0">
              <a:latin typeface="Nikosh" pitchFamily="2" charset="0"/>
              <a:cs typeface="Nikosh" pitchFamily="2" charset="0"/>
            </a:rPr>
            <a:t>অন্যান্য মন্ত্রী (প্রধানমন্ত্রী কর্তৃক দায়িত্বপ্রাপ্ত)</a:t>
          </a:r>
          <a:endParaRPr lang="en-US" sz="2400" dirty="0">
            <a:latin typeface="Nikosh" pitchFamily="2" charset="0"/>
            <a:cs typeface="Nikosh" pitchFamily="2" charset="0"/>
          </a:endParaRPr>
        </a:p>
      </dgm:t>
    </dgm:pt>
    <dgm:pt modelId="{E6FB0620-2F77-40F5-8208-FB606ECFE3E6}" type="parTrans" cxnId="{6F99B5A5-C481-461C-BBBA-859AA3347BCC}">
      <dgm:prSet/>
      <dgm:spPr/>
      <dgm:t>
        <a:bodyPr/>
        <a:lstStyle/>
        <a:p>
          <a:endParaRPr lang="en-US"/>
        </a:p>
      </dgm:t>
    </dgm:pt>
    <dgm:pt modelId="{724BEB4F-B404-4855-8FD4-42BEAD90757A}" type="sibTrans" cxnId="{6F99B5A5-C481-461C-BBBA-859AA3347BCC}">
      <dgm:prSet/>
      <dgm:spPr/>
      <dgm:t>
        <a:bodyPr/>
        <a:lstStyle/>
        <a:p>
          <a:endParaRPr lang="en-US"/>
        </a:p>
      </dgm:t>
    </dgm:pt>
    <dgm:pt modelId="{9F601BF7-DF1D-4623-9386-37CDCF1591C1}" type="pres">
      <dgm:prSet presAssocID="{D13F4269-5A23-427A-9CC3-611C2353B2FC}" presName="Name0" presStyleCnt="0">
        <dgm:presLayoutVars>
          <dgm:chPref val="1"/>
          <dgm:dir/>
          <dgm:animOne val="branch"/>
          <dgm:animLvl val="lvl"/>
          <dgm:resizeHandles/>
        </dgm:presLayoutVars>
      </dgm:prSet>
      <dgm:spPr/>
      <dgm:t>
        <a:bodyPr/>
        <a:lstStyle/>
        <a:p>
          <a:endParaRPr lang="en-US"/>
        </a:p>
      </dgm:t>
    </dgm:pt>
    <dgm:pt modelId="{584B4B85-4520-4C7A-AE8F-0D3540F01CD1}" type="pres">
      <dgm:prSet presAssocID="{7877CA68-C967-4F29-A275-0F52D6F3D097}" presName="vertOne" presStyleCnt="0"/>
      <dgm:spPr/>
    </dgm:pt>
    <dgm:pt modelId="{99C11164-02B4-44EA-B067-B9F2881993D4}" type="pres">
      <dgm:prSet presAssocID="{7877CA68-C967-4F29-A275-0F52D6F3D097}" presName="txOne" presStyleLbl="node0" presStyleIdx="0" presStyleCnt="1" custLinFactNeighborX="-938" custLinFactNeighborY="52327">
        <dgm:presLayoutVars>
          <dgm:chPref val="3"/>
        </dgm:presLayoutVars>
      </dgm:prSet>
      <dgm:spPr/>
      <dgm:t>
        <a:bodyPr/>
        <a:lstStyle/>
        <a:p>
          <a:endParaRPr lang="en-US"/>
        </a:p>
      </dgm:t>
    </dgm:pt>
    <dgm:pt modelId="{85201452-156E-4097-B1BF-3F0D2B2BF4C5}" type="pres">
      <dgm:prSet presAssocID="{7877CA68-C967-4F29-A275-0F52D6F3D097}" presName="parTransOne" presStyleCnt="0"/>
      <dgm:spPr/>
    </dgm:pt>
    <dgm:pt modelId="{BD05FF04-3B9A-4536-B696-3004F14B43A7}" type="pres">
      <dgm:prSet presAssocID="{7877CA68-C967-4F29-A275-0F52D6F3D097}" presName="horzOne" presStyleCnt="0"/>
      <dgm:spPr/>
    </dgm:pt>
    <dgm:pt modelId="{45A93E6B-FAA7-4881-8E89-44A164CB710B}" type="pres">
      <dgm:prSet presAssocID="{CE3ED92D-B09E-4FA4-AC58-0080EC9E4FF9}" presName="vertTwo" presStyleCnt="0"/>
      <dgm:spPr/>
    </dgm:pt>
    <dgm:pt modelId="{70EF46B8-F517-4533-9C9B-6D944579C5B6}" type="pres">
      <dgm:prSet presAssocID="{CE3ED92D-B09E-4FA4-AC58-0080EC9E4FF9}" presName="txTwo" presStyleLbl="node2" presStyleIdx="0" presStyleCnt="2" custLinFactNeighborX="-18" custLinFactNeighborY="30110">
        <dgm:presLayoutVars>
          <dgm:chPref val="3"/>
        </dgm:presLayoutVars>
      </dgm:prSet>
      <dgm:spPr/>
      <dgm:t>
        <a:bodyPr/>
        <a:lstStyle/>
        <a:p>
          <a:endParaRPr lang="en-US"/>
        </a:p>
      </dgm:t>
    </dgm:pt>
    <dgm:pt modelId="{B87CE6A6-4436-456B-9740-7FC38980162E}" type="pres">
      <dgm:prSet presAssocID="{CE3ED92D-B09E-4FA4-AC58-0080EC9E4FF9}" presName="parTransTwo" presStyleCnt="0"/>
      <dgm:spPr/>
    </dgm:pt>
    <dgm:pt modelId="{6451697C-7C3E-48B1-9291-F790AFADCBFE}" type="pres">
      <dgm:prSet presAssocID="{CE3ED92D-B09E-4FA4-AC58-0080EC9E4FF9}" presName="horzTwo" presStyleCnt="0"/>
      <dgm:spPr/>
    </dgm:pt>
    <dgm:pt modelId="{4DFD52A9-34F4-4F15-A749-ED020112505B}" type="pres">
      <dgm:prSet presAssocID="{A10B5887-5E2E-4575-9793-F6D776925B65}" presName="vertThree" presStyleCnt="0"/>
      <dgm:spPr/>
    </dgm:pt>
    <dgm:pt modelId="{F21C2E2D-2C52-416B-8D87-44996E757933}" type="pres">
      <dgm:prSet presAssocID="{A10B5887-5E2E-4575-9793-F6D776925B65}" presName="txThree" presStyleLbl="node3" presStyleIdx="0" presStyleCnt="3">
        <dgm:presLayoutVars>
          <dgm:chPref val="3"/>
        </dgm:presLayoutVars>
      </dgm:prSet>
      <dgm:spPr/>
      <dgm:t>
        <a:bodyPr/>
        <a:lstStyle/>
        <a:p>
          <a:endParaRPr lang="en-US"/>
        </a:p>
      </dgm:t>
    </dgm:pt>
    <dgm:pt modelId="{FE8DBC40-17AF-43F9-AABC-0D8E8B5BCA42}" type="pres">
      <dgm:prSet presAssocID="{A10B5887-5E2E-4575-9793-F6D776925B65}" presName="parTransThree" presStyleCnt="0"/>
      <dgm:spPr/>
    </dgm:pt>
    <dgm:pt modelId="{C6B361F9-6ADD-4586-8763-D807BAD734FB}" type="pres">
      <dgm:prSet presAssocID="{A10B5887-5E2E-4575-9793-F6D776925B65}" presName="horzThree" presStyleCnt="0"/>
      <dgm:spPr/>
    </dgm:pt>
    <dgm:pt modelId="{39E95E71-F4D5-4AEA-9B73-304D079938F4}" type="pres">
      <dgm:prSet presAssocID="{6AEEEE05-D03B-4788-896F-BB1D5A01739B}" presName="vertFour" presStyleCnt="0">
        <dgm:presLayoutVars>
          <dgm:chPref val="3"/>
        </dgm:presLayoutVars>
      </dgm:prSet>
      <dgm:spPr/>
    </dgm:pt>
    <dgm:pt modelId="{4B9B23A2-11A4-46D7-AB16-B6606DCFC83E}" type="pres">
      <dgm:prSet presAssocID="{6AEEEE05-D03B-4788-896F-BB1D5A01739B}" presName="txFour" presStyleLbl="node4" presStyleIdx="0" presStyleCnt="1" custScaleX="139089" custLinFactNeighborX="-662" custLinFactNeighborY="-4841">
        <dgm:presLayoutVars>
          <dgm:chPref val="3"/>
        </dgm:presLayoutVars>
      </dgm:prSet>
      <dgm:spPr/>
      <dgm:t>
        <a:bodyPr/>
        <a:lstStyle/>
        <a:p>
          <a:endParaRPr lang="en-US"/>
        </a:p>
      </dgm:t>
    </dgm:pt>
    <dgm:pt modelId="{C0C49471-4974-40F5-A73F-3164CFE251F6}" type="pres">
      <dgm:prSet presAssocID="{6AEEEE05-D03B-4788-896F-BB1D5A01739B}" presName="horzFour" presStyleCnt="0"/>
      <dgm:spPr/>
    </dgm:pt>
    <dgm:pt modelId="{99D79C84-F553-409A-9BDB-B96CA8F8AEF9}" type="pres">
      <dgm:prSet presAssocID="{1CC0D2FB-F006-419A-924D-4EC82203738D}" presName="sibSpaceTwo" presStyleCnt="0"/>
      <dgm:spPr/>
    </dgm:pt>
    <dgm:pt modelId="{31DD44F1-B6DB-4D4F-B975-53273ECC56AC}" type="pres">
      <dgm:prSet presAssocID="{82952CF2-C800-4F02-8519-353EE94AFA57}" presName="vertTwo" presStyleCnt="0"/>
      <dgm:spPr/>
    </dgm:pt>
    <dgm:pt modelId="{AA0F14EC-C50D-4D2E-9A85-39029F95E92D}" type="pres">
      <dgm:prSet presAssocID="{82952CF2-C800-4F02-8519-353EE94AFA57}" presName="txTwo" presStyleLbl="node2" presStyleIdx="1" presStyleCnt="2">
        <dgm:presLayoutVars>
          <dgm:chPref val="3"/>
        </dgm:presLayoutVars>
      </dgm:prSet>
      <dgm:spPr/>
      <dgm:t>
        <a:bodyPr/>
        <a:lstStyle/>
        <a:p>
          <a:endParaRPr lang="en-US"/>
        </a:p>
      </dgm:t>
    </dgm:pt>
    <dgm:pt modelId="{A53CA091-C810-4798-AD0C-FAF5D854C328}" type="pres">
      <dgm:prSet presAssocID="{82952CF2-C800-4F02-8519-353EE94AFA57}" presName="parTransTwo" presStyleCnt="0"/>
      <dgm:spPr/>
    </dgm:pt>
    <dgm:pt modelId="{33674DD6-6D0E-45DA-918D-425C970B9B8B}" type="pres">
      <dgm:prSet presAssocID="{82952CF2-C800-4F02-8519-353EE94AFA57}" presName="horzTwo" presStyleCnt="0"/>
      <dgm:spPr/>
    </dgm:pt>
    <dgm:pt modelId="{7C500A62-7F26-41D6-BBE2-8275E2EAC758}" type="pres">
      <dgm:prSet presAssocID="{13C97FA8-0933-4AB1-B412-6775E3088E37}" presName="vertThree" presStyleCnt="0"/>
      <dgm:spPr/>
    </dgm:pt>
    <dgm:pt modelId="{E701BBE2-6BB4-4D3B-9A18-33005F83778C}" type="pres">
      <dgm:prSet presAssocID="{13C97FA8-0933-4AB1-B412-6775E3088E37}" presName="txThree" presStyleLbl="node3" presStyleIdx="1" presStyleCnt="3">
        <dgm:presLayoutVars>
          <dgm:chPref val="3"/>
        </dgm:presLayoutVars>
      </dgm:prSet>
      <dgm:spPr/>
      <dgm:t>
        <a:bodyPr/>
        <a:lstStyle/>
        <a:p>
          <a:endParaRPr lang="en-US"/>
        </a:p>
      </dgm:t>
    </dgm:pt>
    <dgm:pt modelId="{436A1B8F-F680-406F-A1A6-C8FAB5856FF3}" type="pres">
      <dgm:prSet presAssocID="{13C97FA8-0933-4AB1-B412-6775E3088E37}" presName="horzThree" presStyleCnt="0"/>
      <dgm:spPr/>
    </dgm:pt>
    <dgm:pt modelId="{8A058AB8-B80A-4EDD-BA9B-6FB35560E849}" type="pres">
      <dgm:prSet presAssocID="{01C0F924-2C6C-4066-ACEC-9087918909D1}" presName="sibSpaceThree" presStyleCnt="0"/>
      <dgm:spPr/>
    </dgm:pt>
    <dgm:pt modelId="{4DCA56A3-B370-4A02-BB31-DFB93EB7463F}" type="pres">
      <dgm:prSet presAssocID="{C13FE4A6-2500-4A6C-B68C-F332F1CE1CC4}" presName="vertThree" presStyleCnt="0"/>
      <dgm:spPr/>
    </dgm:pt>
    <dgm:pt modelId="{7BCBDC54-1A75-40A6-847C-98BD865EAA3A}" type="pres">
      <dgm:prSet presAssocID="{C13FE4A6-2500-4A6C-B68C-F332F1CE1CC4}" presName="txThree" presStyleLbl="node3" presStyleIdx="2" presStyleCnt="3">
        <dgm:presLayoutVars>
          <dgm:chPref val="3"/>
        </dgm:presLayoutVars>
      </dgm:prSet>
      <dgm:spPr/>
      <dgm:t>
        <a:bodyPr/>
        <a:lstStyle/>
        <a:p>
          <a:endParaRPr lang="en-US"/>
        </a:p>
      </dgm:t>
    </dgm:pt>
    <dgm:pt modelId="{163D9098-4109-4001-8E30-041019A42439}" type="pres">
      <dgm:prSet presAssocID="{C13FE4A6-2500-4A6C-B68C-F332F1CE1CC4}" presName="horzThree" presStyleCnt="0"/>
      <dgm:spPr/>
    </dgm:pt>
  </dgm:ptLst>
  <dgm:cxnLst>
    <dgm:cxn modelId="{10386257-3656-4523-BBD9-119E2E0D43B9}" srcId="{CE3ED92D-B09E-4FA4-AC58-0080EC9E4FF9}" destId="{A10B5887-5E2E-4575-9793-F6D776925B65}" srcOrd="0" destOrd="0" parTransId="{D3D03820-75B9-443C-B8B6-654C28D92C41}" sibTransId="{41FB7A14-AA6A-4DD1-A91C-ED274C519C91}"/>
    <dgm:cxn modelId="{DD3DE203-60AA-438A-ADA3-A213CD778C92}" type="presOf" srcId="{CE3ED92D-B09E-4FA4-AC58-0080EC9E4FF9}" destId="{70EF46B8-F517-4533-9C9B-6D944579C5B6}" srcOrd="0" destOrd="0" presId="urn:microsoft.com/office/officeart/2005/8/layout/hierarchy4"/>
    <dgm:cxn modelId="{1C262247-8073-473B-B1DC-883F1C2B387B}" type="presOf" srcId="{82952CF2-C800-4F02-8519-353EE94AFA57}" destId="{AA0F14EC-C50D-4D2E-9A85-39029F95E92D}" srcOrd="0" destOrd="0" presId="urn:microsoft.com/office/officeart/2005/8/layout/hierarchy4"/>
    <dgm:cxn modelId="{6F99B5A5-C481-461C-BBBA-859AA3347BCC}" srcId="{A10B5887-5E2E-4575-9793-F6D776925B65}" destId="{6AEEEE05-D03B-4788-896F-BB1D5A01739B}" srcOrd="0" destOrd="0" parTransId="{E6FB0620-2F77-40F5-8208-FB606ECFE3E6}" sibTransId="{724BEB4F-B404-4855-8FD4-42BEAD90757A}"/>
    <dgm:cxn modelId="{0020B59E-27D9-485B-B716-A335F19BA997}" type="presOf" srcId="{D13F4269-5A23-427A-9CC3-611C2353B2FC}" destId="{9F601BF7-DF1D-4623-9386-37CDCF1591C1}" srcOrd="0" destOrd="0" presId="urn:microsoft.com/office/officeart/2005/8/layout/hierarchy4"/>
    <dgm:cxn modelId="{DF260CE8-8A80-4210-A319-AC9BE8437CF4}" type="presOf" srcId="{A10B5887-5E2E-4575-9793-F6D776925B65}" destId="{F21C2E2D-2C52-416B-8D87-44996E757933}" srcOrd="0" destOrd="0" presId="urn:microsoft.com/office/officeart/2005/8/layout/hierarchy4"/>
    <dgm:cxn modelId="{DAF50CBE-0062-46D7-BEDF-5420CFAC5EDE}" srcId="{D13F4269-5A23-427A-9CC3-611C2353B2FC}" destId="{7877CA68-C967-4F29-A275-0F52D6F3D097}" srcOrd="0" destOrd="0" parTransId="{2DA354CB-A63D-4A74-8CCA-112CAAEE803F}" sibTransId="{6D3FCD8E-4E8F-4239-9865-2620A95DB2F7}"/>
    <dgm:cxn modelId="{BA0505E6-1DB2-4EBD-8AD5-8FC7BDF45519}" srcId="{7877CA68-C967-4F29-A275-0F52D6F3D097}" destId="{CE3ED92D-B09E-4FA4-AC58-0080EC9E4FF9}" srcOrd="0" destOrd="0" parTransId="{3103357D-AFDB-4B36-94DD-791EEE0F6C87}" sibTransId="{1CC0D2FB-F006-419A-924D-4EC82203738D}"/>
    <dgm:cxn modelId="{AF9B5A68-8A57-4ED8-97F0-9A6BE6B594C1}" type="presOf" srcId="{6AEEEE05-D03B-4788-896F-BB1D5A01739B}" destId="{4B9B23A2-11A4-46D7-AB16-B6606DCFC83E}" srcOrd="0" destOrd="0" presId="urn:microsoft.com/office/officeart/2005/8/layout/hierarchy4"/>
    <dgm:cxn modelId="{71A1F30F-3428-4A6D-A225-88D2C89309EB}" type="presOf" srcId="{C13FE4A6-2500-4A6C-B68C-F332F1CE1CC4}" destId="{7BCBDC54-1A75-40A6-847C-98BD865EAA3A}" srcOrd="0" destOrd="0" presId="urn:microsoft.com/office/officeart/2005/8/layout/hierarchy4"/>
    <dgm:cxn modelId="{63B930CC-D6F7-4391-94F3-28E895D5F8AF}" srcId="{82952CF2-C800-4F02-8519-353EE94AFA57}" destId="{13C97FA8-0933-4AB1-B412-6775E3088E37}" srcOrd="0" destOrd="0" parTransId="{7DE53532-7AEB-4A58-A764-5C8076FD9122}" sibTransId="{01C0F924-2C6C-4066-ACEC-9087918909D1}"/>
    <dgm:cxn modelId="{ED6A4E16-A352-4BA9-A47D-3AC600A6FE0F}" srcId="{7877CA68-C967-4F29-A275-0F52D6F3D097}" destId="{82952CF2-C800-4F02-8519-353EE94AFA57}" srcOrd="1" destOrd="0" parTransId="{CFE98FE0-164A-4FDB-9DD3-F9C104683908}" sibTransId="{A4C43926-87BD-45F7-ADCA-86450B11A149}"/>
    <dgm:cxn modelId="{398EFBDA-3A9C-4C58-81DC-45EF580F6EFF}" type="presOf" srcId="{7877CA68-C967-4F29-A275-0F52D6F3D097}" destId="{99C11164-02B4-44EA-B067-B9F2881993D4}" srcOrd="0" destOrd="0" presId="urn:microsoft.com/office/officeart/2005/8/layout/hierarchy4"/>
    <dgm:cxn modelId="{27FD616E-AFAA-4B53-852A-97C005C94DBA}" type="presOf" srcId="{13C97FA8-0933-4AB1-B412-6775E3088E37}" destId="{E701BBE2-6BB4-4D3B-9A18-33005F83778C}" srcOrd="0" destOrd="0" presId="urn:microsoft.com/office/officeart/2005/8/layout/hierarchy4"/>
    <dgm:cxn modelId="{078D5B4E-196B-4772-9C60-5ABA297194B5}" srcId="{82952CF2-C800-4F02-8519-353EE94AFA57}" destId="{C13FE4A6-2500-4A6C-B68C-F332F1CE1CC4}" srcOrd="1" destOrd="0" parTransId="{4EA76096-DE5B-4A2F-A591-A3FB9D26F1B5}" sibTransId="{F1764FED-5938-46DF-A88C-4185085D9E55}"/>
    <dgm:cxn modelId="{21D89903-F30C-4366-B5E8-F15D4A4198BD}" type="presParOf" srcId="{9F601BF7-DF1D-4623-9386-37CDCF1591C1}" destId="{584B4B85-4520-4C7A-AE8F-0D3540F01CD1}" srcOrd="0" destOrd="0" presId="urn:microsoft.com/office/officeart/2005/8/layout/hierarchy4"/>
    <dgm:cxn modelId="{7AE26C4F-FAF1-4360-B1ED-6E66BECA5D7B}" type="presParOf" srcId="{584B4B85-4520-4C7A-AE8F-0D3540F01CD1}" destId="{99C11164-02B4-44EA-B067-B9F2881993D4}" srcOrd="0" destOrd="0" presId="urn:microsoft.com/office/officeart/2005/8/layout/hierarchy4"/>
    <dgm:cxn modelId="{1B24717D-CE0A-4138-BBBB-10491AD5E193}" type="presParOf" srcId="{584B4B85-4520-4C7A-AE8F-0D3540F01CD1}" destId="{85201452-156E-4097-B1BF-3F0D2B2BF4C5}" srcOrd="1" destOrd="0" presId="urn:microsoft.com/office/officeart/2005/8/layout/hierarchy4"/>
    <dgm:cxn modelId="{35726529-A998-4C47-A229-73D8EC006506}" type="presParOf" srcId="{584B4B85-4520-4C7A-AE8F-0D3540F01CD1}" destId="{BD05FF04-3B9A-4536-B696-3004F14B43A7}" srcOrd="2" destOrd="0" presId="urn:microsoft.com/office/officeart/2005/8/layout/hierarchy4"/>
    <dgm:cxn modelId="{A80E95C3-217A-4FE3-83E5-BF556D5C75D7}" type="presParOf" srcId="{BD05FF04-3B9A-4536-B696-3004F14B43A7}" destId="{45A93E6B-FAA7-4881-8E89-44A164CB710B}" srcOrd="0" destOrd="0" presId="urn:microsoft.com/office/officeart/2005/8/layout/hierarchy4"/>
    <dgm:cxn modelId="{B316E123-AFC8-4FC0-B5F0-72A6B99432E5}" type="presParOf" srcId="{45A93E6B-FAA7-4881-8E89-44A164CB710B}" destId="{70EF46B8-F517-4533-9C9B-6D944579C5B6}" srcOrd="0" destOrd="0" presId="urn:microsoft.com/office/officeart/2005/8/layout/hierarchy4"/>
    <dgm:cxn modelId="{BC6DB4F4-1AEA-40B8-AF74-FD6B55086130}" type="presParOf" srcId="{45A93E6B-FAA7-4881-8E89-44A164CB710B}" destId="{B87CE6A6-4436-456B-9740-7FC38980162E}" srcOrd="1" destOrd="0" presId="urn:microsoft.com/office/officeart/2005/8/layout/hierarchy4"/>
    <dgm:cxn modelId="{2AF46758-78FF-48C8-BB6E-B02513C50F35}" type="presParOf" srcId="{45A93E6B-FAA7-4881-8E89-44A164CB710B}" destId="{6451697C-7C3E-48B1-9291-F790AFADCBFE}" srcOrd="2" destOrd="0" presId="urn:microsoft.com/office/officeart/2005/8/layout/hierarchy4"/>
    <dgm:cxn modelId="{22EC891F-D718-4361-B7FE-76B4E41BBFD7}" type="presParOf" srcId="{6451697C-7C3E-48B1-9291-F790AFADCBFE}" destId="{4DFD52A9-34F4-4F15-A749-ED020112505B}" srcOrd="0" destOrd="0" presId="urn:microsoft.com/office/officeart/2005/8/layout/hierarchy4"/>
    <dgm:cxn modelId="{9358A7A7-C8C7-4434-8D7A-37E8F5A83019}" type="presParOf" srcId="{4DFD52A9-34F4-4F15-A749-ED020112505B}" destId="{F21C2E2D-2C52-416B-8D87-44996E757933}" srcOrd="0" destOrd="0" presId="urn:microsoft.com/office/officeart/2005/8/layout/hierarchy4"/>
    <dgm:cxn modelId="{FE146959-D8A7-422E-AF98-6336BC3B1295}" type="presParOf" srcId="{4DFD52A9-34F4-4F15-A749-ED020112505B}" destId="{FE8DBC40-17AF-43F9-AABC-0D8E8B5BCA42}" srcOrd="1" destOrd="0" presId="urn:microsoft.com/office/officeart/2005/8/layout/hierarchy4"/>
    <dgm:cxn modelId="{7892747E-86BD-4E81-91A2-05D420D75AFA}" type="presParOf" srcId="{4DFD52A9-34F4-4F15-A749-ED020112505B}" destId="{C6B361F9-6ADD-4586-8763-D807BAD734FB}" srcOrd="2" destOrd="0" presId="urn:microsoft.com/office/officeart/2005/8/layout/hierarchy4"/>
    <dgm:cxn modelId="{D844BE7B-6BE3-4518-BBB2-167CC38AAD99}" type="presParOf" srcId="{C6B361F9-6ADD-4586-8763-D807BAD734FB}" destId="{39E95E71-F4D5-4AEA-9B73-304D079938F4}" srcOrd="0" destOrd="0" presId="urn:microsoft.com/office/officeart/2005/8/layout/hierarchy4"/>
    <dgm:cxn modelId="{525CB240-E056-423E-86FF-5724EC7CB618}" type="presParOf" srcId="{39E95E71-F4D5-4AEA-9B73-304D079938F4}" destId="{4B9B23A2-11A4-46D7-AB16-B6606DCFC83E}" srcOrd="0" destOrd="0" presId="urn:microsoft.com/office/officeart/2005/8/layout/hierarchy4"/>
    <dgm:cxn modelId="{8060770E-07D5-4A59-904B-CA01B1FEE601}" type="presParOf" srcId="{39E95E71-F4D5-4AEA-9B73-304D079938F4}" destId="{C0C49471-4974-40F5-A73F-3164CFE251F6}" srcOrd="1" destOrd="0" presId="urn:microsoft.com/office/officeart/2005/8/layout/hierarchy4"/>
    <dgm:cxn modelId="{BEE5A28E-5640-4CC0-8A43-B381A1AF604D}" type="presParOf" srcId="{BD05FF04-3B9A-4536-B696-3004F14B43A7}" destId="{99D79C84-F553-409A-9BDB-B96CA8F8AEF9}" srcOrd="1" destOrd="0" presId="urn:microsoft.com/office/officeart/2005/8/layout/hierarchy4"/>
    <dgm:cxn modelId="{AEB0949D-6C0D-4842-AF2F-0175055727E2}" type="presParOf" srcId="{BD05FF04-3B9A-4536-B696-3004F14B43A7}" destId="{31DD44F1-B6DB-4D4F-B975-53273ECC56AC}" srcOrd="2" destOrd="0" presId="urn:microsoft.com/office/officeart/2005/8/layout/hierarchy4"/>
    <dgm:cxn modelId="{8F594D08-D941-4B1B-85D1-C34C76501D66}" type="presParOf" srcId="{31DD44F1-B6DB-4D4F-B975-53273ECC56AC}" destId="{AA0F14EC-C50D-4D2E-9A85-39029F95E92D}" srcOrd="0" destOrd="0" presId="urn:microsoft.com/office/officeart/2005/8/layout/hierarchy4"/>
    <dgm:cxn modelId="{003E9457-A9D7-4E7B-A3D4-D4EE48ECC3EC}" type="presParOf" srcId="{31DD44F1-B6DB-4D4F-B975-53273ECC56AC}" destId="{A53CA091-C810-4798-AD0C-FAF5D854C328}" srcOrd="1" destOrd="0" presId="urn:microsoft.com/office/officeart/2005/8/layout/hierarchy4"/>
    <dgm:cxn modelId="{2C04E172-05EA-4B8C-B724-C01241E939EA}" type="presParOf" srcId="{31DD44F1-B6DB-4D4F-B975-53273ECC56AC}" destId="{33674DD6-6D0E-45DA-918D-425C970B9B8B}" srcOrd="2" destOrd="0" presId="urn:microsoft.com/office/officeart/2005/8/layout/hierarchy4"/>
    <dgm:cxn modelId="{2ABF3EE0-4F20-4312-8BA2-E94915158F5C}" type="presParOf" srcId="{33674DD6-6D0E-45DA-918D-425C970B9B8B}" destId="{7C500A62-7F26-41D6-BBE2-8275E2EAC758}" srcOrd="0" destOrd="0" presId="urn:microsoft.com/office/officeart/2005/8/layout/hierarchy4"/>
    <dgm:cxn modelId="{1F524321-B411-4C9B-9A55-A528F0F180CB}" type="presParOf" srcId="{7C500A62-7F26-41D6-BBE2-8275E2EAC758}" destId="{E701BBE2-6BB4-4D3B-9A18-33005F83778C}" srcOrd="0" destOrd="0" presId="urn:microsoft.com/office/officeart/2005/8/layout/hierarchy4"/>
    <dgm:cxn modelId="{D6CBC978-6BBC-4F1C-BA0D-E61D9EE4667D}" type="presParOf" srcId="{7C500A62-7F26-41D6-BBE2-8275E2EAC758}" destId="{436A1B8F-F680-406F-A1A6-C8FAB5856FF3}" srcOrd="1" destOrd="0" presId="urn:microsoft.com/office/officeart/2005/8/layout/hierarchy4"/>
    <dgm:cxn modelId="{68B9CAD9-CA96-4D36-A0CC-3ADD22ACC669}" type="presParOf" srcId="{33674DD6-6D0E-45DA-918D-425C970B9B8B}" destId="{8A058AB8-B80A-4EDD-BA9B-6FB35560E849}" srcOrd="1" destOrd="0" presId="urn:microsoft.com/office/officeart/2005/8/layout/hierarchy4"/>
    <dgm:cxn modelId="{7692A923-DF19-4CE7-AD9C-96AD0689847E}" type="presParOf" srcId="{33674DD6-6D0E-45DA-918D-425C970B9B8B}" destId="{4DCA56A3-B370-4A02-BB31-DFB93EB7463F}" srcOrd="2" destOrd="0" presId="urn:microsoft.com/office/officeart/2005/8/layout/hierarchy4"/>
    <dgm:cxn modelId="{38423B54-AB71-43EF-BD32-741D1531D736}" type="presParOf" srcId="{4DCA56A3-B370-4A02-BB31-DFB93EB7463F}" destId="{7BCBDC54-1A75-40A6-847C-98BD865EAA3A}" srcOrd="0" destOrd="0" presId="urn:microsoft.com/office/officeart/2005/8/layout/hierarchy4"/>
    <dgm:cxn modelId="{D45BC503-5819-4A07-8031-031717A6D252}" type="presParOf" srcId="{4DCA56A3-B370-4A02-BB31-DFB93EB7463F}" destId="{163D9098-4109-4001-8E30-041019A4243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14-Sep-20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14-Sep-20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486927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14-Sep-20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2804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14-Sep-20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56869729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14-Sep-20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66918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14-Sep-20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33019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14-Sep-20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44021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14-Sep-20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42109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14-Sep-20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2085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14-Sep-20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930698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14-Sep-20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11480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14-Sep-20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3756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14-Sep-20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14-Sep-20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14-Sep-20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14-Sep-20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14-Sep-20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14-Sep-20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14-Sep-20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14-Sep-20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14-Sep-20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1201537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dorhelal@gmail.com"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0739"/>
            <a:ext cx="4191000" cy="2728673"/>
          </a:xfrm>
        </p:spPr>
      </p:pic>
    </p:spTree>
    <p:extLst>
      <p:ext uri="{BB962C8B-B14F-4D97-AF65-F5344CB8AC3E}">
        <p14:creationId xmlns:p14="http://schemas.microsoft.com/office/powerpoint/2010/main" val="2036000769"/>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90600" y="2209800"/>
            <a:ext cx="3200400" cy="425078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200" y="2667000"/>
            <a:ext cx="3783724" cy="3747347"/>
          </a:xfrm>
        </p:spPr>
      </p:pic>
    </p:spTree>
    <p:extLst>
      <p:ext uri="{BB962C8B-B14F-4D97-AF65-F5344CB8AC3E}">
        <p14:creationId xmlns:p14="http://schemas.microsoft.com/office/powerpoint/2010/main" val="363889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600" y="2372127"/>
            <a:ext cx="3733800" cy="4181073"/>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76800" y="2514599"/>
            <a:ext cx="3668636" cy="3970833"/>
          </a:xfrm>
        </p:spPr>
      </p:pic>
    </p:spTree>
    <p:extLst>
      <p:ext uri="{BB962C8B-B14F-4D97-AF65-F5344CB8AC3E}">
        <p14:creationId xmlns:p14="http://schemas.microsoft.com/office/powerpoint/2010/main" val="3376197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33400" y="2971800"/>
            <a:ext cx="3810000" cy="3392575"/>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2971800"/>
            <a:ext cx="4114800" cy="3505200"/>
          </a:xfrm>
        </p:spPr>
      </p:pic>
    </p:spTree>
    <p:extLst>
      <p:ext uri="{BB962C8B-B14F-4D97-AF65-F5344CB8AC3E}">
        <p14:creationId xmlns:p14="http://schemas.microsoft.com/office/powerpoint/2010/main" val="420219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38400"/>
            <a:ext cx="8686800" cy="2026920"/>
          </a:xfrm>
        </p:spPr>
        <p:txBody>
          <a:bodyPr>
            <a:normAutofit/>
          </a:bodyPr>
          <a:lstStyle/>
          <a:p>
            <a:pPr>
              <a:buNone/>
            </a:pPr>
            <a:r>
              <a:rPr lang="bn-BD" sz="2000" dirty="0" smtClean="0">
                <a:latin typeface="Nikosh" pitchFamily="2" charset="0"/>
                <a:cs typeface="Nikosh" pitchFamily="2" charset="0"/>
              </a:rPr>
              <a:t> </a:t>
            </a:r>
            <a:r>
              <a:rPr lang="bn-BD" sz="4000" dirty="0" smtClean="0">
                <a:latin typeface="Nikosh" pitchFamily="2" charset="0"/>
                <a:cs typeface="Nikosh" pitchFamily="2" charset="0"/>
              </a:rPr>
              <a:t>রাষ্ট্রপতি শাসিত সরকার ও মন্ত্রিপরিষদ শাসিত সরকারের </a:t>
            </a:r>
            <a:r>
              <a:rPr lang="en-US" sz="4000" dirty="0" err="1" smtClean="0">
                <a:latin typeface="Nikosh" pitchFamily="2" charset="0"/>
                <a:cs typeface="Nikosh" pitchFamily="2" charset="0"/>
              </a:rPr>
              <a:t>তুলনা</a:t>
            </a:r>
            <a:endParaRPr lang="bn-BD" sz="40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normAutofit/>
          </a:bodyPr>
          <a:lstStyle/>
          <a:p>
            <a:pPr algn="ct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2" nodeType="clickEffect">
                                  <p:stCondLst>
                                    <p:cond delay="0"/>
                                  </p:stCondLst>
                                  <p:childTnLst>
                                    <p:animRot by="21600000">
                                      <p:cBhvr>
                                        <p:cTn id="23"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P spid="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686800" cy="2971800"/>
          </a:xfrm>
        </p:spPr>
        <p:txBody>
          <a:bodyPr>
            <a:normAutofit/>
          </a:bodyPr>
          <a:lstStyle/>
          <a:p>
            <a:pPr>
              <a:buNone/>
            </a:pPr>
            <a:r>
              <a:rPr lang="bn-BD" sz="4000" dirty="0" smtClean="0">
                <a:latin typeface="Nikosh" pitchFamily="2" charset="0"/>
                <a:cs typeface="Nikosh" pitchFamily="2" charset="0"/>
              </a:rPr>
              <a:t>১। রাষ্ট্রপতি শাসিত সরকার কি বলতে পারবে?                </a:t>
            </a:r>
          </a:p>
          <a:p>
            <a:pPr>
              <a:buNone/>
            </a:pPr>
            <a:r>
              <a:rPr lang="bn-BD" sz="4000" dirty="0" smtClean="0">
                <a:latin typeface="Nikosh" pitchFamily="2" charset="0"/>
                <a:cs typeface="Nikosh" pitchFamily="2" charset="0"/>
              </a:rPr>
              <a:t>২।  মন্ত্রিপরিষদ শাসিত সরকার কি বলতে পারবে? </a:t>
            </a:r>
          </a:p>
          <a:p>
            <a:pPr>
              <a:buNone/>
            </a:pPr>
            <a:r>
              <a:rPr lang="bn-BD" sz="4000" dirty="0" smtClean="0">
                <a:latin typeface="Nikosh" pitchFamily="2" charset="0"/>
                <a:cs typeface="Nikosh" pitchFamily="2" charset="0"/>
              </a:rPr>
              <a:t>৩। রাষ্ট্রপতি শাসিত সরকার ও মন্ত্রিপরিষদ শাসিত সরকারের মধ্যে পার্থক্য বলতে পারবে?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Tree>
    <p:extLst>
      <p:ext uri="{BB962C8B-B14F-4D97-AF65-F5344CB8AC3E}">
        <p14:creationId xmlns:p14="http://schemas.microsoft.com/office/powerpoint/2010/main" val="180555853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2"/>
                                        </p:tgtEl>
                                        <p:attrNameLst>
                                          <p:attrName>ppt_x</p:attrName>
                                        </p:attrNameLst>
                                      </p:cBhvr>
                                      <p:tavLst>
                                        <p:tav tm="0">
                                          <p:val>
                                            <p:strVal val="ppt_x"/>
                                          </p:val>
                                        </p:tav>
                                        <p:tav tm="100000">
                                          <p:val>
                                            <p:strVal val="ppt_x"/>
                                          </p:val>
                                        </p:tav>
                                      </p:tavLst>
                                    </p:anim>
                                    <p:anim calcmode="lin" valueType="num">
                                      <p:cBhvr additive="base">
                                        <p:cTn id="26" dur="500"/>
                                        <p:tgtEl>
                                          <p:spTgt spid="2"/>
                                        </p:tgtEl>
                                        <p:attrNameLst>
                                          <p:attrName>ppt_y</p:attrName>
                                        </p:attrNameLst>
                                      </p:cBhvr>
                                      <p:tavLst>
                                        <p:tav tm="0">
                                          <p:val>
                                            <p:strVal val="ppt_y"/>
                                          </p:val>
                                        </p:tav>
                                        <p:tav tm="100000">
                                          <p:val>
                                            <p:strVal val="1+ppt_h/2"/>
                                          </p:val>
                                        </p:tav>
                                      </p:tavLst>
                                    </p:anim>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grpId="2" nodeType="clickEffect">
                                  <p:stCondLst>
                                    <p:cond delay="0"/>
                                  </p:stCondLst>
                                  <p:childTnLst>
                                    <p:animRot by="21600000">
                                      <p:cBhvr>
                                        <p:cTn id="3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610600" cy="3124200"/>
          </a:xfrm>
        </p:spPr>
        <p:txBody>
          <a:bodyPr>
            <a:normAutofit/>
          </a:bodyPr>
          <a:lstStyle/>
          <a:p>
            <a:pPr>
              <a:buNone/>
            </a:pPr>
            <a:r>
              <a:rPr lang="bn-BD" sz="4000" dirty="0" smtClean="0">
                <a:latin typeface="Nikosh" pitchFamily="2" charset="0"/>
                <a:cs typeface="Nikosh" pitchFamily="2" charset="0"/>
              </a:rPr>
              <a:t>১। রাষ্ট্রপতি শাসিত সরকার কি বল?                </a:t>
            </a:r>
          </a:p>
          <a:p>
            <a:pPr>
              <a:buNone/>
            </a:pPr>
            <a:r>
              <a:rPr lang="bn-BD" sz="4000" dirty="0" smtClean="0">
                <a:latin typeface="Nikosh" pitchFamily="2" charset="0"/>
                <a:cs typeface="Nikosh" pitchFamily="2" charset="0"/>
              </a:rPr>
              <a:t>২।  মন্ত্রিপরিষদ শাসিত সরকার কি বল? </a:t>
            </a:r>
          </a:p>
          <a:p>
            <a:pPr>
              <a:buNone/>
            </a:pPr>
            <a:r>
              <a:rPr lang="bn-BD" sz="4000" dirty="0" smtClean="0">
                <a:latin typeface="Nikosh" pitchFamily="2" charset="0"/>
                <a:cs typeface="Nikosh" pitchFamily="2" charset="0"/>
              </a:rPr>
              <a:t>৩। রাষ্ট্রপতি শাসিত সরকার ও মন্ত্রিপরিষদ শাসিত সরকারের মধ্যে পার্থক্য লিখ?  </a:t>
            </a: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2"/>
                                        </p:tgtEl>
                                        <p:attrNameLst>
                                          <p:attrName>ppt_x</p:attrName>
                                        </p:attrNameLst>
                                      </p:cBhvr>
                                      <p:tavLst>
                                        <p:tav tm="0">
                                          <p:val>
                                            <p:strVal val="ppt_x"/>
                                          </p:val>
                                        </p:tav>
                                        <p:tav tm="100000">
                                          <p:val>
                                            <p:strVal val="ppt_x"/>
                                          </p:val>
                                        </p:tav>
                                      </p:tavLst>
                                    </p:anim>
                                    <p:anim calcmode="lin" valueType="num">
                                      <p:cBhvr additive="base">
                                        <p:cTn id="30" dur="500"/>
                                        <p:tgtEl>
                                          <p:spTgt spid="2"/>
                                        </p:tgtEl>
                                        <p:attrNameLst>
                                          <p:attrName>ppt_y</p:attrName>
                                        </p:attrNameLst>
                                      </p:cBhvr>
                                      <p:tavLst>
                                        <p:tav tm="0">
                                          <p:val>
                                            <p:strVal val="ppt_y"/>
                                          </p:val>
                                        </p:tav>
                                        <p:tav tm="100000">
                                          <p:val>
                                            <p:strVal val="1+ppt_h/2"/>
                                          </p:val>
                                        </p:tav>
                                      </p:tavLst>
                                    </p:anim>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grpId="2" nodeType="clickEffect">
                                  <p:stCondLst>
                                    <p:cond delay="0"/>
                                  </p:stCondLst>
                                  <p:childTnLst>
                                    <p:animScale>
                                      <p:cBhvr>
                                        <p:cTn id="35"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P spid="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605 Dhaka bangovhabon.jpg"/>
          <p:cNvPicPr>
            <a:picLocks noGrp="1" noChangeAspect="1"/>
          </p:cNvPicPr>
          <p:nvPr>
            <p:ph idx="1"/>
          </p:nvPr>
        </p:nvPicPr>
        <p:blipFill>
          <a:blip r:embed="rId2"/>
          <a:stretch>
            <a:fillRect/>
          </a:stretch>
        </p:blipFill>
        <p:spPr>
          <a:xfrm>
            <a:off x="304800" y="1752600"/>
            <a:ext cx="8610600" cy="4876800"/>
          </a:xfrm>
        </p:spPr>
      </p:pic>
      <p:sp>
        <p:nvSpPr>
          <p:cNvPr id="3" name="Title 2"/>
          <p:cNvSpPr>
            <a:spLocks noGrp="1"/>
          </p:cNvSpPr>
          <p:nvPr>
            <p:ph type="title"/>
          </p:nvPr>
        </p:nvSpPr>
        <p:spPr>
          <a:xfrm>
            <a:off x="2286000" y="274638"/>
            <a:ext cx="4800600" cy="1143000"/>
          </a:xfrm>
        </p:spPr>
        <p:txBody>
          <a:bodyPr/>
          <a:lstStyle/>
          <a:p>
            <a:pPr algn="ctr"/>
            <a:r>
              <a:rPr lang="bn-BD" dirty="0" smtClean="0">
                <a:latin typeface="Nikosh" pitchFamily="2" charset="0"/>
                <a:cs typeface="Nikosh" pitchFamily="2" charset="0"/>
              </a:rPr>
              <a:t>একক কাজের প্রশ্ন</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33600"/>
            <a:ext cx="6858000" cy="1752600"/>
          </a:xfrm>
        </p:spPr>
        <p:txBody>
          <a:bodyPr>
            <a:normAutofit lnSpcReduction="10000"/>
          </a:bodyPr>
          <a:lstStyle/>
          <a:p>
            <a:pPr algn="ctr">
              <a:buNone/>
            </a:pPr>
            <a:r>
              <a:rPr lang="bn-BD" sz="4000" dirty="0" smtClean="0">
                <a:latin typeface="Nikosh" pitchFamily="2" charset="0"/>
                <a:cs typeface="Nikosh" pitchFamily="2" charset="0"/>
              </a:rPr>
              <a:t>রাষ্ট্রপতি শাসিত সরকার কি বল?</a:t>
            </a:r>
            <a:endParaRPr lang="bn-BD" sz="3800" dirty="0" smtClean="0">
              <a:latin typeface="Nikosh" pitchFamily="2" charset="0"/>
              <a:cs typeface="Nikosh" pitchFamily="2" charset="0"/>
            </a:endParaRPr>
          </a:p>
          <a:p>
            <a:pPr algn="ctr">
              <a:buNone/>
            </a:pPr>
            <a:r>
              <a:rPr lang="bn-BD" sz="38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2"/>
                                        </p:tgtEl>
                                        <p:attrNameLst>
                                          <p:attrName>ppt_x</p:attrName>
                                        </p:attrNameLst>
                                      </p:cBhvr>
                                      <p:tavLst>
                                        <p:tav tm="0">
                                          <p:val>
                                            <p:strVal val="ppt_x"/>
                                          </p:val>
                                        </p:tav>
                                        <p:tav tm="100000">
                                          <p:val>
                                            <p:strVal val="ppt_x"/>
                                          </p:val>
                                        </p:tav>
                                      </p:tavLst>
                                    </p:anim>
                                    <p:anim calcmode="lin" valueType="num">
                                      <p:cBhvr additive="base">
                                        <p:cTn id="23" dur="500"/>
                                        <p:tgtEl>
                                          <p:spTgt spid="2"/>
                                        </p:tgtEl>
                                        <p:attrNameLst>
                                          <p:attrName>ppt_y</p:attrName>
                                        </p:attrNameLst>
                                      </p:cBhvr>
                                      <p:tavLst>
                                        <p:tav tm="0">
                                          <p:val>
                                            <p:strVal val="ppt_y"/>
                                          </p:val>
                                        </p:tav>
                                        <p:tav tm="100000">
                                          <p:val>
                                            <p:strVal val="1+ppt_h/2"/>
                                          </p:val>
                                        </p:tav>
                                      </p:tavLst>
                                    </p:anim>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2" nodeType="clickEffect">
                                  <p:stCondLst>
                                    <p:cond delay="0"/>
                                  </p:stCondLst>
                                  <p:childTnLst>
                                    <p:animScale>
                                      <p:cBhvr>
                                        <p:cTn id="2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371600"/>
            <a:ext cx="8763000" cy="5334000"/>
          </a:xfrm>
        </p:spPr>
        <p:txBody>
          <a:bodyPr>
            <a:normAutofit/>
          </a:bodyPr>
          <a:lstStyle/>
          <a:p>
            <a:pPr>
              <a:buNone/>
            </a:pPr>
            <a:r>
              <a:rPr lang="bn-BD" sz="2800" dirty="0" smtClean="0">
                <a:latin typeface="Times New Roman" pitchFamily="18" charset="0"/>
                <a:cs typeface="Nikosh" pitchFamily="2" charset="0"/>
              </a:rPr>
              <a:t>একটি রাষ্ট্র পরিচালনার জন্য যে পদ্ধতিতে শাসন কার্য পরিচালনা করা হয়, তাকে সরকার বলে। সরকার গঠনে সরাসরি জনগনের সম্পৃক্ততা থাকলে তাকে গণতান্ত্রিক সরকার বলে। যেসব রাষ্ট্রের শাসন পরিচালনার ক্ষমতা রাষ্ট্রপতির হাতে ন্যাস্ত থাকে এবং তিনি সাধারণত আইনসভার নিকট দায়ী থাকেনা – তখন তাকে রাষ্ট্রপতি শাসিত সরকার বলে। </a:t>
            </a:r>
          </a:p>
          <a:p>
            <a:pPr>
              <a:buNone/>
            </a:pPr>
            <a:r>
              <a:rPr lang="bn-BD" sz="2800" b="1" dirty="0" smtClean="0">
                <a:latin typeface="Times New Roman" pitchFamily="18" charset="0"/>
                <a:cs typeface="Nikosh" pitchFamily="2" charset="0"/>
              </a:rPr>
              <a:t>অধ্যাপক যে ডব্লিউ গার্নার বলেন</a:t>
            </a:r>
            <a:r>
              <a:rPr lang="bn-BD" sz="2800" dirty="0" smtClean="0">
                <a:latin typeface="Times New Roman" pitchFamily="18" charset="0"/>
                <a:cs typeface="Nikosh" pitchFamily="2" charset="0"/>
              </a:rPr>
              <a:t>,” যে শাসনব্যবস্থায় নির্বাহী বিভাগ তাদের কার্যকালের মেয়াদ এবং কার্যাবলীর জন্য আইনসভার নিয়ন্ত্রণ থেকে স্বাধীন ও নিরপেক্ষ থাকে, তাকে রাষ্ট্রপতি শাসিত সরকার বলে”। </a:t>
            </a:r>
          </a:p>
          <a:p>
            <a:pPr>
              <a:buNone/>
            </a:pPr>
            <a:r>
              <a:rPr lang="bn-BD" sz="2800" b="1" dirty="0" smtClean="0">
                <a:latin typeface="Times New Roman" pitchFamily="18" charset="0"/>
                <a:cs typeface="Nikosh" pitchFamily="2" charset="0"/>
              </a:rPr>
              <a:t>অধ্যাপক </a:t>
            </a:r>
            <a:r>
              <a:rPr lang="en-US" sz="2800" b="1" dirty="0" smtClean="0">
                <a:latin typeface="Times New Roman" pitchFamily="18" charset="0"/>
                <a:cs typeface="Nikosh" pitchFamily="2" charset="0"/>
              </a:rPr>
              <a:t>এ</a:t>
            </a:r>
            <a:r>
              <a:rPr lang="bn-BD" sz="2800" b="1" dirty="0" smtClean="0">
                <a:latin typeface="Times New Roman" pitchFamily="18" charset="0"/>
                <a:cs typeface="Nikosh" pitchFamily="2" charset="0"/>
              </a:rPr>
              <a:t>ফ আর সিলি বলেন</a:t>
            </a:r>
            <a:r>
              <a:rPr lang="bn-BD" sz="2800" dirty="0" smtClean="0">
                <a:latin typeface="Times New Roman" pitchFamily="18" charset="0"/>
                <a:cs typeface="Nikosh" pitchFamily="2" charset="0"/>
              </a:rPr>
              <a:t>,” গণতান্ত্রিক রাষ্ট্রে প্রত্যক্ষ বা পরোক্ষভাবে জনগনের দ্বারা নির্বাচিত রাষ্ট্রপতির ইচ্ছায় পরিচালিত সরকার হলো রাষ্ট্রপতি শাসিত সরকার” </a:t>
            </a:r>
          </a:p>
        </p:txBody>
      </p:sp>
      <p:sp>
        <p:nvSpPr>
          <p:cNvPr id="2" name="Title 1"/>
          <p:cNvSpPr>
            <a:spLocks noGrp="1"/>
          </p:cNvSpPr>
          <p:nvPr>
            <p:ph type="title"/>
          </p:nvPr>
        </p:nvSpPr>
        <p:spPr>
          <a:xfrm>
            <a:off x="1752600" y="228600"/>
            <a:ext cx="5562600" cy="1143000"/>
          </a:xfrm>
        </p:spPr>
        <p:txBody>
          <a:bodyPr/>
          <a:lstStyle/>
          <a:p>
            <a:pPr algn="ctr"/>
            <a:r>
              <a:rPr lang="bn-BD" dirty="0" smtClean="0">
                <a:latin typeface="Nikosh" pitchFamily="2" charset="0"/>
                <a:cs typeface="Nikosh" pitchFamily="2" charset="0"/>
              </a:rPr>
              <a:t>    একক কাজের সমাধান</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2"/>
                                        </p:tgtEl>
                                        <p:attrNameLst>
                                          <p:attrName>ppt_x</p:attrName>
                                        </p:attrNameLst>
                                      </p:cBhvr>
                                      <p:tavLst>
                                        <p:tav tm="0">
                                          <p:val>
                                            <p:strVal val="ppt_x"/>
                                          </p:val>
                                        </p:tav>
                                        <p:tav tm="100000">
                                          <p:val>
                                            <p:strVal val="ppt_x"/>
                                          </p:val>
                                        </p:tav>
                                      </p:tavLst>
                                    </p:anim>
                                    <p:anim calcmode="lin" valueType="num">
                                      <p:cBhvr additive="base">
                                        <p:cTn id="30" dur="500"/>
                                        <p:tgtEl>
                                          <p:spTgt spid="2"/>
                                        </p:tgtEl>
                                        <p:attrNameLst>
                                          <p:attrName>ppt_y</p:attrName>
                                        </p:attrNameLst>
                                      </p:cBhvr>
                                      <p:tavLst>
                                        <p:tav tm="0">
                                          <p:val>
                                            <p:strVal val="ppt_y"/>
                                          </p:val>
                                        </p:tav>
                                        <p:tav tm="100000">
                                          <p:val>
                                            <p:strVal val="1+ppt_h/2"/>
                                          </p:val>
                                        </p:tav>
                                      </p:tavLst>
                                    </p:anim>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grpId="2" nodeType="clickEffect">
                                  <p:stCondLst>
                                    <p:cond delay="0"/>
                                  </p:stCondLst>
                                  <p:childTnLst>
                                    <p:animRot by="21600000">
                                      <p:cBhvr>
                                        <p:cTn id="35"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 grpId="0"/>
      <p:bldP spid="2" grpId="1"/>
      <p:bldP spid="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066800" y="274638"/>
            <a:ext cx="6477000" cy="1143000"/>
          </a:xfrm>
        </p:spPr>
        <p:txBody>
          <a:bodyPr/>
          <a:lstStyle/>
          <a:p>
            <a:pPr algn="ctr"/>
            <a:r>
              <a:rPr lang="bn-BD" dirty="0" smtClean="0">
                <a:latin typeface="Nikosh" pitchFamily="2" charset="0"/>
                <a:cs typeface="Nikosh" pitchFamily="2" charset="0"/>
              </a:rPr>
              <a:t>একক কাজের সমাধান</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a:t>
            </a:r>
            <a:r>
              <a:rPr lang="bn-BD" sz="2400">
                <a:solidFill>
                  <a:prstClr val="black"/>
                </a:solidFill>
                <a:latin typeface="Nikosh" pitchFamily="2" charset="0"/>
                <a:cs typeface="Nikosh" pitchFamily="2" charset="0"/>
              </a:rPr>
              <a:t>রহমান </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98085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152400"/>
            <a:ext cx="4495800" cy="1325563"/>
          </a:xfrm>
        </p:spPr>
        <p:txBody>
          <a:bodyPr>
            <a:normAutofit/>
          </a:bodyPr>
          <a:lstStyle/>
          <a:p>
            <a:pPr algn="ctr"/>
            <a:r>
              <a:rPr lang="bn-BD" sz="4000" dirty="0" smtClean="0">
                <a:latin typeface="Nikosh" pitchFamily="2" charset="0"/>
                <a:cs typeface="Nikosh" pitchFamily="2" charset="0"/>
              </a:rPr>
              <a:t>জোড়ায় কাজ</a:t>
            </a:r>
            <a:endPar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381000" y="1752600"/>
            <a:ext cx="83820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grpId="2" nodeType="clickEffect">
                                  <p:stCondLst>
                                    <p:cond delay="0"/>
                                  </p:stCondLst>
                                  <p:childTnLst>
                                    <p:animRot by="21600000">
                                      <p:cBhvr>
                                        <p:cTn id="3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1280182642"/>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905000"/>
            <a:ext cx="6934200" cy="1828800"/>
          </a:xfrm>
        </p:spPr>
        <p:txBody>
          <a:bodyPr>
            <a:normAutofit/>
          </a:bodyPr>
          <a:lstStyle/>
          <a:p>
            <a:pPr algn="ctr">
              <a:buNone/>
            </a:pPr>
            <a:r>
              <a:rPr lang="bn-BD" sz="4000" dirty="0" smtClean="0">
                <a:latin typeface="Nikosh" pitchFamily="2" charset="0"/>
                <a:cs typeface="Nikosh" pitchFamily="2" charset="0"/>
              </a:rPr>
              <a:t>মন্ত্রিপরিষদ শাসিত সরকার কি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2" nodeType="clickEffect">
                                  <p:stCondLst>
                                    <p:cond delay="0"/>
                                  </p:stCondLst>
                                  <p:childTnLst>
                                    <p:animRot by="21600000">
                                      <p:cBhvr>
                                        <p:cTn id="2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P spid="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nobhaban,_dhaka.jpg"/>
          <p:cNvPicPr>
            <a:picLocks noGrp="1" noChangeAspect="1"/>
          </p:cNvPicPr>
          <p:nvPr>
            <p:ph idx="1"/>
          </p:nvPr>
        </p:nvPicPr>
        <p:blipFill>
          <a:blip r:embed="rId2"/>
          <a:stretch>
            <a:fillRect/>
          </a:stretch>
        </p:blipFill>
        <p:spPr>
          <a:xfrm>
            <a:off x="533400" y="2016918"/>
            <a:ext cx="8153400" cy="4307682"/>
          </a:xfrm>
        </p:spPr>
      </p:pic>
      <p:sp>
        <p:nvSpPr>
          <p:cNvPr id="3" name="Title 2"/>
          <p:cNvSpPr>
            <a:spLocks noGrp="1"/>
          </p:cNvSpPr>
          <p:nvPr>
            <p:ph type="title"/>
          </p:nvPr>
        </p:nvSpPr>
        <p:spPr>
          <a:xfrm>
            <a:off x="2438400" y="274638"/>
            <a:ext cx="4267200" cy="1143000"/>
          </a:xfrm>
        </p:spPr>
        <p:txBody>
          <a:bodyPr/>
          <a:lstStyle/>
          <a:p>
            <a:pPr algn="ctr"/>
            <a:r>
              <a:rPr lang="bn-BD" dirty="0" smtClean="0">
                <a:latin typeface="Nikosh" pitchFamily="2" charset="0"/>
                <a:cs typeface="Nikosh" pitchFamily="2" charset="0"/>
              </a:rPr>
              <a:t>জোড়ায় কাজের প্রশ্ন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295400"/>
            <a:ext cx="8991600" cy="5334000"/>
          </a:xfrm>
        </p:spPr>
        <p:txBody>
          <a:bodyPr>
            <a:noAutofit/>
          </a:bodyPr>
          <a:lstStyle/>
          <a:p>
            <a:pPr>
              <a:buNone/>
            </a:pPr>
            <a:r>
              <a:rPr lang="bn-BD" sz="2800" dirty="0" smtClean="0">
                <a:latin typeface="Times New Roman" pitchFamily="18" charset="0"/>
                <a:cs typeface="Nikosh" pitchFamily="2" charset="0"/>
              </a:rPr>
              <a:t>যে শাসনব্যবস্থায় শাসন বিভাগ  তাদের কাজের জন্য সংসদ বা আইন সভার নিকট দায়ী থাকে, তাকে মন্ত্রিপরিষদ শাসিত বা সংসদীয় সরকার বলে। </a:t>
            </a:r>
          </a:p>
          <a:p>
            <a:pPr>
              <a:buNone/>
            </a:pPr>
            <a:r>
              <a:rPr lang="bn-BD" sz="2800" b="1" dirty="0" smtClean="0">
                <a:latin typeface="Times New Roman" pitchFamily="18" charset="0"/>
                <a:cs typeface="Nikosh" pitchFamily="2" charset="0"/>
              </a:rPr>
              <a:t>এ ভি ডাইসি </a:t>
            </a:r>
            <a:r>
              <a:rPr lang="bn-BD" sz="2800" dirty="0" smtClean="0">
                <a:latin typeface="Times New Roman" pitchFamily="18" charset="0"/>
                <a:cs typeface="Nikosh" pitchFamily="2" charset="0"/>
              </a:rPr>
              <a:t>এর মতে “মন্ত্রিপরিষদ শাসিত সরকার গড়ে ওঠে আইন বিভাগ ও শাসন বিভাগের একত্রীকরণের ভিত্তিতে এবং উভয়ের মধ্যে সামঞ্জস্য বিধান করে”। </a:t>
            </a:r>
          </a:p>
          <a:p>
            <a:pPr>
              <a:buNone/>
            </a:pPr>
            <a:r>
              <a:rPr lang="bn-BD" sz="2800" b="1" dirty="0" smtClean="0">
                <a:latin typeface="Times New Roman" pitchFamily="18" charset="0"/>
                <a:cs typeface="Nikosh" pitchFamily="2" charset="0"/>
              </a:rPr>
              <a:t>অধ্যাপক গার্ণার </a:t>
            </a:r>
            <a:r>
              <a:rPr lang="bn-BD" sz="2800" dirty="0" smtClean="0">
                <a:latin typeface="Times New Roman" pitchFamily="18" charset="0"/>
                <a:cs typeface="Nikosh" pitchFamily="2" charset="0"/>
              </a:rPr>
              <a:t>এর মতে “সংসদীয় বা মন্ত্রিপরিষদ শাসিত শাসনব্যবস্থা এমন এক ধরনের শাসনব্যবস্থা, যেখানে প্রকৃত শাসক বা মন্ত্রিপরিষদ আইনসভার নিকট দায়ী থাকেন”। সংসদীয় বা মন্ত্রিপরিষদ শাসনব্যবস্থায় একজন নামমাত্র রাষ্ট্র</a:t>
            </a:r>
            <a:r>
              <a:rPr lang="en-US" sz="2800" dirty="0" smtClean="0">
                <a:latin typeface="Times New Roman" pitchFamily="18" charset="0"/>
                <a:cs typeface="Nikosh" pitchFamily="2" charset="0"/>
              </a:rPr>
              <a:t> </a:t>
            </a:r>
            <a:r>
              <a:rPr lang="bn-BD" sz="2800" dirty="0" smtClean="0">
                <a:latin typeface="Times New Roman" pitchFamily="18" charset="0"/>
                <a:cs typeface="Nikosh" pitchFamily="2" charset="0"/>
              </a:rPr>
              <a:t>প্রধান থাকেন। সরকার পরিচালনার প্রকৃত ক্ষমতা থাকে আইনসভার আস্থাভাজন মন্ত্রিপরিষদের হাতে। প্রধানমন্ত্রী মন্ত্রিসভার নেতা, সংগঠক ও সরকার প্রধান। </a:t>
            </a:r>
          </a:p>
          <a:p>
            <a:pPr>
              <a:buNone/>
            </a:pPr>
            <a:r>
              <a:rPr lang="bn-BD" sz="2800" b="1" dirty="0" smtClean="0">
                <a:latin typeface="Times New Roman" pitchFamily="18" charset="0"/>
                <a:cs typeface="Nikosh" pitchFamily="2" charset="0"/>
              </a:rPr>
              <a:t>অধ্যাপক গ্রেভাস </a:t>
            </a:r>
            <a:r>
              <a:rPr lang="bn-BD" sz="2800" dirty="0" smtClean="0">
                <a:latin typeface="Times New Roman" pitchFamily="18" charset="0"/>
                <a:cs typeface="Nikosh" pitchFamily="2" charset="0"/>
              </a:rPr>
              <a:t>এর মতে,” সংসদীয় ব্যবস্থায় সরকার হলো রাষ্ট্রের প্রভু বা শাসক এবং প্রধানমন্ত্রী হলেন ঐ সরকারের প্রভু বা প্রধান। </a:t>
            </a:r>
          </a:p>
        </p:txBody>
      </p:sp>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জোড়ায় কাজের সমাধান</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5314788"/>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295400" y="274638"/>
            <a:ext cx="6324600" cy="1143000"/>
          </a:xfrm>
        </p:spPr>
        <p:txBody>
          <a:bodyPr/>
          <a:lstStyle/>
          <a:p>
            <a:pPr algn="ctr"/>
            <a:r>
              <a:rPr lang="bn-BD" dirty="0" smtClean="0">
                <a:latin typeface="Nikosh" pitchFamily="2" charset="0"/>
                <a:cs typeface="Nikosh" pitchFamily="2" charset="0"/>
              </a:rPr>
              <a:t>জোড়ায় কাজের সমাধান</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aaaaes.jpg"/>
          <p:cNvPicPr>
            <a:picLocks noGrp="1" noChangeAspect="1"/>
          </p:cNvPicPr>
          <p:nvPr>
            <p:ph idx="1"/>
          </p:nvPr>
        </p:nvPicPr>
        <p:blipFill>
          <a:blip r:embed="rId2"/>
          <a:stretch>
            <a:fillRect/>
          </a:stretch>
        </p:blipFill>
        <p:spPr>
          <a:xfrm>
            <a:off x="2705428" y="1919890"/>
            <a:ext cx="3314372" cy="4176109"/>
          </a:xfrm>
        </p:spPr>
      </p:pic>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4600" y="3810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2514600" y="1860718"/>
            <a:ext cx="4572000" cy="4681370"/>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2" nodeType="clickEffect">
                                  <p:stCondLst>
                                    <p:cond delay="0"/>
                                  </p:stCondLst>
                                  <p:childTnLst>
                                    <p:animRot by="21600000">
                                      <p:cBhvr>
                                        <p:cTn id="30"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265030140"/>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0"/>
            <a:ext cx="8458200" cy="2438400"/>
          </a:xfrm>
        </p:spPr>
        <p:txBody>
          <a:bodyPr>
            <a:normAutofit/>
          </a:bodyPr>
          <a:lstStyle/>
          <a:p>
            <a:pPr algn="ctr">
              <a:buNone/>
            </a:pPr>
            <a:r>
              <a:rPr lang="bn-BD" sz="4000" dirty="0" smtClean="0">
                <a:latin typeface="Nikosh" pitchFamily="2" charset="0"/>
                <a:cs typeface="Nikosh" pitchFamily="2" charset="0"/>
              </a:rPr>
              <a:t>রাষ্ট্রপতি শাসিত সরকার ও মন্ত্রিপরিষদ শাসিত সরকারের মধ্যে পার্থক্য লিখ?</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828800"/>
            <a:ext cx="5562600" cy="3048000"/>
          </a:xfrm>
        </p:spPr>
        <p:txBody>
          <a:bodyPr>
            <a:normAutofit/>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০৬</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০৬</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endParaRPr lang="en-US" sz="4000" dirty="0">
              <a:latin typeface="Nikosh" pitchFamily="2" charset="0"/>
              <a:cs typeface="Nikosh" pitchFamily="2" charset="0"/>
            </a:endParaRPr>
          </a:p>
        </p:txBody>
      </p:sp>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229600" cy="4788091"/>
          </a:xfrm>
        </p:spPr>
        <p:txBody>
          <a:bodyPr>
            <a:normAutofit/>
          </a:bodyPr>
          <a:lstStyle/>
          <a:p>
            <a:pPr>
              <a:buNone/>
            </a:pPr>
            <a:r>
              <a:rPr lang="bn-BD" sz="2000" dirty="0" smtClean="0">
                <a:latin typeface="Nikosh" pitchFamily="2" charset="0"/>
                <a:cs typeface="Nikosh" pitchFamily="2" charset="0"/>
              </a:rPr>
              <a:t>মন্ত্রিপরিষদ শাসিত এবং রাষ্ট্রপতি শাসিত সরকার গণতান্ত্রিক সরকার হলেও উভয়ের মধ্যে নিম্নলিখিত পাথর্ক্যসমুহ লক্ষ্য করা যায়ঃ </a:t>
            </a:r>
            <a:r>
              <a:rPr lang="en-US" sz="2000" dirty="0" smtClean="0">
                <a:latin typeface="Nikosh" pitchFamily="2" charset="0"/>
                <a:cs typeface="Nikosh" pitchFamily="2" charset="0"/>
              </a:rPr>
              <a:t>   </a:t>
            </a:r>
            <a:r>
              <a:rPr lang="bn-BD" sz="2400" b="1" dirty="0" smtClean="0">
                <a:latin typeface="Nikosh" pitchFamily="2" charset="0"/>
                <a:cs typeface="Nikosh" pitchFamily="2" charset="0"/>
              </a:rPr>
              <a:t>১। রাষ্ট্রপতির ক্ষমতা ও মর্যাদাঃ  </a:t>
            </a:r>
          </a:p>
          <a:p>
            <a:pPr>
              <a:buNone/>
            </a:pPr>
            <a:r>
              <a:rPr lang="en-US" sz="2800" dirty="0" smtClean="0">
                <a:latin typeface="Nikosh" pitchFamily="2" charset="0"/>
                <a:cs typeface="Nikosh" pitchFamily="2" charset="0"/>
              </a:rPr>
              <a:t> </a:t>
            </a:r>
            <a:endParaRPr lang="bn-BD" sz="2800" dirty="0" smtClean="0">
              <a:latin typeface="Nikosh" pitchFamily="2" charset="0"/>
              <a:cs typeface="Nikosh" pitchFamily="2" charset="0"/>
            </a:endParaRPr>
          </a:p>
        </p:txBody>
      </p:sp>
      <p:sp>
        <p:nvSpPr>
          <p:cNvPr id="2" name="Title 1"/>
          <p:cNvSpPr>
            <a:spLocks noGrp="1"/>
          </p:cNvSpPr>
          <p:nvPr>
            <p:ph type="title"/>
          </p:nvPr>
        </p:nvSpPr>
        <p:spPr>
          <a:xfrm>
            <a:off x="1676400" y="152400"/>
            <a:ext cx="5867400" cy="1143000"/>
          </a:xfrm>
        </p:spPr>
        <p:txBody>
          <a:bodyPr/>
          <a:lstStyle/>
          <a:p>
            <a:pPr algn="ctr"/>
            <a:r>
              <a:rPr lang="bn-BD" dirty="0" smtClean="0">
                <a:latin typeface="Nikosh" pitchFamily="2" charset="0"/>
                <a:cs typeface="Nikosh" pitchFamily="2" charset="0"/>
              </a:rPr>
              <a:t>দলীয় কাজের সমাধান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55520877"/>
              </p:ext>
            </p:extLst>
          </p:nvPr>
        </p:nvGraphicFramePr>
        <p:xfrm>
          <a:off x="76200" y="2209800"/>
          <a:ext cx="8915400" cy="4495800"/>
        </p:xfrm>
        <a:graphic>
          <a:graphicData uri="http://schemas.openxmlformats.org/drawingml/2006/table">
            <a:tbl>
              <a:tblPr firstRow="1" bandRow="1">
                <a:tableStyleId>{5C22544A-7EE6-4342-B048-85BDC9FD1C3A}</a:tableStyleId>
              </a:tblPr>
              <a:tblGrid>
                <a:gridCol w="1093398"/>
                <a:gridCol w="2859657"/>
                <a:gridCol w="4962345"/>
              </a:tblGrid>
              <a:tr h="418214">
                <a:tc>
                  <a:txBody>
                    <a:bodyPr/>
                    <a:lstStyle/>
                    <a:p>
                      <a:r>
                        <a:rPr lang="bn-BD" dirty="0" smtClean="0">
                          <a:latin typeface="Nikosh" pitchFamily="2" charset="0"/>
                          <a:cs typeface="Nikosh" pitchFamily="2" charset="0"/>
                        </a:rPr>
                        <a:t>বর্ণনা</a:t>
                      </a:r>
                      <a:endParaRPr lang="en-US" dirty="0">
                        <a:latin typeface="Nikosh" pitchFamily="2" charset="0"/>
                        <a:cs typeface="Nikosh" pitchFamily="2" charset="0"/>
                      </a:endParaRPr>
                    </a:p>
                  </a:txBody>
                  <a:tcPr/>
                </a:tc>
                <a:tc>
                  <a:txBody>
                    <a:bodyPr/>
                    <a:lstStyle/>
                    <a:p>
                      <a:pPr algn="ctr"/>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a:t>
                      </a:r>
                      <a:endParaRPr lang="en-US" dirty="0">
                        <a:latin typeface="Nikosh" pitchFamily="2" charset="0"/>
                        <a:cs typeface="Nikosh" pitchFamily="2" charset="0"/>
                      </a:endParaRPr>
                    </a:p>
                  </a:txBody>
                  <a:tcPr/>
                </a:tc>
                <a:tc>
                  <a:txBody>
                    <a:bodyPr/>
                    <a:lstStyle/>
                    <a:p>
                      <a:pPr algn="ctr"/>
                      <a:r>
                        <a:rPr lang="bn-BD" dirty="0" smtClean="0">
                          <a:latin typeface="Nikosh" pitchFamily="2" charset="0"/>
                          <a:cs typeface="Nikosh" pitchFamily="2" charset="0"/>
                        </a:rPr>
                        <a:t>মন্ত্রিপরিষদ</a:t>
                      </a:r>
                      <a:r>
                        <a:rPr lang="bn-BD" baseline="0" dirty="0" smtClean="0">
                          <a:latin typeface="Nikosh" pitchFamily="2" charset="0"/>
                          <a:cs typeface="Nikosh" pitchFamily="2" charset="0"/>
                        </a:rPr>
                        <a:t> শাসিত সরকার</a:t>
                      </a:r>
                      <a:endParaRPr lang="en-US" dirty="0">
                        <a:latin typeface="Nikosh" pitchFamily="2" charset="0"/>
                        <a:cs typeface="Nikosh" pitchFamily="2" charset="0"/>
                      </a:endParaRPr>
                    </a:p>
                  </a:txBody>
                  <a:tcPr/>
                </a:tc>
              </a:tr>
              <a:tr h="1045535">
                <a:tc>
                  <a:txBody>
                    <a:bodyPr/>
                    <a:lstStyle/>
                    <a:p>
                      <a:r>
                        <a:rPr lang="bn-BD" dirty="0" smtClean="0">
                          <a:latin typeface="Nikosh" pitchFamily="2" charset="0"/>
                          <a:cs typeface="Nikosh" pitchFamily="2" charset="0"/>
                        </a:rPr>
                        <a:t>রাষ্ট্রপতির ক্ষমতা</a:t>
                      </a:r>
                      <a:r>
                        <a:rPr lang="bn-BD" baseline="0" dirty="0" smtClean="0">
                          <a:latin typeface="Nikosh" pitchFamily="2" charset="0"/>
                          <a:cs typeface="Nikosh" pitchFamily="2" charset="0"/>
                        </a:rPr>
                        <a:t> ও  মর্যাদা</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রাষ্ট্রপতি হলেন রাষ্ট্র</a:t>
                      </a:r>
                      <a:r>
                        <a:rPr lang="bn-BD" baseline="0" dirty="0" smtClean="0">
                          <a:latin typeface="Nikosh" pitchFamily="2" charset="0"/>
                          <a:cs typeface="Nikosh" pitchFamily="2" charset="0"/>
                        </a:rPr>
                        <a:t> প্রধান। তার নামে রাষ্ট্রের সকল কার্য নির্বাহ হয়</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প্রধানমন্ত্রী</a:t>
                      </a:r>
                      <a:r>
                        <a:rPr lang="bn-BD" baseline="0" dirty="0" smtClean="0">
                          <a:latin typeface="Nikosh" pitchFamily="2" charset="0"/>
                          <a:cs typeface="Nikosh" pitchFamily="2" charset="0"/>
                        </a:rPr>
                        <a:t> হলেন সরকার প্রধান, তিনি সরকার পরিচালনা করেন</a:t>
                      </a:r>
                      <a:endParaRPr lang="en-US" dirty="0">
                        <a:latin typeface="Nikosh" pitchFamily="2" charset="0"/>
                        <a:cs typeface="Nikosh" pitchFamily="2" charset="0"/>
                      </a:endParaRPr>
                    </a:p>
                  </a:txBody>
                  <a:tcPr/>
                </a:tc>
              </a:tr>
              <a:tr h="16728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 pitchFamily="2" charset="0"/>
                          <a:cs typeface="Nikosh" pitchFamily="2" charset="0"/>
                        </a:rPr>
                        <a:t>মন্ত্রীদের </a:t>
                      </a:r>
                    </a:p>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 pitchFamily="2" charset="0"/>
                          <a:cs typeface="Nikosh" pitchFamily="2" charset="0"/>
                        </a:rPr>
                        <a:t>ক্ষমতা</a:t>
                      </a:r>
                      <a:r>
                        <a:rPr lang="bn-BD" baseline="0" dirty="0" smtClean="0">
                          <a:latin typeface="Nikosh" pitchFamily="2" charset="0"/>
                          <a:cs typeface="Nikosh" pitchFamily="2" charset="0"/>
                        </a:rPr>
                        <a:t> ও মর্যাদা</a:t>
                      </a:r>
                      <a:endParaRPr lang="en-US" dirty="0" smtClean="0">
                        <a:latin typeface="Nikosh" pitchFamily="2" charset="0"/>
                        <a:cs typeface="Nikosh" pitchFamily="2" charset="0"/>
                      </a:endParaRPr>
                    </a:p>
                    <a:p>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 মন্ত্রীগণ রাষ্ট্রপতি কর্তৃক নিযুক্ত হন। রাষ্ট্রপতির সন্তুষ্টির উপর তারা ক্ষমতায় অধিষ্ঠিত থাকেন। মন্ত্রীগণ আজ্ঞাবহ কর্মচারী।</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মন্ত্রিপরিষদ</a:t>
                      </a:r>
                      <a:r>
                        <a:rPr lang="bn-BD" baseline="0" dirty="0" smtClean="0">
                          <a:latin typeface="Nikosh" pitchFamily="2" charset="0"/>
                          <a:cs typeface="Nikosh" pitchFamily="2" charset="0"/>
                        </a:rPr>
                        <a:t> শাসিত সরকারের প্রধানমন্ত্রী এবং মন্ত্রিসভার সদস্যগণ একে অপরের সাথে ঘনিষ্ঠ বন্ধনে আবদ্ধ। মন্ত্রিগণ প্রধানমন্ত্রীর সহকর্মী এবং বিশেষ মর্যাদা ও ক্ষমতার অধিকারী। </a:t>
                      </a:r>
                      <a:endParaRPr lang="en-US" dirty="0">
                        <a:latin typeface="Nikosh" pitchFamily="2" charset="0"/>
                        <a:cs typeface="Nikosh" pitchFamily="2" charset="0"/>
                      </a:endParaRPr>
                    </a:p>
                  </a:txBody>
                  <a:tcPr/>
                </a:tc>
              </a:tr>
              <a:tr h="1359195">
                <a:tc>
                  <a:txBody>
                    <a:bodyPr/>
                    <a:lstStyle/>
                    <a:p>
                      <a:r>
                        <a:rPr lang="bn-BD" dirty="0" smtClean="0">
                          <a:latin typeface="Nikosh" pitchFamily="2" charset="0"/>
                          <a:cs typeface="Nikosh" pitchFamily="2" charset="0"/>
                        </a:rPr>
                        <a:t>আইনসভার</a:t>
                      </a:r>
                      <a:r>
                        <a:rPr lang="bn-BD" baseline="0" dirty="0" smtClean="0">
                          <a:latin typeface="Nikosh" pitchFamily="2" charset="0"/>
                          <a:cs typeface="Nikosh" pitchFamily="2" charset="0"/>
                        </a:rPr>
                        <a:t> সদস্য হওয়া</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 মন্ত্রীগণ সাধারণত আইনসভার সদস্য </a:t>
                      </a:r>
                      <a:r>
                        <a:rPr lang="en-US" baseline="0" dirty="0" smtClean="0">
                          <a:latin typeface="Nikosh" pitchFamily="2" charset="0"/>
                          <a:cs typeface="Nikosh" pitchFamily="2" charset="0"/>
                        </a:rPr>
                        <a:t> ও </a:t>
                      </a:r>
                      <a:r>
                        <a:rPr lang="en-US" baseline="0" dirty="0" err="1" smtClean="0">
                          <a:latin typeface="Nikosh" pitchFamily="2" charset="0"/>
                          <a:cs typeface="Nikosh" pitchFamily="2" charset="0"/>
                        </a:rPr>
                        <a:t>আইন</a:t>
                      </a:r>
                      <a:r>
                        <a:rPr lang="en-US" baseline="0" dirty="0" smtClean="0">
                          <a:latin typeface="Nikosh" pitchFamily="2" charset="0"/>
                          <a:cs typeface="Nikosh" pitchFamily="2" charset="0"/>
                        </a:rPr>
                        <a:t> </a:t>
                      </a:r>
                      <a:r>
                        <a:rPr lang="en-US" baseline="0" dirty="0" err="1" smtClean="0">
                          <a:latin typeface="Nikosh" pitchFamily="2" charset="0"/>
                          <a:cs typeface="Nikosh" pitchFamily="2" charset="0"/>
                        </a:rPr>
                        <a:t>সভার</a:t>
                      </a:r>
                      <a:r>
                        <a:rPr lang="en-US" baseline="0" dirty="0" smtClean="0">
                          <a:latin typeface="Nikosh" pitchFamily="2" charset="0"/>
                          <a:cs typeface="Nikosh" pitchFamily="2" charset="0"/>
                        </a:rPr>
                        <a:t>  </a:t>
                      </a:r>
                      <a:r>
                        <a:rPr lang="en-US" baseline="0" dirty="0" err="1" smtClean="0">
                          <a:latin typeface="Nikosh" pitchFamily="2" charset="0"/>
                          <a:cs typeface="Nikosh" pitchFamily="2" charset="0"/>
                        </a:rPr>
                        <a:t>বাইরের</a:t>
                      </a:r>
                      <a:r>
                        <a:rPr lang="en-US" baseline="0" dirty="0" smtClean="0">
                          <a:latin typeface="Nikosh" pitchFamily="2" charset="0"/>
                          <a:cs typeface="Nikosh" pitchFamily="2" charset="0"/>
                        </a:rPr>
                        <a:t> হ</a:t>
                      </a:r>
                      <a:r>
                        <a:rPr lang="bn-BD" baseline="0" dirty="0" smtClean="0">
                          <a:latin typeface="Nikosh" pitchFamily="2" charset="0"/>
                          <a:cs typeface="Nikosh" pitchFamily="2" charset="0"/>
                        </a:rPr>
                        <a:t>ন। </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সংসদীয়</a:t>
                      </a:r>
                      <a:r>
                        <a:rPr lang="bn-BD" baseline="0" dirty="0" smtClean="0">
                          <a:latin typeface="Nikosh" pitchFamily="2" charset="0"/>
                          <a:cs typeface="Nikosh" pitchFamily="2" charset="0"/>
                        </a:rPr>
                        <a:t> সরকারে প্রধানমন্ত্রী এবং তার মন্ত্রীসভার সদস্যগণকে আইনসভার সদস্য হতে হয়। আইনসভার সদস্য নন এমন ব্যক্তি মন্ত্রী হলে নির্দিষ্ট সময়ের মধ্যেই তাকে আইনসভার সদস্য হতে হয়। আথবা টেকনোক্রাট মন্ত্রী হিসেবে থাকা যায়। </a:t>
                      </a:r>
                      <a:endParaRPr lang="en-US" dirty="0">
                        <a:latin typeface="Nikosh" pitchFamily="2" charset="0"/>
                        <a:cs typeface="Nikosh" pitchFamily="2" charset="0"/>
                      </a:endParaRPr>
                    </a:p>
                  </a:txBody>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61167753"/>
              </p:ext>
            </p:extLst>
          </p:nvPr>
        </p:nvGraphicFramePr>
        <p:xfrm>
          <a:off x="152400" y="1481138"/>
          <a:ext cx="8991601" cy="5224462"/>
        </p:xfrm>
        <a:graphic>
          <a:graphicData uri="http://schemas.openxmlformats.org/drawingml/2006/table">
            <a:tbl>
              <a:tblPr firstRow="1" bandRow="1">
                <a:tableStyleId>{5C22544A-7EE6-4342-B048-85BDC9FD1C3A}</a:tableStyleId>
              </a:tblPr>
              <a:tblGrid>
                <a:gridCol w="914400"/>
                <a:gridCol w="3914423"/>
                <a:gridCol w="4162778"/>
              </a:tblGrid>
              <a:tr h="431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 pitchFamily="2" charset="0"/>
                          <a:cs typeface="Nikosh" pitchFamily="2" charset="0"/>
                        </a:rPr>
                        <a:t>বর্ণনা</a:t>
                      </a:r>
                      <a:endParaRPr lang="en-US" dirty="0">
                        <a:latin typeface="Nikosh" pitchFamily="2" charset="0"/>
                        <a:cs typeface="Nikosh" pitchFamily="2" charset="0"/>
                      </a:endParaRPr>
                    </a:p>
                  </a:txBody>
                  <a:tcPr/>
                </a:tc>
                <a:tc>
                  <a:txBody>
                    <a:bodyPr/>
                    <a:lstStyle/>
                    <a:p>
                      <a:pPr algn="ctr"/>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a:t>
                      </a:r>
                      <a:endParaRPr lang="en-US" dirty="0">
                        <a:latin typeface="Nikosh" pitchFamily="2" charset="0"/>
                        <a:cs typeface="Nikosh" pitchFamily="2" charset="0"/>
                      </a:endParaRPr>
                    </a:p>
                  </a:txBody>
                  <a:tcPr/>
                </a:tc>
                <a:tc>
                  <a:txBody>
                    <a:bodyPr/>
                    <a:lstStyle/>
                    <a:p>
                      <a:pPr algn="ctr"/>
                      <a:r>
                        <a:rPr lang="bn-BD" dirty="0" smtClean="0">
                          <a:latin typeface="Nikosh" pitchFamily="2" charset="0"/>
                          <a:cs typeface="Nikosh" pitchFamily="2" charset="0"/>
                        </a:rPr>
                        <a:t>মন্ত্রিপরিষদ</a:t>
                      </a:r>
                      <a:r>
                        <a:rPr lang="bn-BD" baseline="0" dirty="0" smtClean="0">
                          <a:latin typeface="Nikosh" pitchFamily="2" charset="0"/>
                          <a:cs typeface="Nikosh" pitchFamily="2" charset="0"/>
                        </a:rPr>
                        <a:t> শাসিত সরকার</a:t>
                      </a:r>
                      <a:endParaRPr lang="en-US" dirty="0">
                        <a:latin typeface="Nikosh" pitchFamily="2" charset="0"/>
                        <a:cs typeface="Nikosh" pitchFamily="2" charset="0"/>
                      </a:endParaRPr>
                    </a:p>
                  </a:txBody>
                  <a:tcPr/>
                </a:tc>
              </a:tr>
              <a:tr h="1384512">
                <a:tc>
                  <a:txBody>
                    <a:bodyPr/>
                    <a:lstStyle/>
                    <a:p>
                      <a:r>
                        <a:rPr lang="bn-BD" dirty="0" smtClean="0">
                          <a:latin typeface="Nikosh" pitchFamily="2" charset="0"/>
                          <a:cs typeface="Nikosh" pitchFamily="2" charset="0"/>
                        </a:rPr>
                        <a:t>আইন</a:t>
                      </a:r>
                      <a:r>
                        <a:rPr lang="bn-BD" baseline="0" dirty="0" smtClean="0">
                          <a:latin typeface="Nikosh" pitchFamily="2" charset="0"/>
                          <a:cs typeface="Nikosh" pitchFamily="2" charset="0"/>
                        </a:rPr>
                        <a:t> প্রণয়নে সরাসরি ভুমিকা</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 রাষ্ট্রপতি ও মন্ত্রীগণ আইনসভার সদস্য নন। তারা সরাসরি আইন প্রণয়নে কোন ভুমিকা রাখতে পারেনা। </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সংসদীয় বা মন্ত্রীসভা</a:t>
                      </a:r>
                      <a:r>
                        <a:rPr lang="bn-BD" baseline="0" dirty="0" smtClean="0">
                          <a:latin typeface="Nikosh" pitchFamily="2" charset="0"/>
                          <a:cs typeface="Nikosh" pitchFamily="2" charset="0"/>
                        </a:rPr>
                        <a:t> শাসিত সরকারে প্রধানমন্ত্রী ও মন্ত্রীগণ আইনসভার সদস্য। তারা সরাসরি আইন প্রণয়নে অংশগ্রহন করেন। প্রধানমন্ত্রী আইনসভার বা সংসদের নেতা। </a:t>
                      </a:r>
                      <a:endParaRPr lang="en-US" dirty="0">
                        <a:latin typeface="Nikosh" pitchFamily="2" charset="0"/>
                        <a:cs typeface="Nikosh" pitchFamily="2" charset="0"/>
                      </a:endParaRPr>
                    </a:p>
                  </a:txBody>
                  <a:tcPr/>
                </a:tc>
              </a:tr>
              <a:tr h="1384512">
                <a:tc>
                  <a:txBody>
                    <a:bodyPr/>
                    <a:lstStyle/>
                    <a:p>
                      <a:r>
                        <a:rPr lang="bn-BD" dirty="0" smtClean="0">
                          <a:latin typeface="Nikosh" pitchFamily="2" charset="0"/>
                          <a:cs typeface="Nikosh" pitchFamily="2" charset="0"/>
                        </a:rPr>
                        <a:t>পদচ্যুতি</a:t>
                      </a:r>
                      <a:r>
                        <a:rPr lang="bn-BD" baseline="0" dirty="0" smtClean="0">
                          <a:latin typeface="Nikosh" pitchFamily="2" charset="0"/>
                          <a:cs typeface="Nikosh" pitchFamily="2" charset="0"/>
                        </a:rPr>
                        <a:t> প্রসঙ্গে </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 মন্ত্রীসভার সদস্যগণ রাষ্ট্রপতি কর্তৃক নিযুক্ত হন এবং তার সন্তুষ্টির ওপর ক্ষমতায় থাকেন। আইনসভা মন্ত্রীদের পদচ্যুত করতে পারেনা, মন্ত্রীরা প্রয়োজনে পদচ্যুত হন রাষ্ট্রপতি্র দ্বারা। </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সংসদীয় বা মন্ত্রীপরিষদ</a:t>
                      </a:r>
                      <a:r>
                        <a:rPr lang="bn-BD" baseline="0" dirty="0" smtClean="0">
                          <a:latin typeface="Nikosh" pitchFamily="2" charset="0"/>
                          <a:cs typeface="Nikosh" pitchFamily="2" charset="0"/>
                        </a:rPr>
                        <a:t> শাসিত সরকারে আইনসভা যে কোন সময় অনাস্থা প্রস্তাব এনে মন্ত্রীসভাকে পদচ্যুত করতে পারে। </a:t>
                      </a:r>
                      <a:endParaRPr lang="en-US" dirty="0">
                        <a:latin typeface="Nikosh" pitchFamily="2" charset="0"/>
                        <a:cs typeface="Nikosh" pitchFamily="2" charset="0"/>
                      </a:endParaRPr>
                    </a:p>
                  </a:txBody>
                  <a:tcPr/>
                </a:tc>
              </a:tr>
              <a:tr h="2023518">
                <a:tc>
                  <a:txBody>
                    <a:bodyPr/>
                    <a:lstStyle/>
                    <a:p>
                      <a:r>
                        <a:rPr lang="bn-BD" sz="1600" dirty="0" smtClean="0">
                          <a:latin typeface="Nikosh" pitchFamily="2" charset="0"/>
                          <a:cs typeface="Nikosh" pitchFamily="2" charset="0"/>
                        </a:rPr>
                        <a:t>আইনসভার</a:t>
                      </a:r>
                      <a:r>
                        <a:rPr lang="bn-BD" sz="1600" baseline="0" dirty="0" smtClean="0">
                          <a:latin typeface="Nikosh" pitchFamily="2" charset="0"/>
                          <a:cs typeface="Nikosh" pitchFamily="2" charset="0"/>
                        </a:rPr>
                        <a:t> সার্ব</a:t>
                      </a:r>
                      <a:r>
                        <a:rPr lang="en-US" sz="1600" baseline="0" dirty="0" err="1" smtClean="0">
                          <a:latin typeface="Nikosh" pitchFamily="2" charset="0"/>
                          <a:cs typeface="Nikosh" pitchFamily="2" charset="0"/>
                        </a:rPr>
                        <a:t>ভৌ</a:t>
                      </a:r>
                      <a:r>
                        <a:rPr lang="en-US" sz="1600" baseline="0" dirty="0" smtClean="0">
                          <a:latin typeface="Nikosh" pitchFamily="2" charset="0"/>
                          <a:cs typeface="Nikosh" pitchFamily="2" charset="0"/>
                        </a:rPr>
                        <a:t> </a:t>
                      </a:r>
                      <a:r>
                        <a:rPr lang="bn-BD" sz="1600" baseline="0" dirty="0" smtClean="0">
                          <a:latin typeface="Nikosh" pitchFamily="2" charset="0"/>
                          <a:cs typeface="Nikosh" pitchFamily="2" charset="0"/>
                        </a:rPr>
                        <a:t>মত্ব </a:t>
                      </a:r>
                      <a:endParaRPr lang="en-US" sz="1600"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 ব্যবস্থায় আইনসভা নিরঙ্কুস ক্ষমতার অধিকারী নয়। আইনসভা  সংবিধানের সুনির্দিষ্ট অনুচ্ছেদে বিশেষ অভিযোগ উত্থাপন ছাড়া রাষ্ট্রপতিকে অভিশংসন ও অপসারণ করতে পারেনা। রাষ্ট্রপতির হাতে ভেটো ক্ষমতা থাকায় আইন পরিষদের সার্বভৌম ক্ষমতা আরো স</a:t>
                      </a:r>
                      <a:r>
                        <a:rPr lang="en-US" baseline="0" dirty="0" err="1" smtClean="0">
                          <a:latin typeface="Nikosh" pitchFamily="2" charset="0"/>
                          <a:cs typeface="Nikosh" pitchFamily="2" charset="0"/>
                        </a:rPr>
                        <a:t>ংকুচি</a:t>
                      </a:r>
                      <a:r>
                        <a:rPr lang="bn-BD" baseline="0" dirty="0" smtClean="0">
                          <a:latin typeface="Nikosh" pitchFamily="2" charset="0"/>
                          <a:cs typeface="Nikosh" pitchFamily="2" charset="0"/>
                        </a:rPr>
                        <a:t>ত হয়েছে। </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সংসদীয়</a:t>
                      </a:r>
                      <a:r>
                        <a:rPr lang="bn-BD" baseline="0" dirty="0" smtClean="0">
                          <a:latin typeface="Nikosh" pitchFamily="2" charset="0"/>
                          <a:cs typeface="Nikosh" pitchFamily="2" charset="0"/>
                        </a:rPr>
                        <a:t> বা মন্ত্রীপরিষদ শাসিত সরকারে আইনসভা সার্বভৌম। আইনসভা ইচ্ছা করলে অনাস্থা প্রস্তাব উত্থাপন করে সরকারকে অপসারণ করতে পারে। আইনসভা আইন প্রণয়নের ক্ষেত্রে নিরঙ্কুস ক্ষমতার অধিকারী। </a:t>
                      </a:r>
                      <a:endParaRPr lang="en-US" dirty="0">
                        <a:latin typeface="Nikosh" pitchFamily="2" charset="0"/>
                        <a:cs typeface="Nikosh" pitchFamily="2" charset="0"/>
                      </a:endParaRPr>
                    </a:p>
                  </a:txBody>
                  <a:tcPr/>
                </a:tc>
              </a:tr>
            </a:tbl>
          </a:graphicData>
        </a:graphic>
      </p:graphicFrame>
      <p:sp>
        <p:nvSpPr>
          <p:cNvPr id="2" name="Title 1"/>
          <p:cNvSpPr>
            <a:spLocks noGrp="1"/>
          </p:cNvSpPr>
          <p:nvPr>
            <p:ph type="title"/>
          </p:nvPr>
        </p:nvSpPr>
        <p:spPr>
          <a:xfrm>
            <a:off x="1828800" y="274638"/>
            <a:ext cx="5638800" cy="1143000"/>
          </a:xfrm>
        </p:spPr>
        <p:txBody>
          <a:bodyPr/>
          <a:lstStyle/>
          <a:p>
            <a:pPr algn="ctr"/>
            <a:r>
              <a:rPr lang="bn-BD" dirty="0" smtClean="0">
                <a:latin typeface="Nikosh" pitchFamily="2" charset="0"/>
                <a:cs typeface="Nikosh" pitchFamily="2" charset="0"/>
              </a:rPr>
              <a:t>দলীয় কাজের সমাধান </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57250243"/>
              </p:ext>
            </p:extLst>
          </p:nvPr>
        </p:nvGraphicFramePr>
        <p:xfrm>
          <a:off x="457200" y="1481138"/>
          <a:ext cx="8534400" cy="5224462"/>
        </p:xfrm>
        <a:graphic>
          <a:graphicData uri="http://schemas.openxmlformats.org/drawingml/2006/table">
            <a:tbl>
              <a:tblPr firstRow="1" bandRow="1">
                <a:tableStyleId>{5C22544A-7EE6-4342-B048-85BDC9FD1C3A}</a:tableStyleId>
              </a:tblPr>
              <a:tblGrid>
                <a:gridCol w="1185333"/>
                <a:gridCol w="3556000"/>
                <a:gridCol w="3793067"/>
              </a:tblGrid>
              <a:tr h="3993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 pitchFamily="2" charset="0"/>
                          <a:cs typeface="Nikosh" pitchFamily="2" charset="0"/>
                        </a:rPr>
                        <a:t>বর্ণনা</a:t>
                      </a:r>
                      <a:endParaRPr lang="en-US" dirty="0">
                        <a:latin typeface="Nikosh" pitchFamily="2" charset="0"/>
                        <a:cs typeface="Nikosh" pitchFamily="2" charset="0"/>
                      </a:endParaRPr>
                    </a:p>
                  </a:txBody>
                  <a:tcPr/>
                </a:tc>
                <a:tc>
                  <a:txBody>
                    <a:bodyPr/>
                    <a:lstStyle/>
                    <a:p>
                      <a:pPr algn="ctr"/>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a:t>
                      </a:r>
                      <a:endParaRPr lang="en-US" dirty="0">
                        <a:latin typeface="Nikosh" pitchFamily="2" charset="0"/>
                        <a:cs typeface="Nikosh" pitchFamily="2" charset="0"/>
                      </a:endParaRPr>
                    </a:p>
                  </a:txBody>
                  <a:tcPr/>
                </a:tc>
                <a:tc>
                  <a:txBody>
                    <a:bodyPr/>
                    <a:lstStyle/>
                    <a:p>
                      <a:pPr algn="ctr"/>
                      <a:r>
                        <a:rPr lang="bn-BD" dirty="0" smtClean="0">
                          <a:latin typeface="Nikosh" pitchFamily="2" charset="0"/>
                          <a:cs typeface="Nikosh" pitchFamily="2" charset="0"/>
                        </a:rPr>
                        <a:t>মন্ত্রিপরিষদ</a:t>
                      </a:r>
                      <a:r>
                        <a:rPr lang="bn-BD" baseline="0" dirty="0" smtClean="0">
                          <a:latin typeface="Nikosh" pitchFamily="2" charset="0"/>
                          <a:cs typeface="Nikosh" pitchFamily="2" charset="0"/>
                        </a:rPr>
                        <a:t> শাসিত সরকার</a:t>
                      </a:r>
                      <a:endParaRPr lang="en-US" dirty="0">
                        <a:latin typeface="Nikosh" pitchFamily="2" charset="0"/>
                        <a:cs typeface="Nikosh" pitchFamily="2" charset="0"/>
                      </a:endParaRPr>
                    </a:p>
                  </a:txBody>
                  <a:tcPr/>
                </a:tc>
              </a:tr>
              <a:tr h="984715">
                <a:tc>
                  <a:txBody>
                    <a:bodyPr/>
                    <a:lstStyle/>
                    <a:p>
                      <a:r>
                        <a:rPr lang="bn-BD" dirty="0" smtClean="0">
                          <a:latin typeface="Nikosh" pitchFamily="2" charset="0"/>
                          <a:cs typeface="Nikosh" pitchFamily="2" charset="0"/>
                        </a:rPr>
                        <a:t>আইনসভার</a:t>
                      </a:r>
                      <a:r>
                        <a:rPr lang="bn-BD" baseline="0" dirty="0" smtClean="0">
                          <a:latin typeface="Nikosh" pitchFamily="2" charset="0"/>
                          <a:cs typeface="Nikosh" pitchFamily="2" charset="0"/>
                        </a:rPr>
                        <a:t> নিকট জবাবদিহিতা</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 শাসন বিভাগ সাধারণত আইনসভার নিকট জবাবদিহি করতে বাধ্য নয়। </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সংসদীয়</a:t>
                      </a:r>
                      <a:r>
                        <a:rPr lang="bn-BD" baseline="0" dirty="0" smtClean="0">
                          <a:latin typeface="Nikosh" pitchFamily="2" charset="0"/>
                          <a:cs typeface="Nikosh" pitchFamily="2" charset="0"/>
                        </a:rPr>
                        <a:t> বা মন্ত্রীপরিষদ শাসিত সরকারের শাসন বিভাগ অথ্যাৎ মন্ত্রীসভা তাদের সকল নীতি, সিদ্ধান্ত ও কাজের জন্য আইনসভার নিকট দায়ী থাকেন। </a:t>
                      </a:r>
                      <a:endParaRPr lang="en-US" dirty="0">
                        <a:latin typeface="Nikosh" pitchFamily="2" charset="0"/>
                        <a:cs typeface="Nikosh" pitchFamily="2" charset="0"/>
                      </a:endParaRPr>
                    </a:p>
                  </a:txBody>
                  <a:tcPr/>
                </a:tc>
              </a:tr>
              <a:tr h="1280130">
                <a:tc>
                  <a:txBody>
                    <a:bodyPr/>
                    <a:lstStyle/>
                    <a:p>
                      <a:r>
                        <a:rPr lang="bn-BD" baseline="0" dirty="0" smtClean="0">
                          <a:latin typeface="Nikosh" pitchFamily="2" charset="0"/>
                          <a:cs typeface="Nikosh" pitchFamily="2" charset="0"/>
                        </a:rPr>
                        <a:t>আ</a:t>
                      </a:r>
                      <a:r>
                        <a:rPr lang="bn-BD" dirty="0" smtClean="0">
                          <a:latin typeface="Nikosh" pitchFamily="2" charset="0"/>
                          <a:cs typeface="Nikosh" pitchFamily="2" charset="0"/>
                        </a:rPr>
                        <a:t>ইনসভা</a:t>
                      </a:r>
                      <a:r>
                        <a:rPr lang="bn-BD" baseline="0" dirty="0" smtClean="0">
                          <a:latin typeface="Nikosh" pitchFamily="2" charset="0"/>
                          <a:cs typeface="Nikosh" pitchFamily="2" charset="0"/>
                        </a:rPr>
                        <a:t> ভেঙে দেবার ক্ষেত্রে</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 রাষ্ট্রপতি আইনসভা ভেঙে দিতে পারেনা। </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মন্ত্রীপরিষদ</a:t>
                      </a:r>
                      <a:r>
                        <a:rPr lang="bn-BD" baseline="0" dirty="0" smtClean="0">
                          <a:latin typeface="Nikosh" pitchFamily="2" charset="0"/>
                          <a:cs typeface="Nikosh" pitchFamily="2" charset="0"/>
                        </a:rPr>
                        <a:t> শাসিত সরকারে প্রধানমন্ত্রী আইনসভা ভেঙে দেবার জন্য রাষ্ট্র প্রধানকে পরামর্শ প্রদান করতে পারেন। তার পরামর্শ রাষ্ট্র প্রধান উপেক্ষা করেন না। </a:t>
                      </a:r>
                      <a:endParaRPr lang="en-US" dirty="0">
                        <a:latin typeface="Nikosh" pitchFamily="2" charset="0"/>
                        <a:cs typeface="Nikosh" pitchFamily="2" charset="0"/>
                      </a:endParaRPr>
                    </a:p>
                  </a:txBody>
                  <a:tcPr/>
                </a:tc>
              </a:tr>
              <a:tr h="984715">
                <a:tc>
                  <a:txBody>
                    <a:bodyPr/>
                    <a:lstStyle/>
                    <a:p>
                      <a:r>
                        <a:rPr lang="bn-BD" dirty="0" smtClean="0">
                          <a:latin typeface="Nikosh" pitchFamily="2" charset="0"/>
                          <a:cs typeface="Nikosh" pitchFamily="2" charset="0"/>
                        </a:rPr>
                        <a:t>স্থায়ীত্বের</a:t>
                      </a:r>
                      <a:r>
                        <a:rPr lang="bn-BD" baseline="0" dirty="0" smtClean="0">
                          <a:latin typeface="Nikosh" pitchFamily="2" charset="0"/>
                          <a:cs typeface="Nikosh" pitchFamily="2" charset="0"/>
                        </a:rPr>
                        <a:t> প্রশ্নে </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 স্থায়িত্ব অনেক বেশী। নির্দিষ্ট মেয়াদের পুর্বে একমাত্র অভিশংসন পদ্ধতি ছাড়া রাষ্ট্রপতিকে অপসারণ করা যায় না। </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মন্ত্রীপরিষদ</a:t>
                      </a:r>
                      <a:r>
                        <a:rPr lang="bn-BD" baseline="0" dirty="0" smtClean="0">
                          <a:latin typeface="Nikosh" pitchFamily="2" charset="0"/>
                          <a:cs typeface="Nikosh" pitchFamily="2" charset="0"/>
                        </a:rPr>
                        <a:t> শাসিত সরকারের স্থায়িত্ব কম। কেননা আইন পরিষদের আস্থার ওপর তাদের ক্ষমতার স্থায়িত্ব নির্ভর করে। </a:t>
                      </a:r>
                      <a:endParaRPr lang="en-US" dirty="0">
                        <a:latin typeface="Nikosh" pitchFamily="2" charset="0"/>
                        <a:cs typeface="Nikosh" pitchFamily="2" charset="0"/>
                      </a:endParaRPr>
                    </a:p>
                  </a:txBody>
                  <a:tcPr/>
                </a:tc>
              </a:tr>
              <a:tr h="1575545">
                <a:tc>
                  <a:txBody>
                    <a:bodyPr/>
                    <a:lstStyle/>
                    <a:p>
                      <a:r>
                        <a:rPr lang="bn-BD" dirty="0" smtClean="0">
                          <a:latin typeface="Nikosh" pitchFamily="2" charset="0"/>
                          <a:cs typeface="Nikosh" pitchFamily="2" charset="0"/>
                        </a:rPr>
                        <a:t>জরুরী</a:t>
                      </a:r>
                      <a:r>
                        <a:rPr lang="bn-BD" baseline="0" dirty="0" smtClean="0">
                          <a:latin typeface="Nikosh" pitchFamily="2" charset="0"/>
                          <a:cs typeface="Nikosh" pitchFamily="2" charset="0"/>
                        </a:rPr>
                        <a:t> অবস্থা মোকাবেলায়</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 জরুরি পরিস্থিতিতে দ্রুত সিদ্ধান্ত গ্রহন করতে পারে। কারণ একমাত্র রাষ্ট্রপতি সর্বময় ক্ষমতার অধিকারী। </a:t>
                      </a:r>
                      <a:endParaRPr lang="en-US" dirty="0">
                        <a:latin typeface="Nikosh" pitchFamily="2" charset="0"/>
                        <a:cs typeface="Nikosh"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 pitchFamily="2" charset="0"/>
                          <a:cs typeface="Nikosh" pitchFamily="2" charset="0"/>
                        </a:rPr>
                        <a:t>মন্ত্রীপরিষদ</a:t>
                      </a:r>
                      <a:r>
                        <a:rPr lang="bn-BD" baseline="0" dirty="0" smtClean="0">
                          <a:latin typeface="Nikosh" pitchFamily="2" charset="0"/>
                          <a:cs typeface="Nikosh" pitchFamily="2" charset="0"/>
                        </a:rPr>
                        <a:t> শাসিত সরকারে জরুরি পরিস্থিতি মোকাবেলায় মন্ত্রীপরিষদ দ্রুত সিদ্ধান্ত গ্রহন করতে পারেনা। কেননা আইনসভায় এবং মন্ত্রীসভায় সিদ্ধান্ত গ্রহনে অনেক বিলম্ব হয়। </a:t>
                      </a:r>
                      <a:endParaRPr lang="en-US" dirty="0" smtClean="0">
                        <a:latin typeface="Nikosh" pitchFamily="2" charset="0"/>
                        <a:cs typeface="Nikosh" pitchFamily="2" charset="0"/>
                      </a:endParaRPr>
                    </a:p>
                    <a:p>
                      <a:endParaRPr lang="en-US" dirty="0">
                        <a:latin typeface="Nikosh" pitchFamily="2" charset="0"/>
                        <a:cs typeface="Nikosh" pitchFamily="2" charset="0"/>
                      </a:endParaRPr>
                    </a:p>
                  </a:txBody>
                  <a:tcPr/>
                </a:tc>
              </a:tr>
            </a:tbl>
          </a:graphicData>
        </a:graphic>
      </p:graphicFrame>
      <p:sp>
        <p:nvSpPr>
          <p:cNvPr id="2" name="Title 1"/>
          <p:cNvSpPr>
            <a:spLocks noGrp="1"/>
          </p:cNvSpPr>
          <p:nvPr>
            <p:ph type="title"/>
          </p:nvPr>
        </p:nvSpPr>
        <p:spPr>
          <a:xfrm>
            <a:off x="1905000" y="274638"/>
            <a:ext cx="5257800" cy="1143000"/>
          </a:xfrm>
        </p:spPr>
        <p:txBody>
          <a:bodyPr/>
          <a:lstStyle/>
          <a:p>
            <a:pPr algn="ctr"/>
            <a:r>
              <a:rPr lang="bn-BD" dirty="0" smtClean="0">
                <a:latin typeface="Nikosh" pitchFamily="2" charset="0"/>
                <a:cs typeface="Nikosh" pitchFamily="2" charset="0"/>
              </a:rPr>
              <a:t>দলীয় কাজের সমাধান </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99995354"/>
              </p:ext>
            </p:extLst>
          </p:nvPr>
        </p:nvGraphicFramePr>
        <p:xfrm>
          <a:off x="457200" y="1481138"/>
          <a:ext cx="8229600" cy="4843462"/>
        </p:xfrm>
        <a:graphic>
          <a:graphicData uri="http://schemas.openxmlformats.org/drawingml/2006/table">
            <a:tbl>
              <a:tblPr firstRow="1" bandRow="1">
                <a:tableStyleId>{5C22544A-7EE6-4342-B048-85BDC9FD1C3A}</a:tableStyleId>
              </a:tblPr>
              <a:tblGrid>
                <a:gridCol w="990600"/>
                <a:gridCol w="3429000"/>
                <a:gridCol w="3810000"/>
              </a:tblGrid>
              <a:tr h="594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 pitchFamily="2" charset="0"/>
                          <a:cs typeface="Nikosh" pitchFamily="2" charset="0"/>
                        </a:rPr>
                        <a:t>বর্ণনা</a:t>
                      </a:r>
                      <a:endParaRPr lang="en-US" dirty="0">
                        <a:latin typeface="Nikosh" pitchFamily="2" charset="0"/>
                        <a:cs typeface="Nikosh" pitchFamily="2" charset="0"/>
                      </a:endParaRPr>
                    </a:p>
                  </a:txBody>
                  <a:tcPr/>
                </a:tc>
                <a:tc>
                  <a:txBody>
                    <a:bodyPr/>
                    <a:lstStyle/>
                    <a:p>
                      <a:pPr algn="ctr"/>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a:t>
                      </a:r>
                      <a:endParaRPr lang="en-US" dirty="0">
                        <a:latin typeface="Nikosh" pitchFamily="2" charset="0"/>
                        <a:cs typeface="Nikosh" pitchFamily="2" charset="0"/>
                      </a:endParaRPr>
                    </a:p>
                  </a:txBody>
                  <a:tcPr/>
                </a:tc>
                <a:tc>
                  <a:txBody>
                    <a:bodyPr/>
                    <a:lstStyle/>
                    <a:p>
                      <a:pPr algn="ctr"/>
                      <a:r>
                        <a:rPr lang="bn-BD" dirty="0" smtClean="0">
                          <a:latin typeface="Nikosh" pitchFamily="2" charset="0"/>
                          <a:cs typeface="Nikosh" pitchFamily="2" charset="0"/>
                        </a:rPr>
                        <a:t>মন্ত্রিপরিষদ</a:t>
                      </a:r>
                      <a:r>
                        <a:rPr lang="bn-BD" baseline="0" dirty="0" smtClean="0">
                          <a:latin typeface="Nikosh" pitchFamily="2" charset="0"/>
                          <a:cs typeface="Nikosh" pitchFamily="2" charset="0"/>
                        </a:rPr>
                        <a:t> শাসিত সরকার</a:t>
                      </a:r>
                      <a:endParaRPr lang="en-US" dirty="0">
                        <a:latin typeface="Nikosh" pitchFamily="2" charset="0"/>
                        <a:cs typeface="Nikosh" pitchFamily="2" charset="0"/>
                      </a:endParaRPr>
                    </a:p>
                  </a:txBody>
                  <a:tcPr/>
                </a:tc>
              </a:tr>
              <a:tr h="1904824">
                <a:tc>
                  <a:txBody>
                    <a:bodyPr/>
                    <a:lstStyle/>
                    <a:p>
                      <a:r>
                        <a:rPr lang="bn-BD" dirty="0" smtClean="0">
                          <a:latin typeface="Nikosh" pitchFamily="2" charset="0"/>
                          <a:cs typeface="Nikosh" pitchFamily="2" charset="0"/>
                        </a:rPr>
                        <a:t>ক্ষমতা</a:t>
                      </a:r>
                      <a:r>
                        <a:rPr lang="bn-BD" baseline="0" dirty="0" smtClean="0">
                          <a:latin typeface="Nikosh" pitchFamily="2" charset="0"/>
                          <a:cs typeface="Nikosh" pitchFamily="2" charset="0"/>
                        </a:rPr>
                        <a:t> স্বতন্ত্রীকরণ </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 “ক্ষমতা স্বতন্ত্রীকরণ” নীতি কার্যকর হতে দেখা যায়। কেননা শাসন বিভাগের সদস্যগণ সাধারণত আইনসভার সদস্য নন। </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মন্ত্রীপরিষদ</a:t>
                      </a:r>
                      <a:r>
                        <a:rPr lang="bn-BD" baseline="0" dirty="0" smtClean="0">
                          <a:latin typeface="Nikosh" pitchFamily="2" charset="0"/>
                          <a:cs typeface="Nikosh" pitchFamily="2" charset="0"/>
                        </a:rPr>
                        <a:t> শাসিত সরকারের “ক্ষমতা স্বতন্ত্রীকরণ” নীতি কার্যকর হয় না। কেননা আইন বিভাগের সদস্যগণ শাসন বিভাগের ও সদস্য। </a:t>
                      </a:r>
                      <a:endParaRPr lang="en-US" dirty="0">
                        <a:latin typeface="Nikosh" pitchFamily="2" charset="0"/>
                        <a:cs typeface="Nikosh" pitchFamily="2" charset="0"/>
                      </a:endParaRPr>
                    </a:p>
                  </a:txBody>
                  <a:tcPr/>
                </a:tc>
              </a:tr>
              <a:tr h="2344398">
                <a:tc>
                  <a:txBody>
                    <a:bodyPr/>
                    <a:lstStyle/>
                    <a:p>
                      <a:r>
                        <a:rPr lang="bn-BD" dirty="0" smtClean="0">
                          <a:latin typeface="Nikosh" pitchFamily="2" charset="0"/>
                          <a:cs typeface="Nikosh" pitchFamily="2" charset="0"/>
                        </a:rPr>
                        <a:t>নমনীয়তা</a:t>
                      </a:r>
                      <a:r>
                        <a:rPr lang="bn-BD" baseline="0" dirty="0" smtClean="0">
                          <a:latin typeface="Nikosh" pitchFamily="2" charset="0"/>
                          <a:cs typeface="Nikosh" pitchFamily="2" charset="0"/>
                        </a:rPr>
                        <a:t> </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রাষ্ট্রপতি</a:t>
                      </a:r>
                      <a:r>
                        <a:rPr lang="bn-BD" baseline="0" dirty="0" smtClean="0">
                          <a:latin typeface="Nikosh" pitchFamily="2" charset="0"/>
                          <a:cs typeface="Nikosh" pitchFamily="2" charset="0"/>
                        </a:rPr>
                        <a:t> শাসিত সরকারে সংবিধান কিংবা সরকার পরিবর্তন করতে হলে সংবিধান অনুযায়ী বেশ জটিল পদ্ধতি অবলম্বন করতে হয়।  </a:t>
                      </a:r>
                      <a:endParaRPr lang="en-US" dirty="0">
                        <a:latin typeface="Nikosh" pitchFamily="2" charset="0"/>
                        <a:cs typeface="Nikosh" pitchFamily="2" charset="0"/>
                      </a:endParaRPr>
                    </a:p>
                  </a:txBody>
                  <a:tcPr/>
                </a:tc>
                <a:tc>
                  <a:txBody>
                    <a:bodyPr/>
                    <a:lstStyle/>
                    <a:p>
                      <a:r>
                        <a:rPr lang="bn-BD" dirty="0" smtClean="0">
                          <a:latin typeface="Nikosh" pitchFamily="2" charset="0"/>
                          <a:cs typeface="Nikosh" pitchFamily="2" charset="0"/>
                        </a:rPr>
                        <a:t>মন্ত্রীপরিষদ</a:t>
                      </a:r>
                      <a:r>
                        <a:rPr lang="bn-BD" baseline="0" dirty="0" smtClean="0">
                          <a:latin typeface="Nikosh" pitchFamily="2" charset="0"/>
                          <a:cs typeface="Nikosh" pitchFamily="2" charset="0"/>
                        </a:rPr>
                        <a:t> শাসিত সরকার ও সংবিধান নমনীয়। কেননা প্রয়োজনবোধে সংবিধানের ধারা, উপধারা, সরকারের নীতি ও সিদ্ধান্ত এমনকি সরকারকে যে কোন আইনসভার সাধারণ সংখ্যাগরিষ্ট ভোটে পরিবর্তন করা যায়।</a:t>
                      </a:r>
                      <a:endParaRPr lang="en-US" dirty="0">
                        <a:latin typeface="Nikosh" pitchFamily="2" charset="0"/>
                        <a:cs typeface="Nikosh" pitchFamily="2" charset="0"/>
                      </a:endParaRPr>
                    </a:p>
                  </a:txBody>
                  <a:tcPr/>
                </a:tc>
              </a:tr>
            </a:tbl>
          </a:graphicData>
        </a:graphic>
      </p:graphicFrame>
      <p:sp>
        <p:nvSpPr>
          <p:cNvPr id="2" name="Title 1"/>
          <p:cNvSpPr>
            <a:spLocks noGrp="1"/>
          </p:cNvSpPr>
          <p:nvPr>
            <p:ph type="title"/>
          </p:nvPr>
        </p:nvSpPr>
        <p:spPr>
          <a:xfrm>
            <a:off x="1447800" y="274638"/>
            <a:ext cx="6019800" cy="1143000"/>
          </a:xfrm>
        </p:spPr>
        <p:txBody>
          <a:bodyPr/>
          <a:lstStyle/>
          <a:p>
            <a:pPr algn="ctr"/>
            <a:r>
              <a:rPr lang="bn-BD" dirty="0" smtClean="0">
                <a:latin typeface="Nikosh" pitchFamily="2" charset="0"/>
                <a:cs typeface="Nikosh" pitchFamily="2" charset="0"/>
              </a:rPr>
              <a:t>দলীয় কাজের সমাধান </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839200" cy="5224272"/>
          </a:xfrm>
        </p:spPr>
        <p:txBody>
          <a:bodyPr>
            <a:normAutofit fontScale="92500" lnSpcReduction="10000"/>
          </a:bodyPr>
          <a:lstStyle/>
          <a:p>
            <a:pPr>
              <a:buNone/>
            </a:pPr>
            <a:r>
              <a:rPr lang="bn-BD" dirty="0" smtClean="0">
                <a:latin typeface="Nikosh" pitchFamily="2" charset="0"/>
                <a:cs typeface="Nikosh" pitchFamily="2" charset="0"/>
              </a:rPr>
              <a:t>জ্ঞান মুলক,অনুধাবন মুলক, প্রয়োগ মুলক প্রশ্ন  (ক)</a:t>
            </a:r>
          </a:p>
          <a:p>
            <a:pPr>
              <a:buNone/>
            </a:pPr>
            <a:r>
              <a:rPr lang="bn-BD" dirty="0" smtClean="0">
                <a:latin typeface="Nikosh" pitchFamily="2" charset="0"/>
                <a:cs typeface="Nikosh" pitchFamily="2" charset="0"/>
              </a:rPr>
              <a:t>১। </a:t>
            </a:r>
            <a:r>
              <a:rPr lang="en-US" dirty="0" smtClean="0">
                <a:latin typeface="Nikosh" pitchFamily="2" charset="0"/>
                <a:cs typeface="Nikosh" pitchFamily="2" charset="0"/>
              </a:rPr>
              <a:t> </a:t>
            </a:r>
            <a:r>
              <a:rPr lang="bn-BD" dirty="0" smtClean="0">
                <a:latin typeface="Nikosh" pitchFamily="2" charset="0"/>
                <a:cs typeface="Nikosh" pitchFamily="2" charset="0"/>
              </a:rPr>
              <a:t>গণতন্ত্রের মুলমন্ত্র কি?</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সাম্য, স্বাধীনতা ও নিরাপত্তা  খ।</a:t>
            </a:r>
            <a:r>
              <a:rPr lang="bn-BD" b="1" dirty="0" smtClean="0">
                <a:latin typeface="Nikosh" pitchFamily="2" charset="0"/>
                <a:cs typeface="Nikosh" pitchFamily="2" charset="0"/>
              </a:rPr>
              <a:t> </a:t>
            </a:r>
            <a:r>
              <a:rPr lang="bn-BD" dirty="0" smtClean="0">
                <a:latin typeface="Nikosh" pitchFamily="2" charset="0"/>
                <a:cs typeface="Nikosh" pitchFamily="2" charset="0"/>
              </a:rPr>
              <a:t>সাম্য, স্বাধীনতা ও অধিকার </a:t>
            </a:r>
            <a:r>
              <a:rPr lang="bn-BD" dirty="0" smtClean="0">
                <a:latin typeface="Times New Roman" pitchFamily="18" charset="0"/>
                <a:cs typeface="Nikosh" pitchFamily="2" charset="0"/>
              </a:rPr>
              <a:t> </a:t>
            </a:r>
            <a:endParaRPr lang="en-US" dirty="0" smtClean="0">
              <a:latin typeface="Times New Roman" pitchFamily="18" charset="0"/>
              <a:cs typeface="Nikosh" pitchFamily="2" charset="0"/>
            </a:endParaRPr>
          </a:p>
          <a:p>
            <a:pPr>
              <a:buNone/>
            </a:pP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অধিকার, কর্তব্য ও দায়িত্ব  </a:t>
            </a:r>
            <a:r>
              <a:rPr lang="bn-BD" b="1" dirty="0" smtClean="0">
                <a:latin typeface="Nikosh" pitchFamily="2" charset="0"/>
                <a:cs typeface="Nikosh" pitchFamily="2" charset="0"/>
              </a:rPr>
              <a:t>ঘ।  সাম্য, স্বাধীনতা ও ভাতৃত্ব</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২।  সরকারের অংঙ্গ বা বিভাগ কয়টি  </a:t>
            </a:r>
          </a:p>
          <a:p>
            <a:pPr>
              <a:buNone/>
            </a:pPr>
            <a:r>
              <a:rPr lang="bn-BD" dirty="0" smtClean="0">
                <a:latin typeface="Nikosh" pitchFamily="2" charset="0"/>
                <a:cs typeface="Nikosh" pitchFamily="2" charset="0"/>
              </a:rPr>
              <a:t>ক। ২টি  </a:t>
            </a:r>
            <a:r>
              <a:rPr lang="bn-BD" b="1" dirty="0" smtClean="0">
                <a:latin typeface="Nikosh" pitchFamily="2" charset="0"/>
                <a:cs typeface="Nikosh" pitchFamily="2" charset="0"/>
              </a:rPr>
              <a:t>খ।  ৩টি</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  ৪টি</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৫টি</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শাসন বিভাগের মুল কাজ হলো-?  </a:t>
            </a:r>
          </a:p>
          <a:p>
            <a:pPr>
              <a:buNone/>
            </a:pPr>
            <a:r>
              <a:rPr lang="bn-BD" dirty="0" smtClean="0">
                <a:latin typeface="Nikosh" pitchFamily="2" charset="0"/>
                <a:cs typeface="Nikosh" pitchFamily="2" charset="0"/>
              </a:rPr>
              <a:t>ক। আইন প্রণয়ন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আইন সংশোধন </a:t>
            </a:r>
            <a:r>
              <a:rPr lang="en-US" dirty="0" smtClean="0">
                <a:latin typeface="Nikosh" pitchFamily="2" charset="0"/>
                <a:cs typeface="Nikosh" pitchFamily="2" charset="0"/>
              </a:rPr>
              <a:t>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আইন প্রয়োগ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বিচার করা   </a:t>
            </a:r>
          </a:p>
          <a:p>
            <a:pPr>
              <a:buNone/>
            </a:pPr>
            <a:r>
              <a:rPr lang="bn-BD" dirty="0" smtClean="0">
                <a:latin typeface="Nikosh" pitchFamily="2" charset="0"/>
                <a:cs typeface="Nikosh" pitchFamily="2" charset="0"/>
              </a:rPr>
              <a:t>৪।  আইন বিভাগের মুল কাজ কি?         </a:t>
            </a:r>
          </a:p>
          <a:p>
            <a:pPr>
              <a:buNone/>
            </a:pPr>
            <a:r>
              <a:rPr lang="bn-BD" b="1" dirty="0" smtClean="0">
                <a:latin typeface="Nikosh" pitchFamily="2" charset="0"/>
                <a:cs typeface="Nikosh" pitchFamily="2" charset="0"/>
              </a:rPr>
              <a:t>ক। আইন প্রণয়ন </a:t>
            </a:r>
            <a:r>
              <a:rPr lang="bn-BD" b="1" dirty="0" smtClean="0">
                <a:latin typeface="Times New Roman" pitchFamily="18" charset="0"/>
                <a:cs typeface="Nikosh" pitchFamily="2" charset="0"/>
              </a:rPr>
              <a:t>  </a:t>
            </a:r>
            <a:r>
              <a:rPr lang="bn-BD" dirty="0" smtClean="0">
                <a:latin typeface="Nikosh" pitchFamily="2" charset="0"/>
                <a:cs typeface="Nikosh" pitchFamily="2" charset="0"/>
              </a:rPr>
              <a:t>  গ।  আইনের আলোকে বিচার করা  </a:t>
            </a:r>
            <a:r>
              <a:rPr lang="bn-BD" dirty="0" smtClean="0">
                <a:latin typeface="Times New Roman" pitchFamily="18" charset="0"/>
                <a:cs typeface="Times New Roman" pitchFamily="18" charset="0"/>
              </a:rPr>
              <a:t> </a:t>
            </a:r>
          </a:p>
          <a:p>
            <a:pPr>
              <a:buNone/>
            </a:pPr>
            <a:r>
              <a:rPr lang="bn-BD" dirty="0" smtClean="0">
                <a:solidFill>
                  <a:prstClr val="black"/>
                </a:solidFill>
                <a:latin typeface="Nikosh" pitchFamily="2" charset="0"/>
                <a:cs typeface="Nikosh" pitchFamily="2" charset="0"/>
              </a:rPr>
              <a:t>খ।  </a:t>
            </a:r>
            <a:r>
              <a:rPr lang="en-US" dirty="0" err="1" smtClean="0">
                <a:solidFill>
                  <a:prstClr val="black"/>
                </a:solidFill>
                <a:latin typeface="Nikosh" pitchFamily="2" charset="0"/>
                <a:cs typeface="Nikosh" pitchFamily="2" charset="0"/>
              </a:rPr>
              <a:t>বিচার</a:t>
            </a:r>
            <a:r>
              <a:rPr lang="en-US" dirty="0" smtClean="0">
                <a:solidFill>
                  <a:prstClr val="black"/>
                </a:solidFill>
                <a:latin typeface="Nikosh" pitchFamily="2" charset="0"/>
                <a:cs typeface="Nikosh" pitchFamily="2" charset="0"/>
              </a:rPr>
              <a:t> </a:t>
            </a:r>
            <a:r>
              <a:rPr lang="en-US" dirty="0" err="1" smtClean="0">
                <a:solidFill>
                  <a:prstClr val="black"/>
                </a:solidFill>
                <a:latin typeface="Nikosh" pitchFamily="2" charset="0"/>
                <a:cs typeface="Nikosh" pitchFamily="2" charset="0"/>
              </a:rPr>
              <a:t>করা</a:t>
            </a:r>
            <a:r>
              <a:rPr lang="en-US" dirty="0" smtClean="0">
                <a:solidFill>
                  <a:prstClr val="black"/>
                </a:solidFill>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ঘ।  বিদেশের সাথে সম্পর্ক রক্ষা করা </a:t>
            </a:r>
            <a:r>
              <a:rPr lang="en-US"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৫। গ্রেট ব্রিটেন/যুক্তরাজ্যের আইনসভার নাম কি?     </a:t>
            </a:r>
          </a:p>
          <a:p>
            <a:pPr>
              <a:buNone/>
            </a:pPr>
            <a:r>
              <a:rPr lang="bn-BD" dirty="0" smtClean="0">
                <a:latin typeface="Nikosh" pitchFamily="2" charset="0"/>
                <a:cs typeface="Nikosh" pitchFamily="2" charset="0"/>
              </a:rPr>
              <a:t>ক। কংগ্রেস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লোকসভা  </a:t>
            </a:r>
            <a:r>
              <a:rPr lang="bn-BD" b="1" dirty="0" smtClean="0">
                <a:latin typeface="Nikosh" pitchFamily="2" charset="0"/>
                <a:cs typeface="Nikosh" pitchFamily="2" charset="0"/>
              </a:rPr>
              <a:t>গ।  পার্লামেন্ট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সিনেট</a:t>
            </a:r>
          </a:p>
          <a:p>
            <a:pPr>
              <a:buNone/>
            </a:pPr>
            <a:endParaRPr lang="en-US" dirty="0" smtClean="0"/>
          </a:p>
          <a:p>
            <a:pPr>
              <a:buNone/>
            </a:pPr>
            <a:endParaRPr lang="en-US" dirty="0"/>
          </a:p>
        </p:txBody>
      </p:sp>
      <p:sp>
        <p:nvSpPr>
          <p:cNvPr id="2" name="Title 1"/>
          <p:cNvSpPr>
            <a:spLocks noGrp="1"/>
          </p:cNvSpPr>
          <p:nvPr>
            <p:ph type="title"/>
          </p:nvPr>
        </p:nvSpPr>
        <p:spPr>
          <a:xfrm>
            <a:off x="2895600" y="274638"/>
            <a:ext cx="33528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307001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2" nodeType="clickEffect">
                                  <p:stCondLst>
                                    <p:cond delay="0"/>
                                  </p:stCondLst>
                                  <p:childTnLst>
                                    <p:animScale>
                                      <p:cBhvr>
                                        <p:cTn id="1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562600"/>
          </a:xfrm>
        </p:spPr>
        <p:txBody>
          <a:bodyPr>
            <a:normAutofit fontScale="92500" lnSpcReduction="10000"/>
          </a:bodyPr>
          <a:lstStyle/>
          <a:p>
            <a:pPr>
              <a:buNone/>
            </a:pPr>
            <a:r>
              <a:rPr lang="bn-BD" dirty="0" smtClean="0">
                <a:latin typeface="Nikosh" pitchFamily="2" charset="0"/>
                <a:cs typeface="Nikosh" pitchFamily="2" charset="0"/>
              </a:rPr>
              <a:t>৬। বাংলাদেশের আইনসভার নাম কি</a:t>
            </a:r>
            <a:r>
              <a:rPr lang="en-US" dirty="0" smtClean="0">
                <a:latin typeface="Nikosh" pitchFamily="2" charset="0"/>
                <a:cs typeface="Nikosh" pitchFamily="2" charset="0"/>
              </a:rPr>
              <a:t> </a:t>
            </a:r>
            <a:r>
              <a:rPr lang="bn-BD" dirty="0" smtClean="0">
                <a:latin typeface="Nikosh" pitchFamily="2" charset="0"/>
                <a:cs typeface="Nikosh" pitchFamily="2" charset="0"/>
              </a:rPr>
              <a:t>?</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পার্লামেন্ট  খ।</a:t>
            </a:r>
            <a:r>
              <a:rPr lang="bn-BD" b="1" dirty="0" smtClean="0">
                <a:latin typeface="Nikosh" pitchFamily="2" charset="0"/>
                <a:cs typeface="Nikosh" pitchFamily="2" charset="0"/>
              </a:rPr>
              <a:t> </a:t>
            </a:r>
            <a:r>
              <a:rPr lang="bn-BD" dirty="0" smtClean="0">
                <a:latin typeface="Nikosh" pitchFamily="2" charset="0"/>
                <a:cs typeface="Nikosh" pitchFamily="2" charset="0"/>
              </a:rPr>
              <a:t>বিধানসভা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মজলিশ  </a:t>
            </a:r>
            <a:r>
              <a:rPr lang="bn-BD" b="1" dirty="0" smtClean="0">
                <a:latin typeface="Nikosh" pitchFamily="2" charset="0"/>
                <a:cs typeface="Nikosh" pitchFamily="2" charset="0"/>
              </a:rPr>
              <a:t>ঘ।  জাতীয় সংসদ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বিচার বিভাগের কর্মদক্ষতা অপেক্ষা সরকারের উৎকর্ষ বিচারের আর কোন শ্রেষ্ট মানদন্ড নেই- উক্তিটি কার-?   </a:t>
            </a:r>
          </a:p>
          <a:p>
            <a:pPr>
              <a:buNone/>
            </a:pPr>
            <a:r>
              <a:rPr lang="bn-BD" dirty="0" smtClean="0">
                <a:latin typeface="Nikosh" pitchFamily="2" charset="0"/>
                <a:cs typeface="Nikosh" pitchFamily="2" charset="0"/>
              </a:rPr>
              <a:t>ক। অধ্যাপক লাস্কি  </a:t>
            </a:r>
            <a:r>
              <a:rPr lang="bn-BD" b="1" dirty="0" smtClean="0">
                <a:latin typeface="Nikosh" pitchFamily="2" charset="0"/>
                <a:cs typeface="Nikosh" pitchFamily="2" charset="0"/>
              </a:rPr>
              <a:t>খ। লর্ড ব্রাইস</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 জন স্টুয়াট মিল</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বিচারপতি হিউজেস</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বিচারক নিয়োগের সবচেয়ে উত্তম পদ্ধতি কোনটি?  </a:t>
            </a:r>
          </a:p>
          <a:p>
            <a:pPr>
              <a:buNone/>
            </a:pPr>
            <a:r>
              <a:rPr lang="bn-BD" b="1" dirty="0" smtClean="0">
                <a:latin typeface="Nikosh" pitchFamily="2" charset="0"/>
                <a:cs typeface="Nikosh" pitchFamily="2" charset="0"/>
              </a:rPr>
              <a:t>ক। শাসন বিভাগ কর্তৃক সরাসরি নিয়োগ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বিচারকগণের ভোটে </a:t>
            </a:r>
            <a:r>
              <a:rPr lang="en-US" dirty="0" smtClean="0">
                <a:latin typeface="Nikosh" pitchFamily="2" charset="0"/>
                <a:cs typeface="Nikosh" pitchFamily="2" charset="0"/>
              </a:rPr>
              <a:t> </a:t>
            </a: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আইনসভার ভোটে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জনগনের ভোটে   </a:t>
            </a:r>
          </a:p>
          <a:p>
            <a:pPr>
              <a:buNone/>
            </a:pPr>
            <a:r>
              <a:rPr lang="bn-BD" dirty="0" smtClean="0">
                <a:latin typeface="Nikosh" pitchFamily="2" charset="0"/>
                <a:cs typeface="Nikosh" pitchFamily="2" charset="0"/>
              </a:rPr>
              <a:t>৯।  ব্যক্তিস্বাধীনতার জন্য বিচার বিভাগের স্বাধীনতা অপরিহার্য- উক্তিটি কার?         </a:t>
            </a:r>
          </a:p>
          <a:p>
            <a:pPr>
              <a:buNone/>
            </a:pPr>
            <a:r>
              <a:rPr lang="bn-BD" b="1" dirty="0" smtClean="0">
                <a:latin typeface="Nikosh" pitchFamily="2" charset="0"/>
                <a:cs typeface="Nikosh" pitchFamily="2" charset="0"/>
              </a:rPr>
              <a:t>ক। অধ্যাপক লাস্কি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আব্রাহাম লিংকন  গ।  বিচারপতি হিউজেস ঘ।  লর্ড ব্রাইস </a:t>
            </a:r>
          </a:p>
          <a:p>
            <a:pPr>
              <a:buNone/>
            </a:pPr>
            <a:r>
              <a:rPr lang="bn-BD" dirty="0" smtClean="0">
                <a:latin typeface="Nikosh" pitchFamily="2" charset="0"/>
                <a:cs typeface="Nikosh" pitchFamily="2" charset="0"/>
              </a:rPr>
              <a:t>১০। আমেরিকা যুক্তরাষ্ট্রের আইনসভার নাম কি?     </a:t>
            </a:r>
          </a:p>
          <a:p>
            <a:pPr>
              <a:buNone/>
            </a:pPr>
            <a:r>
              <a:rPr lang="bn-BD" b="1" dirty="0" smtClean="0">
                <a:latin typeface="Nikosh" pitchFamily="2" charset="0"/>
                <a:cs typeface="Nikosh" pitchFamily="2" charset="0"/>
              </a:rPr>
              <a:t>ক। কংগ্রেস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লোকসভা  গ।  পার্লামেন্ট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সিনেট</a:t>
            </a:r>
          </a:p>
          <a:p>
            <a:pPr>
              <a:buNone/>
            </a:pPr>
            <a:r>
              <a:rPr lang="bn-BD" dirty="0" smtClean="0">
                <a:latin typeface="Nikosh" pitchFamily="2" charset="0"/>
                <a:cs typeface="Nikosh" pitchFamily="2" charset="0"/>
              </a:rPr>
              <a:t>১১। সরকারের কাজ ক</a:t>
            </a:r>
            <a:r>
              <a:rPr lang="en-US" dirty="0" smtClean="0">
                <a:latin typeface="Nikosh" pitchFamily="2" charset="0"/>
                <a:cs typeface="Nikosh" pitchFamily="2" charset="0"/>
              </a:rPr>
              <a:t>ত </a:t>
            </a:r>
            <a:r>
              <a:rPr lang="bn-BD" dirty="0" smtClean="0">
                <a:latin typeface="Nikosh" pitchFamily="2" charset="0"/>
                <a:cs typeface="Nikosh" pitchFamily="2" charset="0"/>
              </a:rPr>
              <a:t>প্রকার ?     </a:t>
            </a:r>
          </a:p>
          <a:p>
            <a:pPr>
              <a:buNone/>
            </a:pPr>
            <a:r>
              <a:rPr lang="bn-BD" dirty="0" smtClean="0">
                <a:latin typeface="Nikosh" pitchFamily="2" charset="0"/>
                <a:cs typeface="Nikosh" pitchFamily="2" charset="0"/>
              </a:rPr>
              <a:t>ক। দুই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তিন  </a:t>
            </a:r>
            <a:r>
              <a:rPr lang="bn-BD" dirty="0" smtClean="0">
                <a:latin typeface="Nikosh" pitchFamily="2" charset="0"/>
                <a:cs typeface="Nikosh" pitchFamily="2" charset="0"/>
              </a:rPr>
              <a:t>গ।  চার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পাঁচ</a:t>
            </a:r>
            <a:endParaRPr lang="bn-BD" sz="3100" dirty="0" smtClean="0">
              <a:latin typeface="Nikosh" pitchFamily="2" charset="0"/>
              <a:cs typeface="Nikosh" pitchFamily="2" charset="0"/>
            </a:endParaRPr>
          </a:p>
          <a:p>
            <a:pPr>
              <a:buNone/>
            </a:pPr>
            <a:endParaRPr lang="bn-BD" sz="3100" dirty="0" smtClean="0">
              <a:latin typeface="Nikosh" pitchFamily="2" charset="0"/>
              <a:cs typeface="Nikosh" pitchFamily="2" charset="0"/>
            </a:endParaRPr>
          </a:p>
          <a:p>
            <a:pPr>
              <a:buNone/>
            </a:pPr>
            <a:endParaRPr lang="bn-BD" dirty="0" smtClean="0">
              <a:latin typeface="Nikosh" pitchFamily="2" charset="0"/>
              <a:cs typeface="Nikosh" pitchFamily="2" charset="0"/>
            </a:endParaRPr>
          </a:p>
          <a:p>
            <a:pPr>
              <a:buNone/>
            </a:pPr>
            <a:endParaRPr lang="bn-BD"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(ক)</a:t>
            </a:r>
            <a:br>
              <a:rPr lang="bn-BD" sz="3200" dirty="0" smtClean="0">
                <a:latin typeface="Nikosh" pitchFamily="2" charset="0"/>
                <a:cs typeface="Nikosh" pitchFamily="2" charset="0"/>
              </a:rPr>
            </a:br>
            <a:endParaRPr lang="en-US" sz="3200" dirty="0"/>
          </a:p>
        </p:txBody>
      </p:sp>
    </p:spTree>
    <p:extLst>
      <p:ext uri="{BB962C8B-B14F-4D97-AF65-F5344CB8AC3E}">
        <p14:creationId xmlns:p14="http://schemas.microsoft.com/office/powerpoint/2010/main" val="184960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686800" cy="5148072"/>
          </a:xfrm>
        </p:spPr>
        <p:txBody>
          <a:bodyPr>
            <a:normAutofit/>
          </a:bodyPr>
          <a:lstStyle/>
          <a:p>
            <a:pPr>
              <a:buNone/>
            </a:pPr>
            <a:r>
              <a:rPr lang="bn-BD" dirty="0" smtClean="0">
                <a:latin typeface="Nikosh" pitchFamily="2" charset="0"/>
                <a:cs typeface="Nikosh" pitchFamily="2" charset="0"/>
              </a:rPr>
              <a:t>জ্ঞান মুলক,অনুধাবন মুলক, প্রয়োগ মুলক প্রশ্ন  (</a:t>
            </a:r>
            <a:r>
              <a:rPr lang="en-US" dirty="0">
                <a:latin typeface="Nikosh" pitchFamily="2" charset="0"/>
                <a:cs typeface="Nikosh" pitchFamily="2" charset="0"/>
              </a:rPr>
              <a:t>খ</a:t>
            </a:r>
            <a:r>
              <a:rPr lang="bn-BD" dirty="0" smtClean="0">
                <a:latin typeface="Nikosh" pitchFamily="2" charset="0"/>
                <a:cs typeface="Nikosh" pitchFamily="2" charset="0"/>
              </a:rPr>
              <a:t>)</a:t>
            </a:r>
          </a:p>
          <a:p>
            <a:pPr>
              <a:buNone/>
            </a:pPr>
            <a:r>
              <a:rPr lang="bn-BD" dirty="0" smtClean="0">
                <a:latin typeface="Nikosh" pitchFamily="2" charset="0"/>
                <a:cs typeface="Nikosh" pitchFamily="2" charset="0"/>
              </a:rPr>
              <a:t>১। </a:t>
            </a:r>
            <a:r>
              <a:rPr lang="en-US" dirty="0" smtClean="0">
                <a:latin typeface="Nikosh" pitchFamily="2" charset="0"/>
                <a:cs typeface="Nikosh" pitchFamily="2" charset="0"/>
              </a:rPr>
              <a:t> </a:t>
            </a:r>
            <a:r>
              <a:rPr lang="bn-BD" dirty="0" smtClean="0">
                <a:latin typeface="Nikosh" pitchFamily="2" charset="0"/>
                <a:cs typeface="Nikosh" pitchFamily="2" charset="0"/>
              </a:rPr>
              <a:t>বাংলাদেশে কোন ধরনের সরকার ব্যবস্থা প্রচলিত?</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রাষ্ট্রপতি শাসিত   খ।</a:t>
            </a:r>
            <a:r>
              <a:rPr lang="bn-BD" b="1" dirty="0" smtClean="0">
                <a:latin typeface="Nikosh" pitchFamily="2" charset="0"/>
                <a:cs typeface="Nikosh" pitchFamily="2" charset="0"/>
              </a:rPr>
              <a:t> </a:t>
            </a:r>
            <a:r>
              <a:rPr lang="bn-BD" dirty="0" smtClean="0">
                <a:latin typeface="Nikosh" pitchFamily="2" charset="0"/>
                <a:cs typeface="Nikosh" pitchFamily="2" charset="0"/>
              </a:rPr>
              <a:t>যুক্তরাষ্ট্রীয়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নিয়মতান্ত্রিক রাজতন্ত্র  </a:t>
            </a:r>
            <a:r>
              <a:rPr lang="bn-BD" b="1" dirty="0" smtClean="0">
                <a:latin typeface="Nikosh" pitchFamily="2" charset="0"/>
                <a:cs typeface="Nikosh" pitchFamily="2" charset="0"/>
              </a:rPr>
              <a:t>ঘ।  এককেন্দ্রিক</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২।  বাংলাদেশ রাষ্ট্রটি কোন ধরনের?  </a:t>
            </a:r>
          </a:p>
          <a:p>
            <a:pPr>
              <a:buNone/>
            </a:pPr>
            <a:r>
              <a:rPr lang="bn-BD" dirty="0" smtClean="0">
                <a:latin typeface="Nikosh" pitchFamily="2" charset="0"/>
                <a:cs typeface="Nikosh" pitchFamily="2" charset="0"/>
              </a:rPr>
              <a:t>ক। রাজতান্ত্রিক  খ।  সমাজতান্ত্রিক</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ধর্মতান্ত্রিক</a:t>
            </a:r>
            <a:r>
              <a:rPr lang="bn-BD" dirty="0" smtClean="0">
                <a:latin typeface="Times New Roman" pitchFamily="18"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প্রজাতান্ত্রিক</a:t>
            </a:r>
            <a:endParaRPr lang="en-US" b="1" dirty="0" smtClean="0">
              <a:latin typeface="Nikosh" pitchFamily="2"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ফোয়েডাস কোন ভাষার শব্দ-?  </a:t>
            </a:r>
          </a:p>
          <a:p>
            <a:pPr>
              <a:buNone/>
            </a:pPr>
            <a:r>
              <a:rPr lang="bn-BD" dirty="0" smtClean="0">
                <a:latin typeface="Nikosh" pitchFamily="2" charset="0"/>
                <a:cs typeface="Nikosh" pitchFamily="2" charset="0"/>
              </a:rPr>
              <a:t>ক।  গ্রিক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রোমান </a:t>
            </a:r>
            <a:r>
              <a:rPr lang="en-US" dirty="0" smtClean="0">
                <a:latin typeface="Nikosh" pitchFamily="2" charset="0"/>
                <a:cs typeface="Nikosh" pitchFamily="2" charset="0"/>
              </a:rPr>
              <a:t>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ল্যাটিন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জার্মান   </a:t>
            </a:r>
          </a:p>
          <a:p>
            <a:pPr>
              <a:buNone/>
            </a:pPr>
            <a:r>
              <a:rPr lang="bn-BD" dirty="0" smtClean="0">
                <a:latin typeface="Nikosh" pitchFamily="2" charset="0"/>
                <a:cs typeface="Nikosh" pitchFamily="2" charset="0"/>
              </a:rPr>
              <a:t>৪।  ফোয়েডাস শব্দের অর্থ কি?         </a:t>
            </a:r>
          </a:p>
          <a:p>
            <a:pPr>
              <a:buNone/>
            </a:pPr>
            <a:r>
              <a:rPr lang="bn-BD" b="1" dirty="0" smtClean="0">
                <a:latin typeface="Nikosh" pitchFamily="2" charset="0"/>
                <a:cs typeface="Nikosh" pitchFamily="2" charset="0"/>
              </a:rPr>
              <a:t>ক। মিলন/ সন্ধি</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সহযোগীতা     গ।  যুদ্ধ-বিগ্রহ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শান্তি </a:t>
            </a:r>
          </a:p>
          <a:p>
            <a:pPr>
              <a:buNone/>
            </a:pPr>
            <a:r>
              <a:rPr lang="bn-BD" dirty="0" smtClean="0">
                <a:latin typeface="Nikosh" pitchFamily="2" charset="0"/>
                <a:cs typeface="Nikosh" pitchFamily="2" charset="0"/>
              </a:rPr>
              <a:t>৫। গণতন্ত্র কত ভাগে বিভক্ত–    </a:t>
            </a:r>
          </a:p>
          <a:p>
            <a:pPr>
              <a:buNone/>
            </a:pPr>
            <a:r>
              <a:rPr lang="bn-BD" dirty="0" smtClean="0">
                <a:latin typeface="Nikosh" pitchFamily="2" charset="0"/>
                <a:cs typeface="Nikosh" pitchFamily="2" charset="0"/>
              </a:rPr>
              <a:t>ক।  তিন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চার  </a:t>
            </a:r>
            <a:r>
              <a:rPr lang="bn-BD" b="1" dirty="0" smtClean="0">
                <a:latin typeface="Nikosh" pitchFamily="2" charset="0"/>
                <a:cs typeface="Nikosh" pitchFamily="2" charset="0"/>
              </a:rPr>
              <a:t>গ।  তিন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পাঁচ</a:t>
            </a:r>
          </a:p>
          <a:p>
            <a:pPr>
              <a:buNone/>
            </a:pPr>
            <a:endParaRPr lang="en-US" dirty="0"/>
          </a:p>
        </p:txBody>
      </p:sp>
      <p:sp>
        <p:nvSpPr>
          <p:cNvPr id="2" name="Title 1"/>
          <p:cNvSpPr>
            <a:spLocks noGrp="1"/>
          </p:cNvSpPr>
          <p:nvPr>
            <p:ph type="title"/>
          </p:nvPr>
        </p:nvSpPr>
        <p:spPr>
          <a:xfrm>
            <a:off x="2590800" y="274638"/>
            <a:ext cx="38862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14659335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10600" cy="5334000"/>
          </a:xfrm>
        </p:spPr>
        <p:txBody>
          <a:bodyPr>
            <a:normAutofit fontScale="92500" lnSpcReduction="10000"/>
          </a:bodyPr>
          <a:lstStyle/>
          <a:p>
            <a:pPr>
              <a:buNone/>
            </a:pPr>
            <a:r>
              <a:rPr lang="bn-BD" dirty="0" smtClean="0">
                <a:latin typeface="Nikosh" pitchFamily="2" charset="0"/>
                <a:cs typeface="Nikosh" pitchFamily="2" charset="0"/>
              </a:rPr>
              <a:t>৬। </a:t>
            </a:r>
            <a:r>
              <a:rPr lang="en-US" dirty="0" smtClean="0">
                <a:latin typeface="Nikosh" pitchFamily="2" charset="0"/>
                <a:cs typeface="Nikosh" pitchFamily="2" charset="0"/>
              </a:rPr>
              <a:t> </a:t>
            </a:r>
            <a:r>
              <a:rPr lang="bn-BD" dirty="0" smtClean="0">
                <a:latin typeface="Nikosh" pitchFamily="2" charset="0"/>
                <a:cs typeface="Nikosh" pitchFamily="2" charset="0"/>
              </a:rPr>
              <a:t>গণতন্ত্রের বিপরিতধর্মী সরকার কোনটি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রাজতন্ত্র    খ।</a:t>
            </a:r>
            <a:r>
              <a:rPr lang="bn-BD" b="1" dirty="0" smtClean="0">
                <a:latin typeface="Nikosh" pitchFamily="2" charset="0"/>
                <a:cs typeface="Nikosh" pitchFamily="2" charset="0"/>
              </a:rPr>
              <a:t>  </a:t>
            </a:r>
            <a:r>
              <a:rPr lang="bn-BD" dirty="0" smtClean="0">
                <a:latin typeface="Nikosh" pitchFamily="2" charset="0"/>
                <a:cs typeface="Nikosh" pitchFamily="2" charset="0"/>
              </a:rPr>
              <a:t>প্রজাতন্ত্র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ধনিকতন্ত্র</a:t>
            </a:r>
            <a:r>
              <a:rPr lang="bn-BD" b="1" dirty="0" smtClean="0">
                <a:latin typeface="Nikosh" pitchFamily="2"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   একনায়কতন্ত্র</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গণতন্ত্রে সার্বভৌম ক্ষমতা কার হাতে থাকে?  </a:t>
            </a:r>
          </a:p>
          <a:p>
            <a:pPr>
              <a:buNone/>
            </a:pPr>
            <a:r>
              <a:rPr lang="bn-BD" dirty="0" smtClean="0">
                <a:latin typeface="Nikosh" pitchFamily="2" charset="0"/>
                <a:cs typeface="Nikosh" pitchFamily="2" charset="0"/>
              </a:rPr>
              <a:t>ক। রাষ্ট্রের রাষ্ট্র প্রধানের হাতে খ। রাষ্ট্রের প্রধানমন্ত্রীর হাতে</a:t>
            </a:r>
            <a:r>
              <a:rPr lang="en-US" dirty="0" smtClean="0">
                <a:latin typeface="Times New Roman" pitchFamily="18" charset="0"/>
                <a:cs typeface="Times New Roman" pitchFamily="18" charset="0"/>
              </a:rPr>
              <a:t>  </a:t>
            </a:r>
          </a:p>
          <a:p>
            <a:pPr>
              <a:buNone/>
            </a:pPr>
            <a:r>
              <a:rPr lang="bn-BD" dirty="0" smtClean="0">
                <a:latin typeface="Nikosh" pitchFamily="2" charset="0"/>
                <a:cs typeface="Nikosh" pitchFamily="2" charset="0"/>
              </a:rPr>
              <a:t>গ।  রাষ্ট্রের এক ব্যক্তি ও সংখ্যাগরিষ্ট দলের হাতে</a:t>
            </a:r>
            <a:r>
              <a:rPr lang="bn-BD" dirty="0" smtClean="0">
                <a:latin typeface="Times New Roman" pitchFamily="18"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রাষ্ট্রের জনগনের হাতে</a:t>
            </a:r>
            <a:r>
              <a:rPr lang="en-US" b="1" dirty="0" smtClean="0">
                <a:latin typeface="Nikosh" pitchFamily="2" charset="0"/>
                <a:cs typeface="Nikosh" pitchFamily="2" charset="0"/>
              </a:rPr>
              <a:t> </a:t>
            </a: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একনায়কতন্ত্রে সার্বভৌম ক্ষমতা কার হাতে থাকে-?  </a:t>
            </a:r>
          </a:p>
          <a:p>
            <a:pPr>
              <a:buNone/>
            </a:pPr>
            <a:r>
              <a:rPr lang="bn-BD" dirty="0" smtClean="0">
                <a:latin typeface="Nikosh" pitchFamily="2" charset="0"/>
                <a:cs typeface="Nikosh" pitchFamily="2" charset="0"/>
              </a:rPr>
              <a:t>ক।  রাষ্ট্রপ্রধানের হাতে </a:t>
            </a:r>
            <a:r>
              <a:rPr lang="bn-BD" dirty="0" smtClean="0">
                <a:latin typeface="Times New Roman" pitchFamily="18" charset="0"/>
                <a:cs typeface="Nikosh" pitchFamily="2" charset="0"/>
              </a:rPr>
              <a:t>  </a:t>
            </a:r>
            <a:r>
              <a:rPr lang="en-US" dirty="0" smtClean="0">
                <a:latin typeface="Times New Roman" pitchFamily="18" charset="0"/>
                <a:cs typeface="Nikosh" pitchFamily="2" charset="0"/>
              </a:rPr>
              <a:t>     </a:t>
            </a:r>
            <a:r>
              <a:rPr lang="bn-BD" dirty="0" smtClean="0">
                <a:latin typeface="Nikosh" pitchFamily="2" charset="0"/>
                <a:cs typeface="Nikosh" pitchFamily="2" charset="0"/>
              </a:rPr>
              <a:t>খ। প্রধানমন্ত্রীর হাতে </a:t>
            </a:r>
            <a:r>
              <a:rPr lang="en-US" dirty="0" smtClean="0">
                <a:latin typeface="Nikosh" pitchFamily="2" charset="0"/>
                <a:cs typeface="Nikosh" pitchFamily="2" charset="0"/>
              </a:rPr>
              <a:t> </a:t>
            </a:r>
          </a:p>
          <a:p>
            <a:pPr>
              <a:buNone/>
            </a:pP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এক ব্যক্তি বা দলের হাতে</a:t>
            </a:r>
            <a:r>
              <a:rPr lang="en-US" b="1" dirty="0" smtClean="0">
                <a:latin typeface="Times New Roman" pitchFamily="18" charset="0"/>
                <a:cs typeface="Nikosh" pitchFamily="2" charset="0"/>
              </a:rPr>
              <a:t>      </a:t>
            </a:r>
            <a:r>
              <a:rPr lang="bn-BD" b="1" dirty="0" smtClean="0">
                <a:latin typeface="Times New Roman" pitchFamily="18" charset="0"/>
                <a:cs typeface="Nikosh" pitchFamily="2" charset="0"/>
              </a:rPr>
              <a:t>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জনগনের হাতে   </a:t>
            </a:r>
          </a:p>
          <a:p>
            <a:pPr>
              <a:buNone/>
            </a:pPr>
            <a:r>
              <a:rPr lang="bn-BD" dirty="0" smtClean="0">
                <a:latin typeface="Nikosh" pitchFamily="2" charset="0"/>
                <a:cs typeface="Nikosh" pitchFamily="2" charset="0"/>
              </a:rPr>
              <a:t>৯।  গণতান্ত্রিক সরকারগুলোর মধ্যে কোনটি সর্বাপেক্ষা জটিল?         </a:t>
            </a:r>
          </a:p>
          <a:p>
            <a:pPr>
              <a:buNone/>
            </a:pPr>
            <a:r>
              <a:rPr lang="bn-BD" b="1" dirty="0" smtClean="0">
                <a:latin typeface="Nikosh" pitchFamily="2" charset="0"/>
                <a:cs typeface="Nikosh" pitchFamily="2" charset="0"/>
              </a:rPr>
              <a:t>ক। যুক্তরাষ্টীয়</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সংসদীয়    গ।  এককেন্দ্রিক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নিয়মতান্ত্রিক রাজতন্ত্র </a:t>
            </a:r>
          </a:p>
          <a:p>
            <a:pPr>
              <a:buNone/>
            </a:pPr>
            <a:r>
              <a:rPr lang="bn-BD" dirty="0" smtClean="0">
                <a:latin typeface="Nikosh" pitchFamily="2" charset="0"/>
                <a:cs typeface="Nikosh" pitchFamily="2" charset="0"/>
              </a:rPr>
              <a:t>১০। গণতান্ত্রিক সমাজের ভিত্তি কি –?    </a:t>
            </a:r>
          </a:p>
          <a:p>
            <a:pPr>
              <a:buNone/>
            </a:pPr>
            <a:r>
              <a:rPr lang="bn-BD" dirty="0" smtClean="0">
                <a:latin typeface="Nikosh" pitchFamily="2" charset="0"/>
                <a:cs typeface="Nikosh" pitchFamily="2" charset="0"/>
              </a:rPr>
              <a:t>ক। শিক্ষা ও সচেতনতা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মানবতাবোধ ও ভাতৃত্ববোধ   </a:t>
            </a:r>
            <a:endParaRPr lang="en-US" dirty="0" smtClean="0">
              <a:latin typeface="Nikosh" pitchFamily="2" charset="0"/>
              <a:cs typeface="Nikosh" pitchFamily="2" charset="0"/>
            </a:endParaRPr>
          </a:p>
          <a:p>
            <a:pPr>
              <a:buNone/>
            </a:pPr>
            <a:r>
              <a:rPr lang="bn-BD" b="1" dirty="0" smtClean="0">
                <a:latin typeface="Nikosh" pitchFamily="2" charset="0"/>
                <a:cs typeface="Nikosh" pitchFamily="2" charset="0"/>
              </a:rPr>
              <a:t>গ। সাম্য ও স্বাধীনতা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অধিকার ও কর্তব্যবোধ </a:t>
            </a:r>
          </a:p>
          <a:p>
            <a:pPr>
              <a:buNone/>
            </a:pPr>
            <a:endParaRPr lang="en-US" dirty="0"/>
          </a:p>
        </p:txBody>
      </p:sp>
      <p:sp>
        <p:nvSpPr>
          <p:cNvPr id="2" name="Title 1"/>
          <p:cNvSpPr>
            <a:spLocks noGrp="1"/>
          </p:cNvSpPr>
          <p:nvPr>
            <p:ph type="title"/>
          </p:nvPr>
        </p:nvSpPr>
        <p:spPr>
          <a:xfrm>
            <a:off x="609600" y="274638"/>
            <a:ext cx="7924800" cy="11430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r>
              <a:rPr lang="en-US" sz="3600" dirty="0">
                <a:latin typeface="Nikosh" pitchFamily="2" charset="0"/>
                <a:cs typeface="Nikosh" pitchFamily="2" charset="0"/>
              </a:rPr>
              <a:t>খ</a:t>
            </a:r>
            <a:r>
              <a:rPr lang="bn-BD" sz="3600" dirty="0" smtClean="0">
                <a:latin typeface="Nikosh" pitchFamily="2" charset="0"/>
                <a:cs typeface="Nikosh" pitchFamily="2" charset="0"/>
              </a:rPr>
              <a:t>)</a:t>
            </a:r>
            <a:br>
              <a:rPr lang="bn-BD" sz="3600" dirty="0" smtClean="0">
                <a:latin typeface="Nikosh" pitchFamily="2" charset="0"/>
                <a:cs typeface="Nikosh" pitchFamily="2" charset="0"/>
              </a:rPr>
            </a:br>
            <a:endParaRPr lang="en-US" sz="3600" dirty="0"/>
          </a:p>
        </p:txBody>
      </p:sp>
    </p:spTree>
    <p:extLst>
      <p:ext uri="{BB962C8B-B14F-4D97-AF65-F5344CB8AC3E}">
        <p14:creationId xmlns:p14="http://schemas.microsoft.com/office/powerpoint/2010/main" val="140778351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410200"/>
          </a:xfrm>
        </p:spPr>
        <p:txBody>
          <a:bodyPr>
            <a:normAutofit/>
          </a:bodyPr>
          <a:lstStyle/>
          <a:p>
            <a:pPr>
              <a:buNone/>
            </a:pPr>
            <a:r>
              <a:rPr lang="bn-BD" sz="2800" dirty="0" smtClean="0">
                <a:latin typeface="Nikosh" pitchFamily="2" charset="0"/>
                <a:cs typeface="Nikosh" pitchFamily="2" charset="0"/>
              </a:rPr>
              <a:t>জ্ঞান মুলক,অনুধাবন মুলক, প্রয়োগ মুলক প্রশ্ন  (</a:t>
            </a:r>
            <a:r>
              <a:rPr lang="en-US" sz="2800" dirty="0" smtClean="0">
                <a:latin typeface="Nikosh" pitchFamily="2" charset="0"/>
                <a:cs typeface="Nikosh" pitchFamily="2" charset="0"/>
              </a:rPr>
              <a:t>গ</a:t>
            </a:r>
            <a:r>
              <a:rPr lang="bn-BD" sz="2800" dirty="0" smtClean="0">
                <a:latin typeface="Nikosh" pitchFamily="2" charset="0"/>
                <a:cs typeface="Nikosh" pitchFamily="2" charset="0"/>
              </a:rPr>
              <a:t>)</a:t>
            </a:r>
          </a:p>
          <a:p>
            <a:pPr>
              <a:buNone/>
            </a:pPr>
            <a:r>
              <a:rPr lang="bn-BD" sz="2400" dirty="0" smtClean="0">
                <a:latin typeface="Nikosh" pitchFamily="2" charset="0"/>
                <a:cs typeface="Nikosh" pitchFamily="2" charset="0"/>
              </a:rPr>
              <a:t>১।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সমাজতান্ত্রিক সরকার প্রচলিত রয়েছে কোন দেশে ?</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যুক্তরাষ্ট্র   খ।</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রাশিয়া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গ।</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জার্মানি  </a:t>
            </a:r>
            <a:r>
              <a:rPr lang="bn-BD" sz="2400" b="1" dirty="0" smtClean="0">
                <a:latin typeface="Nikosh" pitchFamily="2" charset="0"/>
                <a:cs typeface="Nikosh" pitchFamily="2" charset="0"/>
              </a:rPr>
              <a:t>ঘ।   কিউবা</a:t>
            </a:r>
            <a:r>
              <a:rPr lang="en-US" sz="2400" b="1" dirty="0" smtClean="0">
                <a:latin typeface="Times New Roman" pitchFamily="18" charset="0"/>
                <a:cs typeface="Times New Roman" pitchFamily="18" charset="0"/>
              </a:rPr>
              <a:t> </a:t>
            </a:r>
            <a:r>
              <a:rPr lang="bn-BD" sz="2400" b="1" dirty="0" smtClean="0">
                <a:latin typeface="Nikosh" pitchFamily="2" charset="0"/>
                <a:cs typeface="Nikosh" pitchFamily="2" charset="0"/>
              </a:rPr>
              <a:t> </a:t>
            </a:r>
            <a:endParaRPr lang="bn-BD" sz="2400" b="1" dirty="0" smtClean="0">
              <a:latin typeface="Times New Roman" pitchFamily="18" charset="0"/>
              <a:cs typeface="Nikosh" pitchFamily="2" charset="0"/>
            </a:endParaRPr>
          </a:p>
          <a:p>
            <a:pPr>
              <a:buNone/>
            </a:pPr>
            <a:r>
              <a:rPr lang="bn-BD" sz="2400" dirty="0" smtClean="0">
                <a:latin typeface="Nikosh" pitchFamily="2" charset="0"/>
                <a:cs typeface="Nikosh" pitchFamily="2" charset="0"/>
              </a:rPr>
              <a:t> ২।  গণতন্ত্র সম্পর্কে সর্বাপেক্ষা জনপ্রিয় সংজ্ঞাটি কে প্রদান করাছেন?  </a:t>
            </a:r>
          </a:p>
          <a:p>
            <a:pPr>
              <a:buNone/>
            </a:pPr>
            <a:r>
              <a:rPr lang="bn-BD" sz="2400" dirty="0" smtClean="0">
                <a:latin typeface="Nikosh" pitchFamily="2" charset="0"/>
                <a:cs typeface="Nikosh" pitchFamily="2" charset="0"/>
              </a:rPr>
              <a:t>ক। নেলসেন ম্যান্ডেলা  খ।  অধ্যাপক সিলি</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গ।  অধ্যাপক ডাইসি</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  </a:t>
            </a:r>
            <a:r>
              <a:rPr lang="bn-BD" sz="2400" b="1" dirty="0" smtClean="0">
                <a:latin typeface="Nikosh" pitchFamily="2" charset="0"/>
                <a:cs typeface="Nikosh" pitchFamily="2" charset="0"/>
              </a:rPr>
              <a:t>ঘ।</a:t>
            </a:r>
            <a:r>
              <a:rPr lang="en-US" sz="2400" b="1" dirty="0" smtClean="0">
                <a:latin typeface="Times New Roman" pitchFamily="18" charset="0"/>
                <a:cs typeface="Times New Roman" pitchFamily="18" charset="0"/>
              </a:rPr>
              <a:t>  </a:t>
            </a:r>
            <a:r>
              <a:rPr lang="bn-BD" sz="2400" b="1" dirty="0" smtClean="0">
                <a:latin typeface="Nikosh" pitchFamily="2" charset="0"/>
                <a:cs typeface="Nikosh" pitchFamily="2" charset="0"/>
              </a:rPr>
              <a:t>আব্রাহাম লিংকন</a:t>
            </a:r>
            <a:r>
              <a:rPr lang="en-US" sz="2400" b="1" dirty="0" smtClean="0">
                <a:latin typeface="Nikosh" pitchFamily="2" charset="0"/>
                <a:cs typeface="Nikosh" pitchFamily="2" charset="0"/>
              </a:rPr>
              <a:t> </a:t>
            </a:r>
          </a:p>
          <a:p>
            <a:pPr>
              <a:buNone/>
            </a:pPr>
            <a:r>
              <a:rPr lang="bn-BD" sz="2400" dirty="0" smtClean="0">
                <a:latin typeface="Nikosh" pitchFamily="2" charset="0"/>
                <a:cs typeface="Nikosh" pitchFamily="2" charset="0"/>
              </a:rPr>
              <a:t>৩।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সমাজতন্ত্রের যুক্তিভিত্তিক ও বিজ্ঞানসম্মত ব্যাখ্যা প্রদান করেন-?  </a:t>
            </a:r>
          </a:p>
          <a:p>
            <a:pPr>
              <a:buNone/>
            </a:pPr>
            <a:r>
              <a:rPr lang="bn-BD" sz="2400" dirty="0" smtClean="0">
                <a:latin typeface="Nikosh" pitchFamily="2" charset="0"/>
                <a:cs typeface="Nikosh" pitchFamily="2" charset="0"/>
              </a:rPr>
              <a:t>ক।  এরিস্টটল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প্লেটো  </a:t>
            </a:r>
            <a:r>
              <a:rPr lang="en-US" sz="2400" dirty="0" smtClean="0">
                <a:latin typeface="Nikosh" pitchFamily="2" charset="0"/>
                <a:cs typeface="Nikosh" pitchFamily="2" charset="0"/>
              </a:rPr>
              <a:t> </a:t>
            </a:r>
            <a:r>
              <a:rPr lang="bn-BD" sz="2400" b="1" dirty="0" smtClean="0">
                <a:latin typeface="Nikosh" pitchFamily="2" charset="0"/>
                <a:cs typeface="Nikosh" pitchFamily="2" charset="0"/>
              </a:rPr>
              <a:t>গ।</a:t>
            </a:r>
            <a:r>
              <a:rPr lang="en-US" sz="2400" b="1" dirty="0" smtClean="0">
                <a:latin typeface="Nikosh" pitchFamily="2" charset="0"/>
                <a:cs typeface="Nikosh" pitchFamily="2" charset="0"/>
              </a:rPr>
              <a:t> </a:t>
            </a:r>
            <a:r>
              <a:rPr lang="bn-BD" sz="2400" b="1" dirty="0" smtClean="0">
                <a:latin typeface="Times New Roman" pitchFamily="18" charset="0"/>
                <a:cs typeface="Nikosh" pitchFamily="2" charset="0"/>
              </a:rPr>
              <a:t> কার্ল মার্কস  </a:t>
            </a:r>
            <a:r>
              <a:rPr lang="en-US" sz="2400" b="1" dirty="0" smtClean="0">
                <a:latin typeface="Times New Roman" pitchFamily="18" charset="0"/>
                <a:cs typeface="Times New Roman" pitchFamily="18" charset="0"/>
              </a:rPr>
              <a:t>  </a:t>
            </a:r>
            <a:r>
              <a:rPr lang="bn-BD" sz="2400" dirty="0" smtClean="0">
                <a:latin typeface="Nikosh" pitchFamily="2" charset="0"/>
                <a:cs typeface="Nikosh" pitchFamily="2" charset="0"/>
              </a:rPr>
              <a:t>ঘ।</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হিটলার   </a:t>
            </a:r>
          </a:p>
          <a:p>
            <a:pPr>
              <a:buNone/>
            </a:pPr>
            <a:r>
              <a:rPr lang="bn-BD" sz="2400" dirty="0" smtClean="0">
                <a:latin typeface="Nikosh" pitchFamily="2" charset="0"/>
                <a:cs typeface="Nikosh" pitchFamily="2" charset="0"/>
              </a:rPr>
              <a:t>৪।  এক জাতি এক দেশ এক নেতা এটি কোন সরকারের আদর্শ?         </a:t>
            </a:r>
          </a:p>
          <a:p>
            <a:pPr>
              <a:buNone/>
            </a:pPr>
            <a:r>
              <a:rPr lang="bn-BD" sz="2400" b="1" dirty="0" smtClean="0">
                <a:latin typeface="Nikosh" pitchFamily="2" charset="0"/>
                <a:cs typeface="Nikosh" pitchFamily="2" charset="0"/>
              </a:rPr>
              <a:t>ক। একনায়কতন্ত্র</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সমাজতন্ত্র    গ।  রাজতন্ত্র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ঘ। গণতন্ত্র </a:t>
            </a:r>
          </a:p>
          <a:p>
            <a:pPr>
              <a:buNone/>
            </a:pPr>
            <a:r>
              <a:rPr lang="bn-BD" sz="2400" dirty="0" smtClean="0">
                <a:latin typeface="Nikosh" pitchFamily="2" charset="0"/>
                <a:cs typeface="Nikosh" pitchFamily="2" charset="0"/>
              </a:rPr>
              <a:t>৫। আব্রাহাম লিংকন কোন দেশের প্রেসিডেন্ট ছিলেন –    </a:t>
            </a:r>
          </a:p>
          <a:p>
            <a:pPr>
              <a:buNone/>
            </a:pPr>
            <a:r>
              <a:rPr lang="bn-BD" sz="2400" dirty="0" smtClean="0">
                <a:latin typeface="Nikosh" pitchFamily="2" charset="0"/>
                <a:cs typeface="Nikosh" pitchFamily="2" charset="0"/>
              </a:rPr>
              <a:t>ক। চীন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রাশিয়া  </a:t>
            </a:r>
            <a:r>
              <a:rPr lang="bn-BD" sz="2400" b="1" dirty="0" smtClean="0">
                <a:latin typeface="Nikosh" pitchFamily="2" charset="0"/>
                <a:cs typeface="Nikosh" pitchFamily="2" charset="0"/>
              </a:rPr>
              <a:t>গ।  যুক্তরাষ্ট্র   </a:t>
            </a:r>
            <a:r>
              <a:rPr lang="bn-BD" sz="2400" b="1" dirty="0" smtClean="0">
                <a:latin typeface="Times New Roman" pitchFamily="18" charset="0"/>
                <a:cs typeface="Times New Roman" pitchFamily="18" charset="0"/>
              </a:rPr>
              <a:t> </a:t>
            </a:r>
            <a:r>
              <a:rPr lang="bn-BD" sz="2400" dirty="0" smtClean="0">
                <a:latin typeface="Nikosh" pitchFamily="2" charset="0"/>
                <a:cs typeface="Nikosh" pitchFamily="2" charset="0"/>
              </a:rPr>
              <a:t>ঘ।   যুক্তরাজ্য </a:t>
            </a:r>
          </a:p>
          <a:p>
            <a:pPr>
              <a:buNone/>
            </a:pPr>
            <a:endParaRPr lang="bn-BD" sz="2000"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a:xfrm>
            <a:off x="2286000" y="228600"/>
            <a:ext cx="3505200" cy="1143000"/>
          </a:xfrm>
        </p:spPr>
        <p:txBody>
          <a:bodyPr/>
          <a:lstStyle/>
          <a:p>
            <a:pPr algn="ctr"/>
            <a:r>
              <a:rPr lang="bn-BD" dirty="0" smtClean="0">
                <a:latin typeface="Nikosh" pitchFamily="2" charset="0"/>
                <a:cs typeface="Nikosh" pitchFamily="2" charset="0"/>
              </a:rPr>
              <a:t>মুল্যায়ন</a:t>
            </a:r>
            <a:endParaRPr lang="en-US" dirty="0"/>
          </a:p>
        </p:txBody>
      </p:sp>
    </p:spTree>
    <p:extLst>
      <p:ext uri="{BB962C8B-B14F-4D97-AF65-F5344CB8AC3E}">
        <p14:creationId xmlns:p14="http://schemas.microsoft.com/office/powerpoint/2010/main" val="3607399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bn-BD" dirty="0" smtClean="0">
                <a:latin typeface="Nikosh" pitchFamily="2" charset="0"/>
                <a:cs typeface="Nikosh" pitchFamily="2" charset="0"/>
              </a:rPr>
              <a:t>৬। </a:t>
            </a:r>
            <a:r>
              <a:rPr lang="en-US" dirty="0" smtClean="0">
                <a:latin typeface="Nikosh" pitchFamily="2" charset="0"/>
                <a:cs typeface="Nikosh" pitchFamily="2" charset="0"/>
              </a:rPr>
              <a:t> </a:t>
            </a:r>
            <a:r>
              <a:rPr lang="bn-BD" dirty="0" smtClean="0">
                <a:latin typeface="Nikosh" pitchFamily="2" charset="0"/>
                <a:cs typeface="Nikosh" pitchFamily="2" charset="0"/>
              </a:rPr>
              <a:t>হিটলার কোন দেশের একনায়ক ছিলেন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ইতালী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  খ।</a:t>
            </a:r>
            <a:r>
              <a:rPr lang="bn-BD" b="1" dirty="0" smtClean="0">
                <a:latin typeface="Nikosh" pitchFamily="2" charset="0"/>
                <a:cs typeface="Nikosh" pitchFamily="2" charset="0"/>
              </a:rPr>
              <a:t>  </a:t>
            </a:r>
            <a:r>
              <a:rPr lang="bn-BD" dirty="0" smtClean="0">
                <a:latin typeface="Nikosh" pitchFamily="2" charset="0"/>
                <a:cs typeface="Nikosh" pitchFamily="2" charset="0"/>
              </a:rPr>
              <a:t>স্পেন</a:t>
            </a:r>
            <a:r>
              <a:rPr lang="bn-BD" b="1" dirty="0" smtClean="0">
                <a:latin typeface="Nikosh" pitchFamily="2" charset="0"/>
                <a:cs typeface="Nikosh" pitchFamily="2" charset="0"/>
              </a:rPr>
              <a:t>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পাকিস্তান  </a:t>
            </a:r>
            <a:r>
              <a:rPr lang="bn-BD" b="1" dirty="0" smtClean="0">
                <a:latin typeface="Nikosh" pitchFamily="2" charset="0"/>
                <a:cs typeface="Nikosh" pitchFamily="2" charset="0"/>
              </a:rPr>
              <a:t>ঘ।   জার্মানী </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endParaRPr lang="bn-BD" b="1"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ডিমোস শব্দটি এসেছে কোন ভাষা থেকে ?  </a:t>
            </a:r>
          </a:p>
          <a:p>
            <a:pPr>
              <a:buNone/>
            </a:pPr>
            <a:r>
              <a:rPr lang="bn-BD" dirty="0" smtClean="0">
                <a:latin typeface="Nikosh" pitchFamily="2" charset="0"/>
                <a:cs typeface="Nikosh" pitchFamily="2" charset="0"/>
              </a:rPr>
              <a:t>ক। স্পানিস  খ।  ল্যটিন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টিউটনিক</a:t>
            </a:r>
            <a:r>
              <a:rPr lang="bn-BD" dirty="0" smtClean="0">
                <a:latin typeface="Times New Roman" pitchFamily="18"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গ্রিক</a:t>
            </a:r>
            <a:r>
              <a:rPr lang="en-US" b="1" dirty="0" smtClean="0">
                <a:latin typeface="Nikosh" pitchFamily="2" charset="0"/>
                <a:cs typeface="Nikosh" pitchFamily="2" charset="0"/>
              </a:rPr>
              <a:t> </a:t>
            </a: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 প্রত্যক্ষ গণতন্ত্রের অতীতে কোথায় প্রচলিত ছিল?  </a:t>
            </a:r>
          </a:p>
          <a:p>
            <a:pPr>
              <a:buNone/>
            </a:pPr>
            <a:r>
              <a:rPr lang="bn-BD" dirty="0" smtClean="0">
                <a:latin typeface="Nikosh" pitchFamily="2" charset="0"/>
                <a:cs typeface="Nikosh" pitchFamily="2" charset="0"/>
              </a:rPr>
              <a:t>ক।  প্রাচীন রোমে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প্রাচীন চীনে   </a:t>
            </a:r>
            <a:endParaRPr lang="en-US" dirty="0" smtClean="0">
              <a:latin typeface="Nikosh" pitchFamily="2" charset="0"/>
              <a:cs typeface="Nikosh" pitchFamily="2" charset="0"/>
            </a:endParaRPr>
          </a:p>
          <a:p>
            <a:pPr>
              <a:buNone/>
            </a:pP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প্রাচীন গ্রিসের নগররাষ্ট্রে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প্রাচীন সৌদি আরবে  </a:t>
            </a:r>
          </a:p>
          <a:p>
            <a:pPr>
              <a:buNone/>
            </a:pPr>
            <a:r>
              <a:rPr lang="bn-BD" dirty="0" smtClean="0">
                <a:latin typeface="Nikosh" pitchFamily="2" charset="0"/>
                <a:cs typeface="Nikosh" pitchFamily="2" charset="0"/>
              </a:rPr>
              <a:t>৯।  সংসদীয় সরকার প্রধান কে?         </a:t>
            </a:r>
          </a:p>
          <a:p>
            <a:pPr>
              <a:buNone/>
            </a:pPr>
            <a:r>
              <a:rPr lang="bn-BD" b="1" dirty="0" smtClean="0">
                <a:latin typeface="Nikosh" pitchFamily="2" charset="0"/>
                <a:cs typeface="Nikosh" pitchFamily="2" charset="0"/>
              </a:rPr>
              <a:t>ক। প্রধানমন্ত্রী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রাষ্ট্রপতি  গ।  স্পিকার   ঘ। চীপ হুইপ </a:t>
            </a:r>
          </a:p>
          <a:p>
            <a:pPr>
              <a:buNone/>
            </a:pPr>
            <a:r>
              <a:rPr lang="bn-BD" dirty="0" smtClean="0">
                <a:latin typeface="Nikosh" pitchFamily="2" charset="0"/>
                <a:cs typeface="Nikosh" pitchFamily="2" charset="0"/>
              </a:rPr>
              <a:t>১০। বাংলাদেশে কোন ধরনের সরকার ব্যবস্থা প্রচলিত-   </a:t>
            </a:r>
          </a:p>
          <a:p>
            <a:pPr>
              <a:buNone/>
            </a:pPr>
            <a:r>
              <a:rPr lang="bn-BD" dirty="0" smtClean="0">
                <a:latin typeface="Nikosh" pitchFamily="2" charset="0"/>
                <a:cs typeface="Nikosh" pitchFamily="2" charset="0"/>
              </a:rPr>
              <a:t>    </a:t>
            </a:r>
            <a:r>
              <a:rPr lang="bn-BD" b="1" dirty="0" smtClean="0">
                <a:latin typeface="Nikosh" pitchFamily="2" charset="0"/>
                <a:cs typeface="Nikosh" pitchFamily="2" charset="0"/>
              </a:rPr>
              <a:t>ক। এককেন্দ্রিক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রাষ্ট্রপতি শাসিত  গ। যুক্তরাষ্ট্রীয়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নিয়মতান্ত্রিক রাজতন্ত্র</a:t>
            </a:r>
          </a:p>
          <a:p>
            <a:pPr>
              <a:buNone/>
            </a:pPr>
            <a:r>
              <a:rPr lang="bn-BD" dirty="0" smtClean="0">
                <a:latin typeface="Nikosh" pitchFamily="2" charset="0"/>
                <a:cs typeface="Nikosh" pitchFamily="2" charset="0"/>
              </a:rPr>
              <a:t>১১। বাংলাদেশ রাষ্ট্রটি কোন ধরনের-   </a:t>
            </a:r>
          </a:p>
          <a:p>
            <a:pPr>
              <a:buNone/>
            </a:pPr>
            <a:r>
              <a:rPr lang="bn-BD" dirty="0" smtClean="0">
                <a:latin typeface="Nikosh" pitchFamily="2" charset="0"/>
                <a:cs typeface="Nikosh" pitchFamily="2" charset="0"/>
              </a:rPr>
              <a:t>    </a:t>
            </a:r>
            <a:r>
              <a:rPr lang="bn-BD" b="1" dirty="0" smtClean="0">
                <a:latin typeface="Nikosh" pitchFamily="2" charset="0"/>
                <a:cs typeface="Nikosh" pitchFamily="2" charset="0"/>
              </a:rPr>
              <a:t>ক। প্রজাতান্ত্রিক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ধর্মতান্ত্রিক   গ। সমাজতান্ত্রিক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রাজতন্ত্রিক</a:t>
            </a:r>
            <a:endParaRPr lang="en-US" dirty="0" smtClean="0"/>
          </a:p>
          <a:p>
            <a:pPr>
              <a:buNone/>
            </a:pPr>
            <a:endParaRPr lang="bn-BD" dirty="0" smtClean="0">
              <a:latin typeface="Nikosh" pitchFamily="2" charset="0"/>
              <a:cs typeface="Nikosh" pitchFamily="2" charset="0"/>
            </a:endParaRPr>
          </a:p>
          <a:p>
            <a:pPr>
              <a:buNone/>
            </a:pPr>
            <a:endParaRPr lang="bn-BD" dirty="0" smtClean="0">
              <a:latin typeface="Nikosh" pitchFamily="2" charset="0"/>
              <a:cs typeface="Nikosh" pitchFamily="2" charset="0"/>
            </a:endParaRPr>
          </a:p>
          <a:p>
            <a:pPr>
              <a:buNone/>
            </a:pPr>
            <a:endParaRPr lang="en-US" dirty="0"/>
          </a:p>
        </p:txBody>
      </p:sp>
      <p:sp>
        <p:nvSpPr>
          <p:cNvPr id="2" name="Title 1"/>
          <p:cNvSpPr>
            <a:spLocks noGrp="1"/>
          </p:cNvSpPr>
          <p:nvPr>
            <p:ph type="title"/>
          </p:nvPr>
        </p:nvSpPr>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a:t>
            </a:r>
            <a:r>
              <a:rPr lang="en-US" sz="3200" dirty="0" smtClean="0">
                <a:latin typeface="Nikosh" pitchFamily="2" charset="0"/>
                <a:cs typeface="Nikosh" pitchFamily="2" charset="0"/>
              </a:rPr>
              <a:t>গ</a:t>
            </a:r>
            <a:r>
              <a:rPr lang="bn-BD" sz="3200" dirty="0" smtClean="0">
                <a:latin typeface="Nikosh" pitchFamily="2" charset="0"/>
                <a:cs typeface="Nikosh" pitchFamily="2" charset="0"/>
              </a:rPr>
              <a:t>)</a:t>
            </a:r>
            <a:br>
              <a:rPr lang="bn-BD" sz="3200" dirty="0" smtClean="0">
                <a:latin typeface="Nikosh" pitchFamily="2" charset="0"/>
                <a:cs typeface="Nikosh" pitchFamily="2" charset="0"/>
              </a:rPr>
            </a:br>
            <a:endParaRPr lang="en-US" sz="3200" dirty="0"/>
          </a:p>
        </p:txBody>
      </p:sp>
    </p:spTree>
    <p:extLst>
      <p:ext uri="{BB962C8B-B14F-4D97-AF65-F5344CB8AC3E}">
        <p14:creationId xmlns:p14="http://schemas.microsoft.com/office/powerpoint/2010/main" val="2970692406"/>
      </p:ext>
    </p:extLst>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534400" cy="30480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৭   </a:t>
            </a:r>
          </a:p>
          <a:p>
            <a:pPr algn="ctr">
              <a:buNone/>
            </a:pPr>
            <a:r>
              <a:rPr lang="bn-BD" sz="4000" dirty="0" smtClean="0">
                <a:latin typeface="Nikosh" pitchFamily="2" charset="0"/>
                <a:cs typeface="Nikosh" pitchFamily="2" charset="0"/>
              </a:rPr>
              <a:t>আজকের পাঠ/পাঠ ঘোষনাঃ মন্ত্রিপরিষদ শাসিত সরকার ও  রাষ্ট্রপতি শাসিত সরকারের মধ্যে তুলনামুলক আলোচনা  </a:t>
            </a:r>
          </a:p>
          <a:p>
            <a:pPr algn="ct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1143000" y="274638"/>
            <a:ext cx="6477000" cy="1143000"/>
          </a:xfrm>
        </p:spPr>
        <p:txBody>
          <a:bodyPr>
            <a:normAutofit/>
          </a:bodyPr>
          <a:lstStyle/>
          <a:p>
            <a:pPr algn="ctr"/>
            <a:r>
              <a:rPr lang="bn-BD" sz="3200" dirty="0" smtClean="0">
                <a:latin typeface="Nikosh" pitchFamily="2" charset="0"/>
                <a:cs typeface="Nikosh" pitchFamily="2" charset="0"/>
              </a:rPr>
              <a:t> </a:t>
            </a:r>
            <a:r>
              <a:rPr lang="bn-BD" sz="4000" dirty="0" smtClean="0">
                <a:latin typeface="Nikosh" pitchFamily="2" charset="0"/>
                <a:cs typeface="Nikosh" pitchFamily="2" charset="0"/>
              </a:rPr>
              <a:t>মুল শিরোনামঃ সরকার কাঠামো</a:t>
            </a:r>
            <a:r>
              <a:rPr lang="en-US" sz="4000" dirty="0" smtClean="0">
                <a:latin typeface="Times New Roman" pitchFamily="18" charset="0"/>
                <a:cs typeface="Times New Roman" pitchFamily="18" charset="0"/>
              </a:rPr>
              <a:t> </a:t>
            </a:r>
            <a:endParaRPr lang="en-US" sz="4000" dirty="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2"/>
                                        </p:tgtEl>
                                        <p:attrNameLst>
                                          <p:attrName>ppt_x</p:attrName>
                                        </p:attrNameLst>
                                      </p:cBhvr>
                                      <p:tavLst>
                                        <p:tav tm="0">
                                          <p:val>
                                            <p:strVal val="ppt_x"/>
                                          </p:val>
                                        </p:tav>
                                        <p:tav tm="100000">
                                          <p:val>
                                            <p:strVal val="ppt_x"/>
                                          </p:val>
                                        </p:tav>
                                      </p:tavLst>
                                    </p:anim>
                                    <p:anim calcmode="lin" valueType="num">
                                      <p:cBhvr additive="base">
                                        <p:cTn id="20" dur="500"/>
                                        <p:tgtEl>
                                          <p:spTgt spid="2"/>
                                        </p:tgtEl>
                                        <p:attrNameLst>
                                          <p:attrName>ppt_y</p:attrName>
                                        </p:attrNameLst>
                                      </p:cBhvr>
                                      <p:tavLst>
                                        <p:tav tm="0">
                                          <p:val>
                                            <p:strVal val="ppt_y"/>
                                          </p:val>
                                        </p:tav>
                                        <p:tav tm="100000">
                                          <p:val>
                                            <p:strVal val="1+ppt_h/2"/>
                                          </p:val>
                                        </p:tav>
                                      </p:tavLst>
                                    </p:anim>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grpId="2" nodeType="clickEffect">
                                  <p:stCondLst>
                                    <p:cond delay="0"/>
                                  </p:stCondLst>
                                  <p:childTnLst>
                                    <p:animRot by="21600000">
                                      <p:cBhvr>
                                        <p:cTn id="25"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P spid="2"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4876800"/>
          </a:xfrm>
        </p:spPr>
        <p:txBody>
          <a:bodyPr>
            <a:noAutofit/>
          </a:bodyPr>
          <a:lstStyle/>
          <a:p>
            <a:pPr>
              <a:buNone/>
            </a:pPr>
            <a:r>
              <a:rPr lang="bn-BD" sz="4000" b="1" dirty="0" smtClean="0">
                <a:latin typeface="Nikosh" pitchFamily="2" charset="0"/>
                <a:cs typeface="Nikosh" pitchFamily="2" charset="0"/>
              </a:rPr>
              <a:t>(ক) </a:t>
            </a:r>
            <a:r>
              <a:rPr lang="bn-BD" sz="4000" dirty="0" smtClean="0">
                <a:latin typeface="Nikosh" pitchFamily="2" charset="0"/>
                <a:cs typeface="Nikosh" pitchFamily="2" charset="0"/>
              </a:rPr>
              <a:t>১। ঘ  ২। খ  ৩। গ  ৪। ক  ৫। গ  ৬। ঘ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৭। খ  ৮। ক  ৯। ক  ১০। ক  ১১। খ </a:t>
            </a:r>
            <a:endParaRPr lang="bn-BD" sz="4000" b="1" dirty="0" smtClean="0">
              <a:latin typeface="Nikosh" pitchFamily="2" charset="0"/>
              <a:cs typeface="Nikosh" pitchFamily="2" charset="0"/>
            </a:endParaRPr>
          </a:p>
          <a:p>
            <a:pPr>
              <a:buNone/>
            </a:pPr>
            <a:r>
              <a:rPr lang="bn-BD" sz="4000" b="1" dirty="0" smtClean="0">
                <a:latin typeface="Nikosh" pitchFamily="2" charset="0"/>
                <a:cs typeface="Nikosh" pitchFamily="2" charset="0"/>
              </a:rPr>
              <a:t>(খ)  </a:t>
            </a:r>
            <a:r>
              <a:rPr lang="bn-BD" sz="4000" dirty="0" smtClean="0">
                <a:latin typeface="Nikosh" pitchFamily="2" charset="0"/>
                <a:cs typeface="Nikosh" pitchFamily="2" charset="0"/>
              </a:rPr>
              <a:t>১। ঘ  ২। ঘ  ৩। গ  ৪। ক  ৫। গ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৬। ঘ  ৭। ঘ  ৮। গ  ৯। ক  ১০। গ</a:t>
            </a:r>
            <a:endParaRPr lang="bn-BD" sz="4000" b="1" dirty="0" smtClean="0">
              <a:latin typeface="Nikosh" pitchFamily="2" charset="0"/>
              <a:cs typeface="Nikosh" pitchFamily="2" charset="0"/>
            </a:endParaRPr>
          </a:p>
          <a:p>
            <a:pPr>
              <a:buNone/>
            </a:pPr>
            <a:r>
              <a:rPr lang="bn-BD" sz="4000" b="1" dirty="0" smtClean="0">
                <a:latin typeface="Nikosh" pitchFamily="2" charset="0"/>
                <a:cs typeface="Nikosh" pitchFamily="2" charset="0"/>
              </a:rPr>
              <a:t>(গ) </a:t>
            </a:r>
            <a:r>
              <a:rPr lang="bn-BD" sz="4000" dirty="0" smtClean="0">
                <a:latin typeface="Nikosh" pitchFamily="2" charset="0"/>
                <a:cs typeface="Nikosh" pitchFamily="2" charset="0"/>
              </a:rPr>
              <a:t>১। ঘ  ২। ঘ  ৩। গ  ৪। ক  ৫। গ  ৬। ঘ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৭। ঘ  ৮। গ  ৯। ক  ১০। ক  ১১। ক </a:t>
            </a:r>
            <a:endParaRPr lang="bn-BD" sz="4000" b="1" dirty="0" smtClean="0">
              <a:latin typeface="Nikosh" pitchFamily="2" charset="0"/>
              <a:cs typeface="Nikosh" pitchFamily="2" charset="0"/>
            </a:endParaRPr>
          </a:p>
        </p:txBody>
      </p:sp>
      <p:sp>
        <p:nvSpPr>
          <p:cNvPr id="2" name="Title 1"/>
          <p:cNvSpPr>
            <a:spLocks noGrp="1"/>
          </p:cNvSpPr>
          <p:nvPr>
            <p:ph type="title"/>
          </p:nvPr>
        </p:nvSpPr>
        <p:spPr>
          <a:xfrm>
            <a:off x="2895600" y="274638"/>
            <a:ext cx="3048000" cy="1143000"/>
          </a:xfrm>
        </p:spPr>
        <p:txBody>
          <a:bodyPr/>
          <a:lstStyle/>
          <a:p>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Tree>
    <p:extLst>
      <p:ext uri="{BB962C8B-B14F-4D97-AF65-F5344CB8AC3E}">
        <p14:creationId xmlns:p14="http://schemas.microsoft.com/office/powerpoint/2010/main" val="264678078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763000" cy="3733800"/>
          </a:xfrm>
        </p:spPr>
        <p:txBody>
          <a:bodyPr>
            <a:normAutofit/>
          </a:bodyPr>
          <a:lstStyle/>
          <a:p>
            <a:pPr algn="ctr">
              <a:buNone/>
            </a:pPr>
            <a:r>
              <a:rPr lang="bn-BD" sz="3600" dirty="0" smtClean="0">
                <a:latin typeface="Nikosh" pitchFamily="2" charset="0"/>
                <a:cs typeface="Nikosh" pitchFamily="2" charset="0"/>
              </a:rPr>
              <a:t>রাষ্ট্রপতি শাসিত  সরকার ও মন্ত্রীপরিষদ শাসিত সরকার বিশেষ প্রয়োজনে কোনটি বেশী উপযোগী আলোচনা কর?</a:t>
            </a:r>
            <a:endParaRPr lang="en-US" sz="3600" dirty="0" smtClean="0">
              <a:latin typeface="Nikosh" pitchFamily="2" charset="0"/>
              <a:cs typeface="Nikosh" pitchFamily="2" charset="0"/>
            </a:endParaRPr>
          </a:p>
          <a:p>
            <a:pPr algn="ctr">
              <a:buNone/>
            </a:pPr>
            <a:endParaRPr lang="en-US" sz="2400" dirty="0" smtClean="0">
              <a:latin typeface="Nikosh" pitchFamily="2" charset="0"/>
              <a:cs typeface="Nikosh" pitchFamily="2" charset="0"/>
            </a:endParaRPr>
          </a:p>
          <a:p>
            <a:pPr algn="ctr">
              <a:buNone/>
            </a:pPr>
            <a:endParaRPr lang="en-US" sz="2400" dirty="0" smtClean="0">
              <a:latin typeface="Nikosh" pitchFamily="2" charset="0"/>
              <a:cs typeface="Nikosh" pitchFamily="2" charset="0"/>
            </a:endParaRPr>
          </a:p>
          <a:p>
            <a:pPr marL="274320" lvl="0" indent="-274320" algn="ctr">
              <a:spcBef>
                <a:spcPct val="20000"/>
              </a:spcBef>
              <a:buClr>
                <a:srgbClr val="0BD0D9"/>
              </a:buClr>
              <a:buSzPct val="95000"/>
              <a:buNone/>
            </a:pPr>
            <a:r>
              <a:rPr lang="bn-BD" sz="2800" dirty="0">
                <a:solidFill>
                  <a:prstClr val="black"/>
                </a:solidFill>
                <a:latin typeface="Nikosh" pitchFamily="2" charset="0"/>
                <a:cs typeface="Nikosh" pitchFamily="2" charset="0"/>
              </a:rPr>
              <a:t>সহায়ক গ্রন্থ</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প্রকাশনীঃ</a:t>
            </a:r>
            <a:r>
              <a:rPr lang="bn-BD"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পৌরনীতি</a:t>
            </a:r>
            <a:r>
              <a:rPr lang="en-US" sz="2800" dirty="0">
                <a:solidFill>
                  <a:prstClr val="black"/>
                </a:solidFill>
                <a:latin typeface="Nikosh" pitchFamily="2" charset="0"/>
                <a:cs typeface="Nikosh" pitchFamily="2" charset="0"/>
              </a:rPr>
              <a:t> ও </a:t>
            </a:r>
            <a:r>
              <a:rPr lang="en-US" sz="2800" dirty="0" err="1">
                <a:solidFill>
                  <a:prstClr val="black"/>
                </a:solidFill>
                <a:latin typeface="Nikosh" pitchFamily="2" charset="0"/>
                <a:cs typeface="Nikosh" pitchFamily="2" charset="0"/>
              </a:rPr>
              <a:t>সুশাসনঃ</a:t>
            </a:r>
            <a:r>
              <a:rPr lang="en-US" sz="2800" dirty="0">
                <a:solidFill>
                  <a:prstClr val="black"/>
                </a:solidFill>
                <a:latin typeface="Nikosh" pitchFamily="2" charset="0"/>
                <a:cs typeface="Nikosh" pitchFamily="2" charset="0"/>
              </a:rPr>
              <a:t> </a:t>
            </a:r>
            <a:r>
              <a:rPr lang="bn-BD" sz="2800" dirty="0">
                <a:solidFill>
                  <a:prstClr val="black"/>
                </a:solidFill>
                <a:latin typeface="Nikosh" pitchFamily="2" charset="0"/>
                <a:cs typeface="Nikosh" pitchFamily="2" charset="0"/>
              </a:rPr>
              <a:t>হাসান বুক হাউস, লেকচার প্রকাশনী</a:t>
            </a:r>
            <a:r>
              <a:rPr lang="en-US" sz="2800" dirty="0">
                <a:solidFill>
                  <a:prstClr val="black"/>
                </a:solidFill>
                <a:latin typeface="Nikosh" pitchFamily="2" charset="0"/>
                <a:cs typeface="Nikosh" pitchFamily="2" charset="0"/>
              </a:rPr>
              <a:t>,</a:t>
            </a:r>
            <a:r>
              <a:rPr lang="bn-BD" sz="2800" dirty="0">
                <a:solidFill>
                  <a:prstClr val="black"/>
                </a:solidFill>
                <a:latin typeface="Nikosh" pitchFamily="2" charset="0"/>
                <a:cs typeface="Nikosh" pitchFamily="2" charset="0"/>
              </a:rPr>
              <a:t> অক্ষরপত্র প্রকাশনী</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ব্যতিক্রম</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ধারা</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কাজল</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ব্রাদার্স</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লিমিটেড</a:t>
            </a:r>
            <a:endParaRPr lang="bn-BD" sz="2800" dirty="0">
              <a:solidFill>
                <a:prstClr val="black"/>
              </a:solidFill>
              <a:latin typeface="Nikosh" pitchFamily="2" charset="0"/>
              <a:cs typeface="Nikosh" pitchFamily="2" charset="0"/>
            </a:endParaRPr>
          </a:p>
          <a:p>
            <a:pPr algn="ct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0" y="4572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https://youtu.be/9xrQ958cD1o</a:t>
            </a:r>
          </a:p>
        </p:txBody>
      </p:sp>
      <p:sp>
        <p:nvSpPr>
          <p:cNvPr id="3" name="Title 2"/>
          <p:cNvSpPr>
            <a:spLocks noGrp="1"/>
          </p:cNvSpPr>
          <p:nvPr>
            <p:ph type="title"/>
          </p:nvPr>
        </p:nvSpPr>
        <p:spPr/>
        <p:txBody>
          <a:bodyPr/>
          <a:lstStyle/>
          <a:p>
            <a:pPr algn="ctr"/>
            <a:r>
              <a:rPr lang="en-US" sz="4000" dirty="0" err="1" smtClean="0">
                <a:solidFill>
                  <a:srgbClr val="464646"/>
                </a:solidFill>
                <a:latin typeface="Nikosh" pitchFamily="2" charset="0"/>
                <a:cs typeface="Nikosh" pitchFamily="2" charset="0"/>
              </a:rPr>
              <a:t>এসো</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বন্ধুরা</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আমার</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একটি</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ভিডিও</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ক্লাস</a:t>
            </a:r>
            <a:r>
              <a:rPr lang="en-US" sz="4000" dirty="0" smtClean="0">
                <a:solidFill>
                  <a:srgbClr val="464646"/>
                </a:solidFill>
                <a:latin typeface="Nikosh" pitchFamily="2" charset="0"/>
                <a:cs typeface="Nikosh" pitchFamily="2" charset="0"/>
              </a:rPr>
              <a:t> </a:t>
            </a:r>
            <a:r>
              <a:rPr lang="en-US" sz="4000" dirty="0" err="1" smtClean="0">
                <a:solidFill>
                  <a:srgbClr val="464646"/>
                </a:solidFill>
                <a:latin typeface="Nikosh" pitchFamily="2" charset="0"/>
                <a:cs typeface="Nikosh" pitchFamily="2" charset="0"/>
              </a:rPr>
              <a:t>দেখ</a:t>
            </a:r>
            <a:r>
              <a:rPr lang="en-US" sz="4000" dirty="0" smtClean="0">
                <a:solidFill>
                  <a:srgbClr val="464646"/>
                </a:solidFill>
                <a:latin typeface="Nikosh" pitchFamily="2" charset="0"/>
                <a:cs typeface="Nikosh" pitchFamily="2" charset="0"/>
              </a:rPr>
              <a:t> </a:t>
            </a:r>
            <a:endParaRPr lang="en-US" dirty="0"/>
          </a:p>
        </p:txBody>
      </p:sp>
    </p:spTree>
    <p:extLst>
      <p:ext uri="{BB962C8B-B14F-4D97-AF65-F5344CB8AC3E}">
        <p14:creationId xmlns:p14="http://schemas.microsoft.com/office/powerpoint/2010/main" val="365013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6">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6" grpId="2"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168</TotalTime>
  <Words>2173</Words>
  <Application>Microsoft Office PowerPoint</Application>
  <PresentationFormat>On-screen Show (4:3)</PresentationFormat>
  <Paragraphs>240</Paragraphs>
  <Slides>42</Slides>
  <Notes>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Concourse</vt:lpstr>
      <vt:lpstr>Theme1</vt:lpstr>
      <vt:lpstr>        শুভেচ্ছা/ স্বাগতম</vt:lpstr>
      <vt:lpstr>শিক্ষক পরিচিতি</vt:lpstr>
      <vt:lpstr>  পাঠ পরিচিতি</vt:lpstr>
      <vt:lpstr> মুল শিরোনামঃ সরকার কাঠামো </vt:lpstr>
      <vt:lpstr>এসো বন্ধুরা আমার একটি ভিডিও ক্লাস দেখ </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নিচের  ছবি গুলো লক্ষ্য করি</vt:lpstr>
      <vt:lpstr>প্রারম্ভিক বক্তব্য</vt:lpstr>
      <vt:lpstr>   শিখন ফল </vt:lpstr>
      <vt:lpstr> শিখন ফলের আলোকে প্রশ্ন  </vt:lpstr>
      <vt:lpstr>একক কাজের প্রশ্ন</vt:lpstr>
      <vt:lpstr>   একক কাজের প্রশ্ন</vt:lpstr>
      <vt:lpstr>    একক কাজের সমাধান</vt:lpstr>
      <vt:lpstr>একক কাজের সমাধান</vt:lpstr>
      <vt:lpstr>জোড়ায় কাজ</vt:lpstr>
      <vt:lpstr>PowerPoint Presentation</vt:lpstr>
      <vt:lpstr>   জোড়ায় কাজের প্রশ্ন</vt:lpstr>
      <vt:lpstr>জোড়ায় কাজের প্রশ্ন</vt:lpstr>
      <vt:lpstr>জোড়ায় কাজের সমাধান</vt:lpstr>
      <vt:lpstr>জোড়ায় কাজের সমাধান</vt:lpstr>
      <vt:lpstr>দলীয় কাজ</vt:lpstr>
      <vt:lpstr>দলীয় কাজ</vt:lpstr>
      <vt:lpstr>PowerPoint Presentation</vt:lpstr>
      <vt:lpstr>     দলীয় কাজের প্রশ্ন </vt:lpstr>
      <vt:lpstr>দলীয় কাজের সমাধান </vt:lpstr>
      <vt:lpstr>দলীয় কাজের সমাধান </vt:lpstr>
      <vt:lpstr>দলীয় কাজের সমাধান </vt:lpstr>
      <vt:lpstr>দলীয় কাজের সমাধান </vt:lpstr>
      <vt:lpstr>মুল্যায়ন</vt:lpstr>
      <vt:lpstr>জ্ঞান মুলক,অনুধাবন মুলক, প্রয়োগ মুলক প্রশ্ন  (ক) </vt:lpstr>
      <vt:lpstr>মুল্যায়ন</vt:lpstr>
      <vt:lpstr>জ্ঞান মুলক,অনুধাবন মুলক, প্রয়োগ মুলক প্রশ্ন  (খ) </vt:lpstr>
      <vt:lpstr>মুল্যায়ন</vt:lpstr>
      <vt:lpstr>জ্ঞান মুলক,অনুধাবন মুলক, প্রয়োগ মুলক প্রশ্ন  (গ)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65</cp:revision>
  <dcterms:created xsi:type="dcterms:W3CDTF">2006-08-16T00:00:00Z</dcterms:created>
  <dcterms:modified xsi:type="dcterms:W3CDTF">2020-09-14T10:45:52Z</dcterms:modified>
</cp:coreProperties>
</file>