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333" r:id="rId4"/>
    <p:sldId id="335" r:id="rId5"/>
    <p:sldId id="337" r:id="rId6"/>
    <p:sldId id="339" r:id="rId7"/>
    <p:sldId id="355" r:id="rId8"/>
    <p:sldId id="277" r:id="rId9"/>
    <p:sldId id="275" r:id="rId10"/>
    <p:sldId id="281" r:id="rId11"/>
    <p:sldId id="358" r:id="rId12"/>
    <p:sldId id="279" r:id="rId13"/>
    <p:sldId id="356" r:id="rId14"/>
    <p:sldId id="283" r:id="rId15"/>
    <p:sldId id="342" r:id="rId16"/>
    <p:sldId id="344" r:id="rId17"/>
    <p:sldId id="341" r:id="rId18"/>
    <p:sldId id="346" r:id="rId19"/>
    <p:sldId id="348" r:id="rId20"/>
    <p:sldId id="354" r:id="rId21"/>
    <p:sldId id="305" r:id="rId22"/>
    <p:sldId id="293" r:id="rId23"/>
    <p:sldId id="307" r:id="rId24"/>
    <p:sldId id="309" r:id="rId25"/>
    <p:sldId id="311" r:id="rId26"/>
    <p:sldId id="295" r:id="rId27"/>
    <p:sldId id="359" r:id="rId28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06J8ILqJz/4PmaP9wrnSRw" hashData="DhNBvmZUhOt03We5IVELLvIMYLM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64" y="-96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1600206"/>
            <a:ext cx="1069848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360" y="6356369"/>
            <a:ext cx="277368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1460" y="6356369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9160" y="6356369"/>
            <a:ext cx="277368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57"/>
            <a:ext cx="267462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57"/>
            <a:ext cx="782574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360" y="6356369"/>
            <a:ext cx="277368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1460" y="6356369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9160" y="6356369"/>
            <a:ext cx="277368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00206"/>
            <a:ext cx="1069848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360" y="6356369"/>
            <a:ext cx="277368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1460" y="6356369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9160" y="6356369"/>
            <a:ext cx="277368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19"/>
            <a:ext cx="1010412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360" y="6356369"/>
            <a:ext cx="277368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1460" y="6356369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9160" y="6356369"/>
            <a:ext cx="277368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4360" y="6356369"/>
            <a:ext cx="277368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1460" y="6356369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9160" y="6356369"/>
            <a:ext cx="277368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4360" y="6356369"/>
            <a:ext cx="277368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1460" y="6356369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19160" y="6356369"/>
            <a:ext cx="277368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4360" y="6356369"/>
            <a:ext cx="277368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1460" y="6356369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9160" y="6356369"/>
            <a:ext cx="277368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4360" y="6356369"/>
            <a:ext cx="277368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61460" y="6356369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9160" y="6356369"/>
            <a:ext cx="277368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2" y="273050"/>
            <a:ext cx="391080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69"/>
            <a:ext cx="664527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2" y="1435103"/>
            <a:ext cx="391080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4360" y="6356369"/>
            <a:ext cx="277368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1460" y="6356369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9160" y="6356369"/>
            <a:ext cx="277368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4360" y="6356369"/>
            <a:ext cx="277368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1460" y="6356369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9160" y="6356369"/>
            <a:ext cx="277368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1887200" cy="6858000"/>
          </a:xfrm>
          <a:prstGeom prst="frame">
            <a:avLst>
              <a:gd name="adj1" fmla="val 1420"/>
            </a:avLst>
          </a:prstGeom>
          <a:gradFill>
            <a:gsLst>
              <a:gs pos="0">
                <a:srgbClr val="C00000"/>
              </a:gs>
              <a:gs pos="50000">
                <a:srgbClr val="FFFF00"/>
              </a:gs>
              <a:gs pos="100000">
                <a:srgbClr val="00B05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7440" y="4191000"/>
            <a:ext cx="673608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Welcome to my class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6626" name="Picture 2" descr="Buncee - Earth 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1506200" cy="6705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" y="470118"/>
            <a:ext cx="9410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Rule-3:    </a:t>
            </a:r>
            <a:r>
              <a:rPr lang="en-US" sz="3200" b="1" dirty="0" smtClean="0">
                <a:solidFill>
                  <a:srgbClr val="FF0000"/>
                </a:solidFill>
              </a:rPr>
              <a:t>Both ------and</a:t>
            </a:r>
          </a:p>
          <a:p>
            <a:endParaRPr lang="en-US" sz="11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Both </a:t>
            </a:r>
            <a:r>
              <a:rPr lang="en-US" sz="3200" b="1" dirty="0" smtClean="0"/>
              <a:t>replaced with </a:t>
            </a:r>
            <a:r>
              <a:rPr lang="en-US" sz="3200" b="1" dirty="0" smtClean="0">
                <a:solidFill>
                  <a:srgbClr val="FF0000"/>
                </a:solidFill>
              </a:rPr>
              <a:t>Not only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and </a:t>
            </a:r>
            <a:r>
              <a:rPr lang="en-US" sz="3600" b="1" dirty="0" smtClean="0"/>
              <a:t>replaced with </a:t>
            </a:r>
            <a:r>
              <a:rPr lang="en-US" sz="3600" b="1" dirty="0" smtClean="0">
                <a:solidFill>
                  <a:srgbClr val="FF0000"/>
                </a:solidFill>
              </a:rPr>
              <a:t>but also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502920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Negative: He has </a:t>
            </a:r>
            <a:r>
              <a:rPr lang="en-US" sz="2800" b="1" dirty="0" smtClean="0">
                <a:solidFill>
                  <a:srgbClr val="FF0000"/>
                </a:solidFill>
              </a:rPr>
              <a:t>not only </a:t>
            </a:r>
            <a:r>
              <a:rPr lang="en-US" sz="2800" b="1" dirty="0" smtClean="0"/>
              <a:t>money </a:t>
            </a:r>
            <a:r>
              <a:rPr lang="en-US" sz="2800" b="1" dirty="0" smtClean="0">
                <a:solidFill>
                  <a:srgbClr val="FF0000"/>
                </a:solidFill>
              </a:rPr>
              <a:t>but also </a:t>
            </a:r>
            <a:r>
              <a:rPr lang="en-US" sz="2800" b="1" dirty="0" smtClean="0"/>
              <a:t>talent.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733800"/>
            <a:ext cx="922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/>
            <a:r>
              <a:rPr lang="en-US" sz="2800" b="1" dirty="0" smtClean="0"/>
              <a:t>Negative: </a:t>
            </a:r>
            <a:r>
              <a:rPr lang="en-US" sz="2800" b="1" dirty="0" smtClean="0">
                <a:solidFill>
                  <a:srgbClr val="FF0000"/>
                </a:solidFill>
              </a:rPr>
              <a:t>Not only </a:t>
            </a:r>
            <a:r>
              <a:rPr lang="en-US" sz="2800" b="1" dirty="0" err="1" smtClean="0"/>
              <a:t>Rana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but also </a:t>
            </a:r>
            <a:r>
              <a:rPr lang="en-US" sz="2800" b="1" dirty="0" smtClean="0"/>
              <a:t>his brother were present.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438400"/>
            <a:ext cx="1744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Example: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3200400"/>
            <a:ext cx="9707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/>
            <a:r>
              <a:rPr lang="en-US" sz="2800" b="1" dirty="0" smtClean="0"/>
              <a:t>Affirmative: </a:t>
            </a:r>
            <a:r>
              <a:rPr lang="en-US" sz="2800" b="1" dirty="0" smtClean="0">
                <a:solidFill>
                  <a:srgbClr val="FF0000"/>
                </a:solidFill>
              </a:rPr>
              <a:t>Both </a:t>
            </a:r>
            <a:r>
              <a:rPr lang="en-US" sz="2800" b="1" dirty="0" err="1" smtClean="0"/>
              <a:t>Rana</a:t>
            </a:r>
            <a:r>
              <a:rPr lang="en-US" sz="2800" b="1" dirty="0" smtClean="0"/>
              <a:t> and his brother were present.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556260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Affirmative: He has money </a:t>
            </a:r>
            <a:r>
              <a:rPr lang="en-US" sz="2800" b="1" dirty="0" smtClean="0">
                <a:solidFill>
                  <a:srgbClr val="FF0000"/>
                </a:solidFill>
              </a:rPr>
              <a:t>and</a:t>
            </a:r>
            <a:r>
              <a:rPr lang="en-US" sz="2800" b="1" dirty="0" smtClean="0"/>
              <a:t> talent.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4419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Vice versa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80862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9" name="Picture 209719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11353800" cy="6400800"/>
          </a:xfrm>
          <a:prstGeom prst="rect">
            <a:avLst/>
          </a:prstGeom>
        </p:spPr>
      </p:pic>
      <p:sp>
        <p:nvSpPr>
          <p:cNvPr id="15" name="Flowchart: Process 14"/>
          <p:cNvSpPr/>
          <p:nvPr/>
        </p:nvSpPr>
        <p:spPr>
          <a:xfrm>
            <a:off x="228600" y="1524000"/>
            <a:ext cx="11277600" cy="7620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Affirmative: He was obedient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gentle.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228600" y="2286000"/>
            <a:ext cx="11292840" cy="8382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Negative: He was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only 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obedient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also 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gentle.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304800"/>
            <a:ext cx="11049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Rule-4: </a:t>
            </a:r>
            <a:r>
              <a:rPr lang="en-US" sz="3200" dirty="0" smtClean="0">
                <a:solidFill>
                  <a:srgbClr val="FF0000"/>
                </a:solidFill>
              </a:rPr>
              <a:t>And (</a:t>
            </a:r>
            <a:r>
              <a:rPr lang="en-US" sz="3200" dirty="0" smtClean="0"/>
              <a:t> if join two words replaced by </a:t>
            </a:r>
            <a:r>
              <a:rPr lang="en-US" sz="3200" dirty="0" smtClean="0">
                <a:solidFill>
                  <a:srgbClr val="FF0000"/>
                </a:solidFill>
              </a:rPr>
              <a:t>not only….but also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3886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Vice versa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572000"/>
            <a:ext cx="967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Negative: Jonny is </a:t>
            </a:r>
            <a:r>
              <a:rPr lang="en-US" sz="3200" b="1" dirty="0" smtClean="0">
                <a:solidFill>
                  <a:srgbClr val="FF0000"/>
                </a:solidFill>
              </a:rPr>
              <a:t>not only </a:t>
            </a:r>
            <a:r>
              <a:rPr lang="en-US" sz="3200" b="1" dirty="0" smtClean="0"/>
              <a:t>punctual </a:t>
            </a:r>
            <a:r>
              <a:rPr lang="en-US" sz="3200" b="1" dirty="0" smtClean="0">
                <a:solidFill>
                  <a:srgbClr val="FF0000"/>
                </a:solidFill>
              </a:rPr>
              <a:t>but also </a:t>
            </a:r>
            <a:r>
              <a:rPr lang="en-US" sz="3200" b="1" dirty="0" smtClean="0"/>
              <a:t>honest.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334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Affirmative: Jonny is punctual </a:t>
            </a:r>
            <a:r>
              <a:rPr lang="en-US" sz="3200" b="1" dirty="0" smtClean="0">
                <a:solidFill>
                  <a:srgbClr val="FF0000"/>
                </a:solidFill>
              </a:rPr>
              <a:t>and </a:t>
            </a:r>
            <a:r>
              <a:rPr lang="en-US" sz="3200" b="1" dirty="0" smtClean="0"/>
              <a:t>honest.</a:t>
            </a:r>
            <a:endParaRPr lang="en-US" sz="3200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0" grpId="0" animBg="1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124200"/>
            <a:ext cx="107975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3200" b="1" dirty="0" smtClean="0"/>
              <a:t>Only he can help you in this regard.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b="1" dirty="0" err="1" smtClean="0"/>
              <a:t>Jara</a:t>
            </a:r>
            <a:r>
              <a:rPr lang="en-US" sz="3200" b="1" dirty="0" smtClean="0"/>
              <a:t> took a bag only  with her.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b="1" dirty="0" smtClean="0"/>
              <a:t>We must respect our parents.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b="1" dirty="0" smtClean="0"/>
              <a:t>She is both a singer and a dancer.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b="1" dirty="0" smtClean="0"/>
              <a:t>Both </a:t>
            </a:r>
            <a:r>
              <a:rPr lang="en-US" sz="3200" b="1" dirty="0" err="1" smtClean="0"/>
              <a:t>Sumi</a:t>
            </a:r>
            <a:r>
              <a:rPr lang="en-US" sz="3200" b="1" dirty="0" smtClean="0"/>
              <a:t> and her sister are beautiful.</a:t>
            </a:r>
          </a:p>
          <a:p>
            <a:pPr marL="285750" indent="-285750"/>
            <a:endParaRPr lang="en-US" sz="32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6240" y="2438400"/>
            <a:ext cx="1149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A53CE"/>
                </a:solidFill>
                <a:latin typeface="Arial Rounded MT Bold" pitchFamily="34" charset="0"/>
              </a:rPr>
              <a:t>Transform the following sentences into negative</a:t>
            </a:r>
            <a:endParaRPr lang="en-US" sz="2800" b="1" dirty="0">
              <a:solidFill>
                <a:srgbClr val="3A53CE"/>
              </a:solidFill>
              <a:latin typeface="Arial Rounded MT Bold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229600" y="0"/>
            <a:ext cx="2590800" cy="2057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</a:rPr>
              <a:t>Time: 5 min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81000" y="228600"/>
            <a:ext cx="3048000" cy="1447800"/>
          </a:xfrm>
          <a:prstGeom prst="wedgeEllipseCallout">
            <a:avLst>
              <a:gd name="adj1" fmla="val 76351"/>
              <a:gd name="adj2" fmla="val 2654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dirty="0" smtClean="0">
                <a:solidFill>
                  <a:sysClr val="windowText" lastClr="000000"/>
                </a:solidFill>
              </a:rPr>
              <a:t>Individual work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pic>
        <p:nvPicPr>
          <p:cNvPr id="15362" name="Picture 2" descr="7 Tips for Managing Your Time as a High School Student - International  College Counsel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0"/>
            <a:ext cx="4114800" cy="217011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667000"/>
            <a:ext cx="7260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sz="3200" b="1" dirty="0" err="1" smtClean="0">
                <a:solidFill>
                  <a:srgbClr val="C00000"/>
                </a:solidFill>
              </a:rPr>
              <a:t>Ans</a:t>
            </a:r>
            <a:r>
              <a:rPr lang="en-US" sz="3200" b="1" dirty="0" smtClean="0">
                <a:solidFill>
                  <a:srgbClr val="C00000"/>
                </a:solidFill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</a:rPr>
              <a:t>Jara</a:t>
            </a:r>
            <a:r>
              <a:rPr lang="en-US" sz="3200" b="1" dirty="0" smtClean="0"/>
              <a:t> took </a:t>
            </a:r>
            <a:r>
              <a:rPr lang="en-US" sz="3200" b="1" dirty="0" smtClean="0">
                <a:solidFill>
                  <a:srgbClr val="FF0000"/>
                </a:solidFill>
              </a:rPr>
              <a:t>nothing but </a:t>
            </a:r>
            <a:r>
              <a:rPr lang="en-US" sz="3200" b="1" dirty="0" smtClean="0"/>
              <a:t>a bag with her.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3276600"/>
            <a:ext cx="7140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sz="3200" b="1" dirty="0" err="1" smtClean="0">
                <a:solidFill>
                  <a:srgbClr val="C00000"/>
                </a:solidFill>
              </a:rPr>
              <a:t>Ans</a:t>
            </a:r>
            <a:r>
              <a:rPr lang="en-US" sz="3200" b="1" dirty="0" smtClean="0">
                <a:solidFill>
                  <a:srgbClr val="C00000"/>
                </a:solidFill>
              </a:rPr>
              <a:t>: </a:t>
            </a:r>
            <a:r>
              <a:rPr lang="en-US" sz="3200" b="1" dirty="0" smtClean="0"/>
              <a:t>We </a:t>
            </a:r>
            <a:r>
              <a:rPr lang="en-US" sz="3200" b="1" dirty="0" smtClean="0">
                <a:solidFill>
                  <a:srgbClr val="FF0000"/>
                </a:solidFill>
              </a:rPr>
              <a:t>can not but respect our parents</a:t>
            </a:r>
            <a:r>
              <a:rPr lang="en-US" sz="3200" b="1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205740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       </a:t>
            </a:r>
            <a:r>
              <a:rPr lang="en-US" sz="3200" b="1" dirty="0" err="1" smtClean="0">
                <a:solidFill>
                  <a:srgbClr val="C00000"/>
                </a:solidFill>
              </a:rPr>
              <a:t>Ans:None</a:t>
            </a:r>
            <a:r>
              <a:rPr lang="en-US" sz="3200" b="1" dirty="0" smtClean="0">
                <a:solidFill>
                  <a:srgbClr val="C00000"/>
                </a:solidFill>
              </a:rPr>
              <a:t> but </a:t>
            </a:r>
            <a:r>
              <a:rPr lang="en-US" sz="3200" b="1" dirty="0" smtClean="0"/>
              <a:t>he can help you in this regard</a:t>
            </a:r>
            <a:endParaRPr lang="en-US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057400" y="685800"/>
            <a:ext cx="5791200" cy="914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</a:rPr>
              <a:t>Match the answers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810000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Ans</a:t>
            </a:r>
            <a:r>
              <a:rPr lang="en-US" sz="3200" b="1" dirty="0" smtClean="0"/>
              <a:t>: She is not only a singer but also a dancer.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4419600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Ans</a:t>
            </a:r>
            <a:r>
              <a:rPr lang="en-US" sz="3200" b="1" dirty="0" smtClean="0"/>
              <a:t>: Not only </a:t>
            </a:r>
            <a:r>
              <a:rPr lang="en-US" sz="3200" b="1" dirty="0" err="1" smtClean="0"/>
              <a:t>Sumi</a:t>
            </a:r>
            <a:r>
              <a:rPr lang="en-US" sz="3200" b="1" dirty="0" smtClean="0"/>
              <a:t> but also her sister are beautiful.</a:t>
            </a:r>
            <a:endParaRPr lang="en-US" sz="3200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" y="381000"/>
            <a:ext cx="10789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Rule-5: </a:t>
            </a:r>
            <a:r>
              <a:rPr lang="en-US" sz="3200" b="1" dirty="0" smtClean="0">
                <a:solidFill>
                  <a:srgbClr val="FF0000"/>
                </a:solidFill>
              </a:rPr>
              <a:t>Everyone/everybody/every person </a:t>
            </a:r>
            <a:r>
              <a:rPr lang="en-US" sz="3200" b="1" dirty="0" smtClean="0"/>
              <a:t>(every + common noun) all replaced by </a:t>
            </a:r>
            <a:r>
              <a:rPr lang="en-US" sz="3200" b="1" dirty="0" smtClean="0">
                <a:solidFill>
                  <a:srgbClr val="FF0000"/>
                </a:solidFill>
              </a:rPr>
              <a:t>there is no+ attached word+ but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4648200"/>
            <a:ext cx="8519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Negative : </a:t>
            </a:r>
            <a:r>
              <a:rPr lang="en-US" sz="2800" b="1" dirty="0" smtClean="0">
                <a:solidFill>
                  <a:srgbClr val="FF0000"/>
                </a:solidFill>
              </a:rPr>
              <a:t>There is no</a:t>
            </a:r>
            <a:r>
              <a:rPr lang="en-US" sz="2800" b="1" dirty="0" smtClean="0"/>
              <a:t> king </a:t>
            </a:r>
            <a:r>
              <a:rPr lang="en-US" sz="2800" b="1" dirty="0" smtClean="0">
                <a:solidFill>
                  <a:srgbClr val="FF0000"/>
                </a:solidFill>
              </a:rPr>
              <a:t>but</a:t>
            </a:r>
            <a:r>
              <a:rPr lang="en-US" sz="2800" b="1" dirty="0" smtClean="0"/>
              <a:t>  has a crown.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533400" y="1600200"/>
            <a:ext cx="1799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Example :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209800"/>
            <a:ext cx="9311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Affirmative : </a:t>
            </a:r>
            <a:r>
              <a:rPr lang="en-US" sz="3200" b="1" dirty="0" smtClean="0">
                <a:solidFill>
                  <a:srgbClr val="FF0000"/>
                </a:solidFill>
              </a:rPr>
              <a:t>Every</a:t>
            </a:r>
            <a:r>
              <a:rPr lang="en-US" sz="3200" b="1" dirty="0" smtClean="0"/>
              <a:t> mother loves her child.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838200" y="2743200"/>
            <a:ext cx="9806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Negative : </a:t>
            </a:r>
            <a:r>
              <a:rPr lang="en-US" sz="2800" b="1" dirty="0" smtClean="0">
                <a:solidFill>
                  <a:srgbClr val="FF0000"/>
                </a:solidFill>
              </a:rPr>
              <a:t>There is no </a:t>
            </a:r>
            <a:r>
              <a:rPr lang="en-US" sz="2800" b="1" dirty="0" smtClean="0"/>
              <a:t>mother </a:t>
            </a:r>
            <a:r>
              <a:rPr lang="en-US" sz="2800" b="1" dirty="0" smtClean="0">
                <a:solidFill>
                  <a:srgbClr val="FF0000"/>
                </a:solidFill>
              </a:rPr>
              <a:t>but</a:t>
            </a:r>
            <a:r>
              <a:rPr lang="en-US" sz="2800" b="1" dirty="0" smtClean="0"/>
              <a:t> loves  her child.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533400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Affirmative : </a:t>
            </a:r>
            <a:r>
              <a:rPr lang="en-US" sz="2800" b="1" dirty="0" smtClean="0">
                <a:solidFill>
                  <a:srgbClr val="FF0000"/>
                </a:solidFill>
              </a:rPr>
              <a:t>Every</a:t>
            </a:r>
            <a:r>
              <a:rPr lang="en-US" sz="2800" b="1" dirty="0" smtClean="0"/>
              <a:t> king has a crown.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3657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Vice versa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11506200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228600"/>
            <a:ext cx="1030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Rule-6</a:t>
            </a:r>
            <a:r>
              <a:rPr lang="en-US" sz="3200" b="1" dirty="0" smtClean="0"/>
              <a:t>: </a:t>
            </a:r>
            <a:r>
              <a:rPr lang="en-US" sz="3600" b="1" dirty="0" smtClean="0">
                <a:solidFill>
                  <a:srgbClr val="FF0000"/>
                </a:solidFill>
              </a:rPr>
              <a:t>Always</a:t>
            </a:r>
            <a:r>
              <a:rPr lang="en-US" sz="3600" b="1" dirty="0" smtClean="0"/>
              <a:t> replaced by </a:t>
            </a:r>
            <a:r>
              <a:rPr lang="en-US" sz="3600" b="1" dirty="0" smtClean="0">
                <a:solidFill>
                  <a:srgbClr val="FF0000"/>
                </a:solidFill>
              </a:rPr>
              <a:t>Never </a:t>
            </a:r>
          </a:p>
          <a:p>
            <a:r>
              <a:rPr lang="en-US" sz="3600" b="1" dirty="0" smtClean="0">
                <a:solidFill>
                  <a:srgbClr val="00B050"/>
                </a:solidFill>
              </a:rPr>
              <a:t>Affirmative word </a:t>
            </a:r>
            <a:r>
              <a:rPr lang="en-US" sz="3600" b="1" dirty="0" smtClean="0"/>
              <a:t>replaced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by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Antonym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752600"/>
            <a:ext cx="1799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Example :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2860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Affirmative : He is </a:t>
            </a:r>
            <a:r>
              <a:rPr lang="en-US" sz="3200" b="1" dirty="0" smtClean="0">
                <a:solidFill>
                  <a:srgbClr val="FF0000"/>
                </a:solidFill>
              </a:rPr>
              <a:t>always</a:t>
            </a:r>
            <a:r>
              <a:rPr lang="en-US" sz="3200" b="1" dirty="0" smtClean="0"/>
              <a:t> punctual</a:t>
            </a:r>
            <a:r>
              <a:rPr lang="en-US" sz="3200" dirty="0" smtClean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895600"/>
            <a:ext cx="842010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Negative : He is </a:t>
            </a:r>
            <a:r>
              <a:rPr lang="en-US" sz="3200" b="1" dirty="0" smtClean="0">
                <a:solidFill>
                  <a:srgbClr val="FF0000"/>
                </a:solidFill>
              </a:rPr>
              <a:t>never</a:t>
            </a:r>
            <a:r>
              <a:rPr lang="en-US" sz="3200" b="1" dirty="0" smtClean="0"/>
              <a:t> late.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4724400"/>
            <a:ext cx="87172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Affirmative : I </a:t>
            </a:r>
            <a:r>
              <a:rPr lang="en-US" sz="3200" b="1" dirty="0" smtClean="0">
                <a:solidFill>
                  <a:srgbClr val="FF0000"/>
                </a:solidFill>
              </a:rPr>
              <a:t>always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remember</a:t>
            </a:r>
            <a:r>
              <a:rPr lang="en-US" sz="3200" b="1" dirty="0" smtClean="0"/>
              <a:t> you.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4114800"/>
            <a:ext cx="782574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Negative : I </a:t>
            </a:r>
            <a:r>
              <a:rPr lang="en-US" sz="3200" b="1" dirty="0" smtClean="0">
                <a:solidFill>
                  <a:srgbClr val="FF0000"/>
                </a:solidFill>
              </a:rPr>
              <a:t>never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forget</a:t>
            </a:r>
            <a:r>
              <a:rPr lang="en-US" sz="3200" b="1" dirty="0" smtClean="0"/>
              <a:t> you.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3810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Vice versa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1506200" cy="64301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89660" y="609600"/>
            <a:ext cx="1510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Rule-7: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2743200" y="457200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As soon as </a:t>
            </a:r>
            <a:r>
              <a:rPr lang="en-US" sz="2800" b="1" dirty="0" smtClean="0"/>
              <a:t>replaced by </a:t>
            </a:r>
            <a:r>
              <a:rPr lang="en-US" sz="2800" b="1" dirty="0" smtClean="0">
                <a:solidFill>
                  <a:srgbClr val="FF0000"/>
                </a:solidFill>
              </a:rPr>
              <a:t>No sooner had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Comma (,) </a:t>
            </a:r>
            <a:r>
              <a:rPr lang="en-US" sz="2800" b="1" dirty="0" smtClean="0"/>
              <a:t>replaced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by</a:t>
            </a:r>
            <a:r>
              <a:rPr lang="en-US" sz="2800" b="1" dirty="0" smtClean="0">
                <a:solidFill>
                  <a:srgbClr val="FF0000"/>
                </a:solidFill>
              </a:rPr>
              <a:t> than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2133600"/>
            <a:ext cx="1059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en-US" sz="1200" dirty="0" smtClean="0"/>
          </a:p>
          <a:p>
            <a:pPr marL="285750" indent="-285750"/>
            <a:r>
              <a:rPr lang="en-US" sz="2800" b="1" dirty="0" smtClean="0"/>
              <a:t>Affirmative: </a:t>
            </a:r>
            <a:r>
              <a:rPr lang="en-US" sz="2800" b="1" dirty="0" smtClean="0">
                <a:solidFill>
                  <a:srgbClr val="FF0000"/>
                </a:solidFill>
              </a:rPr>
              <a:t>As soon as </a:t>
            </a:r>
            <a:r>
              <a:rPr lang="en-US" sz="2800" b="1" dirty="0" smtClean="0"/>
              <a:t>we reached the station, the train left.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2743200"/>
            <a:ext cx="1043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Negative: </a:t>
            </a:r>
            <a:r>
              <a:rPr lang="en-US" sz="2800" b="1" dirty="0" smtClean="0">
                <a:solidFill>
                  <a:srgbClr val="FF0000"/>
                </a:solidFill>
              </a:rPr>
              <a:t>No sooner had </a:t>
            </a:r>
            <a:r>
              <a:rPr lang="en-US" sz="2800" b="1" dirty="0" smtClean="0"/>
              <a:t>we reached the station </a:t>
            </a:r>
            <a:r>
              <a:rPr lang="en-US" sz="2800" b="1" dirty="0" smtClean="0">
                <a:solidFill>
                  <a:srgbClr val="FF0000"/>
                </a:solidFill>
              </a:rPr>
              <a:t>than</a:t>
            </a:r>
            <a:r>
              <a:rPr lang="en-US" sz="2800" b="1" dirty="0" smtClean="0"/>
              <a:t> the train left.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6002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b="1" dirty="0" smtClean="0"/>
              <a:t>Example: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3505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Vice versa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267200"/>
            <a:ext cx="1089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Negative</a:t>
            </a:r>
            <a:r>
              <a:rPr lang="en-US" sz="2800" b="1" dirty="0" smtClean="0">
                <a:solidFill>
                  <a:srgbClr val="FF0000"/>
                </a:solidFill>
              </a:rPr>
              <a:t>: No sooner had </a:t>
            </a:r>
            <a:r>
              <a:rPr lang="en-US" sz="2800" b="1" dirty="0" smtClean="0"/>
              <a:t>she seen her </a:t>
            </a:r>
            <a:r>
              <a:rPr lang="en-US" sz="2800" b="1" dirty="0" smtClean="0"/>
              <a:t>mother </a:t>
            </a:r>
            <a:r>
              <a:rPr lang="en-US" sz="2800" b="1" dirty="0" smtClean="0">
                <a:solidFill>
                  <a:srgbClr val="FF0000"/>
                </a:solidFill>
              </a:rPr>
              <a:t>than</a:t>
            </a:r>
            <a:r>
              <a:rPr lang="en-US" sz="2800" b="1" dirty="0" smtClean="0"/>
              <a:t> she ran away to her .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00600"/>
            <a:ext cx="1066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Affirmative: </a:t>
            </a:r>
            <a:r>
              <a:rPr lang="en-US" sz="2800" b="1" dirty="0" smtClean="0">
                <a:solidFill>
                  <a:srgbClr val="FF0000"/>
                </a:solidFill>
              </a:rPr>
              <a:t>As soon as </a:t>
            </a:r>
            <a:r>
              <a:rPr lang="en-US" sz="2800" b="1" dirty="0" smtClean="0"/>
              <a:t>she saw her mother, she ran away to </a:t>
            </a:r>
            <a:r>
              <a:rPr lang="en-US" sz="2800" b="1" dirty="0" smtClean="0"/>
              <a:t>her.</a:t>
            </a:r>
            <a:endParaRPr lang="en-US" sz="2800" b="1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9" name="Picture 209719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11430000" cy="655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981200"/>
            <a:ext cx="1149096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Rounded MT Bold" pitchFamily="34" charset="0"/>
              </a:rPr>
              <a:t>Transform the following sentences according to the instructions of the brackets.</a:t>
            </a:r>
            <a:endParaRPr lang="en-US" sz="2800" b="1" dirty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95349"/>
            <a:ext cx="106489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 smtClean="0"/>
              <a:t>Every body loves an honest man. ( </a:t>
            </a:r>
            <a:r>
              <a:rPr lang="en-US" sz="2800" b="1" dirty="0" err="1" smtClean="0"/>
              <a:t>Nega</a:t>
            </a:r>
            <a:r>
              <a:rPr lang="en-US" sz="2800" b="1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 smtClean="0"/>
              <a:t>She is always attentive to her studies. (</a:t>
            </a:r>
            <a:r>
              <a:rPr lang="en-US" sz="2800" b="1" dirty="0" err="1" smtClean="0"/>
              <a:t>Nega</a:t>
            </a:r>
            <a:r>
              <a:rPr lang="en-US" sz="2800" b="1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 smtClean="0"/>
              <a:t>No sooner had the thief seen the police than he ran away. (</a:t>
            </a:r>
            <a:r>
              <a:rPr lang="en-US" sz="2800" b="1" dirty="0" err="1" smtClean="0"/>
              <a:t>Affir</a:t>
            </a:r>
            <a:r>
              <a:rPr lang="en-US" sz="2800" b="1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 smtClean="0"/>
              <a:t>He never tells a lie. (</a:t>
            </a:r>
            <a:r>
              <a:rPr lang="en-US" sz="2800" b="1" dirty="0" err="1" smtClean="0"/>
              <a:t>Affir</a:t>
            </a:r>
            <a:r>
              <a:rPr lang="en-US" sz="2800" b="1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 smtClean="0"/>
              <a:t>As soon as I reached home, my little son ran to me. (</a:t>
            </a:r>
            <a:r>
              <a:rPr lang="en-US" sz="2800" b="1" dirty="0" err="1" smtClean="0"/>
              <a:t>Nega</a:t>
            </a:r>
            <a:r>
              <a:rPr lang="en-US" sz="2800" b="1" dirty="0" smtClean="0"/>
              <a:t>)</a:t>
            </a:r>
            <a:endParaRPr lang="en-US" sz="2800" dirty="0" smtClean="0"/>
          </a:p>
          <a:p>
            <a:pPr marL="285750" indent="-285750">
              <a:lnSpc>
                <a:spcPct val="150000"/>
              </a:lnSpc>
            </a:pPr>
            <a:endParaRPr lang="en-US" sz="3200" b="1" dirty="0" smtClean="0"/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381000" y="152400"/>
            <a:ext cx="3375290" cy="1505946"/>
          </a:xfrm>
          <a:prstGeom prst="flowChartMagneticTape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Pair Work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Heathfield Summer School – Senior Pair Wo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52400"/>
            <a:ext cx="3733800" cy="1828800"/>
          </a:xfrm>
          <a:prstGeom prst="rect">
            <a:avLst/>
          </a:prstGeom>
          <a:noFill/>
        </p:spPr>
      </p:pic>
      <p:pic>
        <p:nvPicPr>
          <p:cNvPr id="10244" name="Picture 4" descr="Moonie Wall Clock - Black - No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152400"/>
            <a:ext cx="2438400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9" name="Picture 209719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122"/>
            <a:ext cx="11566114" cy="6790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8600"/>
            <a:ext cx="2438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smtClean="0"/>
              <a:t>Rule-8: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514600" y="152400"/>
            <a:ext cx="90678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Auxiliary verb </a:t>
            </a:r>
            <a:r>
              <a:rPr lang="en-US" sz="2800" dirty="0" smtClean="0"/>
              <a:t>replaced by </a:t>
            </a:r>
            <a:r>
              <a:rPr lang="en-US" sz="2800" dirty="0" smtClean="0">
                <a:solidFill>
                  <a:srgbClr val="FF0000"/>
                </a:solidFill>
              </a:rPr>
              <a:t>not+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Auxiliary verb 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Affirmative word </a:t>
            </a:r>
            <a:r>
              <a:rPr lang="en-US" sz="2800" dirty="0" smtClean="0"/>
              <a:t>replaced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by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Antonym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133600"/>
            <a:ext cx="1030224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Affirmative: </a:t>
            </a:r>
            <a:r>
              <a:rPr lang="en-US" sz="3200" b="1" dirty="0" smtClean="0"/>
              <a:t>He </a:t>
            </a:r>
            <a:r>
              <a:rPr lang="en-US" sz="3200" b="1" dirty="0" smtClean="0">
                <a:solidFill>
                  <a:srgbClr val="FF0000"/>
                </a:solidFill>
              </a:rPr>
              <a:t>is</a:t>
            </a:r>
            <a:r>
              <a:rPr lang="en-US" sz="3200" b="1" dirty="0" smtClean="0"/>
              <a:t> an </a:t>
            </a:r>
            <a:r>
              <a:rPr lang="en-US" sz="3200" b="1" dirty="0" smtClean="0">
                <a:solidFill>
                  <a:srgbClr val="00B050"/>
                </a:solidFill>
              </a:rPr>
              <a:t>attentive</a:t>
            </a:r>
            <a:r>
              <a:rPr lang="en-US" sz="3200" b="1" dirty="0" smtClean="0"/>
              <a:t> student.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5257800"/>
            <a:ext cx="9311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3200" b="1" dirty="0" smtClean="0"/>
              <a:t>Affirmative: </a:t>
            </a:r>
            <a:r>
              <a:rPr lang="en-US" sz="3200" b="1" dirty="0" smtClean="0"/>
              <a:t>He </a:t>
            </a:r>
            <a:r>
              <a:rPr lang="en-US" sz="3200" b="1" dirty="0" smtClean="0">
                <a:solidFill>
                  <a:srgbClr val="FF0000"/>
                </a:solidFill>
              </a:rPr>
              <a:t>was </a:t>
            </a:r>
            <a:r>
              <a:rPr lang="en-US" sz="3200" b="1" dirty="0" smtClean="0"/>
              <a:t>an </a:t>
            </a:r>
            <a:r>
              <a:rPr lang="en-US" sz="3200" b="1" dirty="0" smtClean="0">
                <a:solidFill>
                  <a:srgbClr val="00B050"/>
                </a:solidFill>
              </a:rPr>
              <a:t>dishonest</a:t>
            </a:r>
            <a:r>
              <a:rPr lang="en-US" sz="3200" b="1" dirty="0" smtClean="0"/>
              <a:t> man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800" y="4724400"/>
            <a:ext cx="9410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Negative: He </a:t>
            </a:r>
            <a:r>
              <a:rPr lang="en-US" sz="3200" b="1" dirty="0" smtClean="0">
                <a:solidFill>
                  <a:srgbClr val="FF0000"/>
                </a:solidFill>
              </a:rPr>
              <a:t>was not </a:t>
            </a:r>
            <a:r>
              <a:rPr lang="en-US" sz="3200" b="1" dirty="0" smtClean="0"/>
              <a:t>a </a:t>
            </a:r>
            <a:r>
              <a:rPr lang="en-US" sz="3200" b="1" dirty="0" smtClean="0">
                <a:solidFill>
                  <a:srgbClr val="00B050"/>
                </a:solidFill>
              </a:rPr>
              <a:t>honest</a:t>
            </a:r>
            <a:r>
              <a:rPr lang="en-US" sz="3200" b="1" dirty="0" smtClean="0"/>
              <a:t> man.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3962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7030A0"/>
                </a:solidFill>
              </a:rPr>
              <a:t>Vice versa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371600"/>
            <a:ext cx="312420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29718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Negative: He </a:t>
            </a:r>
            <a:r>
              <a:rPr lang="en-US" sz="3200" b="1" dirty="0" smtClean="0">
                <a:solidFill>
                  <a:srgbClr val="FF0000"/>
                </a:solidFill>
              </a:rPr>
              <a:t>is not </a:t>
            </a:r>
            <a:r>
              <a:rPr lang="en-US" sz="3200" b="1" dirty="0" smtClean="0"/>
              <a:t>an </a:t>
            </a:r>
            <a:r>
              <a:rPr lang="en-US" sz="3200" b="1" dirty="0" smtClean="0">
                <a:solidFill>
                  <a:srgbClr val="00B050"/>
                </a:solidFill>
              </a:rPr>
              <a:t>inattentive</a:t>
            </a:r>
            <a:r>
              <a:rPr lang="en-US" sz="3200" b="1" dirty="0" smtClean="0"/>
              <a:t> student</a:t>
            </a:r>
            <a:endParaRPr lang="en-US" sz="32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8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1506200" cy="6448314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762000" y="1524000"/>
            <a:ext cx="9425940" cy="76200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Affirmative: January is 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coldest </a:t>
            </a:r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month of the year.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0" y="2362200"/>
            <a:ext cx="9448800" cy="8382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Negative: 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other </a:t>
            </a:r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month of the year is as cold as January.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457200"/>
            <a:ext cx="8915400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Rule-9: Superlative degree  replaced by no other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3429000"/>
            <a:ext cx="2971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Vice versa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572000"/>
            <a:ext cx="10058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Negative: </a:t>
            </a:r>
            <a:r>
              <a:rPr lang="en-US" sz="3600" b="1" dirty="0" smtClean="0">
                <a:solidFill>
                  <a:srgbClr val="7030A0"/>
                </a:solidFill>
              </a:rPr>
              <a:t>No other </a:t>
            </a:r>
            <a:r>
              <a:rPr lang="en-US" sz="3600" b="1" dirty="0" smtClean="0"/>
              <a:t>animal is as faithful as dog.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0"/>
            <a:ext cx="10058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Affirmative: Dog is </a:t>
            </a:r>
            <a:r>
              <a:rPr lang="en-US" sz="3600" b="1" dirty="0" smtClean="0">
                <a:solidFill>
                  <a:srgbClr val="7030A0"/>
                </a:solidFill>
              </a:rPr>
              <a:t>the most faithful </a:t>
            </a:r>
            <a:r>
              <a:rPr lang="en-US" sz="3600" b="1" dirty="0" smtClean="0"/>
              <a:t>animal.</a:t>
            </a:r>
            <a:endParaRPr lang="en-US" sz="3600" b="1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1506200" cy="6477000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1905000" y="152400"/>
            <a:ext cx="7726680" cy="122872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ysClr val="windowText" lastClr="000000"/>
                </a:solidFill>
                <a:latin typeface="+mj-lt"/>
              </a:rPr>
              <a:t>INTRODUCTION</a:t>
            </a:r>
            <a:endParaRPr lang="en-US" sz="54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5334000" cy="31700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Arial Narrow" pitchFamily="34" charset="0"/>
              </a:rPr>
              <a:t>Parvin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Akter</a:t>
            </a:r>
            <a:endParaRPr lang="en-US" sz="3200" b="1" dirty="0" smtClean="0">
              <a:latin typeface="Arial Narrow" pitchFamily="34" charset="0"/>
            </a:endParaRPr>
          </a:p>
          <a:p>
            <a:r>
              <a:rPr lang="en-US" sz="2800" b="1" dirty="0" smtClean="0">
                <a:latin typeface="Arial Narrow" pitchFamily="34" charset="0"/>
              </a:rPr>
              <a:t>Lecturer, English</a:t>
            </a:r>
          </a:p>
          <a:p>
            <a:r>
              <a:rPr lang="en-US" sz="2800" b="1" dirty="0" smtClean="0">
                <a:latin typeface="Arial Narrow" pitchFamily="34" charset="0"/>
              </a:rPr>
              <a:t>Rampur Ideal </a:t>
            </a:r>
            <a:r>
              <a:rPr lang="en-US" sz="2800" b="1" dirty="0" err="1" smtClean="0">
                <a:latin typeface="Arial Narrow" pitchFamily="34" charset="0"/>
              </a:rPr>
              <a:t>Alim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Madrasah</a:t>
            </a:r>
            <a:r>
              <a:rPr lang="en-US" sz="2800" b="1" dirty="0" smtClean="0">
                <a:latin typeface="Arial Narrow" pitchFamily="34" charset="0"/>
              </a:rPr>
              <a:t>, </a:t>
            </a:r>
          </a:p>
          <a:p>
            <a:r>
              <a:rPr lang="en-US" sz="2800" b="1" dirty="0" err="1" smtClean="0">
                <a:latin typeface="Arial Narrow" pitchFamily="34" charset="0"/>
              </a:rPr>
              <a:t>Kamranga</a:t>
            </a:r>
            <a:r>
              <a:rPr lang="en-US" sz="2800" b="1" dirty="0" smtClean="0">
                <a:latin typeface="Arial Narrow" pitchFamily="34" charset="0"/>
              </a:rPr>
              <a:t>, </a:t>
            </a:r>
            <a:r>
              <a:rPr lang="en-US" sz="2800" b="1" dirty="0" err="1" smtClean="0">
                <a:latin typeface="Arial Narrow" pitchFamily="34" charset="0"/>
              </a:rPr>
              <a:t>Sadar</a:t>
            </a:r>
            <a:r>
              <a:rPr lang="en-US" sz="2800" b="1" dirty="0" smtClean="0">
                <a:latin typeface="Arial Narrow" pitchFamily="34" charset="0"/>
              </a:rPr>
              <a:t>, </a:t>
            </a:r>
            <a:r>
              <a:rPr lang="en-US" sz="2800" b="1" dirty="0" err="1" smtClean="0">
                <a:latin typeface="Arial Narrow" pitchFamily="34" charset="0"/>
              </a:rPr>
              <a:t>Chandpur</a:t>
            </a:r>
            <a:r>
              <a:rPr lang="en-US" sz="2800" b="1" dirty="0" smtClean="0">
                <a:latin typeface="Arial Narrow" pitchFamily="34" charset="0"/>
              </a:rPr>
              <a:t>.</a:t>
            </a:r>
          </a:p>
          <a:p>
            <a:endParaRPr lang="en-US" sz="2800" b="1" dirty="0" smtClean="0">
              <a:latin typeface="Arial Narrow" pitchFamily="34" charset="0"/>
            </a:endParaRPr>
          </a:p>
          <a:p>
            <a:r>
              <a:rPr lang="en-US" sz="2800" b="1" dirty="0" smtClean="0">
                <a:latin typeface="Arial Narrow" pitchFamily="34" charset="0"/>
              </a:rPr>
              <a:t>Cell</a:t>
            </a:r>
            <a:r>
              <a:rPr lang="en-US" sz="2800" b="1" dirty="0" smtClean="0">
                <a:latin typeface="Arial Narrow" pitchFamily="34" charset="0"/>
              </a:rPr>
              <a:t>: 01718295712</a:t>
            </a:r>
          </a:p>
          <a:p>
            <a:r>
              <a:rPr lang="en-US" sz="2800" b="1" dirty="0" smtClean="0">
                <a:latin typeface="Arial Narrow" pitchFamily="34" charset="0"/>
              </a:rPr>
              <a:t>Email:parvinakter1335@gmail.com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10200" y="1600200"/>
            <a:ext cx="6179820" cy="27392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Class : </a:t>
            </a:r>
            <a:r>
              <a:rPr lang="en-US" sz="3600" b="1" dirty="0" smtClean="0">
                <a:solidFill>
                  <a:schemeClr val="tx1"/>
                </a:solidFill>
              </a:rPr>
              <a:t>Eight-Twelve</a:t>
            </a:r>
          </a:p>
          <a:p>
            <a:pPr algn="ctr"/>
            <a:r>
              <a:rPr lang="en-US" sz="3600" dirty="0" smtClean="0"/>
              <a:t>Subject: English (Grammar</a:t>
            </a:r>
            <a:r>
              <a:rPr lang="en-US" sz="3600" dirty="0" smtClean="0"/>
              <a:t>)</a:t>
            </a:r>
          </a:p>
          <a:p>
            <a:pPr algn="ctr"/>
            <a:r>
              <a:rPr lang="en-US" sz="3600" b="1" dirty="0" smtClean="0"/>
              <a:t>(</a:t>
            </a:r>
            <a:r>
              <a:rPr lang="en-US" sz="3600" b="1" dirty="0" smtClean="0"/>
              <a:t>Transformation of Sentence)</a:t>
            </a:r>
          </a:p>
          <a:p>
            <a:pPr algn="ctr"/>
            <a:r>
              <a:rPr lang="en-US" sz="3600" b="1" dirty="0" smtClean="0"/>
              <a:t>Part-1</a:t>
            </a:r>
          </a:p>
          <a:p>
            <a:pPr algn="ctr"/>
            <a:r>
              <a:rPr lang="en-US" sz="2800" b="1" dirty="0" smtClean="0"/>
              <a:t>( Affirmative to </a:t>
            </a:r>
            <a:r>
              <a:rPr lang="en-US" sz="2800" b="1" dirty="0" smtClean="0"/>
              <a:t>Negative &amp; vice versa)</a:t>
            </a:r>
            <a:endParaRPr lang="en-US" sz="2800" b="1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11430000" cy="640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533400"/>
            <a:ext cx="1028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Rule-10: as………as </a:t>
            </a:r>
            <a:r>
              <a:rPr lang="en-US" sz="3200" b="1" dirty="0" smtClean="0"/>
              <a:t>replaced by </a:t>
            </a:r>
            <a:r>
              <a:rPr lang="en-US" sz="3200" b="1" dirty="0" smtClean="0">
                <a:solidFill>
                  <a:srgbClr val="FF0000"/>
                </a:solidFill>
              </a:rPr>
              <a:t>not less……….than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057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Negative: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Shimi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less wise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Rimi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1371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Affirmative: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Shimi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wise as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Rimi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0" y="2819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Vice versa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3810000"/>
            <a:ext cx="1021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Negative: </a:t>
            </a:r>
            <a:r>
              <a:rPr lang="en-US" sz="3600" b="1" dirty="0" err="1" smtClean="0"/>
              <a:t>Rani</a:t>
            </a:r>
            <a:r>
              <a:rPr lang="en-US" sz="3600" b="1" dirty="0" smtClean="0"/>
              <a:t> is </a:t>
            </a:r>
            <a:r>
              <a:rPr lang="en-US" sz="3600" b="1" dirty="0" smtClean="0">
                <a:solidFill>
                  <a:srgbClr val="FF0000"/>
                </a:solidFill>
              </a:rPr>
              <a:t>not less tall </a:t>
            </a:r>
            <a:r>
              <a:rPr lang="en-US" sz="3600" b="1" dirty="0" smtClean="0"/>
              <a:t>than her sister.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4495800"/>
            <a:ext cx="967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Affirmative: </a:t>
            </a:r>
            <a:r>
              <a:rPr lang="en-US" sz="3600" b="1" dirty="0" err="1" smtClean="0"/>
              <a:t>Rani</a:t>
            </a:r>
            <a:r>
              <a:rPr lang="en-US" sz="3600" b="1" dirty="0" smtClean="0"/>
              <a:t> is </a:t>
            </a:r>
            <a:r>
              <a:rPr lang="en-US" sz="3600" b="1" dirty="0" smtClean="0">
                <a:solidFill>
                  <a:srgbClr val="FF0000"/>
                </a:solidFill>
              </a:rPr>
              <a:t>as tall as </a:t>
            </a:r>
            <a:r>
              <a:rPr lang="en-US" sz="3600" b="1" dirty="0" smtClean="0"/>
              <a:t>her sister.</a:t>
            </a:r>
            <a:endParaRPr lang="en-US" sz="36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6096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Rule-11: </a:t>
            </a:r>
            <a:r>
              <a:rPr lang="en-US" sz="3600" b="1" dirty="0" smtClean="0">
                <a:solidFill>
                  <a:srgbClr val="FF0000"/>
                </a:solidFill>
              </a:rPr>
              <a:t>too…..to </a:t>
            </a:r>
            <a:r>
              <a:rPr lang="en-US" sz="3600" b="1" dirty="0" smtClean="0"/>
              <a:t>replaced by </a:t>
            </a:r>
            <a:r>
              <a:rPr lang="en-US" sz="3600" b="1" dirty="0" smtClean="0">
                <a:solidFill>
                  <a:srgbClr val="FF0000"/>
                </a:solidFill>
              </a:rPr>
              <a:t>so……..that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5240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Affirmative: She is </a:t>
            </a:r>
            <a:r>
              <a:rPr lang="en-US" sz="3200" b="1" dirty="0" smtClean="0">
                <a:solidFill>
                  <a:srgbClr val="FF0000"/>
                </a:solidFill>
              </a:rPr>
              <a:t>too </a:t>
            </a:r>
            <a:r>
              <a:rPr lang="en-US" sz="3200" b="1" dirty="0" smtClean="0"/>
              <a:t>sick</a:t>
            </a:r>
            <a:r>
              <a:rPr lang="en-US" sz="3200" b="1" dirty="0" smtClean="0">
                <a:solidFill>
                  <a:srgbClr val="FF0000"/>
                </a:solidFill>
              </a:rPr>
              <a:t> to </a:t>
            </a:r>
            <a:r>
              <a:rPr lang="en-US" sz="3200" b="1" dirty="0" smtClean="0"/>
              <a:t>attend the meeting.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133600"/>
            <a:ext cx="1021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Negative: She is </a:t>
            </a:r>
            <a:r>
              <a:rPr lang="en-US" sz="3200" b="1" dirty="0" smtClean="0">
                <a:solidFill>
                  <a:srgbClr val="FF0000"/>
                </a:solidFill>
              </a:rPr>
              <a:t>so</a:t>
            </a:r>
            <a:r>
              <a:rPr lang="en-US" sz="3200" b="1" dirty="0" smtClean="0"/>
              <a:t> sick </a:t>
            </a:r>
            <a:r>
              <a:rPr lang="en-US" sz="3200" b="1" dirty="0" smtClean="0">
                <a:solidFill>
                  <a:srgbClr val="FF0000"/>
                </a:solidFill>
              </a:rPr>
              <a:t>that</a:t>
            </a:r>
            <a:r>
              <a:rPr lang="en-US" sz="3200" b="1" dirty="0" smtClean="0"/>
              <a:t> she cannot attend the meeting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4572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Negative: He is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weak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he can not walk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51816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Affirmative: He is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weak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walk.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4600" y="3657600"/>
            <a:ext cx="2971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Vice versa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0800"/>
            <a:ext cx="1082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A53CE"/>
                </a:solidFill>
                <a:latin typeface="Arial Rounded MT Bold" pitchFamily="34" charset="0"/>
              </a:rPr>
              <a:t>Transform the following sentences </a:t>
            </a:r>
            <a:r>
              <a:rPr lang="en-US" sz="2800" b="1" dirty="0" smtClean="0">
                <a:solidFill>
                  <a:srgbClr val="3A53CE"/>
                </a:solidFill>
                <a:latin typeface="Arial Rounded MT Bold" pitchFamily="34" charset="0"/>
              </a:rPr>
              <a:t>according to the instructions of the bracket..</a:t>
            </a:r>
            <a:endParaRPr lang="en-US" sz="2800" b="1" dirty="0">
              <a:solidFill>
                <a:srgbClr val="3A53CE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962400"/>
            <a:ext cx="10648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b="1" dirty="0" smtClean="0"/>
              <a:t>His </a:t>
            </a:r>
            <a:r>
              <a:rPr lang="en-US" sz="2800" b="1" dirty="0" smtClean="0"/>
              <a:t>work is liked by all</a:t>
            </a:r>
            <a:r>
              <a:rPr lang="en-US" sz="2800" b="1" dirty="0" smtClean="0"/>
              <a:t>. ( Negative)</a:t>
            </a:r>
            <a:endParaRPr lang="en-US" sz="28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b="1" dirty="0" err="1" smtClean="0"/>
              <a:t>Raju</a:t>
            </a:r>
            <a:r>
              <a:rPr lang="en-US" sz="2800" b="1" dirty="0" smtClean="0"/>
              <a:t> was the tallest boy in the class.</a:t>
            </a:r>
            <a:r>
              <a:rPr lang="en-US" sz="2800" b="1" dirty="0" smtClean="0"/>
              <a:t> ( Negative)</a:t>
            </a:r>
            <a:endParaRPr lang="en-US" sz="28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b="1" dirty="0" smtClean="0"/>
              <a:t> </a:t>
            </a:r>
            <a:r>
              <a:rPr lang="en-US" sz="2800" b="1" dirty="0" smtClean="0"/>
              <a:t>They were not less brilliant than we. ( Affirmative)</a:t>
            </a:r>
            <a:endParaRPr lang="en-US" sz="28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b="1" dirty="0" smtClean="0"/>
              <a:t> </a:t>
            </a:r>
            <a:r>
              <a:rPr lang="en-US" sz="2800" b="1" dirty="0" smtClean="0"/>
              <a:t>I was too weak to move. (Negative)</a:t>
            </a:r>
            <a:endParaRPr lang="en-US" sz="28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b="1" dirty="0" smtClean="0"/>
              <a:t> </a:t>
            </a:r>
            <a:r>
              <a:rPr lang="en-US" sz="2800" b="1" dirty="0" smtClean="0"/>
              <a:t>The sum was so difficult that I could not solve it.</a:t>
            </a:r>
            <a:r>
              <a:rPr lang="en-US" sz="2800" b="1" dirty="0" smtClean="0"/>
              <a:t> (Affirmative)</a:t>
            </a:r>
            <a:endParaRPr lang="en-US" sz="2800" b="1" dirty="0"/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341814" y="96426"/>
            <a:ext cx="3620586" cy="1884774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Group Work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146" name="Picture 2" descr="PUGG Wall clock - stainless steel - IK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228600"/>
            <a:ext cx="3124200" cy="1752600"/>
          </a:xfrm>
          <a:prstGeom prst="rect">
            <a:avLst/>
          </a:prstGeom>
          <a:noFill/>
        </p:spPr>
      </p:pic>
      <p:pic>
        <p:nvPicPr>
          <p:cNvPr id="6148" name="Picture 4" descr="Prepare for success: Assessment centres | University of Leeds Careers  Centre B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8600"/>
            <a:ext cx="411480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291203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143000" y="1752600"/>
            <a:ext cx="9601200" cy="7620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Affirmative: The sun sets in the west.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143000" y="2590800"/>
            <a:ext cx="9677400" cy="83820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the sun set in the west?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304800"/>
            <a:ext cx="9982200" cy="12954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ysClr val="windowText" lastClr="000000"/>
                </a:solidFill>
              </a:rPr>
              <a:t>Rule-12: </a:t>
            </a:r>
            <a:r>
              <a:rPr lang="en-US" sz="3200" b="1" dirty="0" smtClean="0">
                <a:solidFill>
                  <a:srgbClr val="FF0000"/>
                </a:solidFill>
              </a:rPr>
              <a:t>Universal truths 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replaced by </a:t>
            </a:r>
            <a:r>
              <a:rPr lang="en-US" sz="3200" b="1" dirty="0" smtClean="0">
                <a:solidFill>
                  <a:srgbClr val="FF0000"/>
                </a:solidFill>
              </a:rPr>
              <a:t>negative &amp; interrogative sentence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4953000"/>
            <a:ext cx="90678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ysClr val="windowText" lastClr="000000"/>
                </a:solidFill>
              </a:rPr>
              <a:t>Negative: </a:t>
            </a:r>
            <a:r>
              <a:rPr lang="en-US" sz="3200" b="1" dirty="0" smtClean="0">
                <a:solidFill>
                  <a:srgbClr val="FF0000"/>
                </a:solidFill>
              </a:rPr>
              <a:t>Does not 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the earth moves round the sun?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5715000"/>
            <a:ext cx="90678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ysClr val="windowText" lastClr="000000"/>
                </a:solidFill>
              </a:rPr>
              <a:t>Affirmative: The earth moves round the sun.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4114800"/>
            <a:ext cx="2971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Vice versa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228600" y="1295400"/>
            <a:ext cx="7772400" cy="76200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Affirmative: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Rahim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sometimes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visits me.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228600" y="2133600"/>
            <a:ext cx="7772400" cy="8382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Negative:Rahim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does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always 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visit 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228600"/>
            <a:ext cx="8991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Rule-13: </a:t>
            </a:r>
            <a:r>
              <a:rPr lang="en-US" sz="3600" b="1" dirty="0" smtClean="0">
                <a:solidFill>
                  <a:srgbClr val="FF0000"/>
                </a:solidFill>
              </a:rPr>
              <a:t>Sometimes </a:t>
            </a:r>
            <a:r>
              <a:rPr lang="en-US" sz="3600" b="1" dirty="0" smtClean="0"/>
              <a:t>replaced by </a:t>
            </a:r>
            <a:r>
              <a:rPr lang="en-US" sz="3600" b="1" dirty="0" smtClean="0">
                <a:solidFill>
                  <a:srgbClr val="FF0000"/>
                </a:solidFill>
              </a:rPr>
              <a:t>not always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3886200"/>
            <a:ext cx="2971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Vice versa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800600"/>
            <a:ext cx="822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Negative: I do </a:t>
            </a:r>
            <a:r>
              <a:rPr lang="en-US" sz="3200" b="1" dirty="0" smtClean="0">
                <a:solidFill>
                  <a:srgbClr val="FF0000"/>
                </a:solidFill>
              </a:rPr>
              <a:t>not always </a:t>
            </a:r>
            <a:r>
              <a:rPr lang="en-US" sz="3200" b="1" dirty="0" smtClean="0"/>
              <a:t>go my village home.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5562600"/>
            <a:ext cx="8382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Affirmative: I </a:t>
            </a:r>
            <a:r>
              <a:rPr lang="en-US" sz="3200" b="1" dirty="0" smtClean="0">
                <a:solidFill>
                  <a:srgbClr val="FF0000"/>
                </a:solidFill>
              </a:rPr>
              <a:t>sometimes</a:t>
            </a:r>
            <a:r>
              <a:rPr lang="en-US" sz="3200" b="1" dirty="0" smtClean="0"/>
              <a:t> go my village home. </a:t>
            </a:r>
            <a:endParaRPr lang="en-US" sz="3200" b="1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304800" y="1752600"/>
            <a:ext cx="7772400" cy="7620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Affirmative: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little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riches.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304800" y="2667000"/>
            <a:ext cx="7772400" cy="83820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Negative: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does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have much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riches.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304800"/>
            <a:ext cx="7543800" cy="8382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Rule-13: </a:t>
            </a:r>
            <a:r>
              <a:rPr lang="en-US" sz="3600" b="1" dirty="0" smtClean="0">
                <a:solidFill>
                  <a:srgbClr val="FF0000"/>
                </a:solidFill>
              </a:rPr>
              <a:t>a little </a:t>
            </a:r>
            <a:r>
              <a:rPr lang="en-US" sz="3600" b="1" dirty="0" smtClean="0">
                <a:solidFill>
                  <a:schemeClr val="tx1"/>
                </a:solidFill>
              </a:rPr>
              <a:t>replaced by </a:t>
            </a:r>
            <a:r>
              <a:rPr lang="en-US" sz="3600" b="1" dirty="0" smtClean="0">
                <a:solidFill>
                  <a:srgbClr val="FF0000"/>
                </a:solidFill>
              </a:rPr>
              <a:t>not much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3657600"/>
            <a:ext cx="2971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Vice versa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724400"/>
            <a:ext cx="9067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Negative: She </a:t>
            </a:r>
            <a:r>
              <a:rPr lang="en-US" sz="3200" b="1" dirty="0" smtClean="0">
                <a:solidFill>
                  <a:srgbClr val="FF0000"/>
                </a:solidFill>
              </a:rPr>
              <a:t>does not have much </a:t>
            </a:r>
            <a:r>
              <a:rPr lang="en-US" sz="3200" b="1" dirty="0" smtClean="0"/>
              <a:t>knowledge.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410200"/>
            <a:ext cx="9067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Affirmative: She has </a:t>
            </a:r>
            <a:r>
              <a:rPr lang="en-US" sz="3200" b="1" dirty="0" smtClean="0">
                <a:solidFill>
                  <a:srgbClr val="FF0000"/>
                </a:solidFill>
              </a:rPr>
              <a:t>a little </a:t>
            </a:r>
            <a:r>
              <a:rPr lang="en-US" sz="3200" b="1" dirty="0" smtClean="0"/>
              <a:t>knowledge.</a:t>
            </a:r>
            <a:endParaRPr lang="en-US" sz="3200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prstClr val="black"/>
              <a:schemeClr val="accent5">
                <a:tint val="45000"/>
                <a:satMod val="40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0" y="304800"/>
            <a:ext cx="389561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glow" dir="tl">
              <a:rot lat="0" lon="0" rev="54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Home work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133600"/>
            <a:ext cx="84201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b="1" dirty="0" smtClean="0"/>
              <a:t>1. She alone lives in this building</a:t>
            </a:r>
            <a:r>
              <a:rPr lang="en-US" sz="2400" b="1" dirty="0" smtClean="0"/>
              <a:t>. (Negative)</a:t>
            </a:r>
            <a:endParaRPr lang="en-US" sz="2400" b="1" dirty="0" smtClean="0"/>
          </a:p>
          <a:p>
            <a:pPr marL="514350" indent="-514350"/>
            <a:r>
              <a:rPr lang="en-US" sz="2400" b="1" dirty="0" smtClean="0"/>
              <a:t>2. </a:t>
            </a:r>
            <a:r>
              <a:rPr lang="en-US" sz="2400" b="1" dirty="0" smtClean="0"/>
              <a:t>There is no one bur</a:t>
            </a:r>
            <a:r>
              <a:rPr lang="en-US" sz="2400" b="1" dirty="0" smtClean="0"/>
              <a:t> </a:t>
            </a:r>
            <a:r>
              <a:rPr lang="en-US" sz="2400" b="1" dirty="0" smtClean="0"/>
              <a:t>hates a  liar. </a:t>
            </a:r>
            <a:r>
              <a:rPr lang="en-US" sz="2400" b="1" dirty="0" smtClean="0"/>
              <a:t>(Affirmative)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400050" indent="-400050"/>
            <a:r>
              <a:rPr lang="en-US" sz="2400" b="1" dirty="0" smtClean="0"/>
              <a:t>3. Jim was only twenty two</a:t>
            </a:r>
            <a:r>
              <a:rPr lang="en-US" sz="2400" b="1" dirty="0" smtClean="0"/>
              <a:t>. (Negative)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400050" indent="-400050"/>
            <a:r>
              <a:rPr lang="en-US" sz="2400" b="1" dirty="0" smtClean="0"/>
              <a:t>4.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Travelling is </a:t>
            </a:r>
            <a:r>
              <a:rPr lang="en-US" sz="2400" b="1" dirty="0" smtClean="0"/>
              <a:t>never</a:t>
            </a:r>
            <a:r>
              <a:rPr lang="en-US" sz="2400" b="1" dirty="0" smtClean="0"/>
              <a:t>  unwelcome. (Affirmative)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400050" indent="-400050"/>
            <a:r>
              <a:rPr lang="en-US" sz="2400" b="1" dirty="0" smtClean="0"/>
              <a:t>5.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You must obey your parents</a:t>
            </a:r>
            <a:r>
              <a:rPr lang="en-US" sz="2400" b="1" dirty="0" smtClean="0"/>
              <a:t>. (Negative)</a:t>
            </a:r>
            <a:endParaRPr lang="en-US" sz="2400" b="1" dirty="0" smtClean="0"/>
          </a:p>
          <a:p>
            <a:pPr marL="400050" indent="-400050"/>
            <a:r>
              <a:rPr lang="en-US" sz="2400" b="1" dirty="0" smtClean="0"/>
              <a:t>6. </a:t>
            </a:r>
            <a:r>
              <a:rPr lang="en-US" sz="2400" b="1" dirty="0" smtClean="0"/>
              <a:t>He is as wise as his father. ( Negative)</a:t>
            </a:r>
            <a:endParaRPr lang="en-US" sz="2400" b="1" dirty="0" smtClean="0"/>
          </a:p>
          <a:p>
            <a:pPr marL="400050" indent="-400050"/>
            <a:r>
              <a:rPr lang="en-US" sz="2400" b="1" dirty="0" smtClean="0"/>
              <a:t>7. Mr. Rashid is </a:t>
            </a:r>
            <a:r>
              <a:rPr lang="en-US" sz="2400" b="1" dirty="0" smtClean="0"/>
              <a:t>too brilliant to understand everything</a:t>
            </a:r>
            <a:r>
              <a:rPr lang="en-US" sz="2400" b="1" dirty="0" smtClean="0"/>
              <a:t>. ( Affirmative)</a:t>
            </a:r>
            <a:endParaRPr lang="en-US" sz="2400" b="1" dirty="0" smtClean="0"/>
          </a:p>
          <a:p>
            <a:pPr marL="400050" indent="-400050"/>
            <a:r>
              <a:rPr lang="en-US" sz="2400" b="1" dirty="0" smtClean="0"/>
              <a:t>8. As soon as the rain stopped, I went out. </a:t>
            </a:r>
            <a:r>
              <a:rPr lang="en-US" sz="2400" b="1" dirty="0" smtClean="0"/>
              <a:t>(Negative)</a:t>
            </a:r>
          </a:p>
          <a:p>
            <a:pPr marL="400050" indent="-400050"/>
            <a:r>
              <a:rPr lang="en-US" sz="2400" b="1" dirty="0" smtClean="0"/>
              <a:t>9. Not only he but also his sister will come. ( Affirmative)</a:t>
            </a:r>
          </a:p>
          <a:p>
            <a:pPr marL="400050" indent="-400050"/>
            <a:r>
              <a:rPr lang="en-US" sz="2400" b="1" dirty="0" smtClean="0"/>
              <a:t>10. The sun rises in the east. ( Negative)</a:t>
            </a:r>
          </a:p>
          <a:p>
            <a:pPr marL="400050" indent="-400050"/>
            <a:r>
              <a:rPr lang="en-US" sz="2400" b="1" dirty="0" smtClean="0"/>
              <a:t> </a:t>
            </a:r>
            <a:endParaRPr lang="en-US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11430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Rounded MT Bold" pitchFamily="34" charset="0"/>
              </a:rPr>
              <a:t>Transform the following sentences </a:t>
            </a:r>
            <a:r>
              <a:rPr lang="en-US" sz="2400" b="1" dirty="0" smtClean="0">
                <a:solidFill>
                  <a:srgbClr val="7030A0"/>
                </a:solidFill>
                <a:latin typeface="Arial Rounded MT Bold" pitchFamily="34" charset="0"/>
              </a:rPr>
              <a:t>according to the instructions of the bracket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6" name="Picture 5" descr="hom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2133600"/>
            <a:ext cx="340518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47501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if World - Animated Gifs And Glitter Gifs: Have a Nice Day Animated Gif  Images Page Tw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11353800" cy="5486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152400"/>
            <a:ext cx="11506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Thanks to all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1506200" cy="647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228600"/>
            <a:ext cx="8023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Notice these sentences…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" y="1066800"/>
            <a:ext cx="7924800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The boy is sincere to his </a:t>
            </a:r>
            <a:r>
              <a:rPr lang="en-US" sz="2800" b="1" dirty="0" smtClean="0"/>
              <a:t>studies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The </a:t>
            </a:r>
            <a:r>
              <a:rPr lang="en-US" sz="2800" b="1" dirty="0" smtClean="0"/>
              <a:t>boy is  not insincere to his studies.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I like Bangladeshi dessert.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I do not dislike Bangladeshi dessert</a:t>
            </a:r>
            <a:endParaRPr lang="en-US" sz="2800" b="1" dirty="0"/>
          </a:p>
        </p:txBody>
      </p:sp>
      <p:sp>
        <p:nvSpPr>
          <p:cNvPr id="11" name="Right Arrow 10"/>
          <p:cNvSpPr/>
          <p:nvPr/>
        </p:nvSpPr>
        <p:spPr>
          <a:xfrm>
            <a:off x="7696200" y="1295400"/>
            <a:ext cx="693420" cy="14560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ince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914400"/>
            <a:ext cx="2028836" cy="10385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04800" y="3352800"/>
            <a:ext cx="8717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Lucida Sans Typewriter" pitchFamily="49" charset="0"/>
                <a:cs typeface="Times New Roman" pitchFamily="18" charset="0"/>
              </a:rPr>
              <a:t>Do you find any change between first two and last two sentences............? </a:t>
            </a:r>
            <a:endParaRPr lang="en-US" sz="2800" b="1" dirty="0">
              <a:latin typeface="Lucida Sans Typewriter" pitchFamily="49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528560" y="2209800"/>
            <a:ext cx="941070" cy="3810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ood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09800"/>
            <a:ext cx="2278380" cy="11662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981200" y="4648200"/>
            <a:ext cx="2773680" cy="186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/>
              <a:t>Yes</a:t>
            </a:r>
            <a:endParaRPr lang="en-US" sz="11500" dirty="0"/>
          </a:p>
        </p:txBody>
      </p:sp>
      <p:sp>
        <p:nvSpPr>
          <p:cNvPr id="17" name="TextBox 16"/>
          <p:cNvSpPr txBox="1"/>
          <p:nvPr/>
        </p:nvSpPr>
        <p:spPr>
          <a:xfrm>
            <a:off x="5052060" y="4648200"/>
            <a:ext cx="2773680" cy="186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ysClr val="windowText" lastClr="000000"/>
                </a:solidFill>
              </a:rPr>
              <a:t>NO</a:t>
            </a:r>
            <a:endParaRPr lang="en-US" sz="115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4" grpId="0" animBg="1"/>
      <p:bldP spid="16" grpId="0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9766" y="128643"/>
            <a:ext cx="11296514" cy="6600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810000"/>
            <a:ext cx="11193780" cy="2431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urce Sans Pro Black" pitchFamily="34" charset="0"/>
                <a:cs typeface="Times New Roman" pitchFamily="18" charset="0"/>
              </a:rPr>
              <a:t>                 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urce Sans Pro Black" pitchFamily="34" charset="0"/>
                <a:cs typeface="Times New Roman" pitchFamily="18" charset="0"/>
              </a:rPr>
              <a:t>Transformation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urce Sans Pro Black" pitchFamily="34" charset="0"/>
                <a:cs typeface="Times New Roman" pitchFamily="18" charset="0"/>
              </a:rPr>
              <a:t>Of 							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urce Sans Pro Black" pitchFamily="34" charset="0"/>
                <a:cs typeface="Times New Roman" pitchFamily="18" charset="0"/>
              </a:rPr>
              <a:t>   Sentence</a:t>
            </a:r>
            <a:endParaRPr lang="en-U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ource Sans Pro Black" pitchFamily="34" charset="0"/>
              <a:cs typeface="Times New Roman" pitchFamily="18" charset="0"/>
            </a:endParaRPr>
          </a:p>
          <a:p>
            <a:pPr algn="ctr"/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urce Sans Pro Black" pitchFamily="34" charset="0"/>
                <a:cs typeface="Times New Roman" pitchFamily="18" charset="0"/>
              </a:rPr>
              <a:t>(Affirmative  to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urce Sans Pro Black" pitchFamily="34" charset="0"/>
                <a:cs typeface="Times New Roman" pitchFamily="18" charset="0"/>
              </a:rPr>
              <a:t>Negative &amp; vice versa)</a:t>
            </a:r>
            <a:endParaRPr lang="en-US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urce Sans Pro Black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" y="533417"/>
            <a:ext cx="1075944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Our Today’s Topic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6" y="216271"/>
            <a:ext cx="11614264" cy="64131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91540" y="609605"/>
            <a:ext cx="48712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ysClr val="windowText" lastClr="000000"/>
                </a:solidFill>
              </a:rPr>
              <a:t>Learning Outcomes</a:t>
            </a:r>
            <a:r>
              <a:rPr lang="en-US" sz="4800" b="1" dirty="0" smtClean="0">
                <a:solidFill>
                  <a:sysClr val="windowText" lastClr="000000"/>
                </a:solidFill>
              </a:rPr>
              <a:t>: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" y="2133606"/>
            <a:ext cx="11292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</a:rPr>
              <a:t>After the end of the lesson the learners will be able to </a:t>
            </a:r>
            <a:r>
              <a:rPr lang="en-US" sz="3200" dirty="0" smtClean="0">
                <a:solidFill>
                  <a:sysClr val="windowText" lastClr="000000"/>
                </a:solidFill>
              </a:rPr>
              <a:t> ---</a:t>
            </a:r>
          </a:p>
          <a:p>
            <a:endParaRPr lang="en-US" sz="2800" dirty="0" smtClean="0">
              <a:solidFill>
                <a:sysClr val="windowText" lastClr="000000"/>
              </a:solidFill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write the definition of transformation of sentences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Identify the rules of transformation of sentences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Transform sentences (affirmative to Negative)</a:t>
            </a:r>
            <a:endParaRPr lang="en-US" sz="32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1506200" cy="643013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070860" y="457200"/>
            <a:ext cx="39624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Definition </a:t>
            </a:r>
            <a:endParaRPr lang="en-US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792480" y="1600200"/>
            <a:ext cx="10104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Transformation is a process of changing a sentence without changing  its real meaning. 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2819400"/>
            <a:ext cx="101907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Example: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dirty="0" smtClean="0"/>
              <a:t>She is a good student</a:t>
            </a:r>
            <a:r>
              <a:rPr lang="en-US" sz="3200" dirty="0" smtClean="0"/>
              <a:t>. (Affirmative)</a:t>
            </a:r>
            <a:endParaRPr lang="en-US" sz="32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dirty="0" smtClean="0"/>
              <a:t>She is not a bad student</a:t>
            </a:r>
            <a:r>
              <a:rPr lang="en-US" sz="3200" dirty="0" smtClean="0"/>
              <a:t>. (Negative)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" y="4648200"/>
            <a:ext cx="9980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Both sentences have the same meaning </a:t>
            </a:r>
            <a:endParaRPr lang="en-US" sz="2800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9000" contrast="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10401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  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Light" pitchFamily="34" charset="0"/>
              </a:rPr>
              <a:t>The rules of transformation of sentence</a:t>
            </a:r>
            <a:endParaRPr lang="en-US" sz="6000" b="1" dirty="0">
              <a:ln cmpd="dbl">
                <a:solidFill>
                  <a:schemeClr val="tx1"/>
                </a:solidFill>
              </a:ln>
              <a:solidFill>
                <a:srgbClr val="FF0000"/>
              </a:solidFill>
              <a:latin typeface="Bahnschrift Ligh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114800"/>
            <a:ext cx="937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   </a:t>
            </a:r>
            <a:r>
              <a:rPr lang="en-US" sz="4400" b="1" dirty="0" smtClean="0">
                <a:solidFill>
                  <a:srgbClr val="FF0000"/>
                </a:solidFill>
              </a:rPr>
              <a:t>Affirmative to </a:t>
            </a:r>
            <a:r>
              <a:rPr lang="en-US" sz="4400" b="1" dirty="0" smtClean="0">
                <a:solidFill>
                  <a:srgbClr val="FF0000"/>
                </a:solidFill>
              </a:rPr>
              <a:t>Negative &amp; vice versa </a:t>
            </a:r>
            <a:r>
              <a:rPr lang="en-US" sz="4400" b="1" dirty="0" smtClean="0">
                <a:solidFill>
                  <a:srgbClr val="FF0000"/>
                </a:solidFill>
              </a:rPr>
              <a:t>: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0" y="2438400"/>
            <a:ext cx="27218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-1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" y="381004"/>
            <a:ext cx="10797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Rule-1. </a:t>
            </a:r>
            <a:r>
              <a:rPr lang="en-US" sz="3200" b="1" dirty="0" smtClean="0">
                <a:solidFill>
                  <a:srgbClr val="FF0000"/>
                </a:solidFill>
              </a:rPr>
              <a:t>Only </a:t>
            </a:r>
            <a:r>
              <a:rPr lang="en-US" sz="3200" b="1" dirty="0" smtClean="0"/>
              <a:t>replaced with </a:t>
            </a:r>
            <a:r>
              <a:rPr lang="en-US" sz="3200" b="1" dirty="0" smtClean="0">
                <a:solidFill>
                  <a:srgbClr val="7030A0"/>
                </a:solidFill>
              </a:rPr>
              <a:t>none but ( person) 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                                   nothing but ( things) 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                                   not more/not less than (number/age)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057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743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Affirmative: </a:t>
            </a:r>
            <a:r>
              <a:rPr lang="en-US" sz="3200" b="1" dirty="0" smtClean="0">
                <a:solidFill>
                  <a:srgbClr val="FF0000"/>
                </a:solidFill>
              </a:rPr>
              <a:t>Only</a:t>
            </a:r>
            <a:r>
              <a:rPr lang="en-US" sz="3200" b="1" dirty="0" smtClean="0"/>
              <a:t> the graduate can apply.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2766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Negative</a:t>
            </a:r>
            <a:r>
              <a:rPr lang="en-US" sz="3200" b="1" dirty="0" smtClean="0">
                <a:solidFill>
                  <a:srgbClr val="FF0000"/>
                </a:solidFill>
              </a:rPr>
              <a:t>: None but </a:t>
            </a:r>
            <a:r>
              <a:rPr lang="en-US" sz="3200" b="1" dirty="0" smtClean="0"/>
              <a:t>the graduate can apply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2672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4419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40386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Affirmative: </a:t>
            </a:r>
            <a:r>
              <a:rPr lang="en-US" sz="3200" b="1" dirty="0" smtClean="0"/>
              <a:t>She likes </a:t>
            </a:r>
            <a:r>
              <a:rPr lang="en-US" sz="3200" b="1" dirty="0" smtClean="0">
                <a:solidFill>
                  <a:srgbClr val="FF0000"/>
                </a:solidFill>
              </a:rPr>
              <a:t>only </a:t>
            </a:r>
            <a:r>
              <a:rPr lang="en-US" sz="3200" b="1" dirty="0" smtClean="0"/>
              <a:t>sweets.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4572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Negative: </a:t>
            </a:r>
            <a:r>
              <a:rPr lang="en-US" sz="3200" b="1" dirty="0" smtClean="0"/>
              <a:t>She likes </a:t>
            </a:r>
            <a:r>
              <a:rPr lang="en-US" sz="3200" b="1" dirty="0" smtClean="0">
                <a:solidFill>
                  <a:srgbClr val="FF0000"/>
                </a:solidFill>
              </a:rPr>
              <a:t>nothing but </a:t>
            </a:r>
            <a:r>
              <a:rPr lang="en-US" sz="3200" b="1" dirty="0" smtClean="0"/>
              <a:t>sweets.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257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Affirmative </a:t>
            </a:r>
            <a:r>
              <a:rPr lang="en-US" sz="3200" b="1" dirty="0" smtClean="0"/>
              <a:t>: He is </a:t>
            </a:r>
            <a:r>
              <a:rPr lang="en-US" sz="3200" b="1" dirty="0" smtClean="0">
                <a:solidFill>
                  <a:srgbClr val="FF0000"/>
                </a:solidFill>
              </a:rPr>
              <a:t>only</a:t>
            </a:r>
            <a:r>
              <a:rPr lang="en-US" sz="3200" b="1" dirty="0" smtClean="0"/>
              <a:t> 22.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8674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Negative: </a:t>
            </a:r>
            <a:r>
              <a:rPr lang="en-US" sz="3200" b="1" dirty="0" smtClean="0"/>
              <a:t>He is </a:t>
            </a:r>
            <a:r>
              <a:rPr lang="en-US" sz="3200" b="1" dirty="0" smtClean="0">
                <a:solidFill>
                  <a:srgbClr val="FF0000"/>
                </a:solidFill>
              </a:rPr>
              <a:t>not more than </a:t>
            </a:r>
            <a:r>
              <a:rPr lang="en-US" sz="3200" b="1" dirty="0" smtClean="0"/>
              <a:t>22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08620047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1" grpId="0"/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457200"/>
            <a:ext cx="1109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Rule-2: </a:t>
            </a:r>
            <a:r>
              <a:rPr lang="en-US" sz="4400" dirty="0" smtClean="0">
                <a:solidFill>
                  <a:srgbClr val="C00000"/>
                </a:solidFill>
              </a:rPr>
              <a:t>Must</a:t>
            </a:r>
            <a:r>
              <a:rPr lang="en-US" sz="3200" dirty="0" smtClean="0"/>
              <a:t> replaced with </a:t>
            </a:r>
            <a:r>
              <a:rPr lang="en-US" sz="4000" dirty="0" smtClean="0">
                <a:solidFill>
                  <a:srgbClr val="C00000"/>
                </a:solidFill>
              </a:rPr>
              <a:t>‘can not but/can not help’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8956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Negative : We </a:t>
            </a:r>
            <a:r>
              <a:rPr lang="en-US" sz="3200" b="1" dirty="0" smtClean="0">
                <a:solidFill>
                  <a:srgbClr val="C00000"/>
                </a:solidFill>
              </a:rPr>
              <a:t>can not but </a:t>
            </a:r>
            <a:r>
              <a:rPr lang="en-US" sz="3200" b="1" dirty="0" smtClean="0"/>
              <a:t>love our motherland.</a:t>
            </a:r>
          </a:p>
          <a:p>
            <a:r>
              <a:rPr lang="en-US" sz="3200" b="1" dirty="0" smtClean="0"/>
              <a:t>Or, We </a:t>
            </a:r>
            <a:r>
              <a:rPr lang="en-US" sz="3200" b="1" dirty="0" smtClean="0">
                <a:solidFill>
                  <a:srgbClr val="C00000"/>
                </a:solidFill>
              </a:rPr>
              <a:t>can not help </a:t>
            </a:r>
            <a:r>
              <a:rPr lang="en-US" sz="3200" b="1" dirty="0" smtClean="0">
                <a:solidFill>
                  <a:srgbClr val="00B050"/>
                </a:solidFill>
              </a:rPr>
              <a:t>loving </a:t>
            </a:r>
            <a:r>
              <a:rPr lang="en-US" sz="3200" b="1" dirty="0" smtClean="0"/>
              <a:t>our motherland.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286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Affirmative : We </a:t>
            </a:r>
            <a:r>
              <a:rPr lang="en-US" sz="3200" b="1" dirty="0" smtClean="0">
                <a:solidFill>
                  <a:srgbClr val="C00000"/>
                </a:solidFill>
              </a:rPr>
              <a:t>must</a:t>
            </a:r>
            <a:r>
              <a:rPr lang="en-US" sz="3200" b="1" dirty="0" smtClean="0"/>
              <a:t> love our motherland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4114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Vice versa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7244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Negative: He </a:t>
            </a:r>
            <a:r>
              <a:rPr lang="en-US" sz="3200" b="1" dirty="0" smtClean="0">
                <a:solidFill>
                  <a:srgbClr val="C00000"/>
                </a:solidFill>
              </a:rPr>
              <a:t>cannot but </a:t>
            </a:r>
            <a:r>
              <a:rPr lang="en-US" sz="3200" b="1" dirty="0" smtClean="0"/>
              <a:t>go there.</a:t>
            </a:r>
          </a:p>
          <a:p>
            <a:r>
              <a:rPr lang="en-US" sz="3200" b="1" dirty="0" smtClean="0"/>
              <a:t>Or: He </a:t>
            </a:r>
            <a:r>
              <a:rPr lang="en-US" sz="3200" b="1" dirty="0" smtClean="0">
                <a:solidFill>
                  <a:srgbClr val="C00000"/>
                </a:solidFill>
              </a:rPr>
              <a:t>cannot help </a:t>
            </a:r>
            <a:r>
              <a:rPr lang="en-US" sz="3200" b="1" dirty="0" smtClean="0">
                <a:solidFill>
                  <a:srgbClr val="00B050"/>
                </a:solidFill>
              </a:rPr>
              <a:t>going</a:t>
            </a:r>
            <a:r>
              <a:rPr lang="en-US" sz="3200" b="1" dirty="0" smtClean="0"/>
              <a:t> there.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5791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Affirmative: He </a:t>
            </a:r>
            <a:r>
              <a:rPr lang="en-US" sz="3200" b="1" dirty="0" smtClean="0">
                <a:solidFill>
                  <a:srgbClr val="C00000"/>
                </a:solidFill>
              </a:rPr>
              <a:t>must</a:t>
            </a:r>
            <a:r>
              <a:rPr lang="en-US" sz="3200" b="1" dirty="0" smtClean="0"/>
              <a:t> go there.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52342933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1401</Words>
  <Application>Microsoft Office PowerPoint</Application>
  <PresentationFormat>Custom</PresentationFormat>
  <Paragraphs>187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Parvin Akter</dc:creator>
  <cp:lastModifiedBy>Parvin Akter</cp:lastModifiedBy>
  <cp:revision>87</cp:revision>
  <dcterms:created xsi:type="dcterms:W3CDTF">2006-08-16T00:00:00Z</dcterms:created>
  <dcterms:modified xsi:type="dcterms:W3CDTF">2020-09-14T05:54:39Z</dcterms:modified>
</cp:coreProperties>
</file>