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8" r:id="rId3"/>
    <p:sldId id="259" r:id="rId4"/>
    <p:sldId id="261" r:id="rId5"/>
    <p:sldId id="273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7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1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7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lammdsaiful98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800" b="1" dirty="0" smtClean="0">
                <a:effectLst/>
                <a:latin typeface="Arial" pitchFamily="34" charset="0"/>
                <a:ea typeface="Calibri"/>
                <a:cs typeface="Vrinda"/>
              </a:rPr>
              <a:t>Rule-3: 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Therefore</a:t>
            </a:r>
            <a:r>
              <a:rPr lang="en-US" sz="28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/ Consequently/ As a result/ So/ 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Hence</a:t>
            </a:r>
            <a:r>
              <a:rPr lang="bn-BD" sz="2800" b="1" dirty="0" smtClean="0">
                <a:effectLst/>
                <a:latin typeface="Arial" pitchFamily="34" charset="0"/>
                <a:ea typeface="Calibri"/>
                <a:cs typeface="Vrinda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এর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Calibri"/>
                <a:cs typeface="Arial" pitchFamily="34" charset="0"/>
              </a:rPr>
              <a:t>ব্যবহার</a:t>
            </a:r>
            <a:r>
              <a:rPr lang="en-US" sz="2400" b="1" dirty="0" smtClean="0">
                <a:latin typeface="Arial" pitchFamily="34" charset="0"/>
                <a:ea typeface="Calibri"/>
                <a:cs typeface="Arial" pitchFamily="34" charset="0"/>
              </a:rPr>
              <a:t>। </a:t>
            </a:r>
            <a:r>
              <a:rPr lang="bn-BD" sz="2400" b="1" dirty="0" smtClean="0">
                <a:effectLst/>
                <a:latin typeface="Arial" pitchFamily="34" charset="0"/>
                <a:ea typeface="Calibri"/>
                <a:cs typeface="Vrinda"/>
              </a:rPr>
              <a:t> </a:t>
            </a:r>
            <a:r>
              <a:rPr lang="en-US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        </a:t>
            </a:r>
            <a:endParaRPr lang="en-US" sz="24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lvl="0"/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839200" cy="4893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Sentence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cÖ_gwU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wØZxqwU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nq,Z‡e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cÖKvkK</a:t>
            </a:r>
            <a:r>
              <a:rPr lang="en-US" sz="2400" dirty="0"/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Sentence</a:t>
            </a:r>
            <a:r>
              <a:rPr lang="en-US" sz="2400" dirty="0"/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wUi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e©</a:t>
            </a:r>
            <a:r>
              <a:rPr lang="bn-BD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400" dirty="0"/>
              <a:t>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as a res</a:t>
            </a:r>
            <a:r>
              <a:rPr lang="en-US" sz="2400" b="1" dirty="0"/>
              <a:t>ult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),</a:t>
            </a:r>
            <a:endParaRPr lang="bn-BD" sz="2400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Consequently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iæc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so/hence</a:t>
            </a:r>
            <a:r>
              <a:rPr lang="en-US" sz="2400" dirty="0"/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/>
              <a:t>-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/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connectors</a:t>
            </a:r>
            <a:r>
              <a:rPr lang="en-US" sz="2400" dirty="0"/>
              <a:t>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e¨eûZ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 </a:t>
            </a:r>
            <a:endParaRPr lang="bn-BD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/>
              <a:t> </a:t>
            </a:r>
            <a:r>
              <a:rPr lang="en-US" sz="2400" dirty="0"/>
              <a:t>He was </a:t>
            </a:r>
            <a:r>
              <a:rPr lang="en-US" sz="2400" dirty="0" smtClean="0"/>
              <a:t>ill</a:t>
            </a:r>
            <a:r>
              <a:rPr lang="bn-BD" sz="2400" dirty="0" smtClean="0"/>
              <a:t>,</a:t>
            </a:r>
            <a:r>
              <a:rPr lang="en-US" sz="2400" dirty="0" smtClean="0"/>
              <a:t>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Therefore/ Consequently/ As a result/ So/ Hence</a:t>
            </a:r>
            <a:r>
              <a:rPr lang="en-US" sz="2400" dirty="0"/>
              <a:t>, he could not go to school. </a:t>
            </a:r>
            <a:endParaRPr lang="bn-BD" sz="2400" dirty="0" smtClean="0"/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m Amy¯’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†m ¯‹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|)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wØZxqwU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      </a:t>
            </a:r>
          </a:p>
          <a:p>
            <a:pPr lvl="0"/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uvwo‡q‡Q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Ki‡ZI</a:t>
            </a:r>
            <a:r>
              <a:rPr lang="en-US" sz="2400" dirty="0"/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Therefore/ Consequently/ As a result/ So/ Hence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2400" dirty="0"/>
              <a:t>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BD" sz="2400" dirty="0"/>
          </a:p>
          <a:p>
            <a:pPr lvl="0"/>
            <a:r>
              <a:rPr lang="en-US" sz="2400" dirty="0" smtClean="0"/>
              <a:t>Most </a:t>
            </a:r>
            <a:r>
              <a:rPr lang="en-US" sz="2400" dirty="0"/>
              <a:t>of the slum children do not able to enjoy educational </a:t>
            </a:r>
            <a:r>
              <a:rPr lang="en-US" sz="2400" dirty="0" smtClean="0"/>
              <a:t>facilities,</a:t>
            </a:r>
            <a:r>
              <a:rPr lang="bn-BD" sz="2400" dirty="0"/>
              <a:t>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Therefore/</a:t>
            </a:r>
            <a:r>
              <a:rPr lang="bn-BD" sz="2400" b="1" i="1" u="sng" dirty="0" smtClean="0">
                <a:latin typeface="Arial" pitchFamily="34" charset="0"/>
              </a:rPr>
              <a:t>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Consequently</a:t>
            </a:r>
            <a:r>
              <a:rPr lang="bn-BD" sz="2400" b="1" i="1" u="sng" dirty="0" smtClean="0">
                <a:latin typeface="Arial" pitchFamily="34" charset="0"/>
              </a:rPr>
              <a:t>/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a </a:t>
            </a:r>
            <a:r>
              <a:rPr lang="bn-BD" sz="2400" b="1" i="1" dirty="0">
                <a:latin typeface="Arial" pitchFamily="34" charset="0"/>
              </a:rPr>
              <a:t>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result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/ So/ Hence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/>
              <a:t> they never engage themselves in any better jobs.</a:t>
            </a:r>
          </a:p>
        </p:txBody>
      </p:sp>
    </p:spTree>
    <p:extLst>
      <p:ext uri="{BB962C8B-B14F-4D97-AF65-F5344CB8AC3E}">
        <p14:creationId xmlns:p14="http://schemas.microsoft.com/office/powerpoint/2010/main" val="3770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74" y="1219200"/>
            <a:ext cx="898705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Exercise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3-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The poor students do not get proper opportunitues, (a) ____ they do not get good jobs. Some of them are engaged in child labour, (b) _____ they can not go to school. 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" y="4379893"/>
            <a:ext cx="891085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Answer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-3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(a)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b="1" dirty="0" smtClean="0">
                <a:latin typeface="Arial" pitchFamily="34" charset="0"/>
              </a:rPr>
              <a:t>Therefore/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 result/ So/ Hence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bn-BD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bn-BD" sz="2800" b="1" dirty="0" smtClean="0">
                <a:latin typeface="Arial" pitchFamily="34" charset="0"/>
                <a:cs typeface="Arial" pitchFamily="34" charset="0"/>
              </a:rPr>
              <a:t>		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(b)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b="1" dirty="0">
                <a:latin typeface="Arial" pitchFamily="34" charset="0"/>
              </a:rPr>
              <a:t>Therefore/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As a result/ So/ Hence</a:t>
            </a:r>
            <a:r>
              <a:rPr lang="bn-BD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bn-BD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bn-BD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Rule-4: </a:t>
            </a:r>
            <a:r>
              <a:rPr lang="en-US" sz="2800" b="1" dirty="0" smtClean="0">
                <a:latin typeface="Arial" pitchFamily="34" charset="0"/>
                <a:ea typeface="Calibri"/>
                <a:cs typeface="Arial" pitchFamily="34" charset="0"/>
              </a:rPr>
              <a:t>Moreover/Besides</a:t>
            </a:r>
            <a:r>
              <a:rPr lang="bn-BD" sz="2800" b="1" dirty="0" smtClean="0"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en-US" sz="2800" b="1" dirty="0" smtClean="0">
                <a:latin typeface="Arial" pitchFamily="34" charset="0"/>
                <a:ea typeface="Calibri"/>
                <a:cs typeface="Arial" pitchFamily="34" charset="0"/>
              </a:rPr>
              <a:t>Furthermore/In 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addition</a:t>
            </a:r>
            <a:r>
              <a:rPr lang="bn-BD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                     </a:t>
            </a:r>
            <a:r>
              <a:rPr lang="en-US" sz="2400" b="1" dirty="0" err="1" smtClean="0">
                <a:latin typeface="Arial" pitchFamily="34" charset="0"/>
                <a:ea typeface="Calibri"/>
                <a:cs typeface="Arial" pitchFamily="34" charset="0"/>
              </a:rPr>
              <a:t>এর</a:t>
            </a:r>
            <a:r>
              <a:rPr lang="en-US" sz="24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ব্যবহার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।</a:t>
            </a:r>
            <a:r>
              <a:rPr lang="en-US" sz="24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       </a:t>
            </a:r>
            <a:endParaRPr lang="en-US" sz="24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D‡jø¨L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AwZwi³ Z_¨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bn-BD" sz="2400" dirty="0" smtClean="0"/>
              <a:t>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Moreover/</a:t>
            </a:r>
            <a:r>
              <a:rPr lang="bn-BD" sz="2400" b="1" dirty="0" smtClean="0">
                <a:latin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besides</a:t>
            </a:r>
            <a:r>
              <a:rPr lang="bn-BD" sz="2400" b="1" dirty="0" smtClean="0"/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bn-BD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2400" dirty="0" smtClean="0"/>
              <a:t>/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Furthermore</a:t>
            </a:r>
            <a:r>
              <a:rPr lang="en-US" sz="2400" dirty="0" smtClean="0"/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AwaKš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‘),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 addition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), </a:t>
            </a:r>
            <a:r>
              <a:rPr lang="bn-BD" sz="24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lang="bn-BD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Connectors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 </a:t>
            </a:r>
            <a:endParaRPr lang="bn-BD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/>
              <a:t>Travelling </a:t>
            </a:r>
            <a:r>
              <a:rPr lang="en-US" sz="2400" dirty="0"/>
              <a:t>has a great importance in our life. It </a:t>
            </a:r>
            <a:r>
              <a:rPr lang="en-US" sz="2400" dirty="0" smtClean="0"/>
              <a:t>helps</a:t>
            </a:r>
            <a:r>
              <a:rPr lang="bn-BD" sz="2400" dirty="0" smtClean="0"/>
              <a:t> </a:t>
            </a:r>
            <a:r>
              <a:rPr lang="en-US" sz="2400" dirty="0" smtClean="0"/>
              <a:t>us </a:t>
            </a:r>
            <a:r>
              <a:rPr lang="en-US" sz="2400" dirty="0"/>
              <a:t>to learn many things practically.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Moreover</a:t>
            </a:r>
            <a:r>
              <a:rPr lang="en-US" sz="2400" dirty="0"/>
              <a:t>, it also removes our monotony.     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8839200" cy="985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Rule-5: 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For </a:t>
            </a:r>
            <a:r>
              <a:rPr lang="en-US" sz="28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example/ for instance/ such 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as</a:t>
            </a:r>
            <a:r>
              <a:rPr lang="bn-BD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sz="28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bn-BD" sz="2800" b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bn-BD" sz="2800" b="1" dirty="0" smtClean="0">
                <a:latin typeface="Arial" pitchFamily="34" charset="0"/>
                <a:ea typeface="Calibri"/>
                <a:cs typeface="Arial" pitchFamily="34" charset="0"/>
              </a:rPr>
              <a:t>            </a:t>
            </a:r>
            <a:r>
              <a:rPr lang="en-US" sz="2400" b="1" dirty="0" err="1" smtClean="0">
                <a:latin typeface="Arial" pitchFamily="34" charset="0"/>
                <a:ea typeface="Calibri"/>
                <a:cs typeface="Arial" pitchFamily="34" charset="0"/>
              </a:rPr>
              <a:t>এর</a:t>
            </a:r>
            <a:r>
              <a:rPr lang="en-US" sz="24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ব্যবহার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।</a:t>
            </a:r>
            <a:r>
              <a:rPr lang="bn-BD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     </a:t>
            </a:r>
            <a:endParaRPr lang="en-US" sz="24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267200"/>
            <a:ext cx="88392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bn-BD" sz="24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iæc</a:t>
            </a:r>
            <a:r>
              <a:rPr lang="en-US" sz="2400" dirty="0"/>
              <a:t>),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instance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(`„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óvšÍ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iæc</a:t>
            </a:r>
            <a:r>
              <a:rPr lang="en-US" sz="2400" dirty="0"/>
              <a:t>),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such as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dirty="0"/>
              <a:t>) -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Connectors</a:t>
            </a:r>
            <a:r>
              <a:rPr lang="en-US" sz="2400" dirty="0"/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bn-BD" sz="2400" dirty="0"/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 </a:t>
            </a:r>
            <a:endParaRPr lang="bn-BD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BD" sz="2400" dirty="0" smtClean="0"/>
              <a:t>(i) </a:t>
            </a:r>
            <a:r>
              <a:rPr lang="en-US" sz="2400" dirty="0" smtClean="0"/>
              <a:t>There </a:t>
            </a:r>
            <a:r>
              <a:rPr lang="en-US" sz="2400" dirty="0"/>
              <a:t>are certain jobs in the country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such 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/>
              <a:t>the jobs of a pilot, a </a:t>
            </a:r>
            <a:r>
              <a:rPr lang="bn-BD" sz="2400" dirty="0" smtClean="0"/>
              <a:t> </a:t>
            </a:r>
          </a:p>
          <a:p>
            <a:r>
              <a:rPr lang="bn-BD" sz="2400" dirty="0"/>
              <a:t> </a:t>
            </a:r>
            <a:r>
              <a:rPr lang="bn-BD" sz="2400" dirty="0" smtClean="0"/>
              <a:t>   </a:t>
            </a:r>
            <a:r>
              <a:rPr lang="en-US" sz="2400" dirty="0" smtClean="0"/>
              <a:t>mail </a:t>
            </a:r>
            <a:r>
              <a:rPr lang="en-US" sz="2400" dirty="0"/>
              <a:t>carrier, a telephone operator etc</a:t>
            </a:r>
            <a:r>
              <a:rPr lang="en-US" sz="2400" dirty="0" smtClean="0"/>
              <a:t>.</a:t>
            </a:r>
            <a:endParaRPr lang="bn-BD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ii) Trees help us in many ways.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For example/ For instance</a:t>
            </a:r>
            <a:r>
              <a:rPr lang="en-US" sz="2400" dirty="0"/>
              <a:t>, they </a:t>
            </a:r>
            <a:r>
              <a:rPr lang="bn-BD" sz="2400" dirty="0" smtClean="0"/>
              <a:t> </a:t>
            </a:r>
          </a:p>
          <a:p>
            <a:r>
              <a:rPr lang="bn-BD" sz="2400" dirty="0"/>
              <a:t> </a:t>
            </a:r>
            <a:r>
              <a:rPr lang="bn-BD" sz="2400" dirty="0" smtClean="0"/>
              <a:t>    </a:t>
            </a:r>
            <a:r>
              <a:rPr lang="en-US" sz="2400" dirty="0" smtClean="0"/>
              <a:t>give</a:t>
            </a:r>
            <a:r>
              <a:rPr lang="bn-BD" sz="2400" dirty="0" smtClean="0"/>
              <a:t> </a:t>
            </a:r>
            <a:r>
              <a:rPr lang="en-US" sz="2400" dirty="0" smtClean="0"/>
              <a:t>us </a:t>
            </a:r>
            <a:r>
              <a:rPr lang="en-US" sz="2400" dirty="0"/>
              <a:t>oxygen, food and shade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7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74" y="914400"/>
            <a:ext cx="898705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Exercise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4-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Trees help us in many ways. (a) ______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they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give</a:t>
            </a:r>
            <a:r>
              <a:rPr lang="bn-BD" sz="2800" b="1" dirty="0" smtClean="0">
                <a:latin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us oxygen, food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shade.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It also gives us shelter. (b) _____ it gives us protection from natural clamities.   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9" y="3810000"/>
            <a:ext cx="891085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Answer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- 4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(a)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for example/ for instance/such as </a:t>
            </a:r>
          </a:p>
          <a:p>
            <a:r>
              <a:rPr lang="bn-BD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                  (b) Moreover/ besides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bn-BD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52400" y="228600"/>
            <a:ext cx="8915400" cy="49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400" b="1" dirty="0" smtClean="0">
                <a:effectLst/>
                <a:latin typeface="Arial" pitchFamily="34" charset="0"/>
                <a:ea typeface="Calibri"/>
                <a:cs typeface="Vrinda"/>
              </a:rPr>
              <a:t>Rule- 6: </a:t>
            </a:r>
            <a:r>
              <a:rPr lang="en-US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When</a:t>
            </a:r>
            <a:r>
              <a:rPr lang="en-US" sz="24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/ While/ Till/ Until/ Before/ </a:t>
            </a:r>
            <a:r>
              <a:rPr lang="en-US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After</a:t>
            </a:r>
            <a:r>
              <a:rPr lang="bn-BD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sz="2400" b="1" dirty="0" err="1" smtClean="0">
                <a:latin typeface="Arial" pitchFamily="34" charset="0"/>
                <a:ea typeface="Calibri"/>
                <a:cs typeface="Arial" pitchFamily="34" charset="0"/>
              </a:rPr>
              <a:t>এর</a:t>
            </a:r>
            <a:r>
              <a:rPr lang="en-US" sz="24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ব্যবহার</a:t>
            </a:r>
            <a:r>
              <a:rPr lang="en-US" sz="2400" b="1" dirty="0" smtClean="0">
                <a:latin typeface="Arial" pitchFamily="34" charset="0"/>
                <a:ea typeface="Calibri"/>
                <a:cs typeface="Arial" pitchFamily="34" charset="0"/>
              </a:rPr>
              <a:t>।</a:t>
            </a:r>
            <a:endParaRPr lang="en-US" sz="11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n-US" sz="11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n-US" sz="11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n-US" sz="11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n-US" sz="11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915400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when/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while</a:t>
            </a:r>
            <a:r>
              <a:rPr lang="bn-B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till/until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(‡h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bn-BD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before</a:t>
            </a:r>
            <a:r>
              <a:rPr lang="en-US" sz="2400" dirty="0"/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(c~‡e©),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after</a:t>
            </a:r>
            <a:r>
              <a:rPr lang="en-US" sz="2400" dirty="0"/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)Ñ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Connectors</a:t>
            </a:r>
            <a:r>
              <a:rPr lang="en-US" sz="2400" dirty="0"/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 </a:t>
            </a:r>
            <a:endParaRPr lang="bn-BD" sz="24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romanLcParenBoth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When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Tom’s aunt was not looking, he quickly poured the medicine into a hole in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floor.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day, 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while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 was busy doing this, a cat came 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bn-BD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ii) The farmers start working in the morning and continue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till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bn-B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sunset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</a:t>
            </a:r>
            <a:endParaRPr lang="bn-BD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iii) 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Tom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had no wish to live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after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his father’s death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n-BD" dirty="0" smtClean="0"/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8915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400" b="1" dirty="0" smtClean="0">
                <a:effectLst/>
                <a:latin typeface="Arial" pitchFamily="34" charset="0"/>
                <a:ea typeface="Calibri"/>
                <a:cs typeface="Vrinda"/>
              </a:rPr>
              <a:t>Rule-7: </a:t>
            </a:r>
            <a:r>
              <a:rPr lang="en-US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But/Or</a:t>
            </a:r>
            <a:r>
              <a:rPr lang="bn-BD" sz="2400" b="1" dirty="0" smtClean="0">
                <a:effectLst/>
                <a:latin typeface="Arial" pitchFamily="34" charset="0"/>
                <a:ea typeface="Calibri"/>
                <a:cs typeface="Vrinda"/>
              </a:rPr>
              <a:t>- </a:t>
            </a:r>
            <a:r>
              <a:rPr lang="en-US" sz="2400" b="1" dirty="0" err="1" smtClean="0">
                <a:latin typeface="Arial" pitchFamily="34" charset="0"/>
                <a:ea typeface="Calibri"/>
                <a:cs typeface="Arial" pitchFamily="34" charset="0"/>
              </a:rPr>
              <a:t>এর</a:t>
            </a:r>
            <a:r>
              <a:rPr lang="en-US" sz="24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Calibri"/>
                <a:cs typeface="Arial" pitchFamily="34" charset="0"/>
              </a:rPr>
              <a:t>ব্যবহার</a:t>
            </a:r>
            <a:r>
              <a:rPr lang="en-US" sz="2400" b="1" dirty="0">
                <a:latin typeface="Arial" pitchFamily="34" charset="0"/>
                <a:ea typeface="Calibri"/>
                <a:cs typeface="Arial" pitchFamily="34" charset="0"/>
              </a:rPr>
              <a:t>।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latin typeface="Calibri"/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9154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wecixZag©x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cªKvk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/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Principle clause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†K hy³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But</a:t>
            </a:r>
            <a:r>
              <a:rPr lang="en-US" dirty="0"/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‘</a:t>
            </a:r>
            <a:r>
              <a:rPr lang="en-US" dirty="0" smtClean="0"/>
              <a:t>)</a:t>
            </a:r>
            <a:r>
              <a:rPr lang="bn-BD" dirty="0" smtClean="0"/>
              <a:t> </a:t>
            </a:r>
            <a:r>
              <a:rPr lang="en-US" dirty="0" smtClean="0"/>
              <a:t>/</a:t>
            </a:r>
            <a:r>
              <a:rPr lang="bn-BD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Or</a:t>
            </a:r>
            <a:r>
              <a:rPr lang="en-US" dirty="0"/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i) The man is poor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 is honest.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ii) Read attentively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you will fail.       </a:t>
            </a:r>
          </a:p>
        </p:txBody>
      </p:sp>
    </p:spTree>
    <p:extLst>
      <p:ext uri="{BB962C8B-B14F-4D97-AF65-F5344CB8AC3E}">
        <p14:creationId xmlns:p14="http://schemas.microsoft.com/office/powerpoint/2010/main" val="39281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74" y="877431"/>
            <a:ext cx="898705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Exercise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5-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(a) ____ walking in the street, I saw an accident. It was taken place (b) _____ my eyes. (c) ____ getting information, police came to the place. The police suggested us to use pavements (d) ____ footpaths.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9" y="3853218"/>
            <a:ext cx="89108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Answer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- 5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(a)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While, (b) before, (c) after, (d) or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bn-BD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33942"/>
            <a:ext cx="8839200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SutonnyMJ" pitchFamily="2" charset="0"/>
                <a:cs typeface="SutonnyMJ" pitchFamily="2" charset="0"/>
              </a:rPr>
              <a:t>DcwiD³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Connectors</a:t>
            </a:r>
            <a:r>
              <a:rPr lang="en-US" sz="2200" dirty="0"/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e³‡e¨i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avivevwnKZv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view to making a garden </a:t>
            </a:r>
            <a:r>
              <a:rPr lang="en-US" sz="2200" b="1" i="1" u="sng" dirty="0">
                <a:latin typeface="Arial" pitchFamily="34" charset="0"/>
                <a:cs typeface="Arial" pitchFamily="34" charset="0"/>
              </a:rPr>
              <a:t>first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you have to choose a suitable piece of land and have to dig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soil</a:t>
            </a:r>
            <a:r>
              <a:rPr lang="bn-B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well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i="1" u="sng" dirty="0">
                <a:latin typeface="Arial" pitchFamily="34" charset="0"/>
                <a:cs typeface="Arial" pitchFamily="34" charset="0"/>
              </a:rPr>
              <a:t>Then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you have to sow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seeds.</a:t>
            </a:r>
            <a:r>
              <a:rPr lang="bn-B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u="sng" dirty="0" smtClean="0">
                <a:latin typeface="Arial" pitchFamily="34" charset="0"/>
                <a:cs typeface="Arial" pitchFamily="34" charset="0"/>
              </a:rPr>
              <a:t>Next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you have to put a strong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fence</a:t>
            </a:r>
            <a:r>
              <a:rPr lang="bn-B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bn-B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garden. </a:t>
            </a:r>
            <a:r>
              <a:rPr lang="en-US" sz="2200" b="1" i="1" u="sng" dirty="0">
                <a:latin typeface="Arial" pitchFamily="34" charset="0"/>
                <a:cs typeface="Arial" pitchFamily="34" charset="0"/>
              </a:rPr>
              <a:t>After that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you</a:t>
            </a:r>
            <a:r>
              <a:rPr lang="bn-B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weed out regularly. </a:t>
            </a:r>
            <a:r>
              <a:rPr lang="en-US" sz="2200" b="1" i="1" u="sng" dirty="0">
                <a:latin typeface="Arial" pitchFamily="34" charset="0"/>
                <a:cs typeface="Arial" pitchFamily="34" charset="0"/>
              </a:rPr>
              <a:t>Finally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you have to work there every morning and every afternoon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228600"/>
            <a:ext cx="8839200" cy="990600"/>
            <a:chOff x="152400" y="228600"/>
            <a:chExt cx="8839200" cy="990600"/>
          </a:xfrm>
        </p:grpSpPr>
        <p:sp>
          <p:nvSpPr>
            <p:cNvPr id="2" name="Text Box 23"/>
            <p:cNvSpPr txBox="1">
              <a:spLocks noChangeArrowheads="1"/>
            </p:cNvSpPr>
            <p:nvPr/>
          </p:nvSpPr>
          <p:spPr bwMode="auto">
            <a:xfrm>
              <a:off x="152400" y="228600"/>
              <a:ext cx="8839200" cy="990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bn-BD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Rule-8: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First</a:t>
              </a:r>
              <a:r>
                <a:rPr lang="bn-BD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bn-BD" sz="2800" b="1" dirty="0" smtClean="0">
                  <a:latin typeface="Arial" pitchFamily="34" charset="0"/>
                  <a:ea typeface="Calibri"/>
                  <a:cs typeface="Arial" pitchFamily="34" charset="0"/>
                </a:rPr>
                <a:t> 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Then</a:t>
              </a:r>
              <a:r>
                <a:rPr lang="bn-BD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 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bn-BD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 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Next  </a:t>
              </a:r>
              <a:r>
                <a:rPr lang="bn-BD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  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After </a:t>
              </a:r>
              <a:r>
                <a:rPr lang="en-US" sz="28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that </a:t>
              </a:r>
              <a:r>
                <a:rPr lang="bn-BD" sz="2800" b="1" dirty="0"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bn-BD" sz="2800" b="1" dirty="0" smtClean="0"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en-US" sz="28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Finally/ At </a:t>
              </a:r>
              <a:r>
                <a:rPr lang="en-US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last</a:t>
              </a:r>
              <a:r>
                <a:rPr lang="bn-BD" sz="28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- </a:t>
              </a:r>
              <a:r>
                <a:rPr lang="en-US" sz="2400" b="1" dirty="0" err="1">
                  <a:latin typeface="Arial" pitchFamily="34" charset="0"/>
                  <a:ea typeface="Calibri"/>
                  <a:cs typeface="Arial" pitchFamily="34" charset="0"/>
                </a:rPr>
                <a:t>এর</a:t>
              </a:r>
              <a:r>
                <a:rPr lang="en-US" sz="2400" b="1" dirty="0">
                  <a:latin typeface="Arial" pitchFamily="34" charset="0"/>
                  <a:ea typeface="Calibri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ea typeface="Calibri"/>
                  <a:cs typeface="Arial" pitchFamily="34" charset="0"/>
                </a:rPr>
                <a:t>ব্যবহার</a:t>
              </a:r>
              <a:r>
                <a:rPr lang="en-US" sz="2400" b="1" dirty="0">
                  <a:latin typeface="Arial" pitchFamily="34" charset="0"/>
                  <a:ea typeface="Calibri"/>
                  <a:cs typeface="Arial" pitchFamily="34" charset="0"/>
                </a:rPr>
                <a:t>।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Calibri"/>
                  <a:cs typeface="Vrinda"/>
                </a:rPr>
                <a:t> </a:t>
              </a:r>
              <a:endParaRPr lang="en-US" sz="1100" dirty="0">
                <a:effectLst/>
                <a:latin typeface="Calibri"/>
                <a:ea typeface="Calibri"/>
                <a:cs typeface="Vrinda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200" y="417678"/>
              <a:ext cx="3810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7600" y="400050"/>
              <a:ext cx="3810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400050"/>
              <a:ext cx="3810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34200" y="400050"/>
              <a:ext cx="3810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2400" y="3886200"/>
            <a:ext cx="8839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800" b="1" dirty="0" smtClean="0">
                <a:effectLst/>
                <a:latin typeface="Arial" pitchFamily="34" charset="0"/>
                <a:ea typeface="Calibri"/>
                <a:cs typeface="Vrinda"/>
              </a:rPr>
              <a:t>Rule-9: 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In </a:t>
            </a:r>
            <a:r>
              <a:rPr lang="en-US" sz="28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spite of/ Despite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bn-BD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During - </a:t>
            </a:r>
            <a:r>
              <a:rPr lang="en-US" sz="2400" b="1" dirty="0" err="1" smtClean="0">
                <a:latin typeface="SutonnyMJ" pitchFamily="2" charset="0"/>
                <a:ea typeface="Calibri"/>
                <a:cs typeface="SutonnyMJ" pitchFamily="2" charset="0"/>
              </a:rPr>
              <a:t>এর</a:t>
            </a:r>
            <a:r>
              <a:rPr lang="en-US" sz="2400" b="1" dirty="0" smtClean="0"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ea typeface="Calibri"/>
                <a:cs typeface="SutonnyMJ" pitchFamily="2" charset="0"/>
              </a:rPr>
              <a:t>ব্যবহার</a:t>
            </a:r>
            <a:r>
              <a:rPr lang="en-US" sz="2400" b="1" dirty="0">
                <a:latin typeface="SutonnyMJ" pitchFamily="2" charset="0"/>
                <a:ea typeface="Calibri"/>
                <a:cs typeface="SutonnyMJ" pitchFamily="2" charset="0"/>
              </a:rPr>
              <a:t>।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648200"/>
            <a:ext cx="8839200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In spite of/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Despite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Óm‡Ë¡IÓ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b="1" dirty="0"/>
              <a:t>During</a:t>
            </a:r>
            <a:r>
              <a:rPr lang="en-US" sz="2200" dirty="0"/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Kv‡j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Awbw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NUwQj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PjwQj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eySv‡Z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Dnv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(i) </a:t>
            </a:r>
            <a:r>
              <a:rPr lang="en-US" sz="2200" b="1" i="1" u="sng" dirty="0">
                <a:latin typeface="Arial" pitchFamily="34" charset="0"/>
                <a:cs typeface="Arial" pitchFamily="34" charset="0"/>
              </a:rPr>
              <a:t>In spite of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his having vast wealth, he is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bn-BD" sz="2200" dirty="0" smtClean="0">
                <a:latin typeface="Arial" pitchFamily="34" charset="0"/>
              </a:rPr>
              <a:t>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happy.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(ii) </a:t>
            </a:r>
            <a:r>
              <a:rPr lang="en-US" sz="2200" b="1" i="1" u="sng" dirty="0">
                <a:latin typeface="Arial" pitchFamily="34" charset="0"/>
                <a:cs typeface="Arial" pitchFamily="34" charset="0"/>
              </a:rPr>
              <a:t>Despite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raining, she went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school. </a:t>
            </a:r>
            <a:endParaRPr lang="bn-BD" sz="2200" dirty="0" smtClean="0">
              <a:latin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bn-BD" sz="2200" dirty="0" smtClean="0">
                <a:latin typeface="Arial" pitchFamily="34" charset="0"/>
              </a:rPr>
              <a:t>ii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 was staying at home </a:t>
            </a:r>
            <a:r>
              <a:rPr lang="en-US" sz="2200" b="1" i="1" u="sng" dirty="0">
                <a:latin typeface="Arial" pitchFamily="34" charset="0"/>
                <a:cs typeface="Arial" pitchFamily="34" charset="0"/>
              </a:rPr>
              <a:t>during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summer vacation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4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152400"/>
            <a:ext cx="8915400" cy="4876800"/>
            <a:chOff x="76200" y="152400"/>
            <a:chExt cx="8915400" cy="4876800"/>
          </a:xfrm>
        </p:grpSpPr>
        <p:sp>
          <p:nvSpPr>
            <p:cNvPr id="2" name="Down Ribbon 1"/>
            <p:cNvSpPr/>
            <p:nvPr/>
          </p:nvSpPr>
          <p:spPr>
            <a:xfrm>
              <a:off x="76200" y="152400"/>
              <a:ext cx="8915400" cy="990600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Arial Black" pitchFamily="34" charset="0"/>
                </a:rPr>
                <a:t>Evaluation</a:t>
              </a:r>
              <a:r>
                <a:rPr lang="bn-BD" sz="4400" dirty="0" smtClean="0">
                  <a:solidFill>
                    <a:srgbClr val="00B0F0"/>
                  </a:solidFill>
                  <a:latin typeface="Arial Black" pitchFamily="34" charset="0"/>
                </a:rPr>
                <a:t> </a:t>
              </a:r>
              <a:endParaRPr lang="en-US" sz="44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8600" y="1447800"/>
              <a:ext cx="8763000" cy="5334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Arial Black" pitchFamily="34" charset="0"/>
                </a:rPr>
                <a:t>Complete the passage using </a:t>
              </a:r>
              <a:r>
                <a:rPr lang="bn-BD" sz="2400" dirty="0">
                  <a:solidFill>
                    <a:schemeClr val="tx1"/>
                  </a:solidFill>
                  <a:latin typeface="Arial Black" pitchFamily="34" charset="0"/>
                </a:rPr>
                <a:t>suitable </a:t>
              </a:r>
              <a:r>
                <a:rPr lang="bn-BD" sz="2400" dirty="0" smtClean="0">
                  <a:solidFill>
                    <a:schemeClr val="tx1"/>
                  </a:solidFill>
                  <a:latin typeface="Arial Black" pitchFamily="34" charset="0"/>
                </a:rPr>
                <a:t>connectors.</a:t>
              </a:r>
              <a:endParaRPr lang="en-US" sz="24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2133600"/>
              <a:ext cx="8915400" cy="28956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BD" sz="2400" b="1" dirty="0" smtClean="0">
                  <a:solidFill>
                    <a:schemeClr val="tx1"/>
                  </a:solidFill>
                  <a:latin typeface="Arial" pitchFamily="34" charset="0"/>
                </a:rPr>
                <a:t>Once upon a time there lived a fox (a) _____ was very clever. He lived in a jungle in a very hot country (b) _____ Bangladesh. One day, (c) _______ Mr. Fox was walking through the jungle, he fell into a trap.  After trying very hard he could get out of the trap (d) _____ lost his tail.Without his tail, Mr. Fox lookerd very strange (e) _____ he felt very sad and ashamed. 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8600" y="5410200"/>
            <a:ext cx="8763000" cy="838200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solidFill>
                  <a:schemeClr val="tx1"/>
                </a:solidFill>
                <a:latin typeface="Arial Black" pitchFamily="34" charset="0"/>
              </a:rPr>
              <a:t>Answers: (a) which/ that/ what, (b) like, (c) while, (d) but, (e) and/ and so/ so/ as well as</a:t>
            </a:r>
            <a:endParaRPr lang="en-US" sz="24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2">
                <a:lumMod val="75000"/>
              </a:schemeClr>
            </a:gs>
            <a:gs pos="100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76200"/>
            <a:ext cx="8839200" cy="6629400"/>
            <a:chOff x="152400" y="76200"/>
            <a:chExt cx="8839200" cy="6629400"/>
          </a:xfrm>
        </p:grpSpPr>
        <p:sp>
          <p:nvSpPr>
            <p:cNvPr id="2" name="Rectangle 1"/>
            <p:cNvSpPr/>
            <p:nvPr/>
          </p:nvSpPr>
          <p:spPr>
            <a:xfrm>
              <a:off x="152400" y="76200"/>
              <a:ext cx="8839200" cy="11430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TEACHER INTRODUCTION</a:t>
              </a:r>
              <a:endParaRPr lang="en-US" sz="4000" dirty="0">
                <a:latin typeface="Arial Black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52400" y="1295400"/>
              <a:ext cx="8839200" cy="5410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Arial Black" pitchFamily="34" charset="0"/>
                </a:rPr>
                <a:t>MD.SAIFUL ISLAM (SOHEL) 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</a:rPr>
                <a:t>Assistant Teacher (English)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Arial Black" pitchFamily="34" charset="0"/>
                </a:rPr>
                <a:t>Achia</a:t>
              </a:r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</a:rPr>
                <a:t> High School,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 Black" pitchFamily="34" charset="0"/>
                </a:rPr>
                <a:t>Aikdia</a:t>
              </a:r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</a:rPr>
                <a:t>.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Arial Black" pitchFamily="34" charset="0"/>
                </a:rPr>
                <a:t>Muksudpur</a:t>
              </a:r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 Black" pitchFamily="34" charset="0"/>
                </a:rPr>
                <a:t>Gopalganj</a:t>
              </a:r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</a:rPr>
                <a:t>.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</a:rPr>
                <a:t>Mobile: 01717-377371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  <a:latin typeface="Arial Black" pitchFamily="34" charset="0"/>
                </a:rPr>
                <a:t>E-mail:</a:t>
              </a:r>
              <a:r>
                <a:rPr lang="en-US" sz="2000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  <a:hlinkClick r:id="rId2"/>
                </a:rPr>
                <a:t>islammdsaiful981@gmail.com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 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17298"/>
              <a:ext cx="2479344" cy="3140502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6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84328"/>
            <a:ext cx="9067800" cy="6248400"/>
            <a:chOff x="0" y="284328"/>
            <a:chExt cx="9067800" cy="6248400"/>
          </a:xfrm>
        </p:grpSpPr>
        <p:sp>
          <p:nvSpPr>
            <p:cNvPr id="2" name="Vertical Scroll 1"/>
            <p:cNvSpPr/>
            <p:nvPr/>
          </p:nvSpPr>
          <p:spPr>
            <a:xfrm>
              <a:off x="0" y="284328"/>
              <a:ext cx="9067800" cy="6248400"/>
            </a:xfrm>
            <a:prstGeom prst="verticalScroll">
              <a:avLst>
                <a:gd name="adj" fmla="val 11458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400" dirty="0" smtClean="0">
                <a:solidFill>
                  <a:schemeClr val="tx1"/>
                </a:solidFill>
                <a:latin typeface="Arial Black" pitchFamily="34" charset="0"/>
              </a:endParaRPr>
            </a:p>
            <a:p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Subject</a:t>
              </a:r>
              <a:r>
                <a:rPr lang="en-US" sz="3400" dirty="0" smtClean="0">
                  <a:solidFill>
                    <a:schemeClr val="tx1"/>
                  </a:solidFill>
                  <a:latin typeface="Arial Black" pitchFamily="34" charset="0"/>
                </a:rPr>
                <a:t>	</a:t>
              </a:r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	</a:t>
              </a:r>
              <a:r>
                <a:rPr lang="en-US" sz="3400" dirty="0" smtClean="0">
                  <a:solidFill>
                    <a:schemeClr val="tx1"/>
                  </a:solidFill>
                  <a:latin typeface="Arial Black" pitchFamily="34" charset="0"/>
                </a:rPr>
                <a:t>: </a:t>
              </a:r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English </a:t>
              </a:r>
              <a:r>
                <a:rPr lang="bn-BD" sz="3400" b="1" dirty="0" smtClean="0">
                  <a:solidFill>
                    <a:schemeClr val="tx1"/>
                  </a:solidFill>
                  <a:latin typeface="Arial Black" pitchFamily="34" charset="0"/>
                </a:rPr>
                <a:t>2</a:t>
              </a:r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nd Paper</a:t>
              </a:r>
              <a:endParaRPr lang="en-US" sz="3400" dirty="0" smtClean="0">
                <a:solidFill>
                  <a:schemeClr val="tx1"/>
                </a:solidFill>
                <a:latin typeface="Arial Black" pitchFamily="34" charset="0"/>
              </a:endParaRPr>
            </a:p>
            <a:p>
              <a:r>
                <a:rPr lang="en-US" sz="3400" dirty="0">
                  <a:solidFill>
                    <a:schemeClr val="tx1"/>
                  </a:solidFill>
                  <a:latin typeface="Arial Black" pitchFamily="34" charset="0"/>
                </a:rPr>
                <a:t>CLASS </a:t>
              </a:r>
              <a:r>
                <a:rPr lang="en-US" sz="3400" dirty="0" smtClean="0">
                  <a:solidFill>
                    <a:schemeClr val="tx1"/>
                  </a:solidFill>
                  <a:latin typeface="Arial Black" pitchFamily="34" charset="0"/>
                </a:rPr>
                <a:t>	</a:t>
              </a:r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	</a:t>
              </a:r>
              <a:r>
                <a:rPr lang="en-US" sz="3400" dirty="0" smtClean="0">
                  <a:solidFill>
                    <a:schemeClr val="tx1"/>
                  </a:solidFill>
                  <a:latin typeface="Arial Black" pitchFamily="34" charset="0"/>
                </a:rPr>
                <a:t>: </a:t>
              </a:r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Nine-Ten</a:t>
              </a:r>
              <a:endParaRPr lang="en-US" sz="3400" dirty="0" smtClean="0">
                <a:solidFill>
                  <a:schemeClr val="tx1"/>
                </a:solidFill>
                <a:latin typeface="Arial Black" pitchFamily="34" charset="0"/>
              </a:endParaRPr>
            </a:p>
            <a:p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Time</a:t>
              </a:r>
              <a:r>
                <a:rPr lang="en-US" sz="3400" dirty="0" smtClean="0">
                  <a:solidFill>
                    <a:schemeClr val="tx1"/>
                  </a:solidFill>
                  <a:latin typeface="Arial Black" pitchFamily="34" charset="0"/>
                </a:rPr>
                <a:t>		:</a:t>
              </a:r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 </a:t>
              </a:r>
              <a:r>
                <a:rPr lang="bn-BD" sz="3400" b="1" dirty="0" smtClean="0">
                  <a:solidFill>
                    <a:schemeClr val="tx1"/>
                  </a:solidFill>
                  <a:latin typeface="Arial Black" pitchFamily="34" charset="0"/>
                </a:rPr>
                <a:t>45</a:t>
              </a:r>
              <a:r>
                <a:rPr lang="bn-BD" sz="3400" dirty="0" smtClean="0">
                  <a:solidFill>
                    <a:schemeClr val="tx1"/>
                  </a:solidFill>
                  <a:latin typeface="Arial Black" pitchFamily="34" charset="0"/>
                </a:rPr>
                <a:t> Minutes</a:t>
              </a:r>
              <a:r>
                <a:rPr lang="en-US" sz="3400" dirty="0" smtClean="0">
                  <a:solidFill>
                    <a:schemeClr val="tx1"/>
                  </a:solidFill>
                  <a:latin typeface="Arial Black" pitchFamily="34" charset="0"/>
                </a:rPr>
                <a:t> </a:t>
              </a:r>
            </a:p>
            <a:p>
              <a:r>
                <a:rPr lang="en-US" sz="3400" dirty="0" smtClean="0">
                  <a:solidFill>
                    <a:schemeClr val="tx1"/>
                  </a:solidFill>
                  <a:latin typeface="Arial Black" pitchFamily="34" charset="0"/>
                </a:rPr>
                <a:t>Date		: </a:t>
              </a:r>
              <a:r>
                <a:rPr lang="bn-BD" sz="3400" b="1" dirty="0" smtClean="0">
                  <a:solidFill>
                    <a:schemeClr val="tx1"/>
                  </a:solidFill>
                  <a:latin typeface="Arial Black" pitchFamily="34" charset="0"/>
                </a:rPr>
                <a:t>01-09-2020</a:t>
              </a:r>
              <a:endParaRPr lang="en-US" sz="34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304800"/>
              <a:ext cx="716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 Black" pitchFamily="34" charset="0"/>
                </a:rPr>
                <a:t>LESSON INTRODUCTION</a:t>
              </a:r>
              <a:endParaRPr lang="en-US" sz="40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3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5736"/>
            <a:ext cx="3737792" cy="2066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5344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can you see in the pictures? 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23254"/>
            <a:ext cx="3942299" cy="2677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23254"/>
            <a:ext cx="4267200" cy="2677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74141"/>
            <a:ext cx="3897178" cy="23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609600"/>
            <a:ext cx="8959755" cy="6172200"/>
            <a:chOff x="-192257" y="678359"/>
            <a:chExt cx="9349309" cy="6172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256" y="1524000"/>
              <a:ext cx="9303026" cy="532656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192257" y="678359"/>
              <a:ext cx="9349309" cy="769441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  <a:latin typeface="Arial Black" pitchFamily="34" charset="0"/>
                  <a:cs typeface="Arial" pitchFamily="34" charset="0"/>
                </a:rPr>
                <a:t>Today Our Topic is…..</a:t>
              </a:r>
              <a:endParaRPr lang="en-US" sz="44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3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399" y="76200"/>
            <a:ext cx="8915401" cy="6643271"/>
            <a:chOff x="152399" y="76200"/>
            <a:chExt cx="8915401" cy="6643271"/>
          </a:xfrm>
        </p:grpSpPr>
        <p:sp>
          <p:nvSpPr>
            <p:cNvPr id="2" name="Horizontal Scroll 1"/>
            <p:cNvSpPr/>
            <p:nvPr/>
          </p:nvSpPr>
          <p:spPr>
            <a:xfrm>
              <a:off x="152400" y="76200"/>
              <a:ext cx="8915400" cy="1752600"/>
            </a:xfrm>
            <a:prstGeom prst="horizontalScroll">
              <a:avLst>
                <a:gd name="adj" fmla="val 2444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  <a:latin typeface="Arial Black" pitchFamily="34" charset="0"/>
                </a:rPr>
                <a:t>Learning Outcomes</a:t>
              </a:r>
              <a:endParaRPr lang="en-US" sz="48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399" y="2133600"/>
              <a:ext cx="8915399" cy="45858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By the end of this Lesson, Students  will able to…</a:t>
              </a:r>
            </a:p>
            <a:p>
              <a:endParaRPr lang="en-US" sz="2400" dirty="0" smtClean="0">
                <a:latin typeface="Arial Black" pitchFamily="34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endPara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Learn the rules of connectors.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Give example with Connectors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Complete </a:t>
              </a:r>
              <a:r>
                <a:rPr lang="en-US" sz="2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fill in the blanks with </a:t>
              </a:r>
              <a:r>
                <a:rPr lang="en-US" sz="28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Connectors.</a:t>
              </a:r>
              <a:endPara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2800" b="1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9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51" y="1337608"/>
            <a:ext cx="891540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e¨w³i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Who</a:t>
            </a:r>
            <a:r>
              <a:rPr lang="en-US" sz="2400" dirty="0" smtClean="0"/>
              <a:t>;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e¯‘i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which/ that/what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400" dirty="0"/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i) I know the boy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who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stole my bag.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(e¨w³)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ii) She bought a book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which/ that/what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very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beautiful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.</a:t>
            </a:r>
            <a:r>
              <a:rPr lang="bn-BD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(e¯‘)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iii) This is the place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where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 was born.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bn-BD" sz="2400" dirty="0" smtClean="0">
                <a:latin typeface="SutonnyMJ" pitchFamily="2" charset="0"/>
              </a:rPr>
              <a:t>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89154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Rule-1: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Who</a:t>
            </a:r>
            <a:r>
              <a:rPr lang="en-US" sz="28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/ Which/ That/ Where/ </a:t>
            </a: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What </a:t>
            </a:r>
            <a:r>
              <a:rPr lang="en-US" sz="2400" b="1" dirty="0" err="1" smtClean="0">
                <a:latin typeface="SutonnyMJ" pitchFamily="2" charset="0"/>
                <a:ea typeface="Calibri"/>
                <a:cs typeface="SutonnyMJ" pitchFamily="2" charset="0"/>
              </a:rPr>
              <a:t>এর</a:t>
            </a:r>
            <a:r>
              <a:rPr lang="en-US" sz="2400" b="1" dirty="0" smtClean="0"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Calibri"/>
                <a:cs typeface="SutonnyMJ" pitchFamily="2" charset="0"/>
              </a:rPr>
              <a:t>ব্যবহার</a:t>
            </a:r>
            <a:r>
              <a:rPr lang="en-US" sz="2400" b="1" dirty="0" smtClean="0">
                <a:latin typeface="SutonnyMJ" pitchFamily="2" charset="0"/>
                <a:ea typeface="Calibri"/>
                <a:cs typeface="SutonnyMJ" pitchFamily="2" charset="0"/>
              </a:rPr>
              <a:t> </a:t>
            </a:r>
            <a:endParaRPr lang="en-US" sz="2400" dirty="0">
              <a:effectLst/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94318"/>
            <a:ext cx="8910851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Exercise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The man (a) _____ came here yesterday is my friend. He had a bag in his hand (b) _____ is yellow in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He waited for me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there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(c) ____ we met him.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801380"/>
            <a:ext cx="89108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Answer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-1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(a) who, (b) which/that/ what, (c) where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228600"/>
            <a:ext cx="8915399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Rule-2: But/ Yet/ Still/However/ Nevertheless/ On the contrary /On the other hand/ Though/ Although/ Even though </a:t>
            </a:r>
            <a:r>
              <a:rPr lang="en-US" sz="2400" b="1" dirty="0" err="1" smtClean="0">
                <a:latin typeface="SutonnyMJ" pitchFamily="2" charset="0"/>
                <a:ea typeface="Calibri"/>
                <a:cs typeface="SutonnyMJ" pitchFamily="2" charset="0"/>
              </a:rPr>
              <a:t>এর</a:t>
            </a:r>
            <a:r>
              <a:rPr lang="en-US" sz="2400" b="1" dirty="0" smtClean="0"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ea typeface="Calibri"/>
                <a:cs typeface="SutonnyMJ" pitchFamily="2" charset="0"/>
              </a:rPr>
              <a:t>ব্যবহার</a:t>
            </a:r>
            <a:r>
              <a:rPr lang="en-US" sz="2400" b="1" dirty="0" smtClean="0">
                <a:latin typeface="SutonnyMJ" pitchFamily="2" charset="0"/>
                <a:ea typeface="Calibri"/>
                <a:cs typeface="SutonnyMJ" pitchFamily="2" charset="0"/>
              </a:rPr>
              <a:t>। </a:t>
            </a:r>
            <a:r>
              <a:rPr lang="en-US" sz="2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      </a:t>
            </a:r>
            <a:endParaRPr lang="en-US" sz="2400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n-US" sz="1400" b="1" dirty="0">
                <a:effectLst/>
                <a:latin typeface="Times New Roman"/>
                <a:ea typeface="Calibri"/>
                <a:cs typeface="Vrinda"/>
              </a:rPr>
              <a:t> </a:t>
            </a:r>
            <a:endParaRPr lang="en-US" sz="1100" dirty="0">
              <a:effectLst/>
              <a:latin typeface="Calibri"/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2028885"/>
            <a:ext cx="8915399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But</a:t>
            </a:r>
            <a:r>
              <a:rPr lang="bn-BD" sz="2400" dirty="0" smtClean="0"/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‘),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Z_vwc</a:t>
            </a:r>
            <a:r>
              <a:rPr lang="en-US" sz="2400" dirty="0" smtClean="0"/>
              <a:t>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Still</a:t>
            </a:r>
            <a:r>
              <a:rPr lang="en-US" sz="2400" b="1" dirty="0" smtClean="0"/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ZeyI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GL‡bv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en-US" sz="2400" b="1" dirty="0" smtClean="0"/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Nevertheless</a:t>
            </a:r>
            <a:r>
              <a:rPr lang="en-US" sz="2400" b="1" dirty="0" smtClean="0"/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Z_vwc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the contrary </a:t>
            </a:r>
            <a:r>
              <a:rPr lang="bn-BD" sz="2400" b="1" dirty="0" smtClean="0">
                <a:latin typeface="Arial" pitchFamily="34" charset="0"/>
                <a:cs typeface="SutonnyMJ" pitchFamily="2" charset="0"/>
              </a:rPr>
              <a:t>/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the other hand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Aci</a:t>
            </a:r>
            <a:r>
              <a:rPr lang="bn-BD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c‡ÿ</a:t>
            </a:r>
            <a:r>
              <a:rPr lang="en-US" sz="2400" dirty="0" smtClean="0"/>
              <a:t>),</a:t>
            </a:r>
            <a:r>
              <a:rPr lang="bn-BD" sz="2400" dirty="0" smtClean="0"/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Though/ Although</a:t>
            </a:r>
            <a:r>
              <a:rPr lang="en-US" sz="2400" b="1" dirty="0" smtClean="0"/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hw`I</a:t>
            </a:r>
            <a:r>
              <a:rPr lang="en-US" sz="2400" dirty="0" smtClean="0"/>
              <a:t>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Even though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GgbwK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`) -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Connectors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BD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BD" sz="2400" dirty="0" smtClean="0">
                <a:latin typeface="Arial" pitchFamily="34" charset="0"/>
              </a:rPr>
              <a:t>(i)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poor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bu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 he is happy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n-BD" sz="2400" dirty="0" smtClean="0">
                <a:latin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ii) He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rich,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yet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he is unhappy.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(iii) He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rich,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still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he is unhappy.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(iv) You have come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late,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bn-BD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start your action.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(v) He did not study hard;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nevertheless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he passed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exam.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(vi) He does not love me;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on the contrary/ on the other hand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bn-BD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bn-B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 love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him.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(vii)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Though/although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he is poor, he is honest.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(viii) I have to go to school, </a:t>
            </a:r>
            <a:r>
              <a:rPr lang="en-US" sz="2400" b="1" i="1" u="sng" dirty="0">
                <a:latin typeface="Arial" pitchFamily="34" charset="0"/>
                <a:cs typeface="Arial" pitchFamily="34" charset="0"/>
              </a:rPr>
              <a:t>even though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it is raining heavily.   </a:t>
            </a:r>
          </a:p>
        </p:txBody>
      </p:sp>
    </p:spTree>
    <p:extLst>
      <p:ext uri="{BB962C8B-B14F-4D97-AF65-F5344CB8AC3E}">
        <p14:creationId xmlns:p14="http://schemas.microsoft.com/office/powerpoint/2010/main" val="27149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74" y="1968282"/>
            <a:ext cx="8987051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Exercise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I reached there late (a) _____ he waited for me. I misbehaved with him (b) ____ he behaved with me friendly. (c) ______ he is poor, he is friendly.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" y="4114800"/>
            <a:ext cx="891085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Answer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-2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(a)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 yet/still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(b) 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but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(c) </a:t>
            </a:r>
            <a:r>
              <a:rPr lang="bn-BD" sz="2800" b="1" dirty="0" smtClean="0">
                <a:latin typeface="Arial" pitchFamily="34" charset="0"/>
                <a:cs typeface="Arial" pitchFamily="34" charset="0"/>
              </a:rPr>
              <a:t>Though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1548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TULIP</dc:creator>
  <cp:lastModifiedBy>TULIP</cp:lastModifiedBy>
  <cp:revision>65</cp:revision>
  <dcterms:created xsi:type="dcterms:W3CDTF">2006-08-16T00:00:00Z</dcterms:created>
  <dcterms:modified xsi:type="dcterms:W3CDTF">2020-09-01T05:18:15Z</dcterms:modified>
</cp:coreProperties>
</file>