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24"/>
  </p:notesMasterIdLst>
  <p:sldIdLst>
    <p:sldId id="260" r:id="rId2"/>
    <p:sldId id="257" r:id="rId3"/>
    <p:sldId id="259" r:id="rId4"/>
    <p:sldId id="294" r:id="rId5"/>
    <p:sldId id="261" r:id="rId6"/>
    <p:sldId id="295" r:id="rId7"/>
    <p:sldId id="296" r:id="rId8"/>
    <p:sldId id="297" r:id="rId9"/>
    <p:sldId id="298" r:id="rId10"/>
    <p:sldId id="292" r:id="rId11"/>
    <p:sldId id="293" r:id="rId12"/>
    <p:sldId id="300" r:id="rId13"/>
    <p:sldId id="301" r:id="rId14"/>
    <p:sldId id="304" r:id="rId15"/>
    <p:sldId id="302" r:id="rId16"/>
    <p:sldId id="305" r:id="rId17"/>
    <p:sldId id="307" r:id="rId18"/>
    <p:sldId id="308" r:id="rId19"/>
    <p:sldId id="303" r:id="rId20"/>
    <p:sldId id="310" r:id="rId21"/>
    <p:sldId id="311" r:id="rId22"/>
    <p:sldId id="28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84182" autoAdjust="0"/>
  </p:normalViewPr>
  <p:slideViewPr>
    <p:cSldViewPr>
      <p:cViewPr varScale="1">
        <p:scale>
          <a:sx n="70" d="100"/>
          <a:sy n="70" d="100"/>
        </p:scale>
        <p:origin x="1326"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31361-F4F0-49B6-ABD0-A92D2E258BFA}" type="datetimeFigureOut">
              <a:rPr lang="en-US" smtClean="0"/>
              <a:t>9/14/2020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83F1D-9994-42D0-83CF-A79E9F75BA3B}" type="slidenum">
              <a:rPr lang="en-US" smtClean="0"/>
              <a:t>‹#›</a:t>
            </a:fld>
            <a:endParaRPr lang="en-US"/>
          </a:p>
        </p:txBody>
      </p:sp>
    </p:spTree>
    <p:extLst>
      <p:ext uri="{BB962C8B-B14F-4D97-AF65-F5344CB8AC3E}">
        <p14:creationId xmlns:p14="http://schemas.microsoft.com/office/powerpoint/2010/main" val="227377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FFB518-B1E2-43A4-932A-29D4877BF7E5}"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1169993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4FFB518-B1E2-43A4-932A-29D4877BF7E5}" type="datetimeFigureOut">
              <a:rPr lang="en-US" smtClean="0"/>
              <a:pPr/>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4083779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4FFB518-B1E2-43A4-932A-29D4877BF7E5}"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2896891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4FFB518-B1E2-43A4-932A-29D4877BF7E5}"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C5478-82B4-42B8-99B5-BF935A298E2F}"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030952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FFB518-B1E2-43A4-932A-29D4877BF7E5}"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409245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FFB518-B1E2-43A4-932A-29D4877BF7E5}" type="datetimeFigureOut">
              <a:rPr lang="en-US" smtClean="0"/>
              <a:pPr/>
              <a:t>9/14/2020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161158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FFB518-B1E2-43A4-932A-29D4877BF7E5}" type="datetimeFigureOut">
              <a:rPr lang="en-US" smtClean="0"/>
              <a:pPr/>
              <a:t>9/14/2020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2143841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FFB518-B1E2-43A4-932A-29D4877BF7E5}"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3411926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FFB518-B1E2-43A4-932A-29D4877BF7E5}"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111926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4FFB518-B1E2-43A4-932A-29D4877BF7E5}"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17409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FFB518-B1E2-43A4-932A-29D4877BF7E5}"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178414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FFB518-B1E2-43A4-932A-29D4877BF7E5}" type="datetimeFigureOut">
              <a:rPr lang="en-US" smtClean="0"/>
              <a:pPr/>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131899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FFB518-B1E2-43A4-932A-29D4877BF7E5}" type="datetimeFigureOut">
              <a:rPr lang="en-US" smtClean="0"/>
              <a:pPr/>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349668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4FFB518-B1E2-43A4-932A-29D4877BF7E5}" type="datetimeFigureOut">
              <a:rPr lang="en-US" smtClean="0"/>
              <a:pPr/>
              <a:t>9/14/2020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419582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4FFB518-B1E2-43A4-932A-29D4877BF7E5}" type="datetimeFigureOut">
              <a:rPr lang="en-US" smtClean="0"/>
              <a:pPr/>
              <a:t>9/14/2020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39032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F4FFB518-B1E2-43A4-932A-29D4877BF7E5}" type="datetimeFigureOut">
              <a:rPr lang="en-US" smtClean="0"/>
              <a:pPr/>
              <a:t>9/14/2020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268200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4FFB518-B1E2-43A4-932A-29D4877BF7E5}" type="datetimeFigureOut">
              <a:rPr lang="en-US" smtClean="0"/>
              <a:pPr/>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C5478-82B4-42B8-99B5-BF935A298E2F}" type="slidenum">
              <a:rPr lang="en-US" smtClean="0"/>
              <a:pPr/>
              <a:t>‹#›</a:t>
            </a:fld>
            <a:endParaRPr lang="en-US"/>
          </a:p>
        </p:txBody>
      </p:sp>
    </p:spTree>
    <p:extLst>
      <p:ext uri="{BB962C8B-B14F-4D97-AF65-F5344CB8AC3E}">
        <p14:creationId xmlns:p14="http://schemas.microsoft.com/office/powerpoint/2010/main" val="2196325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4FFB518-B1E2-43A4-932A-29D4877BF7E5}" type="datetimeFigureOut">
              <a:rPr lang="en-US" smtClean="0"/>
              <a:pPr/>
              <a:t>9/14/2020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A2C5478-82B4-42B8-99B5-BF935A298E2F}" type="slidenum">
              <a:rPr lang="en-US" smtClean="0"/>
              <a:pPr/>
              <a:t>‹#›</a:t>
            </a:fld>
            <a:endParaRPr lang="en-US"/>
          </a:p>
        </p:txBody>
      </p:sp>
    </p:spTree>
    <p:extLst>
      <p:ext uri="{BB962C8B-B14F-4D97-AF65-F5344CB8AC3E}">
        <p14:creationId xmlns:p14="http://schemas.microsoft.com/office/powerpoint/2010/main" val="167699735"/>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jfi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jfif"/><Relationship Id="rId5" Type="http://schemas.openxmlformats.org/officeDocument/2006/relationships/image" Target="../media/image5.jfi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
            <a:ext cx="9144000" cy="77322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778000">
              <a:lnSpc>
                <a:spcPct val="90000"/>
              </a:lnSpc>
              <a:spcBef>
                <a:spcPct val="0"/>
              </a:spcBef>
              <a:spcAft>
                <a:spcPct val="35000"/>
              </a:spcAft>
            </a:pPr>
            <a:r>
              <a:rPr lang="bn-BD" sz="4800" b="1" spc="50" dirty="0" smtClean="0">
                <a:ln w="11430"/>
                <a:solidFill>
                  <a:srgbClr val="00B0F0"/>
                </a:solidFill>
                <a:effectLst>
                  <a:outerShdw blurRad="76200" dist="50800" dir="5400000" algn="tl" rotWithShape="0">
                    <a:srgbClr val="000000">
                      <a:alpha val="65000"/>
                    </a:srgbClr>
                  </a:outerShdw>
                </a:effectLst>
                <a:latin typeface="Times New Roman" pitchFamily="18" charset="0"/>
                <a:cs typeface="NikoshBAN" pitchFamily="2" charset="0"/>
              </a:rPr>
              <a:t> </a:t>
            </a:r>
            <a:r>
              <a:rPr lang="bn-BD" sz="4800" b="1" spc="50" dirty="0" smtClean="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 </a:t>
            </a:r>
            <a:endParaRPr lang="en-US" sz="4800" b="1" spc="50" dirty="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7" name="Flowchart: Decision 6"/>
          <p:cNvSpPr/>
          <p:nvPr/>
        </p:nvSpPr>
        <p:spPr>
          <a:xfrm>
            <a:off x="0" y="0"/>
            <a:ext cx="8839200" cy="1889130"/>
          </a:xfrm>
          <a:prstGeom prst="flowChartDecision">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আজকের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অনলাইন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সেশনে</a:t>
            </a:r>
            <a:r>
              <a:rPr lang="bn-BD" sz="3200" dirty="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শিক্ষার্থীদের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স্বাগত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জানাচ্ছি</a:t>
            </a:r>
            <a:endParaRPr lang="en-US" sz="3200" dirty="0">
              <a:solidFill>
                <a:schemeClr val="tx1"/>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1529"/>
            <a:ext cx="9144000" cy="48255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952500" y="20664"/>
            <a:ext cx="5715000" cy="990600"/>
          </a:xfrm>
          <a:prstGeom prst="irregularSeal1">
            <a:avLst/>
          </a:prstGeom>
        </p:spPr>
        <p:style>
          <a:lnRef idx="1">
            <a:schemeClr val="dk1"/>
          </a:lnRef>
          <a:fillRef idx="3">
            <a:schemeClr val="dk1"/>
          </a:fillRef>
          <a:effectRef idx="2">
            <a:schemeClr val="dk1"/>
          </a:effectRef>
          <a:fontRef idx="minor">
            <a:schemeClr val="lt1"/>
          </a:fontRef>
        </p:style>
        <p:txBody>
          <a:bodyPr rtlCol="0" anchor="ctr"/>
          <a:lstStyle/>
          <a:p>
            <a:pPr algn="ctr"/>
            <a:r>
              <a:rPr lang="bn-BD" dirty="0" smtClean="0"/>
              <a:t>কৃষিক্ষেত্রে ব্যবহার</a:t>
            </a:r>
            <a:endParaRPr lang="en-US" dirty="0"/>
          </a:p>
        </p:txBody>
      </p:sp>
      <p:sp>
        <p:nvSpPr>
          <p:cNvPr id="3" name="Bevel 2"/>
          <p:cNvSpPr/>
          <p:nvPr/>
        </p:nvSpPr>
        <p:spPr>
          <a:xfrm>
            <a:off x="0" y="1143000"/>
            <a:ext cx="3810000" cy="5708870"/>
          </a:xfrm>
          <a:prstGeom prst="beve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smtClean="0">
                <a:latin typeface="NikoshBAN" panose="02000000000000000000" pitchFamily="2" charset="0"/>
                <a:cs typeface="NikoshBAN" panose="02000000000000000000" pitchFamily="2" charset="0"/>
              </a:rPr>
              <a:t>১।পতঙ্গ নিয়ন্ত্রণে তেজস্ক্রিয় আইসোটোপ ব্যবহার করা হয়।</a:t>
            </a:r>
          </a:p>
          <a:p>
            <a:r>
              <a:rPr lang="bn-BD" sz="3200" dirty="0" smtClean="0">
                <a:latin typeface="NikoshBAN" panose="02000000000000000000" pitchFamily="2" charset="0"/>
                <a:cs typeface="NikoshBAN" panose="02000000000000000000" pitchFamily="2" charset="0"/>
              </a:rPr>
              <a:t>২।কখন কোন সার কী পরিমাণ ব্যবহার করতে হবে তাও জানা যাবে।</a:t>
            </a:r>
            <a:endParaRPr lang="en-US" sz="32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143000"/>
            <a:ext cx="5334000" cy="5708870"/>
          </a:xfrm>
          <a:prstGeom prst="rect">
            <a:avLst/>
          </a:prstGeom>
        </p:spPr>
      </p:pic>
    </p:spTree>
    <p:extLst>
      <p:ext uri="{BB962C8B-B14F-4D97-AF65-F5344CB8AC3E}">
        <p14:creationId xmlns:p14="http://schemas.microsoft.com/office/powerpoint/2010/main" val="40082613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76200" y="152400"/>
            <a:ext cx="8915400" cy="1143000"/>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719263" algn="l"/>
              </a:tabLst>
            </a:pPr>
            <a:r>
              <a:rPr lang="bn-BD" sz="4400" dirty="0" smtClean="0">
                <a:solidFill>
                  <a:srgbClr val="FF0000"/>
                </a:solidFill>
                <a:latin typeface="NikoshBAN" panose="02000000000000000000" pitchFamily="2" charset="0"/>
                <a:cs typeface="NikoshBAN" panose="02000000000000000000" pitchFamily="2" charset="0"/>
              </a:rPr>
              <a:t>খাদ্যদ্রব্য সংরক্ষণে</a:t>
            </a:r>
            <a:endParaRPr lang="en-US" sz="4400" dirty="0">
              <a:solidFill>
                <a:srgbClr val="FF0000"/>
              </a:solidFill>
              <a:latin typeface="NikoshBAN" panose="02000000000000000000" pitchFamily="2" charset="0"/>
              <a:cs typeface="NikoshBAN" panose="02000000000000000000" pitchFamily="2" charset="0"/>
            </a:endParaRPr>
          </a:p>
        </p:txBody>
      </p:sp>
      <p:sp>
        <p:nvSpPr>
          <p:cNvPr id="4" name="Flowchart: Alternate Process 3"/>
          <p:cNvSpPr/>
          <p:nvPr/>
        </p:nvSpPr>
        <p:spPr>
          <a:xfrm>
            <a:off x="76200" y="1676400"/>
            <a:ext cx="3810000" cy="51816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anose="02000000000000000000" pitchFamily="2" charset="0"/>
                <a:cs typeface="NikoshBAN" panose="02000000000000000000" pitchFamily="2" charset="0"/>
              </a:rPr>
              <a:t>ব্যাকটেরিয়াসহ অনেক জীবাণু তেজস্ক্রিয় রশ্মিতে মারা যায় তাই  </a:t>
            </a:r>
            <a:endParaRPr lang="bn-BD" sz="3200" dirty="0">
              <a:latin typeface="NikoshBAN" panose="02000000000000000000" pitchFamily="2" charset="0"/>
              <a:cs typeface="NikoshBAN" panose="02000000000000000000" pitchFamily="2" charset="0"/>
            </a:endParaRPr>
          </a:p>
          <a:p>
            <a:pPr algn="ctr"/>
            <a:r>
              <a:rPr lang="bn-BD" sz="3200" dirty="0" smtClean="0">
                <a:latin typeface="NikoshBAN" panose="02000000000000000000" pitchFamily="2" charset="0"/>
                <a:cs typeface="NikoshBAN" panose="02000000000000000000" pitchFamily="2" charset="0"/>
              </a:rPr>
              <a:t>খাদ্যদ্রব্য ও ফলমূলকে জীবাণুমুক্ত করে সংরক্ষণ করতে তেজস্ক্রিয় আইসোটোপ ব্যবহৃত হয়।</a:t>
            </a:r>
            <a:endParaRPr lang="en-US" sz="32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676400"/>
            <a:ext cx="4800600" cy="5257799"/>
          </a:xfrm>
          <a:prstGeom prst="rect">
            <a:avLst/>
          </a:prstGeom>
          <a:ln>
            <a:solidFill>
              <a:schemeClr val="accent5"/>
            </a:solidFill>
          </a:ln>
        </p:spPr>
      </p:pic>
    </p:spTree>
    <p:extLst>
      <p:ext uri="{BB962C8B-B14F-4D97-AF65-F5344CB8AC3E}">
        <p14:creationId xmlns:p14="http://schemas.microsoft.com/office/powerpoint/2010/main" val="4027124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533400" y="6824"/>
            <a:ext cx="7848600" cy="990600"/>
          </a:xfrm>
          <a:prstGeom prst="flowChartTerminator">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BD" sz="3600" dirty="0" smtClean="0">
                <a:latin typeface="NikoshBAN" panose="02000000000000000000" pitchFamily="2" charset="0"/>
                <a:cs typeface="NikoshBAN" panose="02000000000000000000" pitchFamily="2" charset="0"/>
              </a:rPr>
              <a:t>ভূ-তাত্ত্বিক বৈজ্ঞানিক গবেষণার কাজেঃ</a:t>
            </a:r>
            <a:endParaRPr lang="en-US" sz="3600" dirty="0">
              <a:latin typeface="NikoshBAN" panose="02000000000000000000" pitchFamily="2" charset="0"/>
              <a:cs typeface="NikoshBAN" panose="02000000000000000000" pitchFamily="2" charset="0"/>
            </a:endParaRPr>
          </a:p>
        </p:txBody>
      </p:sp>
      <p:sp>
        <p:nvSpPr>
          <p:cNvPr id="4" name="Rounded Rectangular Callout 3"/>
          <p:cNvSpPr/>
          <p:nvPr/>
        </p:nvSpPr>
        <p:spPr>
          <a:xfrm>
            <a:off x="0" y="2971800"/>
            <a:ext cx="4572000" cy="3886200"/>
          </a:xfrm>
          <a:prstGeom prst="wedgeRoundRectCallout">
            <a:avLst>
              <a:gd name="adj1" fmla="val 45933"/>
              <a:gd name="adj2" fmla="val -92246"/>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bn-BD" sz="3600" dirty="0" smtClean="0">
                <a:latin typeface="NikoshBAN" panose="02000000000000000000" pitchFamily="2" charset="0"/>
                <a:cs typeface="NikoshBAN" panose="02000000000000000000" pitchFamily="2" charset="0"/>
              </a:rPr>
              <a:t>১।পুরাতন ফসিলের বয়স নির্ণয় করতে আইসোটোপ ব্যবহার করা হয়।</a:t>
            </a:r>
            <a:endParaRPr lang="en-US" sz="36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146412"/>
            <a:ext cx="4267200" cy="2895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008" y="4191000"/>
            <a:ext cx="4457700" cy="2667000"/>
          </a:xfrm>
          <a:prstGeom prst="rect">
            <a:avLst/>
          </a:prstGeom>
        </p:spPr>
      </p:pic>
    </p:spTree>
    <p:extLst>
      <p:ext uri="{BB962C8B-B14F-4D97-AF65-F5344CB8AC3E}">
        <p14:creationId xmlns:p14="http://schemas.microsoft.com/office/powerpoint/2010/main" val="20310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0" y="152400"/>
            <a:ext cx="8305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anose="02000000000000000000" pitchFamily="2" charset="0"/>
                <a:cs typeface="NikoshBAN" panose="02000000000000000000" pitchFamily="2" charset="0"/>
              </a:rPr>
              <a:t>পাঠঃ৯-১১.পরমাণুতে ইলেকট্রন কিভাবে  বিন্যস্ত থাকে</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3505200" y="1778758"/>
            <a:ext cx="5486400" cy="5078313"/>
          </a:xfrm>
          <a:prstGeom prst="rect">
            <a:avLst/>
          </a:prstGeom>
          <a:solidFill>
            <a:srgbClr val="00B0F0"/>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bn-BD" sz="3600" dirty="0" smtClean="0">
                <a:solidFill>
                  <a:srgbClr val="FFFF00"/>
                </a:solidFill>
                <a:latin typeface="NikoshBAN" pitchFamily="2" charset="0"/>
                <a:cs typeface="NikoshBAN" pitchFamily="2" charset="0"/>
              </a:rPr>
              <a:t>  আমরা জানি</a:t>
            </a:r>
            <a:r>
              <a:rPr lang="bn-BD" sz="3600" dirty="0">
                <a:solidFill>
                  <a:srgbClr val="FFFF00"/>
                </a:solidFill>
                <a:latin typeface="NikoshBAN" pitchFamily="2" charset="0"/>
                <a:cs typeface="NikoshBAN" pitchFamily="2" charset="0"/>
              </a:rPr>
              <a:t> </a:t>
            </a:r>
            <a:r>
              <a:rPr lang="bn-IN" sz="3600" dirty="0" smtClean="0">
                <a:solidFill>
                  <a:srgbClr val="FFFF00"/>
                </a:solidFill>
                <a:latin typeface="NikoshBAN" pitchFamily="2" charset="0"/>
                <a:cs typeface="NikoshBAN" pitchFamily="2" charset="0"/>
              </a:rPr>
              <a:t>যে</a:t>
            </a:r>
            <a:r>
              <a:rPr lang="en-US" sz="3600" dirty="0" smtClean="0">
                <a:solidFill>
                  <a:srgbClr val="FFFF00"/>
                </a:solidFill>
                <a:latin typeface="NikoshBAN" pitchFamily="2" charset="0"/>
                <a:cs typeface="NikoshBAN" pitchFamily="2" charset="0"/>
              </a:rPr>
              <a:t>, </a:t>
            </a:r>
            <a:r>
              <a:rPr lang="bn-IN" sz="3600" dirty="0" smtClean="0">
                <a:solidFill>
                  <a:srgbClr val="FFFF00"/>
                </a:solidFill>
                <a:latin typeface="NikoshBAN" pitchFamily="2" charset="0"/>
                <a:cs typeface="NikoshBAN" pitchFamily="2" charset="0"/>
              </a:rPr>
              <a:t>পরমাণুতে ইলেকট্রন নিউক্লি</a:t>
            </a:r>
            <a:r>
              <a:rPr lang="bn-BD" sz="3600" dirty="0" smtClean="0">
                <a:solidFill>
                  <a:srgbClr val="FFFF00"/>
                </a:solidFill>
                <a:latin typeface="NikoshBAN" pitchFamily="2" charset="0"/>
                <a:cs typeface="NikoshBAN" pitchFamily="2" charset="0"/>
              </a:rPr>
              <a:t>য়া</a:t>
            </a:r>
            <a:r>
              <a:rPr lang="bn-IN" sz="3600" dirty="0" smtClean="0">
                <a:solidFill>
                  <a:srgbClr val="FFFF00"/>
                </a:solidFill>
                <a:latin typeface="NikoshBAN" pitchFamily="2" charset="0"/>
                <a:cs typeface="NikoshBAN" pitchFamily="2" charset="0"/>
              </a:rPr>
              <a:t>সকে কেন্দ্র করে </a:t>
            </a:r>
            <a:r>
              <a:rPr lang="bn-BD" sz="3600" dirty="0" smtClean="0">
                <a:solidFill>
                  <a:srgbClr val="FFFF00"/>
                </a:solidFill>
                <a:latin typeface="NikoshBAN" pitchFamily="2" charset="0"/>
                <a:cs typeface="NikoshBAN" pitchFamily="2" charset="0"/>
              </a:rPr>
              <a:t>ঘু</a:t>
            </a:r>
            <a:r>
              <a:rPr lang="bn-IN" sz="3600" dirty="0" smtClean="0">
                <a:solidFill>
                  <a:srgbClr val="FFFF00"/>
                </a:solidFill>
                <a:latin typeface="NikoshBAN" pitchFamily="2" charset="0"/>
                <a:cs typeface="NikoshBAN" pitchFamily="2" charset="0"/>
              </a:rPr>
              <a:t>রে।</a:t>
            </a:r>
            <a:r>
              <a:rPr lang="bn-BD" sz="3600" dirty="0" smtClean="0">
                <a:solidFill>
                  <a:srgbClr val="FFFF00"/>
                </a:solidFill>
                <a:latin typeface="NikoshBAN" pitchFamily="2" charset="0"/>
                <a:cs typeface="NikoshBAN" pitchFamily="2" charset="0"/>
              </a:rPr>
              <a:t> </a:t>
            </a:r>
          </a:p>
          <a:p>
            <a:pPr algn="ctr"/>
            <a:r>
              <a:rPr lang="bn-IN" sz="3600" dirty="0" smtClean="0">
                <a:solidFill>
                  <a:srgbClr val="FFFF00"/>
                </a:solidFill>
                <a:latin typeface="NikoshBAN" pitchFamily="2" charset="0"/>
                <a:cs typeface="NikoshBAN" pitchFamily="2" charset="0"/>
              </a:rPr>
              <a:t>এবং তাদের সুনির্দিষ্ট কক্ষপথ র</a:t>
            </a:r>
            <a:r>
              <a:rPr lang="bn-BD" sz="3600" dirty="0" smtClean="0">
                <a:solidFill>
                  <a:srgbClr val="FFFF00"/>
                </a:solidFill>
                <a:latin typeface="NikoshBAN" pitchFamily="2" charset="0"/>
                <a:cs typeface="NikoshBAN" pitchFamily="2" charset="0"/>
              </a:rPr>
              <a:t>য়ে</a:t>
            </a:r>
            <a:r>
              <a:rPr lang="bn-IN" sz="3600" dirty="0" smtClean="0">
                <a:solidFill>
                  <a:srgbClr val="FFFF00"/>
                </a:solidFill>
                <a:latin typeface="NikoshBAN" pitchFamily="2" charset="0"/>
                <a:cs typeface="NikoshBAN" pitchFamily="2" charset="0"/>
              </a:rPr>
              <a:t>ছে। এখন প্রশ্ন হলো একটি কক্ষপথে</a:t>
            </a:r>
            <a:r>
              <a:rPr lang="bn-BD" sz="3600" dirty="0" smtClean="0">
                <a:solidFill>
                  <a:srgbClr val="FFFF00"/>
                </a:solidFill>
                <a:latin typeface="NikoshBAN" pitchFamily="2" charset="0"/>
                <a:cs typeface="NikoshBAN" pitchFamily="2" charset="0"/>
              </a:rPr>
              <a:t> </a:t>
            </a:r>
            <a:r>
              <a:rPr lang="bn-IN" sz="3600" dirty="0" smtClean="0">
                <a:solidFill>
                  <a:srgbClr val="FFFF00"/>
                </a:solidFill>
                <a:latin typeface="NikoshBAN" pitchFamily="2" charset="0"/>
                <a:cs typeface="NikoshBAN" pitchFamily="2" charset="0"/>
              </a:rPr>
              <a:t> ক</a:t>
            </a:r>
            <a:r>
              <a:rPr lang="bn-BD" sz="3600" dirty="0" smtClean="0">
                <a:solidFill>
                  <a:srgbClr val="FFFF00"/>
                </a:solidFill>
                <a:latin typeface="NikoshBAN" pitchFamily="2" charset="0"/>
                <a:cs typeface="NikoshBAN" pitchFamily="2" charset="0"/>
              </a:rPr>
              <a:t>য়</a:t>
            </a:r>
            <a:r>
              <a:rPr lang="bn-IN" sz="3600" dirty="0" smtClean="0">
                <a:solidFill>
                  <a:srgbClr val="FFFF00"/>
                </a:solidFill>
                <a:latin typeface="NikoshBAN" pitchFamily="2" charset="0"/>
                <a:cs typeface="NikoshBAN" pitchFamily="2" charset="0"/>
              </a:rPr>
              <a:t>টি ইলেকট্রন থাকবে</a:t>
            </a:r>
            <a:r>
              <a:rPr lang="en-US" sz="3600" dirty="0" smtClean="0">
                <a:solidFill>
                  <a:srgbClr val="FFFF00"/>
                </a:solidFill>
                <a:latin typeface="NikoshBAN" pitchFamily="2" charset="0"/>
                <a:cs typeface="NikoshBAN" pitchFamily="2" charset="0"/>
              </a:rPr>
              <a:t>?</a:t>
            </a:r>
            <a:r>
              <a:rPr lang="bn-BD" sz="3600" dirty="0" smtClean="0">
                <a:solidFill>
                  <a:srgbClr val="FFFF00"/>
                </a:solidFill>
                <a:latin typeface="NikoshBAN" pitchFamily="2" charset="0"/>
                <a:cs typeface="NikoshBAN" pitchFamily="2" charset="0"/>
              </a:rPr>
              <a:t> নিম্নে </a:t>
            </a:r>
            <a:r>
              <a:rPr lang="bn-IN" sz="3600" dirty="0" smtClean="0">
                <a:solidFill>
                  <a:srgbClr val="FFFF00"/>
                </a:solidFill>
                <a:latin typeface="NikoshBAN" pitchFamily="2" charset="0"/>
                <a:cs typeface="NikoshBAN" pitchFamily="2" charset="0"/>
              </a:rPr>
              <a:t>হাইড্রোজেনের চিত্রটি দেখ। </a:t>
            </a:r>
            <a:r>
              <a:rPr lang="bn-BD" sz="3600" dirty="0" smtClean="0">
                <a:solidFill>
                  <a:srgbClr val="FFFF00"/>
                </a:solidFill>
                <a:latin typeface="NikoshBAN" pitchFamily="2" charset="0"/>
                <a:cs typeface="NikoshBAN" pitchFamily="2" charset="0"/>
              </a:rPr>
              <a:t> </a:t>
            </a:r>
            <a:r>
              <a:rPr lang="bn-IN" sz="3600" dirty="0" smtClean="0">
                <a:solidFill>
                  <a:srgbClr val="FFFF00"/>
                </a:solidFill>
                <a:latin typeface="NikoshBAN" pitchFamily="2" charset="0"/>
                <a:cs typeface="NikoshBAN" pitchFamily="2" charset="0"/>
              </a:rPr>
              <a:t>হাইড্রোজেন</a:t>
            </a:r>
            <a:r>
              <a:rPr lang="bn-BD" sz="3600" dirty="0" smtClean="0">
                <a:solidFill>
                  <a:srgbClr val="FFFF00"/>
                </a:solidFill>
                <a:latin typeface="NikoshBAN" pitchFamily="2" charset="0"/>
                <a:cs typeface="NikoshBAN" pitchFamily="2" charset="0"/>
              </a:rPr>
              <a:t> </a:t>
            </a:r>
            <a:r>
              <a:rPr lang="bn-IN" sz="3600" dirty="0" smtClean="0">
                <a:solidFill>
                  <a:srgbClr val="FFFF00"/>
                </a:solidFill>
                <a:latin typeface="NikoshBAN" pitchFamily="2" charset="0"/>
                <a:cs typeface="NikoshBAN" pitchFamily="2" charset="0"/>
              </a:rPr>
              <a:t> পরমাণুতে একটি ইলেকট্রন থাকে। সেই ইলেকট্রনটি একা একা</a:t>
            </a:r>
            <a:r>
              <a:rPr lang="bn-BD" sz="3600" dirty="0" smtClean="0">
                <a:solidFill>
                  <a:srgbClr val="FFFF00"/>
                </a:solidFill>
                <a:latin typeface="NikoshBAN" pitchFamily="2" charset="0"/>
                <a:cs typeface="NikoshBAN" pitchFamily="2" charset="0"/>
              </a:rPr>
              <a:t> </a:t>
            </a:r>
            <a:r>
              <a:rPr lang="bn-IN" sz="3600" dirty="0" smtClean="0">
                <a:solidFill>
                  <a:srgbClr val="FFFF00"/>
                </a:solidFill>
                <a:latin typeface="NikoshBAN" pitchFamily="2" charset="0"/>
                <a:cs typeface="NikoshBAN" pitchFamily="2" charset="0"/>
              </a:rPr>
              <a:t>নিউক্লি</a:t>
            </a:r>
            <a:r>
              <a:rPr lang="bn-BD" sz="3600" dirty="0" smtClean="0">
                <a:solidFill>
                  <a:srgbClr val="FFFF00"/>
                </a:solidFill>
                <a:latin typeface="NikoshBAN" pitchFamily="2" charset="0"/>
                <a:cs typeface="NikoshBAN" pitchFamily="2" charset="0"/>
              </a:rPr>
              <a:t>য়া</a:t>
            </a:r>
            <a:r>
              <a:rPr lang="bn-IN" sz="3600" dirty="0" smtClean="0">
                <a:solidFill>
                  <a:srgbClr val="FFFF00"/>
                </a:solidFill>
                <a:latin typeface="NikoshBAN" pitchFamily="2" charset="0"/>
                <a:cs typeface="NikoshBAN" pitchFamily="2" charset="0"/>
              </a:rPr>
              <a:t>স</a:t>
            </a:r>
            <a:r>
              <a:rPr lang="bn-BD" sz="3600" dirty="0" smtClean="0">
                <a:solidFill>
                  <a:srgbClr val="FFFF00"/>
                </a:solidFill>
                <a:latin typeface="NikoshBAN" pitchFamily="2" charset="0"/>
                <a:cs typeface="NikoshBAN" pitchFamily="2" charset="0"/>
              </a:rPr>
              <a:t> </a:t>
            </a:r>
            <a:r>
              <a:rPr lang="bn-IN" sz="3600" dirty="0" smtClean="0">
                <a:solidFill>
                  <a:srgbClr val="FFFF00"/>
                </a:solidFill>
                <a:latin typeface="NikoshBAN" pitchFamily="2" charset="0"/>
                <a:cs typeface="NikoshBAN" pitchFamily="2" charset="0"/>
              </a:rPr>
              <a:t>কে কেন্দ্র করে </a:t>
            </a:r>
            <a:r>
              <a:rPr lang="bn-BD" sz="3600" dirty="0" smtClean="0">
                <a:solidFill>
                  <a:srgbClr val="FFFF00"/>
                </a:solidFill>
                <a:latin typeface="NikoshBAN" pitchFamily="2" charset="0"/>
                <a:cs typeface="NikoshBAN" pitchFamily="2" charset="0"/>
              </a:rPr>
              <a:t>ঘু</a:t>
            </a:r>
            <a:r>
              <a:rPr lang="bn-IN" sz="3600" dirty="0" smtClean="0">
                <a:solidFill>
                  <a:srgbClr val="FFFF00"/>
                </a:solidFill>
                <a:latin typeface="NikoshBAN" pitchFamily="2" charset="0"/>
                <a:cs typeface="NikoshBAN" pitchFamily="2" charset="0"/>
              </a:rPr>
              <a:t>রে। </a:t>
            </a:r>
            <a:r>
              <a:rPr lang="bn-BD" sz="3600" dirty="0" smtClean="0">
                <a:solidFill>
                  <a:srgbClr val="FFFF00"/>
                </a:solidFill>
                <a:latin typeface="NikoshBAN" pitchFamily="2" charset="0"/>
                <a:cs typeface="NikoshBAN" pitchFamily="2" charset="0"/>
              </a:rPr>
              <a:t> </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599"/>
            <a:ext cx="3429000" cy="5104471"/>
          </a:xfrm>
          <a:prstGeom prst="rect">
            <a:avLst/>
          </a:prstGeom>
        </p:spPr>
      </p:pic>
    </p:spTree>
    <p:extLst>
      <p:ext uri="{BB962C8B-B14F-4D97-AF65-F5344CB8AC3E}">
        <p14:creationId xmlns:p14="http://schemas.microsoft.com/office/powerpoint/2010/main" val="298460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undation Series, Atom and Molecule, Class: VII, Part: 2 - WBBSE ..."/>
          <p:cNvPicPr>
            <a:picLocks noChangeAspect="1" noChangeArrowheads="1"/>
          </p:cNvPicPr>
          <p:nvPr/>
        </p:nvPicPr>
        <p:blipFill>
          <a:blip r:embed="rId2"/>
          <a:srcRect/>
          <a:stretch>
            <a:fillRect/>
          </a:stretch>
        </p:blipFill>
        <p:spPr bwMode="auto">
          <a:xfrm>
            <a:off x="5334000" y="660625"/>
            <a:ext cx="3810000" cy="6124754"/>
          </a:xfrm>
          <a:prstGeom prst="rect">
            <a:avLst/>
          </a:prstGeom>
          <a:noFill/>
        </p:spPr>
      </p:pic>
      <p:sp>
        <p:nvSpPr>
          <p:cNvPr id="3" name="TextBox 2"/>
          <p:cNvSpPr txBox="1"/>
          <p:nvPr/>
        </p:nvSpPr>
        <p:spPr>
          <a:xfrm>
            <a:off x="0" y="660624"/>
            <a:ext cx="5181600" cy="6124754"/>
          </a:xfrm>
          <a:prstGeom prst="rect">
            <a:avLst/>
          </a:prstGeom>
          <a:solidFill>
            <a:schemeClr val="accent5"/>
          </a:solidFill>
        </p:spPr>
        <p:style>
          <a:lnRef idx="3">
            <a:schemeClr val="lt1"/>
          </a:lnRef>
          <a:fillRef idx="1">
            <a:schemeClr val="dk1"/>
          </a:fillRef>
          <a:effectRef idx="1">
            <a:schemeClr val="dk1"/>
          </a:effectRef>
          <a:fontRef idx="minor">
            <a:schemeClr val="lt1"/>
          </a:fontRef>
        </p:style>
        <p:txBody>
          <a:bodyPr wrap="square" rtlCol="0">
            <a:spAutoFit/>
          </a:bodyPr>
          <a:lstStyle/>
          <a:p>
            <a:pPr lvl="0" fontAlgn="base">
              <a:spcBef>
                <a:spcPct val="0"/>
              </a:spcBef>
              <a:spcAft>
                <a:spcPct val="0"/>
              </a:spcAft>
            </a:pPr>
            <a:r>
              <a:rPr lang="bn-IN" sz="2800" dirty="0">
                <a:solidFill>
                  <a:srgbClr val="FFFF00"/>
                </a:solidFill>
                <a:latin typeface="NikoshBAN" pitchFamily="2" charset="0"/>
                <a:cs typeface="NikoshBAN" pitchFamily="2" charset="0"/>
              </a:rPr>
              <a:t>একইভাবে কার্বন পরমাণুতে ৬টি ইলেকট্রন থাকা</a:t>
            </a:r>
            <a:r>
              <a:rPr lang="en-US" sz="2800" dirty="0">
                <a:solidFill>
                  <a:srgbClr val="FFFF00"/>
                </a:solidFill>
                <a:latin typeface="NikoshBAN" pitchFamily="2" charset="0"/>
                <a:cs typeface="NikoshBAN" pitchFamily="2" charset="0"/>
              </a:rPr>
              <a:t>য়</a:t>
            </a:r>
            <a:r>
              <a:rPr lang="bn-IN" sz="2800" dirty="0">
                <a:solidFill>
                  <a:srgbClr val="FFFF00"/>
                </a:solidFill>
                <a:latin typeface="NikoshBAN" pitchFamily="2" charset="0"/>
                <a:cs typeface="NikoshBAN" pitchFamily="2" charset="0"/>
              </a:rPr>
              <a:t> এদের দুটি ইলেকট্রন</a:t>
            </a:r>
            <a:r>
              <a:rPr lang="en-US" sz="2800" dirty="0">
                <a:solidFill>
                  <a:srgbClr val="FFFF00"/>
                </a:solidFill>
                <a:latin typeface="NikoshBAN" pitchFamily="2" charset="0"/>
                <a:cs typeface="NikoshBAN" pitchFamily="2" charset="0"/>
              </a:rPr>
              <a:t> </a:t>
            </a:r>
            <a:r>
              <a:rPr lang="bn-IN" sz="2800" dirty="0">
                <a:solidFill>
                  <a:srgbClr val="FFFF00"/>
                </a:solidFill>
                <a:latin typeface="NikoshBAN" pitchFamily="2" charset="0"/>
                <a:cs typeface="NikoshBAN" pitchFamily="2" charset="0"/>
              </a:rPr>
              <a:t> প্রথম কক্ষপথে এবং বাকি চারটি ইলেকট্রন দ্বিতী</a:t>
            </a:r>
            <a:r>
              <a:rPr lang="en-US" sz="2800" dirty="0">
                <a:solidFill>
                  <a:srgbClr val="FFFF00"/>
                </a:solidFill>
                <a:latin typeface="NikoshBAN" pitchFamily="2" charset="0"/>
                <a:cs typeface="NikoshBAN" pitchFamily="2" charset="0"/>
              </a:rPr>
              <a:t>য়</a:t>
            </a:r>
            <a:r>
              <a:rPr lang="bn-IN" sz="2800" dirty="0">
                <a:solidFill>
                  <a:srgbClr val="FFFF00"/>
                </a:solidFill>
                <a:latin typeface="NikoshBAN" pitchFamily="2" charset="0"/>
                <a:cs typeface="NikoshBAN" pitchFamily="2" charset="0"/>
              </a:rPr>
              <a:t> কক্ষপ</a:t>
            </a:r>
            <a:r>
              <a:rPr lang="en-US" sz="2800" dirty="0" err="1">
                <a:solidFill>
                  <a:srgbClr val="FFFF00"/>
                </a:solidFill>
                <a:latin typeface="NikoshBAN" pitchFamily="2" charset="0"/>
                <a:cs typeface="NikoshBAN" pitchFamily="2" charset="0"/>
              </a:rPr>
              <a:t>থে</a:t>
            </a:r>
            <a:r>
              <a:rPr lang="en-US" sz="2800" dirty="0">
                <a:solidFill>
                  <a:srgbClr val="FFFF00"/>
                </a:solidFill>
                <a:latin typeface="NikoshBAN" pitchFamily="2" charset="0"/>
                <a:cs typeface="NikoshBAN" pitchFamily="2" charset="0"/>
              </a:rPr>
              <a:t> </a:t>
            </a:r>
            <a:r>
              <a:rPr lang="en-US" sz="2800" dirty="0" err="1">
                <a:solidFill>
                  <a:srgbClr val="FFFF00"/>
                </a:solidFill>
                <a:latin typeface="NikoshBAN" pitchFamily="2" charset="0"/>
                <a:cs typeface="NikoshBAN" pitchFamily="2" charset="0"/>
              </a:rPr>
              <a:t>থাকে</a:t>
            </a:r>
            <a:r>
              <a:rPr lang="en-US" sz="2800" dirty="0" smtClean="0">
                <a:solidFill>
                  <a:srgbClr val="FFFF00"/>
                </a:solidFill>
                <a:latin typeface="NikoshBAN" pitchFamily="2" charset="0"/>
                <a:cs typeface="NikoshBAN" pitchFamily="2" charset="0"/>
              </a:rPr>
              <a:t>।</a:t>
            </a:r>
            <a:endParaRPr lang="bn-BD" sz="2800" dirty="0" smtClean="0">
              <a:solidFill>
                <a:srgbClr val="FFFF00"/>
              </a:solidFill>
              <a:latin typeface="NikoshBAN" pitchFamily="2" charset="0"/>
              <a:cs typeface="NikoshBAN" pitchFamily="2" charset="0"/>
            </a:endParaRPr>
          </a:p>
          <a:p>
            <a:pPr fontAlgn="base">
              <a:spcBef>
                <a:spcPct val="0"/>
              </a:spcBef>
              <a:spcAft>
                <a:spcPct val="0"/>
              </a:spcAft>
            </a:pPr>
            <a:r>
              <a:rPr lang="bn-BD" sz="2800" dirty="0" smtClean="0">
                <a:solidFill>
                  <a:srgbClr val="FFFF00"/>
                </a:solidFill>
                <a:latin typeface="NikoshBAN" pitchFamily="2" charset="0"/>
                <a:cs typeface="NikoshBAN" pitchFamily="2" charset="0"/>
              </a:rPr>
              <a:t>এভাবে </a:t>
            </a:r>
            <a:r>
              <a:rPr lang="bn-BD" sz="2800" dirty="0">
                <a:solidFill>
                  <a:srgbClr val="FFFF00"/>
                </a:solidFill>
                <a:latin typeface="NikoshBAN" pitchFamily="2" charset="0"/>
                <a:cs typeface="NikoshBAN" pitchFamily="2" charset="0"/>
              </a:rPr>
              <a:t>প্রথম কক্ষপথে সর্বোচ্চ ২টি , দ্বিতীয় কক্ষপথে সর্বোচ্চ ৮টি এবং তৃতীয় কক্ষপথে সর্বোচ্চ ১৮টি </a:t>
            </a:r>
            <a:r>
              <a:rPr lang="bn-IN" sz="2800" dirty="0">
                <a:solidFill>
                  <a:srgbClr val="FFFF00"/>
                </a:solidFill>
                <a:latin typeface="NikoshBAN" pitchFamily="2" charset="0"/>
                <a:cs typeface="NikoshBAN" pitchFamily="2" charset="0"/>
              </a:rPr>
              <a:t>ইলেকট্রন</a:t>
            </a:r>
            <a:r>
              <a:rPr lang="bn-BD" sz="2800" dirty="0">
                <a:solidFill>
                  <a:srgbClr val="FFFF00"/>
                </a:solidFill>
                <a:latin typeface="NikoshBAN" pitchFamily="2" charset="0"/>
                <a:cs typeface="NikoshBAN" pitchFamily="2" charset="0"/>
              </a:rPr>
              <a:t> থাকতে পারে। কক্ষপথ গুলোকে শক্তিস্তরও বলা হয়। এবার সোডিয়াম পরমাণুর কথা ধর। সোডিয়ামের একটি পরমাণুতে ১১টি  ইলেকট্রন থাকতে পারে। তাহলে এর ইলেকট্রনগুলো কয়টি </a:t>
            </a:r>
            <a:r>
              <a:rPr lang="bn-BD" sz="2800" dirty="0" smtClean="0">
                <a:solidFill>
                  <a:srgbClr val="FFFF00"/>
                </a:solidFill>
                <a:latin typeface="NikoshBAN" pitchFamily="2" charset="0"/>
                <a:cs typeface="NikoshBAN" pitchFamily="2" charset="0"/>
              </a:rPr>
              <a:t>কক্ষপথ? </a:t>
            </a:r>
            <a:r>
              <a:rPr lang="bn-BD" sz="2800" dirty="0">
                <a:solidFill>
                  <a:srgbClr val="FFFF00"/>
                </a:solidFill>
                <a:latin typeface="NikoshBAN" pitchFamily="2" charset="0"/>
                <a:cs typeface="NikoshBAN" pitchFamily="2" charset="0"/>
              </a:rPr>
              <a:t>নিশ্চয়ই ২, ৮, ১ এভাবে থাকবে। অর্থাৎ প্রথম কক্ষপথে ২টি,  দ্বিতীয় কক্ষপথে ৮টি এবং তৃতীয়টিতে ১টি </a:t>
            </a:r>
            <a:r>
              <a:rPr lang="bn-BD" sz="2800" dirty="0" smtClean="0">
                <a:solidFill>
                  <a:srgbClr val="FFFF00"/>
                </a:solidFill>
                <a:latin typeface="NikoshBAN" pitchFamily="2" charset="0"/>
                <a:cs typeface="NikoshBAN" pitchFamily="2" charset="0"/>
              </a:rPr>
              <a:t>থাকবে</a:t>
            </a:r>
            <a:endParaRPr lang="bn-BD" sz="28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4848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undation Series, Atom and Molecule, Class: VII, Part: 2 - WBBSE ..."/>
          <p:cNvPicPr>
            <a:picLocks noChangeAspect="1" noChangeArrowheads="1"/>
          </p:cNvPicPr>
          <p:nvPr/>
        </p:nvPicPr>
        <p:blipFill>
          <a:blip r:embed="rId2"/>
          <a:srcRect/>
          <a:stretch>
            <a:fillRect/>
          </a:stretch>
        </p:blipFill>
        <p:spPr bwMode="auto">
          <a:xfrm>
            <a:off x="0" y="2856188"/>
            <a:ext cx="4305000" cy="3913322"/>
          </a:xfrm>
          <a:prstGeom prst="rect">
            <a:avLst/>
          </a:prstGeom>
          <a:noFill/>
        </p:spPr>
      </p:pic>
      <p:sp>
        <p:nvSpPr>
          <p:cNvPr id="3" name="Rectangle 2"/>
          <p:cNvSpPr/>
          <p:nvPr/>
        </p:nvSpPr>
        <p:spPr>
          <a:xfrm>
            <a:off x="1292" y="89141"/>
            <a:ext cx="4207790" cy="26776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endParaRPr lang="en-US" sz="2800" dirty="0" smtClean="0">
              <a:solidFill>
                <a:schemeClr val="bg2"/>
              </a:solidFill>
              <a:latin typeface="NikoshBAN" pitchFamily="2" charset="0"/>
              <a:cs typeface="NikoshBAN" pitchFamily="2" charset="0"/>
            </a:endParaRPr>
          </a:p>
          <a:p>
            <a:r>
              <a:rPr lang="bn-IN" sz="2800" dirty="0" smtClean="0">
                <a:solidFill>
                  <a:schemeClr val="bg2"/>
                </a:solidFill>
                <a:latin typeface="NikoshBAN" pitchFamily="2" charset="0"/>
                <a:cs typeface="NikoshBAN" pitchFamily="2" charset="0"/>
              </a:rPr>
              <a:t>হিলি</a:t>
            </a:r>
            <a:r>
              <a:rPr lang="en-US" sz="2800" dirty="0" err="1">
                <a:solidFill>
                  <a:schemeClr val="bg2"/>
                </a:solidFill>
                <a:latin typeface="NikoshBAN" pitchFamily="2" charset="0"/>
                <a:cs typeface="NikoshBAN" pitchFamily="2" charset="0"/>
              </a:rPr>
              <a:t>য়া</a:t>
            </a:r>
            <a:r>
              <a:rPr lang="bn-IN" sz="2800" dirty="0">
                <a:solidFill>
                  <a:schemeClr val="bg2"/>
                </a:solidFill>
                <a:latin typeface="NikoshBAN" pitchFamily="2" charset="0"/>
                <a:cs typeface="NikoshBAN" pitchFamily="2" charset="0"/>
              </a:rPr>
              <a:t>ম পরমাণুতে </a:t>
            </a:r>
            <a:r>
              <a:rPr lang="en-US" sz="2800" dirty="0">
                <a:solidFill>
                  <a:schemeClr val="bg2"/>
                </a:solidFill>
                <a:latin typeface="NikoshBAN" pitchFamily="2" charset="0"/>
                <a:cs typeface="NikoshBAN" pitchFamily="2" charset="0"/>
              </a:rPr>
              <a:t>(</a:t>
            </a:r>
            <a:r>
              <a:rPr lang="bn-BD" sz="2800" dirty="0">
                <a:solidFill>
                  <a:schemeClr val="bg2"/>
                </a:solidFill>
                <a:latin typeface="NikoshBAN" pitchFamily="2" charset="0"/>
                <a:cs typeface="NikoshBAN" pitchFamily="2" charset="0"/>
              </a:rPr>
              <a:t> </a:t>
            </a:r>
            <a:r>
              <a:rPr lang="bn-IN" sz="2800" dirty="0">
                <a:solidFill>
                  <a:schemeClr val="bg2"/>
                </a:solidFill>
                <a:latin typeface="NikoshBAN" pitchFamily="2" charset="0"/>
                <a:cs typeface="NikoshBAN" pitchFamily="2" charset="0"/>
              </a:rPr>
              <a:t>চিত্র </a:t>
            </a:r>
            <a:r>
              <a:rPr lang="bn-BD" sz="2800" dirty="0">
                <a:solidFill>
                  <a:schemeClr val="bg2"/>
                </a:solidFill>
                <a:latin typeface="NikoshBAN" pitchFamily="2" charset="0"/>
                <a:cs typeface="NikoshBAN" pitchFamily="2" charset="0"/>
              </a:rPr>
              <a:t>-</a:t>
            </a:r>
            <a:r>
              <a:rPr lang="en-US" sz="2800" dirty="0">
                <a:solidFill>
                  <a:schemeClr val="bg2"/>
                </a:solidFill>
                <a:latin typeface="NikoshBAN" pitchFamily="2" charset="0"/>
                <a:cs typeface="NikoshBAN" pitchFamily="2" charset="0"/>
              </a:rPr>
              <a:t> </a:t>
            </a:r>
            <a:r>
              <a:rPr lang="bn-IN" sz="2800" dirty="0">
                <a:solidFill>
                  <a:schemeClr val="bg2"/>
                </a:solidFill>
                <a:latin typeface="NikoshBAN" pitchFamily="2" charset="0"/>
                <a:cs typeface="NikoshBAN" pitchFamily="2" charset="0"/>
              </a:rPr>
              <a:t>১</a:t>
            </a:r>
            <a:r>
              <a:rPr lang="bn-BD" sz="2800" dirty="0">
                <a:solidFill>
                  <a:schemeClr val="bg2"/>
                </a:solidFill>
                <a:latin typeface="NikoshBAN" pitchFamily="2" charset="0"/>
                <a:cs typeface="NikoshBAN" pitchFamily="2" charset="0"/>
              </a:rPr>
              <a:t> </a:t>
            </a:r>
            <a:r>
              <a:rPr lang="en-US" sz="2800" dirty="0">
                <a:solidFill>
                  <a:schemeClr val="bg2"/>
                </a:solidFill>
                <a:latin typeface="NikoshBAN" pitchFamily="2" charset="0"/>
                <a:cs typeface="NikoshBAN" pitchFamily="2" charset="0"/>
              </a:rPr>
              <a:t>) </a:t>
            </a:r>
            <a:r>
              <a:rPr lang="bn-IN" sz="2800" dirty="0">
                <a:solidFill>
                  <a:schemeClr val="bg2"/>
                </a:solidFill>
                <a:latin typeface="NikoshBAN" pitchFamily="2" charset="0"/>
                <a:cs typeface="NikoshBAN" pitchFamily="2" charset="0"/>
              </a:rPr>
              <a:t>দুইটি ইলেকট্রন নিউক্লি</a:t>
            </a:r>
            <a:r>
              <a:rPr lang="en-US" sz="2800" dirty="0" err="1">
                <a:solidFill>
                  <a:schemeClr val="bg2"/>
                </a:solidFill>
                <a:latin typeface="NikoshBAN" pitchFamily="2" charset="0"/>
                <a:cs typeface="NikoshBAN" pitchFamily="2" charset="0"/>
              </a:rPr>
              <a:t>য়া</a:t>
            </a:r>
            <a:r>
              <a:rPr lang="bn-IN" sz="2800" dirty="0">
                <a:solidFill>
                  <a:schemeClr val="bg2"/>
                </a:solidFill>
                <a:latin typeface="NikoshBAN" pitchFamily="2" charset="0"/>
                <a:cs typeface="NikoshBAN" pitchFamily="2" charset="0"/>
              </a:rPr>
              <a:t>সকে কেন্দ্র করে</a:t>
            </a:r>
            <a:r>
              <a:rPr lang="bn-BD" sz="2800" dirty="0">
                <a:solidFill>
                  <a:schemeClr val="bg2"/>
                </a:solidFill>
                <a:latin typeface="NikoshBAN" pitchFamily="2" charset="0"/>
                <a:cs typeface="NikoshBAN" pitchFamily="2" charset="0"/>
              </a:rPr>
              <a:t> </a:t>
            </a:r>
            <a:r>
              <a:rPr lang="bn-IN" sz="2800" dirty="0">
                <a:solidFill>
                  <a:schemeClr val="bg2"/>
                </a:solidFill>
                <a:latin typeface="NikoshBAN" pitchFamily="2" charset="0"/>
                <a:cs typeface="NikoshBAN" pitchFamily="2" charset="0"/>
              </a:rPr>
              <a:t> </a:t>
            </a:r>
            <a:r>
              <a:rPr lang="en-US" sz="2800" dirty="0">
                <a:solidFill>
                  <a:schemeClr val="bg2"/>
                </a:solidFill>
                <a:latin typeface="NikoshBAN" pitchFamily="2" charset="0"/>
                <a:cs typeface="NikoshBAN" pitchFamily="2" charset="0"/>
              </a:rPr>
              <a:t> </a:t>
            </a:r>
            <a:r>
              <a:rPr lang="bn-IN" sz="2800" dirty="0">
                <a:solidFill>
                  <a:schemeClr val="bg2"/>
                </a:solidFill>
                <a:latin typeface="NikoshBAN" pitchFamily="2" charset="0"/>
                <a:cs typeface="NikoshBAN" pitchFamily="2" charset="0"/>
              </a:rPr>
              <a:t>একটি কক্ষপথে </a:t>
            </a:r>
            <a:r>
              <a:rPr lang="en-US" sz="2800" dirty="0" err="1">
                <a:solidFill>
                  <a:schemeClr val="bg2"/>
                </a:solidFill>
                <a:latin typeface="NikoshBAN" pitchFamily="2" charset="0"/>
                <a:cs typeface="NikoshBAN" pitchFamily="2" charset="0"/>
              </a:rPr>
              <a:t>ঘু</a:t>
            </a:r>
            <a:r>
              <a:rPr lang="bn-IN" sz="2800" dirty="0">
                <a:solidFill>
                  <a:schemeClr val="bg2"/>
                </a:solidFill>
                <a:latin typeface="NikoshBAN" pitchFamily="2" charset="0"/>
                <a:cs typeface="NikoshBAN" pitchFamily="2" charset="0"/>
              </a:rPr>
              <a:t>রে। কক্ষপথগুলোতে  </a:t>
            </a:r>
            <a:r>
              <a:rPr lang="bn-BD" sz="2800" dirty="0">
                <a:solidFill>
                  <a:schemeClr val="bg2"/>
                </a:solidFill>
                <a:latin typeface="NikoshBAN" pitchFamily="2" charset="0"/>
                <a:cs typeface="NikoshBAN" pitchFamily="2" charset="0"/>
              </a:rPr>
              <a:t>      </a:t>
            </a:r>
            <a:r>
              <a:rPr lang="en-US" sz="2800" dirty="0">
                <a:solidFill>
                  <a:schemeClr val="bg2"/>
                </a:solidFill>
                <a:latin typeface="NikoshBAN" pitchFamily="2" charset="0"/>
                <a:cs typeface="NikoshBAN" pitchFamily="2" charset="0"/>
              </a:rPr>
              <a:t>( </a:t>
            </a:r>
            <a:r>
              <a:rPr lang="bn-IN" sz="2800" dirty="0">
                <a:solidFill>
                  <a:schemeClr val="bg2"/>
                </a:solidFill>
                <a:latin typeface="NikoshBAN" pitchFamily="2" charset="0"/>
                <a:cs typeface="NikoshBAN" pitchFamily="2" charset="0"/>
              </a:rPr>
              <a:t>যেখানে </a:t>
            </a:r>
            <a:r>
              <a:rPr lang="bn-BD" sz="2800" dirty="0">
                <a:solidFill>
                  <a:schemeClr val="bg2"/>
                </a:solidFill>
                <a:latin typeface="Times New Roman" pitchFamily="18" charset="0"/>
                <a:cs typeface="NikoshBAN" pitchFamily="2" charset="0"/>
              </a:rPr>
              <a:t>n</a:t>
            </a:r>
            <a:r>
              <a:rPr lang="en-US" sz="2800" dirty="0">
                <a:solidFill>
                  <a:schemeClr val="bg2"/>
                </a:solidFill>
                <a:latin typeface="NikoshBAN" pitchFamily="2" charset="0"/>
                <a:cs typeface="NikoshBAN" pitchFamily="2" charset="0"/>
              </a:rPr>
              <a:t>=</a:t>
            </a:r>
            <a:r>
              <a:rPr lang="en-US" sz="2800" dirty="0">
                <a:solidFill>
                  <a:schemeClr val="bg2"/>
                </a:solidFill>
                <a:latin typeface="Times New Roman" pitchFamily="18" charset="0"/>
                <a:cs typeface="Times New Roman" pitchFamily="18" charset="0"/>
              </a:rPr>
              <a:t> 1 , 2 , 3</a:t>
            </a:r>
            <a:r>
              <a:rPr lang="en-US" sz="2800" dirty="0">
                <a:solidFill>
                  <a:schemeClr val="bg2"/>
                </a:solidFill>
                <a:latin typeface="NikoshBAN" pitchFamily="2" charset="0"/>
                <a:cs typeface="NikoshBAN" pitchFamily="2" charset="0"/>
              </a:rPr>
              <a:t>...... ) </a:t>
            </a:r>
            <a:r>
              <a:rPr lang="bn-IN" sz="2800" dirty="0">
                <a:solidFill>
                  <a:schemeClr val="bg2"/>
                </a:solidFill>
                <a:latin typeface="NikoshBAN" pitchFamily="2" charset="0"/>
                <a:cs typeface="NikoshBAN" pitchFamily="2" charset="0"/>
              </a:rPr>
              <a:t>সূত্রানুযা</a:t>
            </a:r>
            <a:r>
              <a:rPr lang="en-US" sz="2800" dirty="0" err="1">
                <a:solidFill>
                  <a:schemeClr val="bg2"/>
                </a:solidFill>
                <a:latin typeface="NikoshBAN" pitchFamily="2" charset="0"/>
                <a:cs typeface="NikoshBAN" pitchFamily="2" charset="0"/>
              </a:rPr>
              <a:t>য়ী</a:t>
            </a:r>
            <a:r>
              <a:rPr lang="bn-IN" sz="2800" dirty="0">
                <a:solidFill>
                  <a:schemeClr val="bg2"/>
                </a:solidFill>
                <a:latin typeface="NikoshBAN" pitchFamily="2" charset="0"/>
                <a:cs typeface="NikoshBAN" pitchFamily="2" charset="0"/>
              </a:rPr>
              <a:t> ইলেকট্রন বিন্যাস করা হ</a:t>
            </a:r>
            <a:r>
              <a:rPr lang="en-US" sz="2800" dirty="0">
                <a:solidFill>
                  <a:schemeClr val="bg2"/>
                </a:solidFill>
                <a:latin typeface="NikoshBAN" pitchFamily="2" charset="0"/>
                <a:cs typeface="NikoshBAN" pitchFamily="2" charset="0"/>
              </a:rPr>
              <a:t>য়</a:t>
            </a:r>
            <a:r>
              <a:rPr lang="bn-IN" sz="2800" dirty="0" smtClean="0">
                <a:solidFill>
                  <a:schemeClr val="bg2"/>
                </a:solidFill>
                <a:latin typeface="NikoshBAN" pitchFamily="2" charset="0"/>
                <a:cs typeface="NikoshBAN" pitchFamily="2" charset="0"/>
              </a:rPr>
              <a:t>।</a:t>
            </a:r>
            <a:endParaRPr lang="en-US" sz="2800" dirty="0" smtClean="0">
              <a:solidFill>
                <a:schemeClr val="bg2"/>
              </a:solidFill>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4" name="Rectangle 3"/>
              <p:cNvSpPr/>
              <p:nvPr/>
            </p:nvSpPr>
            <p:spPr>
              <a:xfrm>
                <a:off x="4336979" y="89141"/>
                <a:ext cx="4804013" cy="19558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bn-IN" sz="4400" dirty="0">
                  <a:solidFill>
                    <a:schemeClr val="tx1"/>
                  </a:solidFill>
                  <a:latin typeface="NikoshBAN" pitchFamily="2" charset="0"/>
                  <a:cs typeface="NikoshBAN" pitchFamily="2" charset="0"/>
                </a:endParaRPr>
              </a:p>
              <a:p>
                <a:endParaRPr lang="bn-IN" sz="4400" dirty="0">
                  <a:solidFill>
                    <a:schemeClr val="tx1"/>
                  </a:solidFill>
                  <a:latin typeface="NikoshBAN" pitchFamily="2" charset="0"/>
                  <a:cs typeface="NikoshBAN" pitchFamily="2" charset="0"/>
                </a:endParaRPr>
              </a:p>
              <a:p>
                <a:r>
                  <a:rPr lang="en-US" sz="3200" b="1" dirty="0">
                    <a:solidFill>
                      <a:schemeClr val="tx1"/>
                    </a:solidFill>
                    <a:latin typeface="NikoshBAN" pitchFamily="2" charset="0"/>
                    <a:cs typeface="NikoshBAN" pitchFamily="2" charset="0"/>
                  </a:rPr>
                  <a:t>1টি </a:t>
                </a:r>
                <a:r>
                  <a:rPr lang="bn-IN" sz="3200" b="1" dirty="0">
                    <a:solidFill>
                      <a:schemeClr val="tx1"/>
                    </a:solidFill>
                    <a:latin typeface="NikoshBAN" pitchFamily="2" charset="0"/>
                    <a:cs typeface="NikoshBAN" pitchFamily="2" charset="0"/>
                  </a:rPr>
                  <a:t>কক্ষপথে ইলে</a:t>
                </a:r>
                <a:r>
                  <a:rPr lang="en-US" sz="3200" b="1" dirty="0" err="1">
                    <a:solidFill>
                      <a:schemeClr val="tx1"/>
                    </a:solidFill>
                    <a:latin typeface="NikoshBAN" pitchFamily="2" charset="0"/>
                    <a:cs typeface="NikoshBAN" pitchFamily="2" charset="0"/>
                  </a:rPr>
                  <a:t>কট্র</a:t>
                </a:r>
                <a:r>
                  <a:rPr lang="bn-IN" sz="3200" b="1" dirty="0">
                    <a:solidFill>
                      <a:schemeClr val="tx1"/>
                    </a:solidFill>
                    <a:latin typeface="NikoshBAN" pitchFamily="2" charset="0"/>
                    <a:cs typeface="NikoshBAN" pitchFamily="2" charset="0"/>
                  </a:rPr>
                  <a:t>ন ধারণ</a:t>
                </a:r>
                <a:r>
                  <a:rPr lang="en-US" sz="3200" b="1" dirty="0">
                    <a:solidFill>
                      <a:schemeClr val="tx1"/>
                    </a:solidFill>
                    <a:latin typeface="NikoshBAN" pitchFamily="2" charset="0"/>
                    <a:cs typeface="NikoshBAN" pitchFamily="2" charset="0"/>
                  </a:rPr>
                  <a:t> </a:t>
                </a:r>
                <a:r>
                  <a:rPr lang="bn-IN" sz="3200" b="1" dirty="0">
                    <a:solidFill>
                      <a:schemeClr val="tx1"/>
                    </a:solidFill>
                    <a:latin typeface="NikoshBAN" pitchFamily="2" charset="0"/>
                    <a:cs typeface="NikoshBAN" pitchFamily="2" charset="0"/>
                  </a:rPr>
                  <a:t>ক্ষমতা</a:t>
                </a:r>
                <a:r>
                  <a:rPr lang="en-US" sz="3200" b="1" dirty="0">
                    <a:solidFill>
                      <a:schemeClr val="tx1"/>
                    </a:solidFill>
                    <a:latin typeface="NikoshBAN" pitchFamily="2" charset="0"/>
                    <a:cs typeface="NikoshBAN" pitchFamily="2" charset="0"/>
                  </a:rPr>
                  <a:t> </a:t>
                </a:r>
                <a:r>
                  <a:rPr lang="bn-IN" sz="3200" b="1" dirty="0">
                    <a:solidFill>
                      <a:schemeClr val="tx1"/>
                    </a:solidFill>
                    <a:latin typeface="NikoshBAN" pitchFamily="2" charset="0"/>
                    <a:cs typeface="NikoshBAN" pitchFamily="2" charset="0"/>
                  </a:rPr>
                  <a:t>=</a:t>
                </a:r>
                <a:r>
                  <a:rPr lang="en-US" sz="3200" b="1" dirty="0">
                    <a:solidFill>
                      <a:schemeClr val="tx1"/>
                    </a:solidFill>
                    <a:latin typeface="NikoshBAN" pitchFamily="2" charset="0"/>
                    <a:cs typeface="NikoshBAN" pitchFamily="2" charset="0"/>
                  </a:rPr>
                  <a:t> </a:t>
                </a:r>
                <a14:m>
                  <m:oMath xmlns:m="http://schemas.openxmlformats.org/officeDocument/2006/math">
                    <m:sSup>
                      <m:sSupPr>
                        <m:ctrlPr>
                          <a:rPr lang="bn-IN" sz="3200" b="1" i="1">
                            <a:solidFill>
                              <a:schemeClr val="tx1"/>
                            </a:solidFill>
                            <a:latin typeface="Cambria Math" panose="02040503050406030204" pitchFamily="18" charset="0"/>
                            <a:cs typeface="NikoshBAN" pitchFamily="2" charset="0"/>
                          </a:rPr>
                        </m:ctrlPr>
                      </m:sSupPr>
                      <m:e>
                        <m:r>
                          <a:rPr lang="bn-IN" sz="3200" b="1" i="1">
                            <a:solidFill>
                              <a:schemeClr val="tx1"/>
                            </a:solidFill>
                            <a:latin typeface="Cambria Math"/>
                            <a:cs typeface="NikoshBAN" pitchFamily="2" charset="0"/>
                          </a:rPr>
                          <m:t>𝟐</m:t>
                        </m:r>
                        <m:r>
                          <a:rPr lang="en-US" sz="3200" b="1" i="1">
                            <a:solidFill>
                              <a:schemeClr val="tx1"/>
                            </a:solidFill>
                            <a:latin typeface="Cambria Math"/>
                            <a:cs typeface="NikoshBAN" pitchFamily="2" charset="0"/>
                          </a:rPr>
                          <m:t>𝒏</m:t>
                        </m:r>
                      </m:e>
                      <m:sup>
                        <m:r>
                          <a:rPr lang="en-US" sz="3200" b="1" i="1">
                            <a:solidFill>
                              <a:schemeClr val="tx1"/>
                            </a:solidFill>
                            <a:latin typeface="Cambria Math"/>
                            <a:cs typeface="NikoshBAN" pitchFamily="2" charset="0"/>
                          </a:rPr>
                          <m:t>𝟐</m:t>
                        </m:r>
                      </m:sup>
                    </m:sSup>
                    <m:r>
                      <a:rPr lang="bn-IN" sz="3200" b="1" i="0" smtClean="0">
                        <a:solidFill>
                          <a:schemeClr val="tx1"/>
                        </a:solidFill>
                        <a:latin typeface="Cambria Math"/>
                        <a:cs typeface="NikoshBAN" pitchFamily="2" charset="0"/>
                      </a:rPr>
                      <m:t> </m:t>
                    </m:r>
                  </m:oMath>
                </a14:m>
                <a:r>
                  <a:rPr lang="en-US" sz="3200" b="1" dirty="0" err="1">
                    <a:solidFill>
                      <a:schemeClr val="tx1"/>
                    </a:solidFill>
                    <a:latin typeface="NikoshBAN" panose="02000000000000000000" pitchFamily="2" charset="0"/>
                    <a:cs typeface="NikoshBAN" panose="02000000000000000000" pitchFamily="2" charset="0"/>
                  </a:rPr>
                  <a:t>এবং</a:t>
                </a:r>
                <a:r>
                  <a:rPr lang="en-US" sz="3200" b="1" dirty="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ইলেক্ট্রন</a:t>
                </a:r>
                <a:r>
                  <a:rPr lang="bn-BD"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এর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প্রতীক</a:t>
                </a:r>
                <a:r>
                  <a:rPr lang="en-US" sz="3200" b="1" dirty="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e</a:t>
                </a:r>
              </a:p>
              <a:p>
                <a:endParaRPr lang="bn-IN" sz="3200" b="1" dirty="0">
                  <a:solidFill>
                    <a:schemeClr val="tx1"/>
                  </a:solidFill>
                  <a:latin typeface="NikoshBAN" panose="02000000000000000000" pitchFamily="2" charset="0"/>
                  <a:cs typeface="NikoshBAN" panose="02000000000000000000" pitchFamily="2" charset="0"/>
                </a:endParaRPr>
              </a:p>
              <a:p>
                <a:endParaRPr lang="en-US" sz="3200" b="1" dirty="0">
                  <a:solidFill>
                    <a:schemeClr val="tx1"/>
                  </a:solidFill>
                  <a:latin typeface="NikoshBAN" panose="02000000000000000000" pitchFamily="2" charset="0"/>
                  <a:cs typeface="NikoshBAN" panose="02000000000000000000" pitchFamily="2" charset="0"/>
                </a:endParaRPr>
              </a:p>
              <a:p>
                <a:pPr algn="ctr"/>
                <a:endParaRPr lang="en-US" sz="2400" dirty="0">
                  <a:latin typeface="NikoshBAN" panose="02000000000000000000" pitchFamily="2" charset="0"/>
                  <a:cs typeface="NikoshBAN" panose="02000000000000000000" pitchFamily="2"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336979" y="89141"/>
                <a:ext cx="4804013" cy="1955875"/>
              </a:xfrm>
              <a:prstGeom prst="rect">
                <a:avLst/>
              </a:prstGeom>
              <a:blipFill>
                <a:blip r:embed="rId3"/>
                <a:stretch>
                  <a:fillRect l="-3030"/>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409009" y="2237813"/>
                <a:ext cx="4731983" cy="1236749"/>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b="1" dirty="0">
                    <a:cs typeface="NikoshBAN" pitchFamily="2" charset="0"/>
                  </a:rPr>
                  <a:t>n=</a:t>
                </a:r>
                <a:r>
                  <a:rPr lang="bn-IN" sz="3600" b="1" dirty="0">
                    <a:cs typeface="NikoshBAN" pitchFamily="2" charset="0"/>
                  </a:rPr>
                  <a:t>১ হলে ১ম কক্ষপথে </a:t>
                </a:r>
                <a:r>
                  <a:rPr lang="en-US" sz="3600" b="1" dirty="0">
                    <a:cs typeface="NikoshBAN" pitchFamily="2" charset="0"/>
                  </a:rPr>
                  <a:t>e</a:t>
                </a:r>
                <a:r>
                  <a:rPr lang="bn-IN" sz="3600" b="1" dirty="0">
                    <a:cs typeface="NikoshBAN" pitchFamily="2" charset="0"/>
                  </a:rPr>
                  <a:t> আছে=২</a:t>
                </a:r>
                <a14:m>
                  <m:oMath xmlns:m="http://schemas.openxmlformats.org/officeDocument/2006/math">
                    <m:sSup>
                      <m:sSupPr>
                        <m:ctrlPr>
                          <a:rPr lang="bn-IN" sz="3600" b="1" i="1">
                            <a:latin typeface="Cambria Math" panose="02040503050406030204" pitchFamily="18" charset="0"/>
                            <a:cs typeface="NikoshBAN" pitchFamily="2" charset="0"/>
                          </a:rPr>
                        </m:ctrlPr>
                      </m:sSupPr>
                      <m:e>
                        <m:r>
                          <a:rPr lang="bn-IN" sz="3600" b="1" i="1">
                            <a:latin typeface="Cambria Math"/>
                            <a:ea typeface="Cambria Math"/>
                            <a:cs typeface="NikoshBAN" pitchFamily="2" charset="0"/>
                          </a:rPr>
                          <m:t>×</m:t>
                        </m:r>
                        <m:r>
                          <a:rPr lang="bn-IN" sz="3600" b="1" i="1">
                            <a:latin typeface="Cambria Math"/>
                            <a:cs typeface="NikoshBAN" pitchFamily="2" charset="0"/>
                          </a:rPr>
                          <m:t>১</m:t>
                        </m:r>
                      </m:e>
                      <m:sup>
                        <m:r>
                          <a:rPr lang="bn-IN" sz="3600" b="1" i="1">
                            <a:latin typeface="Cambria Math"/>
                            <a:cs typeface="NikoshBAN" pitchFamily="2" charset="0"/>
                          </a:rPr>
                          <m:t>২</m:t>
                        </m:r>
                      </m:sup>
                    </m:sSup>
                  </m:oMath>
                </a14:m>
                <a:r>
                  <a:rPr lang="bn-IN" sz="3600" b="1" dirty="0">
                    <a:cs typeface="NikoshBAN" pitchFamily="2" charset="0"/>
                  </a:rPr>
                  <a:t>=২টি</a:t>
                </a:r>
              </a:p>
            </p:txBody>
          </p:sp>
        </mc:Choice>
        <mc:Fallback xmlns="">
          <p:sp>
            <p:nvSpPr>
              <p:cNvPr id="5" name="TextBox 4"/>
              <p:cNvSpPr txBox="1">
                <a:spLocks noRot="1" noChangeAspect="1" noMove="1" noResize="1" noEditPoints="1" noAdjustHandles="1" noChangeArrowheads="1" noChangeShapeType="1" noTextEdit="1"/>
              </p:cNvSpPr>
              <p:nvPr/>
            </p:nvSpPr>
            <p:spPr>
              <a:xfrm>
                <a:off x="4409009" y="2237813"/>
                <a:ext cx="4731983" cy="1236749"/>
              </a:xfrm>
              <a:prstGeom prst="rect">
                <a:avLst/>
              </a:prstGeom>
              <a:blipFill>
                <a:blip r:embed="rId4"/>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371072" y="3667359"/>
                <a:ext cx="4788850" cy="1236749"/>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b="1" dirty="0">
                    <a:cs typeface="NikoshBAN" pitchFamily="2" charset="0"/>
                  </a:rPr>
                  <a:t>n=</a:t>
                </a:r>
                <a:r>
                  <a:rPr lang="bn-IN" sz="3600" b="1" dirty="0">
                    <a:cs typeface="NikoshBAN" pitchFamily="2" charset="0"/>
                  </a:rPr>
                  <a:t>২ হলে ২য় কক্ষপথে </a:t>
                </a:r>
                <a:r>
                  <a:rPr lang="en-US" sz="3600" b="1" dirty="0">
                    <a:cs typeface="NikoshBAN" pitchFamily="2" charset="0"/>
                  </a:rPr>
                  <a:t>e </a:t>
                </a:r>
                <a:r>
                  <a:rPr lang="bn-IN" sz="3600" b="1" dirty="0">
                    <a:cs typeface="NikoshBAN" pitchFamily="2" charset="0"/>
                  </a:rPr>
                  <a:t>আছে=২</a:t>
                </a:r>
                <a14:m>
                  <m:oMath xmlns:m="http://schemas.openxmlformats.org/officeDocument/2006/math">
                    <m:sSup>
                      <m:sSupPr>
                        <m:ctrlPr>
                          <a:rPr lang="bn-IN" sz="3600" b="1" i="1">
                            <a:latin typeface="Cambria Math" panose="02040503050406030204" pitchFamily="18" charset="0"/>
                            <a:cs typeface="NikoshBAN" pitchFamily="2" charset="0"/>
                          </a:rPr>
                        </m:ctrlPr>
                      </m:sSupPr>
                      <m:e>
                        <m:r>
                          <a:rPr lang="bn-IN" sz="3600" b="1" i="1">
                            <a:latin typeface="Cambria Math"/>
                            <a:ea typeface="Cambria Math"/>
                            <a:cs typeface="NikoshBAN" pitchFamily="2" charset="0"/>
                          </a:rPr>
                          <m:t>×</m:t>
                        </m:r>
                        <m:r>
                          <a:rPr lang="bn-IN" sz="3600" b="1" i="1">
                            <a:latin typeface="Cambria Math"/>
                            <a:ea typeface="Cambria Math"/>
                            <a:cs typeface="NikoshBAN" pitchFamily="2" charset="0"/>
                          </a:rPr>
                          <m:t>২</m:t>
                        </m:r>
                      </m:e>
                      <m:sup>
                        <m:r>
                          <a:rPr lang="bn-IN" sz="3600" b="1" i="1">
                            <a:latin typeface="Cambria Math"/>
                            <a:cs typeface="NikoshBAN" pitchFamily="2" charset="0"/>
                          </a:rPr>
                          <m:t>২</m:t>
                        </m:r>
                      </m:sup>
                    </m:sSup>
                  </m:oMath>
                </a14:m>
                <a:r>
                  <a:rPr lang="bn-IN" sz="3600" b="1" dirty="0">
                    <a:cs typeface="NikoshBAN" pitchFamily="2" charset="0"/>
                  </a:rPr>
                  <a:t>=৮টি</a:t>
                </a:r>
              </a:p>
            </p:txBody>
          </p:sp>
        </mc:Choice>
        <mc:Fallback xmlns="">
          <p:sp>
            <p:nvSpPr>
              <p:cNvPr id="6" name="TextBox 5"/>
              <p:cNvSpPr txBox="1">
                <a:spLocks noRot="1" noChangeAspect="1" noMove="1" noResize="1" noEditPoints="1" noAdjustHandles="1" noChangeArrowheads="1" noChangeShapeType="1" noTextEdit="1"/>
              </p:cNvSpPr>
              <p:nvPr/>
            </p:nvSpPr>
            <p:spPr>
              <a:xfrm>
                <a:off x="4371072" y="3667359"/>
                <a:ext cx="4788850" cy="1236749"/>
              </a:xfrm>
              <a:prstGeom prst="rect">
                <a:avLst/>
              </a:prstGeom>
              <a:blipFill>
                <a:blip r:embed="rId5"/>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71072" y="5012664"/>
                <a:ext cx="4769920" cy="179074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b="1" dirty="0">
                    <a:cs typeface="NikoshBAN" pitchFamily="2" charset="0"/>
                  </a:rPr>
                  <a:t>n=</a:t>
                </a:r>
                <a:r>
                  <a:rPr lang="bn-IN" sz="3600" b="1" dirty="0">
                    <a:cs typeface="NikoshBAN" pitchFamily="2" charset="0"/>
                  </a:rPr>
                  <a:t>৩ হলে ৩য় কক্ষপথে </a:t>
                </a:r>
                <a:r>
                  <a:rPr lang="en-US" sz="3600" b="1" dirty="0">
                    <a:cs typeface="NikoshBAN" pitchFamily="2" charset="0"/>
                  </a:rPr>
                  <a:t>e </a:t>
                </a:r>
                <a:r>
                  <a:rPr lang="bn-IN" sz="3600" b="1" dirty="0">
                    <a:cs typeface="NikoshBAN" pitchFamily="2" charset="0"/>
                  </a:rPr>
                  <a:t>আছে=</a:t>
                </a:r>
                <a:r>
                  <a:rPr lang="en-US" sz="3600" b="1" dirty="0">
                    <a:cs typeface="NikoshBAN" pitchFamily="2" charset="0"/>
                  </a:rPr>
                  <a:t> </a:t>
                </a:r>
                <a:r>
                  <a:rPr lang="bn-IN" sz="3600" b="1" dirty="0">
                    <a:cs typeface="NikoshBAN" pitchFamily="2" charset="0"/>
                  </a:rPr>
                  <a:t>২</a:t>
                </a:r>
                <a14:m>
                  <m:oMath xmlns:m="http://schemas.openxmlformats.org/officeDocument/2006/math">
                    <m:sSup>
                      <m:sSupPr>
                        <m:ctrlPr>
                          <a:rPr lang="bn-IN" sz="3600" b="1" i="1">
                            <a:latin typeface="Cambria Math" panose="02040503050406030204" pitchFamily="18" charset="0"/>
                            <a:cs typeface="NikoshBAN" pitchFamily="2" charset="0"/>
                          </a:rPr>
                        </m:ctrlPr>
                      </m:sSupPr>
                      <m:e>
                        <m:r>
                          <a:rPr lang="bn-IN" sz="3600" b="1" i="1">
                            <a:latin typeface="Cambria Math"/>
                            <a:ea typeface="Cambria Math"/>
                            <a:cs typeface="NikoshBAN" pitchFamily="2" charset="0"/>
                          </a:rPr>
                          <m:t>×</m:t>
                        </m:r>
                        <m:r>
                          <a:rPr lang="bn-IN" sz="3600" b="1" i="1">
                            <a:latin typeface="Cambria Math"/>
                            <a:ea typeface="Cambria Math"/>
                            <a:cs typeface="NikoshBAN" pitchFamily="2" charset="0"/>
                          </a:rPr>
                          <m:t>৩</m:t>
                        </m:r>
                      </m:e>
                      <m:sup>
                        <m:r>
                          <a:rPr lang="bn-IN" sz="3600" b="1" i="1">
                            <a:latin typeface="Cambria Math"/>
                            <a:cs typeface="NikoshBAN" pitchFamily="2" charset="0"/>
                          </a:rPr>
                          <m:t>২</m:t>
                        </m:r>
                      </m:sup>
                    </m:sSup>
                  </m:oMath>
                </a14:m>
                <a:endParaRPr lang="en-US" sz="3600" b="1" dirty="0">
                  <a:cs typeface="NikoshBAN" pitchFamily="2" charset="0"/>
                </a:endParaRPr>
              </a:p>
              <a:p>
                <a:r>
                  <a:rPr lang="bn-IN" sz="3600" b="1" dirty="0">
                    <a:cs typeface="NikoshBAN" pitchFamily="2" charset="0"/>
                  </a:rPr>
                  <a:t>=</a:t>
                </a:r>
                <a:r>
                  <a:rPr lang="en-US" sz="3600" b="1" dirty="0">
                    <a:cs typeface="NikoshBAN" pitchFamily="2" charset="0"/>
                  </a:rPr>
                  <a:t> </a:t>
                </a:r>
                <a:r>
                  <a:rPr lang="bn-IN" sz="3600" b="1" dirty="0">
                    <a:cs typeface="NikoshBAN" pitchFamily="2" charset="0"/>
                  </a:rPr>
                  <a:t>১৮টি</a:t>
                </a:r>
                <a:endParaRPr lang="en-US" sz="3600" b="1" dirty="0">
                  <a:cs typeface="NikoshBAN" pitchFamily="2"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71072" y="5012664"/>
                <a:ext cx="4769920" cy="1790747"/>
              </a:xfrm>
              <a:prstGeom prst="rect">
                <a:avLst/>
              </a:prstGeom>
              <a:blipFill>
                <a:blip r:embed="rId6"/>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311801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4400" b="1" dirty="0" err="1" smtClean="0">
                <a:solidFill>
                  <a:srgbClr val="003300"/>
                </a:solidFill>
                <a:latin typeface="NikoshBAN" pitchFamily="2" charset="0"/>
                <a:cs typeface="NikoshBAN" pitchFamily="2" charset="0"/>
              </a:rPr>
              <a:t>পাঠ</a:t>
            </a:r>
            <a:r>
              <a:rPr lang="en-US" sz="4400" b="1" dirty="0" smtClean="0">
                <a:solidFill>
                  <a:srgbClr val="003300"/>
                </a:solidFill>
                <a:latin typeface="NikoshBAN" pitchFamily="2" charset="0"/>
                <a:cs typeface="NikoshBAN" pitchFamily="2" charset="0"/>
              </a:rPr>
              <a:t> ১২ ও ১৩-</a:t>
            </a:r>
            <a:r>
              <a:rPr lang="bn-BD" sz="4400" b="1" dirty="0" smtClean="0">
                <a:solidFill>
                  <a:srgbClr val="003300"/>
                </a:solidFill>
                <a:latin typeface="NikoshBAN" pitchFamily="2" charset="0"/>
                <a:cs typeface="NikoshBAN" pitchFamily="2" charset="0"/>
              </a:rPr>
              <a:t>ইলেকট্রন বিন্যাস ও মৌলের ধর্ম</a:t>
            </a:r>
            <a:endParaRPr lang="en-US" sz="4400" dirty="0">
              <a:solidFill>
                <a:srgbClr val="003300"/>
              </a:solidFill>
            </a:endParaRPr>
          </a:p>
        </p:txBody>
      </p:sp>
      <p:pic>
        <p:nvPicPr>
          <p:cNvPr id="3" name="Picture 2" descr="Foundation Series, Atom and Molecule, Class: VII, Part: 2 - WBBSE ..."/>
          <p:cNvPicPr>
            <a:picLocks noChangeAspect="1" noChangeArrowheads="1"/>
          </p:cNvPicPr>
          <p:nvPr/>
        </p:nvPicPr>
        <p:blipFill>
          <a:blip r:embed="rId2"/>
          <a:srcRect/>
          <a:stretch>
            <a:fillRect/>
          </a:stretch>
        </p:blipFill>
        <p:spPr bwMode="auto">
          <a:xfrm>
            <a:off x="4806287" y="609600"/>
            <a:ext cx="4267200" cy="4343400"/>
          </a:xfrm>
          <a:prstGeom prst="rect">
            <a:avLst/>
          </a:prstGeom>
          <a:noFill/>
        </p:spPr>
      </p:pic>
      <p:sp>
        <p:nvSpPr>
          <p:cNvPr id="4" name="Rectangle 3"/>
          <p:cNvSpPr/>
          <p:nvPr/>
        </p:nvSpPr>
        <p:spPr>
          <a:xfrm>
            <a:off x="-21609" y="312242"/>
            <a:ext cx="4766481" cy="5859958"/>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400" dirty="0">
                <a:solidFill>
                  <a:srgbClr val="FF0000"/>
                </a:solidFill>
                <a:latin typeface="NikoshBAN" pitchFamily="2" charset="0"/>
                <a:cs typeface="NikoshBAN" pitchFamily="2" charset="0"/>
              </a:rPr>
              <a:t>মৌলিক পদার্থের ধর্ম মূলত তাদের পরমাণুর ইলেকট্রন বিন্যাসের উপর নির্ভর করে। সর্বশেষ কক্ষপথে যে কয়টি ইলেকট্রন থাকতে পারে, ঠিক সে  কয়টি ইলেকট্রন যদি ঐ শক্তিস্তরে থাকে তাহলে সেই কক্ষপথ পূর্ণ থাকে।  এরকম পরমাণুগুলো বেশ নিষ্ক্রিয় হয়</a:t>
            </a:r>
            <a:r>
              <a:rPr lang="bn-BD" sz="2400" dirty="0" smtClean="0">
                <a:solidFill>
                  <a:srgbClr val="FF0000"/>
                </a:solidFill>
                <a:latin typeface="NikoshBAN" pitchFamily="2" charset="0"/>
                <a:cs typeface="NikoshBAN" pitchFamily="2" charset="0"/>
              </a:rPr>
              <a:t>।</a:t>
            </a:r>
          </a:p>
          <a:p>
            <a:endParaRPr lang="bn-BD" sz="2400" dirty="0">
              <a:solidFill>
                <a:srgbClr val="FF0000"/>
              </a:solidFill>
              <a:latin typeface="NikoshBAN" pitchFamily="2" charset="0"/>
              <a:cs typeface="NikoshBAN" pitchFamily="2" charset="0"/>
            </a:endParaRPr>
          </a:p>
          <a:p>
            <a:r>
              <a:rPr lang="bn-BD" sz="2400" dirty="0">
                <a:solidFill>
                  <a:srgbClr val="FF0000"/>
                </a:solidFill>
                <a:latin typeface="NikoshBAN" pitchFamily="2" charset="0"/>
                <a:cs typeface="NikoshBAN" pitchFamily="2" charset="0"/>
              </a:rPr>
              <a:t>যেমন - হিলিয়াম পরমাণুতে ২টি  ইলেকট্রন থাকে। প্রথম কক্ষপথে যেহেতু সর্বোচ্চ ২টি ইলেকট্রন থাকতে পারে, সেহেতু হিলিয়াম পরমাণু বেশ স্থিতিশীল বা নিষ্ক্রিয়। প্রতিটি  পরমাণুই এরকম স্থিতিশীল অবস্থায় থাকতে চায়।</a:t>
            </a:r>
          </a:p>
          <a:p>
            <a:endParaRPr lang="bn-BD" sz="2400" dirty="0">
              <a:solidFill>
                <a:srgbClr val="FF0000"/>
              </a:solidFill>
              <a:latin typeface="NikoshBAN" pitchFamily="2" charset="0"/>
              <a:cs typeface="NikoshBAN" pitchFamily="2" charset="0"/>
            </a:endParaRPr>
          </a:p>
          <a:p>
            <a:endParaRPr lang="bn-BD" sz="2400" dirty="0">
              <a:solidFill>
                <a:srgbClr val="FF0000"/>
              </a:solidFill>
              <a:latin typeface="NikoshBAN" pitchFamily="2" charset="0"/>
              <a:cs typeface="NikoshBAN" pitchFamily="2" charset="0"/>
            </a:endParaRPr>
          </a:p>
          <a:p>
            <a:r>
              <a:rPr lang="bn-BD" sz="2400" dirty="0">
                <a:solidFill>
                  <a:srgbClr val="FF0000"/>
                </a:solidFill>
                <a:latin typeface="NikoshBAN" pitchFamily="2" charset="0"/>
                <a:cs typeface="NikoshBAN" pitchFamily="2" charset="0"/>
              </a:rPr>
              <a:t> </a:t>
            </a:r>
            <a:endParaRPr lang="en-US" sz="2400" dirty="0"/>
          </a:p>
          <a:p>
            <a:endParaRPr lang="en-US" dirty="0">
              <a:solidFill>
                <a:srgbClr val="FF0000"/>
              </a:solidFill>
            </a:endParaRPr>
          </a:p>
        </p:txBody>
      </p:sp>
    </p:spTree>
    <p:extLst>
      <p:ext uri="{BB962C8B-B14F-4D97-AF65-F5344CB8AC3E}">
        <p14:creationId xmlns:p14="http://schemas.microsoft.com/office/powerpoint/2010/main" val="365364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2431435"/>
          </a:xfrm>
          <a:prstGeom prst="rect">
            <a:avLst/>
          </a:prstGeom>
          <a:solidFill>
            <a:schemeClr val="accent6">
              <a:lumMod val="50000"/>
            </a:schemeClr>
          </a:solidFill>
        </p:spPr>
        <p:txBody>
          <a:bodyPr wrap="square">
            <a:spAutoFit/>
          </a:bodyPr>
          <a:lstStyle/>
          <a:p>
            <a:endParaRPr lang="bn-BD" sz="800" dirty="0" smtClean="0">
              <a:solidFill>
                <a:srgbClr val="FF0000"/>
              </a:solidFill>
              <a:latin typeface="NikoshBAN" pitchFamily="2" charset="0"/>
              <a:cs typeface="NikoshBAN" pitchFamily="2" charset="0"/>
            </a:endParaRPr>
          </a:p>
          <a:p>
            <a:endParaRPr lang="bn-BD" sz="800" dirty="0" smtClean="0">
              <a:solidFill>
                <a:srgbClr val="FF0000"/>
              </a:solidFill>
              <a:latin typeface="NikoshBAN" pitchFamily="2" charset="0"/>
              <a:cs typeface="NikoshBAN" pitchFamily="2" charset="0"/>
            </a:endParaRPr>
          </a:p>
          <a:p>
            <a:r>
              <a:rPr lang="bn-BD" sz="3200" dirty="0" smtClean="0">
                <a:solidFill>
                  <a:srgbClr val="FF0000"/>
                </a:solidFill>
                <a:latin typeface="NikoshBAN" pitchFamily="2" charset="0"/>
                <a:cs typeface="NikoshBAN" pitchFamily="2" charset="0"/>
              </a:rPr>
              <a:t>একটি পরমাণুর শেষ কক্ষপথে বা শক্তিস্তরে প্রয়োজনের চেয়ে বেশি বা কম ইলেকট্রন থাকে ঐ পরমাণু অন্য পরমাণু থেকে ইলেকট্রন গ্রহণ করে বা অন্য পরমাণুকে ইলেকট্রন দিয়ে বা অন্য পরমাণুর সাথে ভাগাভাগি করে স্থিতিশীল বা পূর্ণ অবস্থায় আসতে চায়। </a:t>
            </a:r>
            <a:r>
              <a:rPr lang="bn-BD" sz="800" dirty="0" smtClean="0">
                <a:solidFill>
                  <a:srgbClr val="FF0000"/>
                </a:solidFill>
                <a:latin typeface="NikoshBAN" pitchFamily="2" charset="0"/>
                <a:cs typeface="NikoshBAN" pitchFamily="2" charset="0"/>
              </a:rPr>
              <a:t/>
            </a:r>
            <a:br>
              <a:rPr lang="bn-BD" sz="800" dirty="0" smtClean="0">
                <a:solidFill>
                  <a:srgbClr val="FF0000"/>
                </a:solidFill>
                <a:latin typeface="NikoshBAN" pitchFamily="2" charset="0"/>
                <a:cs typeface="NikoshBAN" pitchFamily="2" charset="0"/>
              </a:rPr>
            </a:br>
            <a:endParaRPr lang="en-US" sz="800" dirty="0">
              <a:solidFill>
                <a:srgbClr val="FF0000"/>
              </a:solidFill>
              <a:latin typeface="NikoshBAN" pitchFamily="2" charset="0"/>
              <a:cs typeface="NikoshBAN" pitchFamily="2" charset="0"/>
            </a:endParaRPr>
          </a:p>
        </p:txBody>
      </p:sp>
      <p:pic>
        <p:nvPicPr>
          <p:cNvPr id="4098" name="Picture 2" descr="আয়নিক বন্ধন - উইকিপিডিয়া"/>
          <p:cNvPicPr>
            <a:picLocks noChangeAspect="1" noChangeArrowheads="1" noCrop="1"/>
          </p:cNvPicPr>
          <p:nvPr/>
        </p:nvPicPr>
        <p:blipFill>
          <a:blip r:embed="rId2"/>
          <a:srcRect/>
          <a:stretch>
            <a:fillRect/>
          </a:stretch>
        </p:blipFill>
        <p:spPr bwMode="auto">
          <a:xfrm>
            <a:off x="0" y="2952427"/>
            <a:ext cx="9144000" cy="3886200"/>
          </a:xfrm>
          <a:prstGeom prst="rect">
            <a:avLst/>
          </a:prstGeom>
          <a:noFill/>
        </p:spPr>
      </p:pic>
    </p:spTree>
    <p:extLst>
      <p:ext uri="{BB962C8B-B14F-4D97-AF65-F5344CB8AC3E}">
        <p14:creationId xmlns:p14="http://schemas.microsoft.com/office/powerpoint/2010/main" val="2980590088"/>
      </p:ext>
    </p:extLst>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399"/>
            <a:ext cx="9144000" cy="6713349"/>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000" dirty="0">
                <a:solidFill>
                  <a:schemeClr val="tx1"/>
                </a:solidFill>
                <a:latin typeface="NikoshBAN" pitchFamily="2" charset="0"/>
                <a:cs typeface="NikoshBAN" pitchFamily="2" charset="0"/>
              </a:rPr>
              <a:t>চিত্রে সোডিয়াম পরমাণুর ১ম শক্তিস্তরে ২টি, ২য় শক্তিস্তরে ৮টি এবং ৩য়  শক্তিস্তরে ১টি ইলেকট্রন আছে।  ৩য় শক্তিস্তরে মাত্র একটি  ইলেকট্রন থাকায় এটি স্থিতিশীল  নয়। সোডিয়াম পরমাণু  যদি একটি ইলেকট্রন অন্য কোনো পরমাণুকে দিয়ে দিতে পারে তাহলে  সোডিয়াম পরমাণুতে প্রথম শক্তিস্তরে ২টি এবং ২য় শক্তিস্তরে ৮টি ইলেকট্রন থাকে। এটি একটি স্থিতিশীল অবস্থা। তবে একটি ইলেকট্রন বর্জন করে বা হারিয়ে নিজে কিছুটা পরিবর্তিত হয়ে যায়। তোমরা জান একটি  পরমাণু আধান নিরপেক্ষ। কিন্তু সোডি</a:t>
            </a:r>
            <a:r>
              <a:rPr lang="en-US" sz="2000" dirty="0" err="1">
                <a:solidFill>
                  <a:schemeClr val="tx1"/>
                </a:solidFill>
                <a:latin typeface="NikoshBAN" pitchFamily="2" charset="0"/>
                <a:cs typeface="NikoshBAN" pitchFamily="2" charset="0"/>
              </a:rPr>
              <a:t>য়া</a:t>
            </a:r>
            <a:r>
              <a:rPr lang="bn-BD" sz="2000" dirty="0">
                <a:solidFill>
                  <a:schemeClr val="tx1"/>
                </a:solidFill>
                <a:latin typeface="NikoshBAN" pitchFamily="2" charset="0"/>
                <a:cs typeface="NikoshBAN" pitchFamily="2" charset="0"/>
              </a:rPr>
              <a:t>ম পরমাণু একটি ইলেকট্রন হারি</a:t>
            </a:r>
            <a:r>
              <a:rPr lang="en-US" sz="2000" dirty="0" err="1">
                <a:solidFill>
                  <a:schemeClr val="tx1"/>
                </a:solidFill>
                <a:latin typeface="NikoshBAN" pitchFamily="2" charset="0"/>
                <a:cs typeface="NikoshBAN" pitchFamily="2" charset="0"/>
              </a:rPr>
              <a:t>য়ে</a:t>
            </a:r>
            <a:r>
              <a:rPr lang="bn-BD" sz="2000" dirty="0">
                <a:solidFill>
                  <a:schemeClr val="tx1"/>
                </a:solidFill>
                <a:latin typeface="NikoshBAN" pitchFamily="2" charset="0"/>
                <a:cs typeface="NikoshBAN" pitchFamily="2" charset="0"/>
              </a:rPr>
              <a:t> আর আধান নিরপেক্ষ নয়, আধানযুক্ত হ</a:t>
            </a:r>
            <a:r>
              <a:rPr lang="en-US" sz="2000" dirty="0" err="1">
                <a:solidFill>
                  <a:schemeClr val="tx1"/>
                </a:solidFill>
                <a:latin typeface="NikoshBAN" pitchFamily="2" charset="0"/>
                <a:cs typeface="NikoshBAN" pitchFamily="2" charset="0"/>
              </a:rPr>
              <a:t>য়ে</a:t>
            </a:r>
            <a:r>
              <a:rPr lang="bn-BD" sz="2000" dirty="0">
                <a:solidFill>
                  <a:schemeClr val="tx1"/>
                </a:solidFill>
                <a:latin typeface="NikoshBAN" pitchFamily="2" charset="0"/>
                <a:cs typeface="NikoshBAN" pitchFamily="2" charset="0"/>
              </a:rPr>
              <a:t>ছে। এরকম আধানযুক্ত</a:t>
            </a:r>
            <a:r>
              <a:rPr lang="en-US" sz="2000" dirty="0">
                <a:solidFill>
                  <a:schemeClr val="tx1"/>
                </a:solidFill>
                <a:latin typeface="NikoshBAN" pitchFamily="2" charset="0"/>
                <a:cs typeface="NikoshBAN" pitchFamily="2" charset="0"/>
              </a:rPr>
              <a:t> </a:t>
            </a:r>
            <a:r>
              <a:rPr lang="bn-BD" sz="2000" dirty="0">
                <a:solidFill>
                  <a:schemeClr val="tx1"/>
                </a:solidFill>
                <a:latin typeface="NikoshBAN" pitchFamily="2" charset="0"/>
                <a:cs typeface="NikoshBAN" pitchFamily="2" charset="0"/>
              </a:rPr>
              <a:t>পরমাণুকে বলে আ</a:t>
            </a:r>
            <a:r>
              <a:rPr lang="en-US" sz="2000" dirty="0">
                <a:solidFill>
                  <a:schemeClr val="tx1"/>
                </a:solidFill>
                <a:latin typeface="NikoshBAN" pitchFamily="2" charset="0"/>
                <a:cs typeface="NikoshBAN" pitchFamily="2" charset="0"/>
              </a:rPr>
              <a:t>য়</a:t>
            </a:r>
            <a:r>
              <a:rPr lang="bn-BD" sz="2000" dirty="0">
                <a:solidFill>
                  <a:schemeClr val="tx1"/>
                </a:solidFill>
                <a:latin typeface="NikoshBAN" pitchFamily="2" charset="0"/>
                <a:cs typeface="NikoshBAN" pitchFamily="2" charset="0"/>
              </a:rPr>
              <a:t>ন। যে আ</a:t>
            </a:r>
            <a:r>
              <a:rPr lang="en-US" sz="2000" dirty="0">
                <a:solidFill>
                  <a:schemeClr val="tx1"/>
                </a:solidFill>
                <a:latin typeface="NikoshBAN" pitchFamily="2" charset="0"/>
                <a:cs typeface="NikoshBAN" pitchFamily="2" charset="0"/>
              </a:rPr>
              <a:t>য়</a:t>
            </a:r>
            <a:r>
              <a:rPr lang="bn-BD" sz="2000" dirty="0">
                <a:solidFill>
                  <a:schemeClr val="tx1"/>
                </a:solidFill>
                <a:latin typeface="NikoshBAN" pitchFamily="2" charset="0"/>
                <a:cs typeface="NikoshBAN" pitchFamily="2" charset="0"/>
              </a:rPr>
              <a:t>নে ধনাত্মক আধান আছে তাকে ক্যাটা</a:t>
            </a:r>
            <a:r>
              <a:rPr lang="en-US" sz="2000" dirty="0">
                <a:solidFill>
                  <a:schemeClr val="tx1"/>
                </a:solidFill>
                <a:latin typeface="NikoshBAN" pitchFamily="2" charset="0"/>
                <a:cs typeface="NikoshBAN" pitchFamily="2" charset="0"/>
              </a:rPr>
              <a:t>য়</a:t>
            </a:r>
            <a:r>
              <a:rPr lang="bn-BD" sz="2000" dirty="0">
                <a:solidFill>
                  <a:schemeClr val="tx1"/>
                </a:solidFill>
                <a:latin typeface="NikoshBAN" pitchFamily="2" charset="0"/>
                <a:cs typeface="NikoshBAN" pitchFamily="2" charset="0"/>
              </a:rPr>
              <a:t>ন </a:t>
            </a:r>
            <a:r>
              <a:rPr lang="en-US" sz="2000" dirty="0">
                <a:solidFill>
                  <a:schemeClr val="tx1"/>
                </a:solidFill>
                <a:latin typeface="NikoshBAN" pitchFamily="2" charset="0"/>
                <a:cs typeface="NikoshBAN" pitchFamily="2" charset="0"/>
              </a:rPr>
              <a:t> </a:t>
            </a:r>
            <a:r>
              <a:rPr lang="bn-BD" sz="2000" dirty="0">
                <a:solidFill>
                  <a:schemeClr val="tx1"/>
                </a:solidFill>
                <a:latin typeface="NikoshBAN" pitchFamily="2" charset="0"/>
                <a:cs typeface="NikoshBAN" pitchFamily="2" charset="0"/>
              </a:rPr>
              <a:t>বলে। তাহলে সোডি</a:t>
            </a:r>
            <a:r>
              <a:rPr lang="en-US" sz="2000" dirty="0" err="1">
                <a:solidFill>
                  <a:schemeClr val="tx1"/>
                </a:solidFill>
                <a:latin typeface="NikoshBAN" pitchFamily="2" charset="0"/>
                <a:cs typeface="NikoshBAN" pitchFamily="2" charset="0"/>
              </a:rPr>
              <a:t>য়া</a:t>
            </a:r>
            <a:r>
              <a:rPr lang="bn-BD" sz="2000" dirty="0">
                <a:solidFill>
                  <a:schemeClr val="tx1"/>
                </a:solidFill>
                <a:latin typeface="NikoshBAN" pitchFamily="2" charset="0"/>
                <a:cs typeface="NikoshBAN" pitchFamily="2" charset="0"/>
              </a:rPr>
              <a:t>ম পরমাণু একটি ইলেকট্রন হারানোর পর ক্যাটা</a:t>
            </a:r>
            <a:r>
              <a:rPr lang="en-US" sz="2000" dirty="0">
                <a:solidFill>
                  <a:schemeClr val="tx1"/>
                </a:solidFill>
                <a:latin typeface="NikoshBAN" pitchFamily="2" charset="0"/>
                <a:cs typeface="NikoshBAN" pitchFamily="2" charset="0"/>
              </a:rPr>
              <a:t>য়</a:t>
            </a:r>
            <a:r>
              <a:rPr lang="bn-BD" sz="2000" dirty="0">
                <a:solidFill>
                  <a:schemeClr val="tx1"/>
                </a:solidFill>
                <a:latin typeface="NikoshBAN" pitchFamily="2" charset="0"/>
                <a:cs typeface="NikoshBAN" pitchFamily="2" charset="0"/>
              </a:rPr>
              <a:t>নে</a:t>
            </a:r>
            <a:r>
              <a:rPr lang="en-US" sz="2000" dirty="0">
                <a:solidFill>
                  <a:schemeClr val="tx1"/>
                </a:solidFill>
                <a:latin typeface="NikoshBAN" pitchFamily="2" charset="0"/>
                <a:cs typeface="NikoshBAN" pitchFamily="2" charset="0"/>
              </a:rPr>
              <a:t> </a:t>
            </a:r>
            <a:r>
              <a:rPr lang="bn-BD" sz="2000" dirty="0">
                <a:solidFill>
                  <a:schemeClr val="tx1"/>
                </a:solidFill>
                <a:latin typeface="NikoshBAN" pitchFamily="2" charset="0"/>
                <a:cs typeface="NikoshBAN" pitchFamily="2" charset="0"/>
              </a:rPr>
              <a:t> পরিণত হ</a:t>
            </a:r>
            <a:r>
              <a:rPr lang="en-US" sz="2000" dirty="0" err="1">
                <a:solidFill>
                  <a:schemeClr val="tx1"/>
                </a:solidFill>
                <a:latin typeface="NikoshBAN" pitchFamily="2" charset="0"/>
                <a:cs typeface="NikoshBAN" pitchFamily="2" charset="0"/>
              </a:rPr>
              <a:t>য়ে</a:t>
            </a:r>
            <a:r>
              <a:rPr lang="bn-BD" sz="2000" dirty="0">
                <a:solidFill>
                  <a:schemeClr val="tx1"/>
                </a:solidFill>
                <a:latin typeface="NikoshBAN" pitchFamily="2" charset="0"/>
                <a:cs typeface="NikoshBAN" pitchFamily="2" charset="0"/>
              </a:rPr>
              <a:t>ছে। অপরপক্ষে,ফ্লোরিন পরমাণুর ইলেকট্রন বিন্যাস ২ ,৭। এটি স্থিতিশীল অবস্থা  নয়। কারণ ২</a:t>
            </a:r>
            <a:r>
              <a:rPr lang="en-US" sz="2000" dirty="0">
                <a:solidFill>
                  <a:schemeClr val="tx1"/>
                </a:solidFill>
                <a:latin typeface="NikoshBAN" pitchFamily="2" charset="0"/>
                <a:cs typeface="NikoshBAN" pitchFamily="2" charset="0"/>
              </a:rPr>
              <a:t>য়</a:t>
            </a:r>
            <a:r>
              <a:rPr lang="bn-BD" sz="2000" dirty="0">
                <a:solidFill>
                  <a:schemeClr val="tx1"/>
                </a:solidFill>
                <a:latin typeface="NikoshBAN" pitchFamily="2" charset="0"/>
                <a:cs typeface="NikoshBAN" pitchFamily="2" charset="0"/>
              </a:rPr>
              <a:t> শক্তিস্তরে যদি ৮টি ইলেকট্রন থাকে সেটি স্থিতিশীল অবস্থা। তাহলে স্থিতিশীল অবস্থা</a:t>
            </a:r>
            <a:r>
              <a:rPr lang="en-US" sz="2000" dirty="0">
                <a:solidFill>
                  <a:schemeClr val="tx1"/>
                </a:solidFill>
                <a:latin typeface="NikoshBAN" pitchFamily="2" charset="0"/>
                <a:cs typeface="NikoshBAN" pitchFamily="2" charset="0"/>
              </a:rPr>
              <a:t>য়</a:t>
            </a:r>
            <a:r>
              <a:rPr lang="bn-BD" sz="2000" dirty="0">
                <a:solidFill>
                  <a:schemeClr val="tx1"/>
                </a:solidFill>
                <a:latin typeface="NikoshBAN" pitchFamily="2" charset="0"/>
                <a:cs typeface="NikoshBAN" pitchFamily="2" charset="0"/>
              </a:rPr>
              <a:t> যেতে চাইলে ফ্লোরিন পরমাণুকে সোডি</a:t>
            </a:r>
            <a:r>
              <a:rPr lang="en-US" sz="2000" dirty="0" err="1">
                <a:solidFill>
                  <a:schemeClr val="tx1"/>
                </a:solidFill>
                <a:latin typeface="NikoshBAN" pitchFamily="2" charset="0"/>
                <a:cs typeface="NikoshBAN" pitchFamily="2" charset="0"/>
              </a:rPr>
              <a:t>য়া</a:t>
            </a:r>
            <a:r>
              <a:rPr lang="bn-BD" sz="2000" dirty="0">
                <a:solidFill>
                  <a:schemeClr val="tx1"/>
                </a:solidFill>
                <a:latin typeface="NikoshBAN" pitchFamily="2" charset="0"/>
                <a:cs typeface="NikoshBAN" pitchFamily="2" charset="0"/>
              </a:rPr>
              <a:t>ম পরমাণুকে ১টি ইলেকট্রন দিতে হবে। কিন্তু ৭টি ইলেকট্রন দেয়া বেশ কঠিন। বরং ফ্লোরিন পরমাণু যদি একটি ইলেকট্রন সোডি</a:t>
            </a:r>
            <a:r>
              <a:rPr lang="en-US" sz="2000" dirty="0" err="1">
                <a:solidFill>
                  <a:schemeClr val="tx1"/>
                </a:solidFill>
                <a:latin typeface="NikoshBAN" pitchFamily="2" charset="0"/>
                <a:cs typeface="NikoshBAN" pitchFamily="2" charset="0"/>
              </a:rPr>
              <a:t>য়া</a:t>
            </a:r>
            <a:r>
              <a:rPr lang="bn-BD" sz="2000" dirty="0">
                <a:solidFill>
                  <a:schemeClr val="tx1"/>
                </a:solidFill>
                <a:latin typeface="NikoshBAN" pitchFamily="2" charset="0"/>
                <a:cs typeface="NikoshBAN" pitchFamily="2" charset="0"/>
              </a:rPr>
              <a:t>ম পরমাণুর কাছ থেকে  নিতে পারে তাহলে এটি স্থিতিশীল হতে পারে। কারণ তখন এটির দ্বিতী</a:t>
            </a:r>
            <a:r>
              <a:rPr lang="en-US" sz="2000" dirty="0">
                <a:solidFill>
                  <a:schemeClr val="tx1"/>
                </a:solidFill>
                <a:latin typeface="NikoshBAN" pitchFamily="2" charset="0"/>
                <a:cs typeface="NikoshBAN" pitchFamily="2" charset="0"/>
              </a:rPr>
              <a:t>য়</a:t>
            </a:r>
            <a:r>
              <a:rPr lang="bn-BD" sz="2000" dirty="0">
                <a:solidFill>
                  <a:schemeClr val="tx1"/>
                </a:solidFill>
                <a:latin typeface="NikoshBAN" pitchFamily="2" charset="0"/>
                <a:cs typeface="NikoshBAN" pitchFamily="2" charset="0"/>
              </a:rPr>
              <a:t> শক্তিস্তরে ৮টি ইলেকট্রন থাকবে। ফ্লোরিন পরমাণু একটি ইলেকট্রন গ্রহণ করার পর ঋণাত্মক আধান যুক্ত হয়েছে। অর্থাৎ ঋণাত্মক আয়নে পরিণত হয়েছে। এরকম ঋণাত্মক  আধানযুক্ত পরমাণুকে অ্যানায়ন বলে। ইলেকট্রন গ্রহণ বা বর্জনের মাধ্যমে পরমাণু আয়নে পরিণত হয়। দুটি পরমাণুর মধ্যে যেটি  ইলেকট্রন বর্জন করে সেটি ক্যাটায়নে বা ধনাত্মক আয়নে এবং যেটি  ইলেকট্রন গ্রহণ করে সেটি ঋণাত্মক আয়নে বা অ্যানায়নে পরিণত হয়। ফলে  তাদের মধ্যে একটি আকর্ষণ বল কাজ করে এবং তারা একে অন্যের সাথে বন্ধনে আবদ্ধ হয়। এইভাবে দুটি ভিন্ন মৌলের পরমাণু থেকে যৌগ তৈরি  হয় ।</a:t>
            </a:r>
            <a:r>
              <a:rPr lang="en-US" sz="2000" dirty="0">
                <a:solidFill>
                  <a:schemeClr val="tx1"/>
                </a:solidFill>
                <a:latin typeface="NikoshBAN" pitchFamily="2" charset="0"/>
                <a:cs typeface="NikoshBAN" pitchFamily="2" charset="0"/>
              </a:rPr>
              <a:t> </a:t>
            </a:r>
          </a:p>
        </p:txBody>
      </p:sp>
    </p:spTree>
    <p:extLst>
      <p:ext uri="{BB962C8B-B14F-4D97-AF65-F5344CB8AC3E}">
        <p14:creationId xmlns:p14="http://schemas.microsoft.com/office/powerpoint/2010/main" val="741366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6935"/>
            <a:ext cx="5638800" cy="676787"/>
          </a:xfrm>
          <a:solidFill>
            <a:schemeClr val="accent1">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b="1" dirty="0" err="1">
                <a:latin typeface="SutonnyOMJ" pitchFamily="2" charset="0"/>
                <a:cs typeface="SutonnyOMJ" pitchFamily="2" charset="0"/>
              </a:rPr>
              <a:t>এখন</a:t>
            </a:r>
            <a:r>
              <a:rPr lang="en-US" b="1" dirty="0">
                <a:latin typeface="SutonnyOMJ" pitchFamily="2" charset="0"/>
                <a:cs typeface="SutonnyOMJ" pitchFamily="2" charset="0"/>
              </a:rPr>
              <a:t> </a:t>
            </a:r>
            <a:r>
              <a:rPr lang="en-US" b="1" dirty="0" err="1">
                <a:latin typeface="SutonnyOMJ" pitchFamily="2" charset="0"/>
                <a:cs typeface="SutonnyOMJ" pitchFamily="2" charset="0"/>
              </a:rPr>
              <a:t>তোমরা</a:t>
            </a:r>
            <a:r>
              <a:rPr lang="en-US" b="1" dirty="0">
                <a:latin typeface="SutonnyOMJ" pitchFamily="2" charset="0"/>
                <a:cs typeface="SutonnyOMJ" pitchFamily="2" charset="0"/>
              </a:rPr>
              <a:t> </a:t>
            </a:r>
            <a:r>
              <a:rPr lang="en-US" b="1" dirty="0" err="1">
                <a:latin typeface="SutonnyOMJ" pitchFamily="2" charset="0"/>
                <a:cs typeface="SutonnyOMJ" pitchFamily="2" charset="0"/>
              </a:rPr>
              <a:t>কী</a:t>
            </a:r>
            <a:r>
              <a:rPr lang="en-US" b="1" dirty="0">
                <a:latin typeface="SutonnyOMJ" pitchFamily="2" charset="0"/>
                <a:cs typeface="SutonnyOMJ" pitchFamily="2" charset="0"/>
              </a:rPr>
              <a:t> </a:t>
            </a:r>
            <a:r>
              <a:rPr lang="en-US" b="1" dirty="0" err="1">
                <a:latin typeface="SutonnyOMJ" pitchFamily="2" charset="0"/>
                <a:cs typeface="SutonnyOMJ" pitchFamily="2" charset="0"/>
              </a:rPr>
              <a:t>দেখতে</a:t>
            </a:r>
            <a:r>
              <a:rPr lang="en-US" b="1" dirty="0">
                <a:latin typeface="SutonnyOMJ" pitchFamily="2" charset="0"/>
                <a:cs typeface="SutonnyOMJ" pitchFamily="2" charset="0"/>
              </a:rPr>
              <a:t> </a:t>
            </a:r>
            <a:r>
              <a:rPr lang="en-US" b="1" dirty="0" err="1">
                <a:latin typeface="SutonnyOMJ" pitchFamily="2" charset="0"/>
                <a:cs typeface="SutonnyOMJ" pitchFamily="2" charset="0"/>
              </a:rPr>
              <a:t>পাচ্ছ</a:t>
            </a:r>
            <a:r>
              <a:rPr lang="en-US" b="1" dirty="0">
                <a:latin typeface="SutonnyOMJ" pitchFamily="2" charset="0"/>
                <a:cs typeface="SutonnyOMJ" pitchFamily="2" charset="0"/>
              </a:rPr>
              <a:t> ?</a:t>
            </a:r>
          </a:p>
        </p:txBody>
      </p:sp>
      <p:sp>
        <p:nvSpPr>
          <p:cNvPr id="5" name="Oval 4"/>
          <p:cNvSpPr/>
          <p:nvPr/>
        </p:nvSpPr>
        <p:spPr>
          <a:xfrm>
            <a:off x="5257800" y="2895600"/>
            <a:ext cx="241229" cy="2159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00600" y="2895600"/>
            <a:ext cx="241229" cy="2159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57800" y="2590800"/>
            <a:ext cx="241229" cy="2159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6600" y="2743200"/>
            <a:ext cx="241229" cy="2159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00457" y="2413748"/>
            <a:ext cx="241229" cy="2159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19400" y="2743200"/>
            <a:ext cx="241229" cy="2159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52800" y="1980865"/>
            <a:ext cx="16002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832743" y="4037147"/>
            <a:ext cx="241229" cy="2159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91000" y="4037147"/>
            <a:ext cx="241229" cy="2159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733800" y="2514600"/>
            <a:ext cx="83820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Na</a:t>
            </a:r>
          </a:p>
        </p:txBody>
      </p:sp>
      <p:sp>
        <p:nvSpPr>
          <p:cNvPr id="15" name="Oval 14"/>
          <p:cNvSpPr/>
          <p:nvPr/>
        </p:nvSpPr>
        <p:spPr>
          <a:xfrm>
            <a:off x="2859150" y="1447465"/>
            <a:ext cx="25146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791056" y="1427004"/>
            <a:ext cx="241229" cy="2159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91000" y="1359504"/>
            <a:ext cx="241229" cy="2159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514600" y="1055176"/>
            <a:ext cx="3276600" cy="3581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032285" y="947226"/>
            <a:ext cx="241229" cy="2159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0" y="5232358"/>
            <a:ext cx="88392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err="1">
                <a:ln/>
                <a:latin typeface="NikoshBAN" panose="02000000000000000000" pitchFamily="2" charset="0"/>
                <a:cs typeface="NikoshBAN" panose="02000000000000000000" pitchFamily="2" charset="0"/>
              </a:rPr>
              <a:t>সোডিয়ামের</a:t>
            </a:r>
            <a:r>
              <a:rPr lang="en-US" sz="3600" b="1" dirty="0">
                <a:ln/>
                <a:latin typeface="NikoshBAN" panose="02000000000000000000" pitchFamily="2" charset="0"/>
                <a:cs typeface="NikoshBAN" panose="02000000000000000000" pitchFamily="2" charset="0"/>
              </a:rPr>
              <a:t>  </a:t>
            </a:r>
            <a:r>
              <a:rPr lang="en-US" sz="3600" b="1" dirty="0" err="1">
                <a:ln/>
                <a:latin typeface="NikoshBAN" panose="02000000000000000000" pitchFamily="2" charset="0"/>
                <a:cs typeface="NikoshBAN" panose="02000000000000000000" pitchFamily="2" charset="0"/>
              </a:rPr>
              <a:t>সর্বশেষ</a:t>
            </a:r>
            <a:r>
              <a:rPr lang="en-US" sz="3600" b="1" dirty="0">
                <a:ln/>
                <a:latin typeface="NikoshBAN" panose="02000000000000000000" pitchFamily="2" charset="0"/>
                <a:cs typeface="NikoshBAN" panose="02000000000000000000" pitchFamily="2" charset="0"/>
              </a:rPr>
              <a:t> </a:t>
            </a:r>
            <a:r>
              <a:rPr lang="en-US" sz="3600" b="1" dirty="0" err="1">
                <a:ln/>
                <a:latin typeface="NikoshBAN" panose="02000000000000000000" pitchFamily="2" charset="0"/>
                <a:cs typeface="NikoshBAN" panose="02000000000000000000" pitchFamily="2" charset="0"/>
              </a:rPr>
              <a:t>কক্ষপথে</a:t>
            </a:r>
            <a:r>
              <a:rPr lang="en-US" sz="3600" b="1" dirty="0">
                <a:ln/>
                <a:latin typeface="NikoshBAN" panose="02000000000000000000" pitchFamily="2" charset="0"/>
                <a:cs typeface="NikoshBAN" panose="02000000000000000000" pitchFamily="2" charset="0"/>
              </a:rPr>
              <a:t> </a:t>
            </a:r>
            <a:r>
              <a:rPr lang="en-US" sz="3600" b="1" dirty="0" err="1" smtClean="0">
                <a:ln/>
                <a:latin typeface="NikoshBAN" panose="02000000000000000000" pitchFamily="2" charset="0"/>
                <a:cs typeface="NikoshBAN" panose="02000000000000000000" pitchFamily="2" charset="0"/>
              </a:rPr>
              <a:t>একটি</a:t>
            </a:r>
            <a:r>
              <a:rPr lang="bn-BD" sz="3600" b="1" dirty="0" smtClean="0">
                <a:ln/>
                <a:latin typeface="NikoshBAN" panose="02000000000000000000" pitchFamily="2" charset="0"/>
                <a:cs typeface="NikoshBAN" panose="02000000000000000000" pitchFamily="2" charset="0"/>
              </a:rPr>
              <a:t> ১টি</a:t>
            </a:r>
            <a:r>
              <a:rPr lang="en-US" sz="3600" b="1" dirty="0" smtClean="0">
                <a:ln/>
                <a:latin typeface="NikoshBAN" panose="02000000000000000000" pitchFamily="2" charset="0"/>
                <a:cs typeface="NikoshBAN" panose="02000000000000000000" pitchFamily="2" charset="0"/>
              </a:rPr>
              <a:t> </a:t>
            </a:r>
            <a:r>
              <a:rPr lang="en-US" sz="3600" b="1" dirty="0" err="1" smtClean="0">
                <a:ln/>
                <a:latin typeface="NikoshBAN" panose="02000000000000000000" pitchFamily="2" charset="0"/>
                <a:cs typeface="NikoshBAN" panose="02000000000000000000" pitchFamily="2" charset="0"/>
              </a:rPr>
              <a:t>ইলেকট্রণ</a:t>
            </a:r>
            <a:r>
              <a:rPr lang="en-US" sz="3600" b="1" dirty="0" smtClean="0">
                <a:ln/>
                <a:latin typeface="NikoshBAN" panose="02000000000000000000" pitchFamily="2" charset="0"/>
                <a:cs typeface="NikoshBAN" panose="02000000000000000000" pitchFamily="2" charset="0"/>
              </a:rPr>
              <a:t> </a:t>
            </a:r>
            <a:r>
              <a:rPr lang="en-US" sz="3600" b="1" dirty="0" err="1">
                <a:ln/>
                <a:latin typeface="NikoshBAN" panose="02000000000000000000" pitchFamily="2" charset="0"/>
                <a:cs typeface="NikoshBAN" panose="02000000000000000000" pitchFamily="2" charset="0"/>
              </a:rPr>
              <a:t>আছে</a:t>
            </a:r>
            <a:r>
              <a:rPr lang="en-US" sz="3600" b="1" dirty="0">
                <a:ln/>
                <a:latin typeface="NikoshBAN" panose="02000000000000000000" pitchFamily="2" charset="0"/>
                <a:cs typeface="NikoshBAN" panose="02000000000000000000" pitchFamily="2" charset="0"/>
              </a:rPr>
              <a:t>.</a:t>
            </a:r>
          </a:p>
        </p:txBody>
      </p:sp>
      <p:sp>
        <p:nvSpPr>
          <p:cNvPr id="21" name="TextBox 20"/>
          <p:cNvSpPr txBox="1"/>
          <p:nvPr/>
        </p:nvSpPr>
        <p:spPr>
          <a:xfrm>
            <a:off x="139664" y="6042392"/>
            <a:ext cx="6032535"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dirty="0" err="1">
                <a:ln/>
                <a:latin typeface="NikoshBAN" panose="02000000000000000000" pitchFamily="2" charset="0"/>
                <a:cs typeface="NikoshBAN" panose="02000000000000000000" pitchFamily="2" charset="0"/>
              </a:rPr>
              <a:t>তাহলে</a:t>
            </a:r>
            <a:r>
              <a:rPr lang="en-US" sz="3200" dirty="0">
                <a:ln/>
                <a:latin typeface="NikoshBAN" panose="02000000000000000000" pitchFamily="2" charset="0"/>
                <a:cs typeface="NikoshBAN" panose="02000000000000000000" pitchFamily="2" charset="0"/>
              </a:rPr>
              <a:t> </a:t>
            </a:r>
            <a:r>
              <a:rPr lang="en-US" sz="3200" dirty="0" err="1">
                <a:ln/>
                <a:latin typeface="NikoshBAN" panose="02000000000000000000" pitchFamily="2" charset="0"/>
                <a:cs typeface="NikoshBAN" panose="02000000000000000000" pitchFamily="2" charset="0"/>
              </a:rPr>
              <a:t>সোডিয়াম</a:t>
            </a:r>
            <a:r>
              <a:rPr lang="en-US" sz="3200" dirty="0">
                <a:ln/>
                <a:latin typeface="NikoshBAN" panose="02000000000000000000" pitchFamily="2" charset="0"/>
                <a:cs typeface="NikoshBAN" panose="02000000000000000000" pitchFamily="2" charset="0"/>
              </a:rPr>
              <a:t> </a:t>
            </a:r>
            <a:r>
              <a:rPr lang="en-US" sz="3200" dirty="0" err="1">
                <a:ln/>
                <a:latin typeface="NikoshBAN" panose="02000000000000000000" pitchFamily="2" charset="0"/>
                <a:cs typeface="NikoshBAN" panose="02000000000000000000" pitchFamily="2" charset="0"/>
              </a:rPr>
              <a:t>কী</a:t>
            </a:r>
            <a:r>
              <a:rPr lang="en-US" sz="3200" dirty="0">
                <a:ln/>
                <a:latin typeface="NikoshBAN" panose="02000000000000000000" pitchFamily="2" charset="0"/>
                <a:cs typeface="NikoshBAN" panose="02000000000000000000" pitchFamily="2" charset="0"/>
              </a:rPr>
              <a:t> </a:t>
            </a:r>
            <a:r>
              <a:rPr lang="en-US" sz="3200" dirty="0" err="1">
                <a:ln/>
                <a:latin typeface="NikoshBAN" panose="02000000000000000000" pitchFamily="2" charset="0"/>
                <a:cs typeface="NikoshBAN" panose="02000000000000000000" pitchFamily="2" charset="0"/>
              </a:rPr>
              <a:t>স্থিতিশীল</a:t>
            </a:r>
            <a:r>
              <a:rPr lang="en-US" sz="3200" dirty="0">
                <a:ln/>
                <a:latin typeface="NikoshBAN" panose="02000000000000000000" pitchFamily="2" charset="0"/>
                <a:cs typeface="NikoshBAN" panose="02000000000000000000" pitchFamily="2" charset="0"/>
              </a:rPr>
              <a:t> </a:t>
            </a:r>
            <a:r>
              <a:rPr lang="en-US" sz="3200" dirty="0" err="1">
                <a:ln/>
                <a:latin typeface="NikoshBAN" panose="02000000000000000000" pitchFamily="2" charset="0"/>
                <a:cs typeface="NikoshBAN" panose="02000000000000000000" pitchFamily="2" charset="0"/>
              </a:rPr>
              <a:t>এবং</a:t>
            </a:r>
            <a:r>
              <a:rPr lang="en-US" sz="3200" dirty="0">
                <a:ln/>
                <a:latin typeface="NikoshBAN" panose="02000000000000000000" pitchFamily="2" charset="0"/>
                <a:cs typeface="NikoshBAN" panose="02000000000000000000" pitchFamily="2" charset="0"/>
              </a:rPr>
              <a:t> </a:t>
            </a:r>
            <a:r>
              <a:rPr lang="en-US" sz="3200" dirty="0" err="1">
                <a:ln/>
                <a:latin typeface="NikoshBAN" panose="02000000000000000000" pitchFamily="2" charset="0"/>
                <a:cs typeface="NikoshBAN" panose="02000000000000000000" pitchFamily="2" charset="0"/>
              </a:rPr>
              <a:t>নিষ্ক্রিয়</a:t>
            </a:r>
            <a:r>
              <a:rPr lang="en-US" sz="3200" dirty="0">
                <a:ln/>
                <a:latin typeface="NikoshBAN" panose="02000000000000000000" pitchFamily="2" charset="0"/>
                <a:cs typeface="NikoshBAN" panose="02000000000000000000" pitchFamily="2" charset="0"/>
              </a:rPr>
              <a:t>?</a:t>
            </a:r>
          </a:p>
        </p:txBody>
      </p:sp>
      <p:sp>
        <p:nvSpPr>
          <p:cNvPr id="23" name="TextBox 22"/>
          <p:cNvSpPr txBox="1"/>
          <p:nvPr/>
        </p:nvSpPr>
        <p:spPr>
          <a:xfrm>
            <a:off x="7524427" y="6334780"/>
            <a:ext cx="1600200"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dirty="0" err="1">
                <a:ln/>
                <a:latin typeface="SutonnyOMJ" pitchFamily="2" charset="0"/>
                <a:cs typeface="SutonnyOMJ" pitchFamily="2" charset="0"/>
              </a:rPr>
              <a:t>উত্তর</a:t>
            </a:r>
            <a:r>
              <a:rPr lang="en-US" sz="2800" dirty="0">
                <a:ln/>
                <a:latin typeface="SutonnyOMJ" pitchFamily="2" charset="0"/>
                <a:cs typeface="SutonnyOMJ" pitchFamily="2" charset="0"/>
              </a:rPr>
              <a:t>: </a:t>
            </a:r>
            <a:r>
              <a:rPr lang="en-US" sz="2800" dirty="0" err="1">
                <a:ln/>
                <a:latin typeface="SutonnyOMJ" pitchFamily="2" charset="0"/>
                <a:cs typeface="SutonnyOMJ" pitchFamily="2" charset="0"/>
              </a:rPr>
              <a:t>না</a:t>
            </a:r>
            <a:endParaRPr lang="en-US" sz="2800" dirty="0">
              <a:ln/>
              <a:latin typeface="SutonnyOMJ" pitchFamily="2" charset="0"/>
              <a:cs typeface="SutonnyOMJ" pitchFamily="2" charset="0"/>
            </a:endParaRPr>
          </a:p>
        </p:txBody>
      </p:sp>
    </p:spTree>
    <p:extLst>
      <p:ext uri="{BB962C8B-B14F-4D97-AF65-F5344CB8AC3E}">
        <p14:creationId xmlns:p14="http://schemas.microsoft.com/office/powerpoint/2010/main" val="28957981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anim calcmode="lin" valueType="num">
                                      <p:cBhvr>
                                        <p:cTn id="74" dur="1000" fill="hold"/>
                                        <p:tgtEl>
                                          <p:spTgt spid="23"/>
                                        </p:tgtEl>
                                        <p:attrNameLst>
                                          <p:attrName>ppt_x</p:attrName>
                                        </p:attrNameLst>
                                      </p:cBhvr>
                                      <p:tavLst>
                                        <p:tav tm="0">
                                          <p:val>
                                            <p:strVal val="#ppt_x"/>
                                          </p:val>
                                        </p:tav>
                                        <p:tav tm="100000">
                                          <p:val>
                                            <p:strVal val="#ppt_x"/>
                                          </p:val>
                                        </p:tav>
                                      </p:tavLst>
                                    </p:anim>
                                    <p:anim calcmode="lin" valueType="num">
                                      <p:cBhvr>
                                        <p:cTn id="7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9" grpId="0" animBg="1"/>
      <p:bldP spid="20" grpId="0" animBg="1"/>
      <p:bldP spid="21"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আমরা কি কীটপতঙ্গদের ধন্যবাদ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আমরা কি কীটপতঙ্গদের ধন্যবাদ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আমরা কি কীটপতঙ্গদের ধন্যবাদ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আমরা কি কীটপতঙ্গদের ধন্যবাদ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6" name="AutoShape 10" descr="আমরা কি কীটপতঙ্গদের ধন্যবাদ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8" name="AutoShape 12" descr="আমরা কি কীটপতঙ্গদের ধন্যবাদ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10" name="AutoShape 14" descr="আমরা কি কীটপতঙ্গদের ধন্যবাদ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Bevel 8"/>
          <p:cNvSpPr/>
          <p:nvPr/>
        </p:nvSpPr>
        <p:spPr>
          <a:xfrm>
            <a:off x="0" y="0"/>
            <a:ext cx="9143999" cy="6858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sz="5400" dirty="0" smtClean="0">
              <a:solidFill>
                <a:srgbClr val="002060"/>
              </a:solidFill>
              <a:latin typeface="NikoshBAN"/>
            </a:endParaRPr>
          </a:p>
          <a:p>
            <a:endParaRPr lang="en-US" sz="5400" dirty="0">
              <a:solidFill>
                <a:srgbClr val="002060"/>
              </a:solidFill>
              <a:latin typeface="NikoshBAN"/>
            </a:endParaRPr>
          </a:p>
          <a:p>
            <a:endParaRPr lang="en-US" sz="5400" dirty="0" smtClean="0">
              <a:solidFill>
                <a:srgbClr val="002060"/>
              </a:solidFill>
              <a:latin typeface="NikoshBAN"/>
            </a:endParaRPr>
          </a:p>
          <a:p>
            <a:endParaRPr lang="en-US" sz="5400" dirty="0">
              <a:solidFill>
                <a:srgbClr val="002060"/>
              </a:solidFill>
              <a:latin typeface="NikoshBAN"/>
            </a:endParaRPr>
          </a:p>
          <a:p>
            <a:pPr algn="ctr"/>
            <a:r>
              <a:rPr lang="bn-BD" sz="4800" b="1" dirty="0" smtClean="0">
                <a:solidFill>
                  <a:schemeClr val="bg1">
                    <a:lumMod val="95000"/>
                    <a:lumOff val="5000"/>
                  </a:schemeClr>
                </a:solidFill>
                <a:latin typeface="NikoshBAN"/>
              </a:rPr>
              <a:t>রতন </a:t>
            </a:r>
            <a:r>
              <a:rPr lang="bn-BD" sz="4800" b="1" dirty="0">
                <a:solidFill>
                  <a:schemeClr val="bg1">
                    <a:lumMod val="95000"/>
                    <a:lumOff val="5000"/>
                  </a:schemeClr>
                </a:solidFill>
                <a:latin typeface="NikoshBAN"/>
              </a:rPr>
              <a:t>কুমার দেউরী</a:t>
            </a:r>
            <a:endParaRPr lang="en-US" sz="4800" b="1" dirty="0">
              <a:solidFill>
                <a:schemeClr val="bg1">
                  <a:lumMod val="95000"/>
                  <a:lumOff val="5000"/>
                </a:schemeClr>
              </a:solidFill>
              <a:latin typeface="NikoshBAN"/>
            </a:endParaRPr>
          </a:p>
          <a:p>
            <a:pPr algn="ctr"/>
            <a:r>
              <a:rPr lang="bn-BD" b="1" i="1" dirty="0">
                <a:solidFill>
                  <a:schemeClr val="bg1">
                    <a:lumMod val="95000"/>
                    <a:lumOff val="5000"/>
                  </a:schemeClr>
                </a:solidFill>
                <a:latin typeface="NikoshBAN"/>
              </a:rPr>
              <a:t>বিএসসি,বিএড(১ম শ্রেনি),এমএসসি(রসায়ন)</a:t>
            </a:r>
          </a:p>
          <a:p>
            <a:pPr algn="ctr"/>
            <a:r>
              <a:rPr lang="bn-BD" b="1" i="1" dirty="0">
                <a:solidFill>
                  <a:schemeClr val="bg1">
                    <a:lumMod val="95000"/>
                    <a:lumOff val="5000"/>
                  </a:schemeClr>
                </a:solidFill>
                <a:latin typeface="NikoshBAN"/>
              </a:rPr>
              <a:t>সহকারি শিক্ষক(গণিত ও সাধারন বিজ্ঞান)</a:t>
            </a:r>
          </a:p>
          <a:p>
            <a:pPr algn="ctr"/>
            <a:r>
              <a:rPr lang="bn-BD" b="1" i="1" dirty="0">
                <a:solidFill>
                  <a:schemeClr val="bg1">
                    <a:lumMod val="95000"/>
                    <a:lumOff val="5000"/>
                  </a:schemeClr>
                </a:solidFill>
                <a:latin typeface="NikoshBAN"/>
              </a:rPr>
              <a:t>কালেঙ্গা আম্বিয়া খাতুন মাধ্যমিক বালিকা বিদ্যালয়</a:t>
            </a:r>
          </a:p>
          <a:p>
            <a:pPr algn="ctr"/>
            <a:r>
              <a:rPr lang="bn-BD" b="1" i="1" dirty="0">
                <a:solidFill>
                  <a:schemeClr val="bg1">
                    <a:lumMod val="95000"/>
                    <a:lumOff val="5000"/>
                  </a:schemeClr>
                </a:solidFill>
                <a:latin typeface="NikoshBAN"/>
              </a:rPr>
              <a:t>দাড়িয়াল,বাকেরগঞ্জ,বরিশাল।</a:t>
            </a:r>
          </a:p>
          <a:p>
            <a:pPr algn="ctr"/>
            <a:r>
              <a:rPr lang="bn-BD" b="1" i="1" dirty="0" smtClean="0">
                <a:solidFill>
                  <a:schemeClr val="bg1">
                    <a:lumMod val="95000"/>
                    <a:lumOff val="5000"/>
                  </a:schemeClr>
                </a:solidFill>
                <a:latin typeface="NikoshBAN"/>
              </a:rPr>
              <a:t>মোবাইলঃ01917-983967</a:t>
            </a:r>
          </a:p>
          <a:p>
            <a:pPr algn="ctr"/>
            <a:r>
              <a:rPr lang="bn-BD" b="1" i="1" dirty="0" smtClean="0">
                <a:solidFill>
                  <a:schemeClr val="bg1">
                    <a:lumMod val="95000"/>
                    <a:lumOff val="5000"/>
                  </a:schemeClr>
                </a:solidFill>
                <a:latin typeface="NikoshBAN"/>
              </a:rPr>
              <a:t>Email:ratankumer1989@gmail.com</a:t>
            </a:r>
            <a:endParaRPr lang="en-US" b="1" i="1" dirty="0">
              <a:solidFill>
                <a:schemeClr val="bg1">
                  <a:lumMod val="95000"/>
                  <a:lumOff val="5000"/>
                </a:schemeClr>
              </a:solidFill>
              <a:latin typeface="NikoshBAN"/>
            </a:endParaRPr>
          </a:p>
        </p:txBody>
      </p:sp>
      <p:sp>
        <p:nvSpPr>
          <p:cNvPr id="2" name="Flowchart: Process 1"/>
          <p:cNvSpPr/>
          <p:nvPr/>
        </p:nvSpPr>
        <p:spPr>
          <a:xfrm>
            <a:off x="2586748" y="160337"/>
            <a:ext cx="3890252" cy="655907"/>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BD" sz="3200" dirty="0" smtClean="0">
                <a:latin typeface="NikoshBAN"/>
              </a:rPr>
              <a:t>পরিচিতি</a:t>
            </a:r>
            <a:endParaRPr lang="en-US" sz="3200" dirty="0">
              <a:latin typeface="NikoshBAN"/>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816244"/>
            <a:ext cx="7315200" cy="299375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81000"/>
            <a:ext cx="4343400" cy="762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err="1">
                <a:latin typeface="SutonnyOMJ" pitchFamily="2" charset="0"/>
                <a:cs typeface="SutonnyOMJ" pitchFamily="2" charset="0"/>
              </a:rPr>
              <a:t>যৌগ</a:t>
            </a:r>
            <a:r>
              <a:rPr lang="en-US" dirty="0">
                <a:latin typeface="SutonnyOMJ" pitchFamily="2" charset="0"/>
                <a:cs typeface="SutonnyOMJ" pitchFamily="2" charset="0"/>
              </a:rPr>
              <a:t> </a:t>
            </a:r>
            <a:r>
              <a:rPr lang="en-US" dirty="0" err="1">
                <a:latin typeface="SutonnyOMJ" pitchFamily="2" charset="0"/>
                <a:cs typeface="SutonnyOMJ" pitchFamily="2" charset="0"/>
              </a:rPr>
              <a:t>গঠনের</a:t>
            </a:r>
            <a:r>
              <a:rPr lang="en-US" dirty="0">
                <a:latin typeface="SutonnyOMJ" pitchFamily="2" charset="0"/>
                <a:cs typeface="SutonnyOMJ" pitchFamily="2" charset="0"/>
              </a:rPr>
              <a:t> </a:t>
            </a:r>
            <a:r>
              <a:rPr lang="en-US" dirty="0" err="1" smtClean="0">
                <a:latin typeface="SutonnyOMJ" pitchFamily="2" charset="0"/>
                <a:cs typeface="SutonnyOMJ" pitchFamily="2" charset="0"/>
              </a:rPr>
              <a:t>চিত্র</a:t>
            </a:r>
            <a:r>
              <a:rPr lang="en-US" dirty="0">
                <a:latin typeface="SutonnyOMJ" pitchFamily="2" charset="0"/>
                <a:cs typeface="SutonnyOMJ" pitchFamily="2" charset="0"/>
              </a:rPr>
              <a:t>:</a:t>
            </a:r>
          </a:p>
        </p:txBody>
      </p:sp>
      <p:sp>
        <p:nvSpPr>
          <p:cNvPr id="6" name="TextBox 5"/>
          <p:cNvSpPr txBox="1"/>
          <p:nvPr/>
        </p:nvSpPr>
        <p:spPr>
          <a:xfrm>
            <a:off x="609600" y="1616419"/>
            <a:ext cx="8305800" cy="769441"/>
          </a:xfrm>
          <a:prstGeom prst="rect">
            <a:avLst/>
          </a:prstGeom>
          <a:solidFill>
            <a:schemeClr val="accent1">
              <a:lumMod val="40000"/>
              <a:lumOff val="6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latin typeface="NikoshBAN" pitchFamily="2" charset="0"/>
                <a:cs typeface="NikoshBAN" pitchFamily="2" charset="0"/>
              </a:rPr>
              <a:t>                </a:t>
            </a:r>
            <a:r>
              <a:rPr lang="en-US" sz="4400" b="1" dirty="0">
                <a:ln/>
                <a:latin typeface="NikoshBAN" pitchFamily="2" charset="0"/>
                <a:cs typeface="NikoshBAN" pitchFamily="2" charset="0"/>
              </a:rPr>
              <a:t>Na		                   </a:t>
            </a:r>
            <a:r>
              <a:rPr lang="en-US" sz="4400" b="1" dirty="0" err="1" smtClean="0">
                <a:ln/>
                <a:latin typeface="NikoshBAN" pitchFamily="2" charset="0"/>
                <a:cs typeface="NikoshBAN" pitchFamily="2" charset="0"/>
              </a:rPr>
              <a:t>Na+e</a:t>
            </a:r>
            <a:r>
              <a:rPr lang="en-US" sz="4400" b="1" dirty="0" smtClean="0">
                <a:ln/>
                <a:latin typeface="NikoshBAN" pitchFamily="2" charset="0"/>
                <a:cs typeface="NikoshBAN" pitchFamily="2" charset="0"/>
              </a:rPr>
              <a:t>-   </a:t>
            </a:r>
            <a:endParaRPr lang="en-US" sz="4400" b="1" dirty="0">
              <a:ln/>
              <a:latin typeface="NikoshBAN" pitchFamily="2" charset="0"/>
              <a:cs typeface="NikoshBAN" pitchFamily="2" charset="0"/>
            </a:endParaRPr>
          </a:p>
        </p:txBody>
      </p:sp>
      <p:sp>
        <p:nvSpPr>
          <p:cNvPr id="7" name="TextBox 6"/>
          <p:cNvSpPr txBox="1"/>
          <p:nvPr/>
        </p:nvSpPr>
        <p:spPr>
          <a:xfrm>
            <a:off x="609600" y="2675517"/>
            <a:ext cx="8305800"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400" b="1" dirty="0" smtClean="0">
                <a:ln/>
                <a:latin typeface="NikoshBAN" pitchFamily="2" charset="0"/>
                <a:cs typeface="NikoshBAN" pitchFamily="2" charset="0"/>
              </a:rPr>
              <a:t>F</a:t>
            </a:r>
            <a:r>
              <a:rPr lang="en-US" sz="4400" b="1" dirty="0" smtClean="0">
                <a:ln/>
                <a:latin typeface="NikoshBAN" pitchFamily="2" charset="0"/>
                <a:cs typeface="NikoshBAN" pitchFamily="2" charset="0"/>
              </a:rPr>
              <a:t>+e-            F-     </a:t>
            </a:r>
            <a:endParaRPr lang="en-US" sz="4400" b="1" dirty="0">
              <a:ln/>
              <a:latin typeface="NikoshBAN" pitchFamily="2" charset="0"/>
              <a:cs typeface="NikoshBAN" pitchFamily="2" charset="0"/>
            </a:endParaRPr>
          </a:p>
        </p:txBody>
      </p:sp>
      <p:cxnSp>
        <p:nvCxnSpPr>
          <p:cNvPr id="9" name="Straight Arrow Connector 8"/>
          <p:cNvCxnSpPr/>
          <p:nvPr/>
        </p:nvCxnSpPr>
        <p:spPr>
          <a:xfrm>
            <a:off x="3581400" y="2001139"/>
            <a:ext cx="2209800" cy="1588"/>
          </a:xfrm>
          <a:prstGeom prst="straightConnector1">
            <a:avLst/>
          </a:prstGeom>
          <a:ln w="762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47800" y="3962400"/>
            <a:ext cx="7239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8525" y="3610639"/>
            <a:ext cx="891540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latin typeface="NikoshBAN" pitchFamily="2" charset="0"/>
                <a:cs typeface="NikoshBAN" pitchFamily="2" charset="0"/>
              </a:rPr>
              <a:t>          </a:t>
            </a:r>
            <a:r>
              <a:rPr lang="en-US" sz="4000" b="1" dirty="0">
                <a:ln/>
                <a:latin typeface="NikoshBAN" pitchFamily="2" charset="0"/>
                <a:cs typeface="NikoshBAN" pitchFamily="2" charset="0"/>
              </a:rPr>
              <a:t>Na + </a:t>
            </a:r>
            <a:r>
              <a:rPr lang="bn-BD" sz="4000" b="1" dirty="0" smtClean="0">
                <a:ln/>
                <a:latin typeface="NikoshBAN" pitchFamily="2" charset="0"/>
                <a:cs typeface="NikoshBAN" pitchFamily="2" charset="0"/>
              </a:rPr>
              <a:t>F-</a:t>
            </a:r>
            <a:r>
              <a:rPr lang="en-US" sz="4000" b="1" dirty="0" smtClean="0">
                <a:ln/>
                <a:latin typeface="NikoshBAN" pitchFamily="2" charset="0"/>
                <a:cs typeface="NikoshBAN" pitchFamily="2" charset="0"/>
              </a:rPr>
              <a:t>                     Na+</a:t>
            </a:r>
            <a:r>
              <a:rPr lang="bn-BD" sz="4000" b="1" dirty="0">
                <a:ln/>
                <a:latin typeface="NikoshBAN" pitchFamily="2" charset="0"/>
                <a:cs typeface="NikoshBAN" pitchFamily="2" charset="0"/>
              </a:rPr>
              <a:t>F</a:t>
            </a:r>
            <a:r>
              <a:rPr lang="en-US" sz="4000" b="1" dirty="0" smtClean="0">
                <a:ln/>
                <a:latin typeface="NikoshBAN" pitchFamily="2" charset="0"/>
                <a:cs typeface="NikoshBAN" pitchFamily="2" charset="0"/>
              </a:rPr>
              <a:t>- </a:t>
            </a:r>
            <a:r>
              <a:rPr lang="en-US" sz="4000" dirty="0" err="1">
                <a:ln/>
                <a:latin typeface="NikoshBAN" pitchFamily="2" charset="0"/>
                <a:cs typeface="NikoshBAN" pitchFamily="2" charset="0"/>
              </a:rPr>
              <a:t>বা</a:t>
            </a:r>
            <a:r>
              <a:rPr lang="en-US" sz="4000" b="1" dirty="0">
                <a:ln/>
                <a:latin typeface="NikoshBAN" pitchFamily="2" charset="0"/>
                <a:cs typeface="NikoshBAN" pitchFamily="2" charset="0"/>
              </a:rPr>
              <a:t>  </a:t>
            </a:r>
            <a:r>
              <a:rPr lang="en-US" sz="4000" b="1" dirty="0" smtClean="0">
                <a:ln/>
                <a:latin typeface="NikoshBAN" pitchFamily="2" charset="0"/>
                <a:cs typeface="NikoshBAN" pitchFamily="2" charset="0"/>
              </a:rPr>
              <a:t>Na</a:t>
            </a:r>
            <a:r>
              <a:rPr lang="bn-BD" sz="4000" b="1" dirty="0" smtClean="0">
                <a:ln/>
                <a:latin typeface="NikoshBAN" pitchFamily="2" charset="0"/>
                <a:cs typeface="NikoshBAN" pitchFamily="2" charset="0"/>
              </a:rPr>
              <a:t>F</a:t>
            </a:r>
            <a:r>
              <a:rPr lang="en-US" sz="4000" b="1" dirty="0" smtClean="0">
                <a:ln/>
                <a:latin typeface="NikoshBAN" pitchFamily="2" charset="0"/>
                <a:cs typeface="NikoshBAN" pitchFamily="2" charset="0"/>
              </a:rPr>
              <a:t>  </a:t>
            </a:r>
            <a:r>
              <a:rPr lang="en-US" sz="4000" b="1" dirty="0">
                <a:ln/>
                <a:latin typeface="NikoshBAN" pitchFamily="2" charset="0"/>
                <a:cs typeface="NikoshBAN" pitchFamily="2" charset="0"/>
              </a:rPr>
              <a:t>		</a:t>
            </a:r>
          </a:p>
        </p:txBody>
      </p:sp>
      <p:cxnSp>
        <p:nvCxnSpPr>
          <p:cNvPr id="16" name="Straight Arrow Connector 15"/>
          <p:cNvCxnSpPr/>
          <p:nvPr/>
        </p:nvCxnSpPr>
        <p:spPr>
          <a:xfrm>
            <a:off x="3124200" y="3927621"/>
            <a:ext cx="22098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ight Arrow 3"/>
          <p:cNvSpPr/>
          <p:nvPr/>
        </p:nvSpPr>
        <p:spPr>
          <a:xfrm>
            <a:off x="4612037" y="2859279"/>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6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762317"/>
            <a:ext cx="8991600" cy="2062103"/>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800" dirty="0" smtClean="0">
                <a:solidFill>
                  <a:srgbClr val="FFFF00"/>
                </a:solidFill>
                <a:latin typeface="NikoshBAN" pitchFamily="2" charset="0"/>
                <a:cs typeface="NikoshBAN" pitchFamily="2" charset="0"/>
              </a:rPr>
              <a:t>১</a:t>
            </a:r>
            <a:r>
              <a:rPr lang="bn-BD" sz="2800" dirty="0" smtClean="0">
                <a:solidFill>
                  <a:srgbClr val="FFFF00"/>
                </a:solidFill>
                <a:latin typeface="NikoshBAN" pitchFamily="2" charset="0"/>
                <a:cs typeface="NikoshBAN" pitchFamily="2" charset="0"/>
              </a:rPr>
              <a:t>। </a:t>
            </a:r>
            <a:r>
              <a:rPr lang="en-US" sz="2800" dirty="0" err="1" smtClean="0">
                <a:solidFill>
                  <a:srgbClr val="FFFF00"/>
                </a:solidFill>
                <a:latin typeface="NikoshBAN" pitchFamily="2" charset="0"/>
                <a:cs typeface="NikoshBAN" pitchFamily="2" charset="0"/>
              </a:rPr>
              <a:t>আইসোটোপ</a:t>
            </a:r>
            <a:r>
              <a:rPr lang="en-US" sz="2800" dirty="0" smtClean="0">
                <a:solidFill>
                  <a:srgbClr val="FFFF00"/>
                </a:solidFill>
                <a:latin typeface="NikoshBAN" pitchFamily="2" charset="0"/>
                <a:cs typeface="NikoshBAN" pitchFamily="2" charset="0"/>
              </a:rPr>
              <a:t> </a:t>
            </a:r>
            <a:r>
              <a:rPr lang="en-US" sz="2800" dirty="0" err="1" smtClean="0">
                <a:solidFill>
                  <a:srgbClr val="FFFF00"/>
                </a:solidFill>
                <a:latin typeface="NikoshBAN" pitchFamily="2" charset="0"/>
                <a:cs typeface="NikoshBAN" pitchFamily="2" charset="0"/>
              </a:rPr>
              <a:t>কি</a:t>
            </a:r>
            <a:r>
              <a:rPr lang="en-US" sz="2800" dirty="0" smtClean="0">
                <a:solidFill>
                  <a:srgbClr val="FFFF00"/>
                </a:solidFill>
                <a:latin typeface="NikoshBAN" pitchFamily="2" charset="0"/>
                <a:cs typeface="NikoshBAN" pitchFamily="2" charset="0"/>
              </a:rPr>
              <a:t>?</a:t>
            </a:r>
          </a:p>
          <a:p>
            <a:r>
              <a:rPr lang="en-US" sz="2800" dirty="0" smtClean="0">
                <a:solidFill>
                  <a:srgbClr val="FFFF00"/>
                </a:solidFill>
                <a:latin typeface="NikoshBAN" pitchFamily="2" charset="0"/>
                <a:cs typeface="NikoshBAN" pitchFamily="2" charset="0"/>
              </a:rPr>
              <a:t>২।আইসোটোপের ২টি </a:t>
            </a:r>
            <a:r>
              <a:rPr lang="en-US" sz="2800" dirty="0" err="1" smtClean="0">
                <a:solidFill>
                  <a:srgbClr val="FFFF00"/>
                </a:solidFill>
                <a:latin typeface="NikoshBAN" pitchFamily="2" charset="0"/>
                <a:cs typeface="NikoshBAN" pitchFamily="2" charset="0"/>
              </a:rPr>
              <a:t>ব্যবহার</a:t>
            </a:r>
            <a:r>
              <a:rPr lang="en-US" sz="2800" dirty="0" smtClean="0">
                <a:solidFill>
                  <a:srgbClr val="FFFF00"/>
                </a:solidFill>
                <a:latin typeface="NikoshBAN" pitchFamily="2" charset="0"/>
                <a:cs typeface="NikoshBAN" pitchFamily="2" charset="0"/>
              </a:rPr>
              <a:t> </a:t>
            </a:r>
            <a:r>
              <a:rPr lang="en-US" sz="2800" dirty="0" err="1" smtClean="0">
                <a:solidFill>
                  <a:srgbClr val="FFFF00"/>
                </a:solidFill>
                <a:latin typeface="NikoshBAN" pitchFamily="2" charset="0"/>
                <a:cs typeface="NikoshBAN" pitchFamily="2" charset="0"/>
              </a:rPr>
              <a:t>লিখ</a:t>
            </a:r>
            <a:r>
              <a:rPr lang="en-US" sz="2800" dirty="0" smtClean="0">
                <a:solidFill>
                  <a:srgbClr val="FFFF00"/>
                </a:solidFill>
                <a:latin typeface="NikoshBAN" pitchFamily="2" charset="0"/>
                <a:cs typeface="NikoshBAN" pitchFamily="2" charset="0"/>
              </a:rPr>
              <a:t>?</a:t>
            </a:r>
            <a:endParaRPr lang="en-US" sz="2800" dirty="0">
              <a:solidFill>
                <a:srgbClr val="FFFF00"/>
              </a:solidFill>
              <a:latin typeface="NikoshBAN" pitchFamily="2" charset="0"/>
              <a:cs typeface="NikoshBAN" pitchFamily="2" charset="0"/>
            </a:endParaRPr>
          </a:p>
          <a:p>
            <a:r>
              <a:rPr lang="en-US" sz="2800" dirty="0" smtClean="0">
                <a:solidFill>
                  <a:srgbClr val="FFFF00"/>
                </a:solidFill>
                <a:latin typeface="NikoshBAN" pitchFamily="2" charset="0"/>
                <a:cs typeface="NikoshBAN" pitchFamily="2" charset="0"/>
              </a:rPr>
              <a:t>৩</a:t>
            </a:r>
            <a:r>
              <a:rPr lang="bn-BD" sz="2800" dirty="0" smtClean="0">
                <a:solidFill>
                  <a:srgbClr val="FFFF00"/>
                </a:solidFill>
                <a:latin typeface="NikoshBAN" pitchFamily="2" charset="0"/>
                <a:cs typeface="NikoshBAN" pitchFamily="2" charset="0"/>
              </a:rPr>
              <a:t>। আয়ন কীভাবে সৃষ্টি হয় তা ব্যাখ্যা কর। </a:t>
            </a:r>
            <a:br>
              <a:rPr lang="bn-BD" sz="2800" dirty="0" smtClean="0">
                <a:solidFill>
                  <a:srgbClr val="FFFF00"/>
                </a:solidFill>
                <a:latin typeface="NikoshBAN" pitchFamily="2" charset="0"/>
                <a:cs typeface="NikoshBAN" pitchFamily="2" charset="0"/>
              </a:rPr>
            </a:br>
            <a:r>
              <a:rPr lang="bn-BD" sz="2800" dirty="0" smtClean="0">
                <a:solidFill>
                  <a:srgbClr val="FFFF00"/>
                </a:solidFill>
                <a:latin typeface="NikoshBAN" pitchFamily="2" charset="0"/>
                <a:cs typeface="NikoshBAN" pitchFamily="2" charset="0"/>
              </a:rPr>
              <a:t> </a:t>
            </a:r>
            <a:r>
              <a:rPr lang="en-US" sz="2800" dirty="0" smtClean="0">
                <a:solidFill>
                  <a:srgbClr val="FFFF00"/>
                </a:solidFill>
                <a:latin typeface="NikoshBAN" pitchFamily="2" charset="0"/>
                <a:cs typeface="NikoshBAN" pitchFamily="2" charset="0"/>
              </a:rPr>
              <a:t>৪।</a:t>
            </a:r>
            <a:r>
              <a:rPr lang="bn-BD" sz="2800" dirty="0" smtClean="0">
                <a:solidFill>
                  <a:srgbClr val="FFFF00"/>
                </a:solidFill>
                <a:latin typeface="NikoshBAN" pitchFamily="2" charset="0"/>
                <a:cs typeface="NikoshBAN" pitchFamily="2" charset="0"/>
              </a:rPr>
              <a:t>ক্যাটায়ন ও অ্যানায়নের মধ্যে পার্থক্য লিখ।</a:t>
            </a:r>
            <a:endParaRPr lang="bn-BD" sz="800" dirty="0" smtClean="0">
              <a:solidFill>
                <a:srgbClr val="FFFF00"/>
              </a:solidFill>
              <a:latin typeface="NikoshBAN" pitchFamily="2" charset="0"/>
              <a:cs typeface="NikoshBAN" pitchFamily="2" charset="0"/>
            </a:endParaRPr>
          </a:p>
          <a:p>
            <a:endParaRPr lang="bn-BD" sz="800" dirty="0" smtClean="0">
              <a:solidFill>
                <a:srgbClr val="FFFF00"/>
              </a:solidFill>
              <a:latin typeface="NikoshBAN" pitchFamily="2" charset="0"/>
              <a:cs typeface="NikoshBAN" pitchFamily="2" charset="0"/>
            </a:endParaRPr>
          </a:p>
          <a:p>
            <a:endParaRPr lang="bn-BD" sz="800" dirty="0" smtClean="0">
              <a:solidFill>
                <a:srgbClr val="FFFF00"/>
              </a:solidFill>
              <a:latin typeface="NikoshBAN" pitchFamily="2" charset="0"/>
              <a:cs typeface="NikoshBAN" pitchFamily="2" charset="0"/>
            </a:endParaRPr>
          </a:p>
        </p:txBody>
      </p:sp>
      <p:pic>
        <p:nvPicPr>
          <p:cNvPr id="31746" name="Picture 2" descr="Porches বিভিন্নতা। বাড়ির বারান্দা ..."/>
          <p:cNvPicPr>
            <a:picLocks noChangeAspect="1" noChangeArrowheads="1"/>
          </p:cNvPicPr>
          <p:nvPr/>
        </p:nvPicPr>
        <p:blipFill>
          <a:blip r:embed="rId2"/>
          <a:srcRect/>
          <a:stretch>
            <a:fillRect/>
          </a:stretch>
        </p:blipFill>
        <p:spPr bwMode="auto">
          <a:xfrm>
            <a:off x="4419600" y="266700"/>
            <a:ext cx="4343400" cy="3619500"/>
          </a:xfrm>
          <a:prstGeom prst="rect">
            <a:avLst/>
          </a:prstGeom>
          <a:noFill/>
        </p:spPr>
      </p:pic>
      <p:sp>
        <p:nvSpPr>
          <p:cNvPr id="2" name="Smiley Face 1"/>
          <p:cNvSpPr/>
          <p:nvPr/>
        </p:nvSpPr>
        <p:spPr>
          <a:xfrm>
            <a:off x="0" y="0"/>
            <a:ext cx="4267200" cy="41148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NikoshBAN" panose="02000000000000000000" pitchFamily="2" charset="0"/>
                <a:cs typeface="NikoshBAN" panose="02000000000000000000" pitchFamily="2" charset="0"/>
              </a:rPr>
              <a:t>বাড়ির</a:t>
            </a:r>
            <a:r>
              <a:rPr lang="en-US" sz="4400" b="1" dirty="0" smtClean="0">
                <a:solidFill>
                  <a:schemeClr val="bg1"/>
                </a:solidFill>
                <a:latin typeface="NikoshBAN" panose="02000000000000000000" pitchFamily="2" charset="0"/>
                <a:cs typeface="NikoshBAN" panose="02000000000000000000" pitchFamily="2" charset="0"/>
              </a:rPr>
              <a:t> </a:t>
            </a:r>
            <a:r>
              <a:rPr lang="en-US" sz="4400" b="1" dirty="0" err="1" smtClean="0">
                <a:solidFill>
                  <a:schemeClr val="bg1"/>
                </a:solidFill>
                <a:latin typeface="NikoshBAN" panose="02000000000000000000" pitchFamily="2" charset="0"/>
                <a:cs typeface="NikoshBAN" panose="02000000000000000000" pitchFamily="2" charset="0"/>
              </a:rPr>
              <a:t>কাজ</a:t>
            </a:r>
            <a:endParaRPr lang="en-US" sz="44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974567"/>
      </p:ext>
    </p:extLst>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5" descr="C:\Users\Akter\Downloads\%E0%A6%A8%E0%A7%9F%E0%A6%A8%E0%A6%A4%E0%A6%BE%E0%A6%B0%E0%A6%BE %E0%A6%AB%E0%A7%81%E0%A6%B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55575" y="914400"/>
            <a:ext cx="9144000" cy="186204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115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Flowchart: Alternate Process 2"/>
          <p:cNvSpPr/>
          <p:nvPr/>
        </p:nvSpPr>
        <p:spPr>
          <a:xfrm>
            <a:off x="-27122" y="3334353"/>
            <a:ext cx="9144000" cy="3523647"/>
          </a:xfrm>
          <a:prstGeom prst="flowChartAlternateProcess">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6000" dirty="0" smtClean="0">
                <a:latin typeface="NikoshBAN" panose="02000000000000000000" pitchFamily="2" charset="0"/>
                <a:cs typeface="NikoshBAN" panose="02000000000000000000" pitchFamily="2" charset="0"/>
              </a:rPr>
              <a:t>সেশনে অংশগ্রহনকারী সবাইকে আন্তরিক ধন্যবাদ</a:t>
            </a:r>
            <a:endParaRPr lang="en-US" sz="6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475" y="0"/>
            <a:ext cx="2362200" cy="331110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52800" cy="33343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3317" y="0"/>
            <a:ext cx="2933697" cy="33343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
          <p:cNvSpPr/>
          <p:nvPr/>
        </p:nvSpPr>
        <p:spPr>
          <a:xfrm>
            <a:off x="2209800" y="57155"/>
            <a:ext cx="5562600" cy="1040642"/>
          </a:xfrm>
          <a:prstGeom prst="rect">
            <a:avLst/>
          </a:prstGeom>
        </p:spPr>
        <p:style>
          <a:lnRef idx="1">
            <a:schemeClr val="dk1"/>
          </a:lnRef>
          <a:fillRef idx="3">
            <a:schemeClr val="dk1"/>
          </a:fillRef>
          <a:effectRef idx="2">
            <a:schemeClr val="dk1"/>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bn-BD" sz="5400" kern="1200" dirty="0" smtClean="0">
                <a:solidFill>
                  <a:schemeClr val="tx1">
                    <a:lumMod val="95000"/>
                    <a:lumOff val="5000"/>
                  </a:schemeClr>
                </a:solidFill>
                <a:latin typeface="NikoshBAN" pitchFamily="2" charset="0"/>
                <a:cs typeface="NikoshBAN" pitchFamily="2" charset="0"/>
              </a:rPr>
              <a:t>পাঠ পরিচিতি </a:t>
            </a:r>
            <a:endParaRPr lang="en-US" sz="5400" kern="1200" dirty="0">
              <a:solidFill>
                <a:schemeClr val="tx1">
                  <a:lumMod val="95000"/>
                  <a:lumOff val="5000"/>
                </a:schemeClr>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61" y="1828800"/>
            <a:ext cx="4163878" cy="4724400"/>
          </a:xfrm>
          <a:prstGeom prst="rect">
            <a:avLst/>
          </a:prstGeom>
        </p:spPr>
      </p:pic>
      <p:sp>
        <p:nvSpPr>
          <p:cNvPr id="5" name="Vertical Scroll 4"/>
          <p:cNvSpPr/>
          <p:nvPr/>
        </p:nvSpPr>
        <p:spPr>
          <a:xfrm>
            <a:off x="4343399" y="1752600"/>
            <a:ext cx="4803183" cy="4876800"/>
          </a:xfrm>
          <a:prstGeom prst="verticalScroll">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bn-BD" sz="2800" dirty="0" smtClean="0">
                <a:latin typeface="NikoshBAN" panose="02000000000000000000" pitchFamily="2" charset="0"/>
                <a:cs typeface="NikoshBAN" panose="02000000000000000000" pitchFamily="2" charset="0"/>
              </a:rPr>
              <a:t>শ্রেনিঃ৮ম</a:t>
            </a:r>
          </a:p>
          <a:p>
            <a:pPr algn="ctr"/>
            <a:r>
              <a:rPr lang="bn-BD" sz="2800" dirty="0" smtClean="0">
                <a:latin typeface="NikoshBAN" panose="02000000000000000000" pitchFamily="2" charset="0"/>
                <a:cs typeface="NikoshBAN" panose="02000000000000000000" pitchFamily="2" charset="0"/>
              </a:rPr>
              <a:t>বিষয়ঃবিজ্ঞান</a:t>
            </a:r>
          </a:p>
          <a:p>
            <a:pPr algn="ctr"/>
            <a:r>
              <a:rPr lang="bn-BD" sz="2800" dirty="0" smtClean="0">
                <a:latin typeface="NikoshBAN" panose="02000000000000000000" pitchFamily="2" charset="0"/>
                <a:cs typeface="NikoshBAN" panose="02000000000000000000" pitchFamily="2" charset="0"/>
              </a:rPr>
              <a:t>পাঠ শিরোনামঃপরমাণুর গঠন</a:t>
            </a:r>
          </a:p>
          <a:p>
            <a:pPr algn="ctr"/>
            <a:r>
              <a:rPr lang="bn-BD" sz="2800" dirty="0" smtClean="0">
                <a:latin typeface="NikoshBAN" panose="02000000000000000000" pitchFamily="2" charset="0"/>
                <a:cs typeface="NikoshBAN" panose="02000000000000000000" pitchFamily="2" charset="0"/>
              </a:rPr>
              <a:t>আজকের পাঠঃপাঠ(৬-১৩)</a:t>
            </a:r>
          </a:p>
          <a:p>
            <a:pPr algn="ctr"/>
            <a:r>
              <a:rPr lang="bn-BD" sz="2800" smtClean="0">
                <a:latin typeface="NikoshBAN" panose="02000000000000000000" pitchFamily="2" charset="0"/>
                <a:cs typeface="NikoshBAN" panose="02000000000000000000" pitchFamily="2" charset="0"/>
              </a:rPr>
              <a:t>তারিখঃ14/09/২০২০ইং</a:t>
            </a:r>
            <a:endParaRPr lang="en-US" sz="28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0"/>
            <a:ext cx="6477000" cy="914400"/>
          </a:xfrm>
          <a:prstGeom prst="roundRect">
            <a:avLst>
              <a:gd name="adj" fmla="val 28000"/>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utonnyMJ" pitchFamily="2" charset="0"/>
              </a:rPr>
              <a:t>শিখনফল </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utonnyMJ" pitchFamily="2" charset="0"/>
              </a:rPr>
              <a:t> </a:t>
            </a:r>
            <a:endPar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utonnyMJ" pitchFamily="2" charset="0"/>
            </a:endParaRPr>
          </a:p>
        </p:txBody>
      </p:sp>
      <p:sp>
        <p:nvSpPr>
          <p:cNvPr id="3" name="Horizontal Scroll 2"/>
          <p:cNvSpPr/>
          <p:nvPr/>
        </p:nvSpPr>
        <p:spPr>
          <a:xfrm>
            <a:off x="228600" y="1427701"/>
            <a:ext cx="8305800" cy="4724698"/>
          </a:xfrm>
          <a:prstGeom prst="horizontalScroll">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bn-BD" sz="3200" dirty="0" smtClean="0">
                <a:latin typeface="NikoshBAN" pitchFamily="2" charset="0"/>
                <a:cs typeface="NikoshBAN" pitchFamily="2" charset="0"/>
              </a:rPr>
              <a:t> 1</a:t>
            </a:r>
            <a:r>
              <a:rPr lang="en-US" sz="3200" dirty="0" smtClean="0">
                <a:latin typeface="NikoshBAN" pitchFamily="2" charset="0"/>
                <a:cs typeface="NikoshBAN" pitchFamily="2" charset="0"/>
              </a:rPr>
              <a:t>।</a:t>
            </a:r>
            <a:r>
              <a:rPr lang="en-US" sz="3200" dirty="0" err="1" smtClean="0">
                <a:latin typeface="NikoshBAN" pitchFamily="2" charset="0"/>
                <a:cs typeface="NikoshBAN" pitchFamily="2" charset="0"/>
              </a:rPr>
              <a:t>আইসোটোপ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p>
          <a:p>
            <a:r>
              <a:rPr lang="en-US" sz="3200" dirty="0" smtClean="0">
                <a:latin typeface="NikoshBAN" pitchFamily="2" charset="0"/>
                <a:cs typeface="NikoshBAN" pitchFamily="2" charset="0"/>
              </a:rPr>
              <a:t>২।আইসোটোপের </a:t>
            </a:r>
            <a:r>
              <a:rPr lang="en-US" sz="3200" dirty="0" err="1" smtClean="0">
                <a:latin typeface="NikoshBAN" pitchFamily="2" charset="0"/>
                <a:cs typeface="NikoshBAN" pitchFamily="2" charset="0"/>
              </a:rPr>
              <a:t>ব্যবহার</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ধর্ম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endParaRPr lang="bn-BD" sz="3200" dirty="0" smtClean="0">
              <a:latin typeface="NikoshBAN" pitchFamily="2" charset="0"/>
              <a:cs typeface="NikoshBAN" pitchFamily="2" charset="0"/>
            </a:endParaRPr>
          </a:p>
          <a:p>
            <a:r>
              <a:rPr lang="en-US" sz="3200" dirty="0" smtClean="0">
                <a:latin typeface="NikoshBAN" pitchFamily="2" charset="0"/>
                <a:cs typeface="NikoshBAN" pitchFamily="2" charset="0"/>
              </a:rPr>
              <a:t>১</a:t>
            </a:r>
            <a:r>
              <a:rPr lang="bn-BD" sz="3200" dirty="0">
                <a:latin typeface="NikoshBAN" pitchFamily="2" charset="0"/>
                <a:cs typeface="NikoshBAN" pitchFamily="2" charset="0"/>
              </a:rPr>
              <a:t>। ইলেকট্রন বিন্যাস ব্যাখ্যা করতে পারবে।  </a:t>
            </a:r>
            <a:br>
              <a:rPr lang="bn-BD" sz="3200" dirty="0">
                <a:latin typeface="NikoshBAN" pitchFamily="2" charset="0"/>
                <a:cs typeface="NikoshBAN" pitchFamily="2" charset="0"/>
              </a:rPr>
            </a:br>
            <a:r>
              <a:rPr lang="en-US" sz="3200" dirty="0">
                <a:latin typeface="NikoshBAN" pitchFamily="2" charset="0"/>
                <a:cs typeface="NikoshBAN" pitchFamily="2" charset="0"/>
              </a:rPr>
              <a:t>২</a:t>
            </a:r>
            <a:r>
              <a:rPr lang="bn-BD" sz="3200" dirty="0">
                <a:latin typeface="NikoshBAN" pitchFamily="2" charset="0"/>
                <a:cs typeface="NikoshBAN" pitchFamily="2" charset="0"/>
              </a:rPr>
              <a:t>। আয়ন কীভাবে সৃষ্টি হয় তা ব্যাখ্যা করতে পারবে। </a:t>
            </a:r>
            <a:br>
              <a:rPr lang="bn-BD" sz="3200" dirty="0">
                <a:latin typeface="NikoshBAN" pitchFamily="2" charset="0"/>
                <a:cs typeface="NikoshBAN" pitchFamily="2" charset="0"/>
              </a:rPr>
            </a:br>
            <a:r>
              <a:rPr lang="en-US" sz="3200" dirty="0">
                <a:latin typeface="NikoshBAN" pitchFamily="2" charset="0"/>
                <a:cs typeface="NikoshBAN" pitchFamily="2" charset="0"/>
              </a:rPr>
              <a:t>৩</a:t>
            </a:r>
            <a:r>
              <a:rPr lang="bn-BD" sz="3200" dirty="0">
                <a:latin typeface="NikoshBAN" pitchFamily="2" charset="0"/>
                <a:cs typeface="NikoshBAN" pitchFamily="2" charset="0"/>
              </a:rPr>
              <a:t>। ক্যাটায়ন ও অ্যানায়নের পার্থক্য করতে পারবে।  </a:t>
            </a:r>
            <a:r>
              <a:rPr lang="en-US" sz="3200" dirty="0">
                <a:latin typeface="NikoshBAN" pitchFamily="2" charset="0"/>
                <a:cs typeface="NikoshBAN" pitchFamily="2" charset="0"/>
              </a:rPr>
              <a:t> </a:t>
            </a:r>
            <a:endParaRPr lang="en-US" sz="3200" dirty="0"/>
          </a:p>
        </p:txBody>
      </p:sp>
    </p:spTree>
    <p:extLst>
      <p:ext uri="{BB962C8B-B14F-4D97-AF65-F5344CB8AC3E}">
        <p14:creationId xmlns:p14="http://schemas.microsoft.com/office/powerpoint/2010/main" val="3560068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2" y="38672"/>
            <a:ext cx="8927803" cy="861005"/>
          </a:xfrm>
          <a:prstGeom prst="rect">
            <a:avLst/>
          </a:prstGeom>
          <a:solidFill>
            <a:schemeClr val="accent6"/>
          </a:solidFill>
        </p:spPr>
        <p:style>
          <a:lnRef idx="3">
            <a:schemeClr val="lt1"/>
          </a:lnRef>
          <a:fillRef idx="1">
            <a:schemeClr val="accent1"/>
          </a:fillRef>
          <a:effectRef idx="1">
            <a:schemeClr val="accent1"/>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778000">
              <a:lnSpc>
                <a:spcPct val="90000"/>
              </a:lnSpc>
              <a:spcBef>
                <a:spcPct val="0"/>
              </a:spcBef>
              <a:spcAft>
                <a:spcPct val="35000"/>
              </a:spcAft>
            </a:pPr>
            <a:r>
              <a:rPr lang="en-US" sz="5400" b="1" spc="50" dirty="0" err="1" smtClean="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এগুলো</a:t>
            </a:r>
            <a:r>
              <a:rPr lang="en-US" sz="5400" b="1" spc="50" dirty="0" smtClean="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5400" b="1" spc="50" dirty="0" err="1" smtClean="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দ্বারা</a:t>
            </a:r>
            <a:r>
              <a:rPr lang="bn-BD" sz="5400" b="1" spc="50" dirty="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 </a:t>
            </a:r>
            <a:r>
              <a:rPr lang="bn-BD" sz="5400" b="1" spc="50" dirty="0" smtClean="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তোমার কি বুজ?</a:t>
            </a:r>
            <a:endParaRPr lang="en-US" sz="5400" b="1" spc="50" dirty="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5" name="TextBox 4"/>
              <p:cNvSpPr txBox="1"/>
              <p:nvPr/>
            </p:nvSpPr>
            <p:spPr>
              <a:xfrm>
                <a:off x="3440229" y="1033480"/>
                <a:ext cx="2198571" cy="94391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en-US" sz="5400" i="1">
                              <a:latin typeface="Cambria Math" panose="02040503050406030204" pitchFamily="18" charset="0"/>
                            </a:rPr>
                          </m:ctrlPr>
                        </m:sPrePr>
                        <m:sub>
                          <m:r>
                            <a:rPr lang="en-US" sz="5400" i="1">
                              <a:latin typeface="Cambria Math" panose="02040503050406030204" pitchFamily="18" charset="0"/>
                            </a:rPr>
                            <m:t>6</m:t>
                          </m:r>
                        </m:sub>
                        <m:sup>
                          <m:r>
                            <a:rPr lang="en-US" sz="5400" i="1">
                              <a:latin typeface="Cambria Math" panose="02040503050406030204" pitchFamily="18" charset="0"/>
                            </a:rPr>
                            <m:t>13</m:t>
                          </m:r>
                        </m:sup>
                        <m:e>
                          <m:r>
                            <a:rPr lang="en-US" sz="5400" i="1">
                              <a:latin typeface="Cambria Math" panose="02040503050406030204" pitchFamily="18" charset="0"/>
                            </a:rPr>
                            <m:t>𝐶</m:t>
                          </m:r>
                        </m:e>
                      </m:sPre>
                    </m:oMath>
                  </m:oMathPara>
                </a14:m>
                <a:endParaRPr lang="en-US" sz="1350" dirty="0"/>
              </a:p>
            </p:txBody>
          </p:sp>
        </mc:Choice>
        <mc:Fallback xmlns="">
          <p:sp>
            <p:nvSpPr>
              <p:cNvPr id="5" name="TextBox 4"/>
              <p:cNvSpPr txBox="1">
                <a:spLocks noRot="1" noChangeAspect="1" noMove="1" noResize="1" noEditPoints="1" noAdjustHandles="1" noChangeArrowheads="1" noChangeShapeType="1" noTextEdit="1"/>
              </p:cNvSpPr>
              <p:nvPr/>
            </p:nvSpPr>
            <p:spPr>
              <a:xfrm>
                <a:off x="3440229" y="1033480"/>
                <a:ext cx="2198571" cy="94391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861412" y="1047545"/>
                <a:ext cx="2074263" cy="937949"/>
              </a:xfrm>
              <a:prstGeom prst="rect">
                <a:avLst/>
              </a:prstGeom>
              <a:solidFill>
                <a:schemeClr val="accent1">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en-US" sz="5400" i="1">
                              <a:latin typeface="Cambria Math" panose="02040503050406030204" pitchFamily="18" charset="0"/>
                            </a:rPr>
                          </m:ctrlPr>
                        </m:sPrePr>
                        <m:sub>
                          <m:r>
                            <a:rPr lang="en-US" sz="5400" i="1">
                              <a:latin typeface="Cambria Math" panose="02040503050406030204" pitchFamily="18" charset="0"/>
                            </a:rPr>
                            <m:t>6</m:t>
                          </m:r>
                        </m:sub>
                        <m:sup>
                          <m:r>
                            <a:rPr lang="en-US" sz="5400" i="1">
                              <a:latin typeface="Cambria Math" panose="02040503050406030204" pitchFamily="18" charset="0"/>
                            </a:rPr>
                            <m:t>14</m:t>
                          </m:r>
                        </m:sup>
                        <m:e>
                          <m:r>
                            <a:rPr lang="en-US" sz="5400" i="1">
                              <a:latin typeface="Cambria Math" panose="02040503050406030204" pitchFamily="18" charset="0"/>
                            </a:rPr>
                            <m:t>𝐶</m:t>
                          </m:r>
                        </m:e>
                      </m:sPre>
                    </m:oMath>
                  </m:oMathPara>
                </a14:m>
                <a:endParaRPr lang="en-US" sz="1350" dirty="0"/>
              </a:p>
            </p:txBody>
          </p:sp>
        </mc:Choice>
        <mc:Fallback xmlns="">
          <p:sp>
            <p:nvSpPr>
              <p:cNvPr id="6" name="TextBox 5"/>
              <p:cNvSpPr txBox="1">
                <a:spLocks noRot="1" noChangeAspect="1" noMove="1" noResize="1" noEditPoints="1" noAdjustHandles="1" noChangeArrowheads="1" noChangeShapeType="1" noTextEdit="1"/>
              </p:cNvSpPr>
              <p:nvPr/>
            </p:nvSpPr>
            <p:spPr>
              <a:xfrm>
                <a:off x="6861412" y="1047545"/>
                <a:ext cx="2074263" cy="9379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04800" y="1096160"/>
                <a:ext cx="2209800" cy="939681"/>
              </a:xfrm>
              <a:prstGeom prst="rect">
                <a:avLst/>
              </a:prstGeom>
              <a:solidFill>
                <a:schemeClr val="accent1">
                  <a:lumMod val="75000"/>
                </a:schemeClr>
              </a:solidFill>
              <a:ln>
                <a:solidFill>
                  <a:schemeClr val="accent2">
                    <a:lumMod val="50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en-US" sz="5400" i="1">
                              <a:latin typeface="Cambria Math" panose="02040503050406030204" pitchFamily="18" charset="0"/>
                            </a:rPr>
                          </m:ctrlPr>
                        </m:sPrePr>
                        <m:sub>
                          <m:r>
                            <a:rPr lang="en-US" sz="5400" i="1">
                              <a:latin typeface="Cambria Math" panose="02040503050406030204" pitchFamily="18" charset="0"/>
                            </a:rPr>
                            <m:t>6</m:t>
                          </m:r>
                        </m:sub>
                        <m:sup>
                          <m:r>
                            <a:rPr lang="en-US" sz="5400" i="1">
                              <a:latin typeface="Cambria Math" panose="02040503050406030204" pitchFamily="18" charset="0"/>
                            </a:rPr>
                            <m:t>12</m:t>
                          </m:r>
                        </m:sup>
                        <m:e>
                          <m:r>
                            <a:rPr lang="en-US" sz="5400" i="1">
                              <a:latin typeface="Cambria Math" panose="02040503050406030204" pitchFamily="18" charset="0"/>
                            </a:rPr>
                            <m:t>𝐶</m:t>
                          </m:r>
                        </m:e>
                      </m:sPre>
                    </m:oMath>
                  </m:oMathPara>
                </a14:m>
                <a:endParaRPr lang="en-US" sz="1350" dirty="0"/>
              </a:p>
            </p:txBody>
          </p:sp>
        </mc:Choice>
        <mc:Fallback xmlns="">
          <p:sp>
            <p:nvSpPr>
              <p:cNvPr id="8" name="TextBox 7"/>
              <p:cNvSpPr txBox="1">
                <a:spLocks noRot="1" noChangeAspect="1" noMove="1" noResize="1" noEditPoints="1" noAdjustHandles="1" noChangeArrowheads="1" noChangeShapeType="1" noTextEdit="1"/>
              </p:cNvSpPr>
              <p:nvPr/>
            </p:nvSpPr>
            <p:spPr>
              <a:xfrm>
                <a:off x="304800" y="1096160"/>
                <a:ext cx="2209800" cy="939681"/>
              </a:xfrm>
              <a:prstGeom prst="rect">
                <a:avLst/>
              </a:prstGeom>
              <a:blipFill>
                <a:blip r:embed="rId4"/>
                <a:stretch>
                  <a:fillRect/>
                </a:stretch>
              </a:blipFill>
              <a:ln>
                <a:solidFill>
                  <a:schemeClr val="accent2">
                    <a:lumMod val="50000"/>
                  </a:schemeClr>
                </a:solidFill>
              </a:ln>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48" y="2339345"/>
            <a:ext cx="3136603" cy="278225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7315" y="2314745"/>
            <a:ext cx="2800350" cy="285614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2025" y="2314745"/>
            <a:ext cx="2791251" cy="2806856"/>
          </a:xfrm>
          <a:prstGeom prst="rect">
            <a:avLst/>
          </a:prstGeom>
        </p:spPr>
      </p:pic>
      <p:sp>
        <p:nvSpPr>
          <p:cNvPr id="12" name="TextBox 11"/>
          <p:cNvSpPr txBox="1"/>
          <p:nvPr/>
        </p:nvSpPr>
        <p:spPr>
          <a:xfrm>
            <a:off x="0" y="5318084"/>
            <a:ext cx="9043276" cy="1384995"/>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2800" dirty="0" smtClean="0">
                <a:latin typeface="NikoshBAN" panose="02000000000000000000" pitchFamily="2" charset="0"/>
                <a:cs typeface="NikoshBAN" panose="02000000000000000000" pitchFamily="2" charset="0"/>
              </a:rPr>
              <a:t>এখানে প্রতিটি পরমাণুতে  নির্দিষ্ট সংখ্যক প্রোটন ও  ইলেকট্রন থাকে। কিন্তু সকল মৌলের পরমাণুর ভর এক নাও হতে পারে।কারন একটি মোলের পরমানুর বিভিন্ন সংখ্যক নিউট্রন থাকতে পারে।</a:t>
            </a:r>
            <a:endParaRPr lang="en-US" sz="2800" dirty="0">
              <a:latin typeface="NikoshBAN" panose="02000000000000000000" pitchFamily="2" charset="0"/>
              <a:cs typeface="NikoshBAN" panose="02000000000000000000" pitchFamily="2"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2286000" y="0"/>
            <a:ext cx="5257800" cy="7620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anose="02000000000000000000" pitchFamily="2" charset="0"/>
                <a:cs typeface="NikoshBAN" panose="02000000000000000000" pitchFamily="2" charset="0"/>
              </a:rPr>
              <a:t>আইসোটোপ</a:t>
            </a:r>
            <a:endParaRPr lang="en-US" sz="4400" dirty="0">
              <a:latin typeface="NikoshBAN" panose="02000000000000000000" pitchFamily="2" charset="0"/>
              <a:cs typeface="NikoshBAN" panose="02000000000000000000" pitchFamily="2" charset="0"/>
            </a:endParaRPr>
          </a:p>
        </p:txBody>
      </p:sp>
      <p:sp>
        <p:nvSpPr>
          <p:cNvPr id="3" name="Flowchart: Alternate Process 2"/>
          <p:cNvSpPr/>
          <p:nvPr/>
        </p:nvSpPr>
        <p:spPr>
          <a:xfrm>
            <a:off x="114300" y="838200"/>
            <a:ext cx="8915400" cy="2819400"/>
          </a:xfrm>
          <a:prstGeom prst="flowChartAlternateProcess">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bn-BD" sz="4000" dirty="0" smtClean="0">
                <a:latin typeface="NikoshBAN" panose="02000000000000000000" pitchFamily="2" charset="0"/>
                <a:cs typeface="NikoshBAN" panose="02000000000000000000" pitchFamily="2" charset="0"/>
              </a:rPr>
              <a:t>কোন মৌলের ভিন্ন ধরনের পরমাণু যাদের প্রোটন বা পারমাণবিক সংখ্যা সমান কিন্তু ভর সংখ্যা ভিন্ন  তাদেরকে ঐ মৌলের আইসোটোপ বলে। </a:t>
            </a:r>
            <a:endParaRPr lang="en-US" sz="4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7" y="3657600"/>
            <a:ext cx="4343400" cy="3200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733800"/>
            <a:ext cx="4572000" cy="3048000"/>
          </a:xfrm>
          <a:prstGeom prst="rect">
            <a:avLst/>
          </a:prstGeom>
        </p:spPr>
      </p:pic>
    </p:spTree>
    <p:extLst>
      <p:ext uri="{BB962C8B-B14F-4D97-AF65-F5344CB8AC3E}">
        <p14:creationId xmlns:p14="http://schemas.microsoft.com/office/powerpoint/2010/main" val="369860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685800" y="15922"/>
            <a:ext cx="7010400" cy="1066800"/>
          </a:xfrm>
          <a:prstGeom prst="irregularSeal1">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bn-BD" sz="4000" dirty="0" smtClean="0">
                <a:latin typeface="NikoshBAN" panose="02000000000000000000" pitchFamily="2" charset="0"/>
                <a:cs typeface="NikoshBAN" panose="02000000000000000000" pitchFamily="2" charset="0"/>
              </a:rPr>
              <a:t>আইসোটোপের ধর্ম</a:t>
            </a:r>
            <a:endParaRPr lang="en-US" sz="4000" dirty="0">
              <a:latin typeface="NikoshBAN" panose="02000000000000000000" pitchFamily="2" charset="0"/>
              <a:cs typeface="NikoshBAN" panose="02000000000000000000" pitchFamily="2" charset="0"/>
            </a:endParaRPr>
          </a:p>
        </p:txBody>
      </p:sp>
      <p:sp>
        <p:nvSpPr>
          <p:cNvPr id="5" name="Flowchart: Multidocument 4"/>
          <p:cNvSpPr/>
          <p:nvPr/>
        </p:nvSpPr>
        <p:spPr>
          <a:xfrm>
            <a:off x="0" y="1447800"/>
            <a:ext cx="9144000" cy="5410200"/>
          </a:xfrm>
          <a:prstGeom prst="flowChartMultidocument">
            <a:avLst/>
          </a:prstGeom>
          <a:blipFill>
            <a:blip r:embed="rId2"/>
            <a:tile tx="0" ty="0" sx="100000" sy="100000" flip="none" algn="tl"/>
          </a:blipFill>
          <a:ln>
            <a:solidFill>
              <a:schemeClr val="accent2">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১।আইসোটোপ সমূহের প্রোটন বা পারমাণনিক সংখ্যা সমান।</a:t>
            </a:r>
          </a:p>
          <a:p>
            <a:pPr algn="ctr"/>
            <a:r>
              <a:rPr lang="bn-BD" sz="4000" dirty="0" smtClean="0">
                <a:solidFill>
                  <a:schemeClr val="tx1"/>
                </a:solidFill>
                <a:latin typeface="NikoshBAN" panose="02000000000000000000" pitchFamily="2" charset="0"/>
                <a:cs typeface="NikoshBAN" panose="02000000000000000000" pitchFamily="2" charset="0"/>
              </a:rPr>
              <a:t>২।এদের ভরসংখ্যা ভিন্ন।</a:t>
            </a:r>
          </a:p>
          <a:p>
            <a:pPr algn="ctr"/>
            <a:r>
              <a:rPr lang="bn-BD" sz="4000" dirty="0" smtClean="0">
                <a:solidFill>
                  <a:schemeClr val="tx1"/>
                </a:solidFill>
                <a:latin typeface="NikoshBAN" panose="02000000000000000000" pitchFamily="2" charset="0"/>
                <a:cs typeface="NikoshBAN" panose="02000000000000000000" pitchFamily="2" charset="0"/>
              </a:rPr>
              <a:t>৩।সাধারনত আইসোটোপ অস্থায়ী।</a:t>
            </a:r>
          </a:p>
          <a:p>
            <a:pPr algn="ctr"/>
            <a:r>
              <a:rPr lang="bn-BD" sz="4000" dirty="0">
                <a:solidFill>
                  <a:schemeClr val="tx1"/>
                </a:solidFill>
                <a:latin typeface="NikoshBAN" panose="02000000000000000000" pitchFamily="2" charset="0"/>
                <a:cs typeface="NikoshBAN" panose="02000000000000000000" pitchFamily="2" charset="0"/>
              </a:rPr>
              <a:t>৪</a:t>
            </a:r>
            <a:r>
              <a:rPr lang="bn-BD" sz="4000" dirty="0" smtClean="0">
                <a:solidFill>
                  <a:schemeClr val="tx1"/>
                </a:solidFill>
                <a:latin typeface="NikoshBAN" panose="02000000000000000000" pitchFamily="2" charset="0"/>
                <a:cs typeface="NikoshBAN" panose="02000000000000000000" pitchFamily="2" charset="0"/>
              </a:rPr>
              <a:t>।আইসোটোপ বিভিন্ন তেজস্ক্রিয় রশ্মি ও কণা বিকিরণ করে।</a:t>
            </a:r>
          </a:p>
        </p:txBody>
      </p:sp>
    </p:spTree>
    <p:extLst>
      <p:ext uri="{BB962C8B-B14F-4D97-AF65-F5344CB8AC3E}">
        <p14:creationId xmlns:p14="http://schemas.microsoft.com/office/powerpoint/2010/main" val="307383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5"/>
                                        </p:tgtEl>
                                        <p:attrNameLst>
                                          <p:attrName>ppt_x</p:attrName>
                                          <p:attrName>ppt_y</p:attrName>
                                        </p:attrNameLst>
                                      </p:cBhvr>
                                    </p:animMotion>
                                    <p:animRot by="1500000">
                                      <p:cBhvr>
                                        <p:cTn id="12" dur="125" fill="hold">
                                          <p:stCondLst>
                                            <p:cond delay="0"/>
                                          </p:stCondLst>
                                        </p:cTn>
                                        <p:tgtEl>
                                          <p:spTgt spid="5"/>
                                        </p:tgtEl>
                                        <p:attrNameLst>
                                          <p:attrName>r</p:attrName>
                                        </p:attrNameLst>
                                      </p:cBhvr>
                                    </p:animRot>
                                    <p:animRot by="-1500000">
                                      <p:cBhvr>
                                        <p:cTn id="13" dur="125" fill="hold">
                                          <p:stCondLst>
                                            <p:cond delay="125"/>
                                          </p:stCondLst>
                                        </p:cTn>
                                        <p:tgtEl>
                                          <p:spTgt spid="5"/>
                                        </p:tgtEl>
                                        <p:attrNameLst>
                                          <p:attrName>r</p:attrName>
                                        </p:attrNameLst>
                                      </p:cBhvr>
                                    </p:animRot>
                                    <p:animRot by="-1500000">
                                      <p:cBhvr>
                                        <p:cTn id="14" dur="125" fill="hold">
                                          <p:stCondLst>
                                            <p:cond delay="250"/>
                                          </p:stCondLst>
                                        </p:cTn>
                                        <p:tgtEl>
                                          <p:spTgt spid="5"/>
                                        </p:tgtEl>
                                        <p:attrNameLst>
                                          <p:attrName>r</p:attrName>
                                        </p:attrNameLst>
                                      </p:cBhvr>
                                    </p:animRot>
                                    <p:animRot by="1500000">
                                      <p:cBhvr>
                                        <p:cTn id="15"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paration 1"/>
          <p:cNvSpPr/>
          <p:nvPr/>
        </p:nvSpPr>
        <p:spPr>
          <a:xfrm>
            <a:off x="1066800" y="152400"/>
            <a:ext cx="6934200" cy="685800"/>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n-BD" sz="4000" dirty="0" smtClean="0">
                <a:latin typeface="NikoshBAN" panose="02000000000000000000" pitchFamily="2" charset="0"/>
                <a:cs typeface="NikoshBAN" panose="02000000000000000000" pitchFamily="2" charset="0"/>
              </a:rPr>
              <a:t>আইসোটোপের ব্যবহারঃ</a:t>
            </a:r>
            <a:endParaRPr lang="en-US" sz="4000" dirty="0">
              <a:latin typeface="NikoshBAN" panose="02000000000000000000" pitchFamily="2" charset="0"/>
              <a:cs typeface="NikoshBAN" panose="02000000000000000000" pitchFamily="2" charset="0"/>
            </a:endParaRPr>
          </a:p>
        </p:txBody>
      </p:sp>
      <p:sp>
        <p:nvSpPr>
          <p:cNvPr id="3" name="Flowchart: Data 2"/>
          <p:cNvSpPr/>
          <p:nvPr/>
        </p:nvSpPr>
        <p:spPr>
          <a:xfrm>
            <a:off x="13649" y="990600"/>
            <a:ext cx="9130352" cy="1447800"/>
          </a:xfrm>
          <a:prstGeom prst="flowChartInputOutput">
            <a:avLst/>
          </a:prstGeom>
          <a:solidFill>
            <a:srgbClr val="00206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bn-BD" sz="3600" dirty="0" smtClean="0">
                <a:latin typeface="NikoshBAN" panose="02000000000000000000" pitchFamily="2" charset="0"/>
                <a:cs typeface="NikoshBAN" panose="02000000000000000000" pitchFamily="2" charset="0"/>
              </a:rPr>
              <a:t>আইসোটোপের ব্যবহারের ক্ষেত্র সমূহ</a:t>
            </a:r>
            <a:r>
              <a:rPr lang="bn-BD" sz="3600" dirty="0">
                <a:latin typeface="NikoshBAN" panose="02000000000000000000" pitchFamily="2" charset="0"/>
                <a:cs typeface="NikoshBAN" panose="02000000000000000000" pitchFamily="2" charset="0"/>
              </a:rPr>
              <a:t>ঃ</a:t>
            </a:r>
            <a:endParaRPr lang="bn-BD" sz="3600" dirty="0" smtClean="0">
              <a:latin typeface="NikoshBAN" panose="02000000000000000000" pitchFamily="2" charset="0"/>
              <a:cs typeface="NikoshBAN" panose="02000000000000000000" pitchFamily="2" charset="0"/>
            </a:endParaRPr>
          </a:p>
        </p:txBody>
      </p:sp>
      <p:sp>
        <p:nvSpPr>
          <p:cNvPr id="4" name="Flowchart: Display 3"/>
          <p:cNvSpPr/>
          <p:nvPr/>
        </p:nvSpPr>
        <p:spPr>
          <a:xfrm>
            <a:off x="13648" y="2590800"/>
            <a:ext cx="9141725" cy="4240078"/>
          </a:xfrm>
          <a:prstGeom prst="flowChartDisplay">
            <a:avLst/>
          </a:prstGeom>
          <a:blipFill>
            <a:blip r:embed="rId2"/>
            <a:tile tx="0" ty="0" sx="100000" sy="100000" flip="none" algn="tl"/>
          </a:blipFill>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4400" dirty="0" smtClean="0">
                <a:latin typeface="NikoshBAN" panose="02000000000000000000" pitchFamily="2" charset="0"/>
                <a:cs typeface="NikoshBAN" panose="02000000000000000000" pitchFamily="2" charset="0"/>
              </a:rPr>
              <a:t>১।চিকিতসা ক্ষেত্রে</a:t>
            </a:r>
          </a:p>
          <a:p>
            <a:pPr algn="ctr"/>
            <a:r>
              <a:rPr lang="bn-BD" sz="4400" dirty="0" smtClean="0">
                <a:latin typeface="NikoshBAN" panose="02000000000000000000" pitchFamily="2" charset="0"/>
                <a:cs typeface="NikoshBAN" panose="02000000000000000000" pitchFamily="2" charset="0"/>
              </a:rPr>
              <a:t>২।কৃষিক্ষেত্রে</a:t>
            </a:r>
          </a:p>
          <a:p>
            <a:pPr algn="ctr"/>
            <a:r>
              <a:rPr lang="bn-BD" sz="4400" dirty="0" smtClean="0">
                <a:latin typeface="NikoshBAN" panose="02000000000000000000" pitchFamily="2" charset="0"/>
                <a:cs typeface="NikoshBAN" panose="02000000000000000000" pitchFamily="2" charset="0"/>
              </a:rPr>
              <a:t>৩।খাদ্যদ্রব্য সংরক্ষণে</a:t>
            </a:r>
          </a:p>
          <a:p>
            <a:pPr algn="ctr"/>
            <a:r>
              <a:rPr lang="bn-BD" sz="4400" dirty="0" smtClean="0">
                <a:latin typeface="NikoshBAN" panose="02000000000000000000" pitchFamily="2" charset="0"/>
                <a:cs typeface="NikoshBAN" panose="02000000000000000000" pitchFamily="2" charset="0"/>
              </a:rPr>
              <a:t>৪।ভূ-তাত্ত্বিক ও বৈজ্ঞানিক গবেষণা কাজে।</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994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752600" y="37454"/>
            <a:ext cx="5524500" cy="924457"/>
          </a:xfrm>
          <a:prstGeom prst="cloudCallout">
            <a:avLst>
              <a:gd name="adj1" fmla="val -34195"/>
              <a:gd name="adj2" fmla="val 100880"/>
            </a:avLst>
          </a:prstGeom>
          <a:solidFill>
            <a:srgbClr val="00206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bn-BD" dirty="0" smtClean="0"/>
              <a:t>চিকিতসা ক্ষেত্রে </a:t>
            </a:r>
            <a:endParaRPr lang="en-US" dirty="0"/>
          </a:p>
        </p:txBody>
      </p:sp>
      <p:sp>
        <p:nvSpPr>
          <p:cNvPr id="5" name="Flowchart: Alternate Process 4"/>
          <p:cNvSpPr/>
          <p:nvPr/>
        </p:nvSpPr>
        <p:spPr>
          <a:xfrm>
            <a:off x="76200" y="1447800"/>
            <a:ext cx="4038600" cy="541020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n-BD" sz="2800" dirty="0" smtClean="0">
                <a:solidFill>
                  <a:schemeClr val="bg1">
                    <a:lumMod val="95000"/>
                    <a:lumOff val="5000"/>
                  </a:schemeClr>
                </a:solidFill>
                <a:latin typeface="NikoshBAN" panose="02000000000000000000" pitchFamily="2" charset="0"/>
                <a:cs typeface="NikoshBAN" panose="02000000000000000000" pitchFamily="2" charset="0"/>
              </a:rPr>
              <a:t>১।বিভিন্ন রোগ নির্ণয় ও নিরাময়ে আইসোটোপের ব্যবহার করা হয়।</a:t>
            </a:r>
          </a:p>
          <a:p>
            <a:pPr algn="ctr"/>
            <a:r>
              <a:rPr lang="bn-BD" sz="2800" dirty="0" smtClean="0">
                <a:solidFill>
                  <a:schemeClr val="bg1">
                    <a:lumMod val="95000"/>
                    <a:lumOff val="5000"/>
                  </a:schemeClr>
                </a:solidFill>
                <a:latin typeface="NikoshBAN" panose="02000000000000000000" pitchFamily="2" charset="0"/>
                <a:cs typeface="NikoshBAN" panose="02000000000000000000" pitchFamily="2" charset="0"/>
              </a:rPr>
              <a:t>২।ক্ষতিগ্রস্থ রক্তনালি শনাক্তের জন্য আইসোটোপ ব্যবহৃত হয়।</a:t>
            </a:r>
          </a:p>
          <a:p>
            <a:pPr algn="ctr"/>
            <a:r>
              <a:rPr lang="bn-BD" sz="2800" dirty="0" smtClean="0">
                <a:solidFill>
                  <a:schemeClr val="bg1">
                    <a:lumMod val="95000"/>
                    <a:lumOff val="5000"/>
                  </a:schemeClr>
                </a:solidFill>
                <a:latin typeface="NikoshBAN" panose="02000000000000000000" pitchFamily="2" charset="0"/>
                <a:cs typeface="NikoshBAN" panose="02000000000000000000" pitchFamily="2" charset="0"/>
              </a:rPr>
              <a:t>৩।ক্যান্সার আক্রান্ত রোগীর ক্যান্সার কোষ শনাক্ত করন,ধবংসের কাজেও আইসোটোপ ব্যবহৃত হয়।</a:t>
            </a:r>
          </a:p>
          <a:p>
            <a:pPr algn="ctr"/>
            <a:r>
              <a:rPr lang="bn-BD" sz="2800" dirty="0" smtClean="0">
                <a:solidFill>
                  <a:schemeClr val="bg1">
                    <a:lumMod val="95000"/>
                    <a:lumOff val="5000"/>
                  </a:schemeClr>
                </a:solidFill>
                <a:latin typeface="NikoshBAN" panose="02000000000000000000" pitchFamily="2" charset="0"/>
                <a:cs typeface="NikoshBAN" panose="02000000000000000000" pitchFamily="2" charset="0"/>
              </a:rPr>
              <a:t>৪।ডাক্তারি যন্ত্রপাতি জীবাণু্মুক্ত করতে তেজস্ক্রিয় রশ্মি ব্যবহৃত হয়।</a:t>
            </a:r>
            <a:endParaRPr lang="en-US" sz="2800" dirty="0">
              <a:solidFill>
                <a:schemeClr val="bg1">
                  <a:lumMod val="95000"/>
                  <a:lumOff val="5000"/>
                </a:schemeClr>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392" y="1115349"/>
            <a:ext cx="4658911" cy="262413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392" y="3930378"/>
            <a:ext cx="4725918" cy="2705100"/>
          </a:xfrm>
          <a:prstGeom prst="rect">
            <a:avLst/>
          </a:prstGeom>
          <a:solidFill>
            <a:srgbClr val="92D050"/>
          </a:solidFill>
        </p:spPr>
      </p:pic>
    </p:spTree>
    <p:extLst>
      <p:ext uri="{BB962C8B-B14F-4D97-AF65-F5344CB8AC3E}">
        <p14:creationId xmlns:p14="http://schemas.microsoft.com/office/powerpoint/2010/main" val="334508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1644</TotalTime>
  <Words>1019</Words>
  <Application>Microsoft Office PowerPoint</Application>
  <PresentationFormat>On-screen Show (4:3)</PresentationFormat>
  <Paragraphs>95</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Cambria Math</vt:lpstr>
      <vt:lpstr>Century Gothic</vt:lpstr>
      <vt:lpstr>NikoshBAN</vt:lpstr>
      <vt:lpstr>SutonnyMJ</vt:lpstr>
      <vt:lpstr>SutonnyOMJ</vt:lpstr>
      <vt:lpstr>Times New Roman</vt:lpstr>
      <vt:lpstr>Vrinda</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এখন তোমরা কী দেখতে পাচ্ছ ?</vt:lpstr>
      <vt:lpstr>যৌগ গঠনের চিত্র:</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Akter</dc:creator>
  <cp:lastModifiedBy>Ideal</cp:lastModifiedBy>
  <cp:revision>257</cp:revision>
  <dcterms:created xsi:type="dcterms:W3CDTF">2020-08-07T18:32:10Z</dcterms:created>
  <dcterms:modified xsi:type="dcterms:W3CDTF">2020-09-14T07:14:42Z</dcterms:modified>
</cp:coreProperties>
</file>