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0" r:id="rId2"/>
    <p:sldId id="283" r:id="rId3"/>
    <p:sldId id="257" r:id="rId4"/>
    <p:sldId id="258" r:id="rId5"/>
    <p:sldId id="259" r:id="rId6"/>
    <p:sldId id="260" r:id="rId7"/>
    <p:sldId id="261" r:id="rId8"/>
    <p:sldId id="262" r:id="rId9"/>
    <p:sldId id="266" r:id="rId10"/>
    <p:sldId id="281" r:id="rId11"/>
    <p:sldId id="277" r:id="rId12"/>
    <p:sldId id="275" r:id="rId13"/>
    <p:sldId id="264" r:id="rId14"/>
    <p:sldId id="263" r:id="rId15"/>
    <p:sldId id="270" r:id="rId16"/>
    <p:sldId id="265" r:id="rId17"/>
    <p:sldId id="267" r:id="rId18"/>
    <p:sldId id="268" r:id="rId19"/>
    <p:sldId id="269" r:id="rId20"/>
    <p:sldId id="278" r:id="rId21"/>
    <p:sldId id="272" r:id="rId22"/>
    <p:sldId id="273" r:id="rId23"/>
    <p:sldId id="27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81" d="100"/>
          <a:sy n="81" d="100"/>
        </p:scale>
        <p:origin x="-300" y="-3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E22879-8D8A-4D25-80B3-092F72718029}" type="datetimeFigureOut">
              <a:rPr lang="en-US" smtClean="0"/>
              <a:t>9/10/2020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1CB617-5A90-475F-99D2-0AABDE02EE76}" type="slidenum">
              <a:rPr lang="en-US" smtClean="0"/>
              <a:t>‹#›</a:t>
            </a:fld>
            <a:endParaRPr lang="en-US"/>
          </a:p>
        </p:txBody>
      </p:sp>
    </p:spTree>
    <p:extLst>
      <p:ext uri="{BB962C8B-B14F-4D97-AF65-F5344CB8AC3E}">
        <p14:creationId xmlns:p14="http://schemas.microsoft.com/office/powerpoint/2010/main" val="1343965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E22879-8D8A-4D25-80B3-092F72718029}" type="datetimeFigureOut">
              <a:rPr lang="en-US" smtClean="0"/>
              <a:t>9/10/2020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1CB617-5A90-475F-99D2-0AABDE02EE76}" type="slidenum">
              <a:rPr lang="en-US" smtClean="0"/>
              <a:t>‹#›</a:t>
            </a:fld>
            <a:endParaRPr lang="en-US"/>
          </a:p>
        </p:txBody>
      </p:sp>
    </p:spTree>
    <p:extLst>
      <p:ext uri="{BB962C8B-B14F-4D97-AF65-F5344CB8AC3E}">
        <p14:creationId xmlns:p14="http://schemas.microsoft.com/office/powerpoint/2010/main" val="2253918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E22879-8D8A-4D25-80B3-092F72718029}" type="datetimeFigureOut">
              <a:rPr lang="en-US" smtClean="0"/>
              <a:t>9/10/2020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1CB617-5A90-475F-99D2-0AABDE02EE76}" type="slidenum">
              <a:rPr lang="en-US" smtClean="0"/>
              <a:t>‹#›</a:t>
            </a:fld>
            <a:endParaRPr lang="en-US"/>
          </a:p>
        </p:txBody>
      </p:sp>
    </p:spTree>
    <p:extLst>
      <p:ext uri="{BB962C8B-B14F-4D97-AF65-F5344CB8AC3E}">
        <p14:creationId xmlns:p14="http://schemas.microsoft.com/office/powerpoint/2010/main" val="2506120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E22879-8D8A-4D25-80B3-092F72718029}" type="datetimeFigureOut">
              <a:rPr lang="en-US" smtClean="0"/>
              <a:t>9/10/2020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1CB617-5A90-475F-99D2-0AABDE02EE76}" type="slidenum">
              <a:rPr lang="en-US" smtClean="0"/>
              <a:t>‹#›</a:t>
            </a:fld>
            <a:endParaRPr lang="en-US"/>
          </a:p>
        </p:txBody>
      </p:sp>
    </p:spTree>
    <p:extLst>
      <p:ext uri="{BB962C8B-B14F-4D97-AF65-F5344CB8AC3E}">
        <p14:creationId xmlns:p14="http://schemas.microsoft.com/office/powerpoint/2010/main" val="2759685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E22879-8D8A-4D25-80B3-092F72718029}" type="datetimeFigureOut">
              <a:rPr lang="en-US" smtClean="0"/>
              <a:t>9/10/2020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1CB617-5A90-475F-99D2-0AABDE02EE76}" type="slidenum">
              <a:rPr lang="en-US" smtClean="0"/>
              <a:t>‹#›</a:t>
            </a:fld>
            <a:endParaRPr lang="en-US"/>
          </a:p>
        </p:txBody>
      </p:sp>
    </p:spTree>
    <p:extLst>
      <p:ext uri="{BB962C8B-B14F-4D97-AF65-F5344CB8AC3E}">
        <p14:creationId xmlns:p14="http://schemas.microsoft.com/office/powerpoint/2010/main" val="1155418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E22879-8D8A-4D25-80B3-092F72718029}" type="datetimeFigureOut">
              <a:rPr lang="en-US" smtClean="0"/>
              <a:t>9/10/2020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1CB617-5A90-475F-99D2-0AABDE02EE76}" type="slidenum">
              <a:rPr lang="en-US" smtClean="0"/>
              <a:t>‹#›</a:t>
            </a:fld>
            <a:endParaRPr lang="en-US"/>
          </a:p>
        </p:txBody>
      </p:sp>
    </p:spTree>
    <p:extLst>
      <p:ext uri="{BB962C8B-B14F-4D97-AF65-F5344CB8AC3E}">
        <p14:creationId xmlns:p14="http://schemas.microsoft.com/office/powerpoint/2010/main" val="1377172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E22879-8D8A-4D25-80B3-092F72718029}" type="datetimeFigureOut">
              <a:rPr lang="en-US" smtClean="0"/>
              <a:t>9/10/2020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1CB617-5A90-475F-99D2-0AABDE02EE76}" type="slidenum">
              <a:rPr lang="en-US" smtClean="0"/>
              <a:t>‹#›</a:t>
            </a:fld>
            <a:endParaRPr lang="en-US"/>
          </a:p>
        </p:txBody>
      </p:sp>
    </p:spTree>
    <p:extLst>
      <p:ext uri="{BB962C8B-B14F-4D97-AF65-F5344CB8AC3E}">
        <p14:creationId xmlns:p14="http://schemas.microsoft.com/office/powerpoint/2010/main" val="654206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E22879-8D8A-4D25-80B3-092F72718029}" type="datetimeFigureOut">
              <a:rPr lang="en-US" smtClean="0"/>
              <a:t>9/10/2020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1CB617-5A90-475F-99D2-0AABDE02EE76}" type="slidenum">
              <a:rPr lang="en-US" smtClean="0"/>
              <a:t>‹#›</a:t>
            </a:fld>
            <a:endParaRPr lang="en-US"/>
          </a:p>
        </p:txBody>
      </p:sp>
    </p:spTree>
    <p:extLst>
      <p:ext uri="{BB962C8B-B14F-4D97-AF65-F5344CB8AC3E}">
        <p14:creationId xmlns:p14="http://schemas.microsoft.com/office/powerpoint/2010/main" val="3783898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E22879-8D8A-4D25-80B3-092F72718029}" type="datetimeFigureOut">
              <a:rPr lang="en-US" smtClean="0"/>
              <a:t>9/10/2020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1CB617-5A90-475F-99D2-0AABDE02EE76}" type="slidenum">
              <a:rPr lang="en-US" smtClean="0"/>
              <a:t>‹#›</a:t>
            </a:fld>
            <a:endParaRPr lang="en-US"/>
          </a:p>
        </p:txBody>
      </p:sp>
    </p:spTree>
    <p:extLst>
      <p:ext uri="{BB962C8B-B14F-4D97-AF65-F5344CB8AC3E}">
        <p14:creationId xmlns:p14="http://schemas.microsoft.com/office/powerpoint/2010/main" val="1604455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E22879-8D8A-4D25-80B3-092F72718029}" type="datetimeFigureOut">
              <a:rPr lang="en-US" smtClean="0"/>
              <a:t>9/10/2020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1CB617-5A90-475F-99D2-0AABDE02EE76}" type="slidenum">
              <a:rPr lang="en-US" smtClean="0"/>
              <a:t>‹#›</a:t>
            </a:fld>
            <a:endParaRPr lang="en-US"/>
          </a:p>
        </p:txBody>
      </p:sp>
    </p:spTree>
    <p:extLst>
      <p:ext uri="{BB962C8B-B14F-4D97-AF65-F5344CB8AC3E}">
        <p14:creationId xmlns:p14="http://schemas.microsoft.com/office/powerpoint/2010/main" val="3986285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E22879-8D8A-4D25-80B3-092F72718029}" type="datetimeFigureOut">
              <a:rPr lang="en-US" smtClean="0"/>
              <a:t>9/10/2020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1CB617-5A90-475F-99D2-0AABDE02EE76}" type="slidenum">
              <a:rPr lang="en-US" smtClean="0"/>
              <a:t>‹#›</a:t>
            </a:fld>
            <a:endParaRPr lang="en-US"/>
          </a:p>
        </p:txBody>
      </p:sp>
    </p:spTree>
    <p:extLst>
      <p:ext uri="{BB962C8B-B14F-4D97-AF65-F5344CB8AC3E}">
        <p14:creationId xmlns:p14="http://schemas.microsoft.com/office/powerpoint/2010/main" val="2626657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E22879-8D8A-4D25-80B3-092F72718029}" type="datetimeFigureOut">
              <a:rPr lang="en-US" smtClean="0"/>
              <a:t>9/10/2020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1CB617-5A90-475F-99D2-0AABDE02EE76}" type="slidenum">
              <a:rPr lang="en-US" smtClean="0"/>
              <a:t>‹#›</a:t>
            </a:fld>
            <a:endParaRPr lang="en-US"/>
          </a:p>
        </p:txBody>
      </p:sp>
    </p:spTree>
    <p:extLst>
      <p:ext uri="{BB962C8B-B14F-4D97-AF65-F5344CB8AC3E}">
        <p14:creationId xmlns:p14="http://schemas.microsoft.com/office/powerpoint/2010/main" val="12097997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0.jp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908" y="0"/>
            <a:ext cx="11676183" cy="6481763"/>
          </a:xfrm>
          <a:prstGeom prst="rect">
            <a:avLst/>
          </a:prstGeom>
        </p:spPr>
      </p:pic>
    </p:spTree>
    <p:extLst>
      <p:ext uri="{BB962C8B-B14F-4D97-AF65-F5344CB8AC3E}">
        <p14:creationId xmlns:p14="http://schemas.microsoft.com/office/powerpoint/2010/main" val="1265210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04523" y="534155"/>
            <a:ext cx="9868277" cy="5712737"/>
          </a:xfrm>
          <a:prstGeom prst="rect">
            <a:avLst/>
          </a:prstGeom>
          <a:noFill/>
          <a:ln w="762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046899" y="724186"/>
            <a:ext cx="3983524" cy="64633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bn-BD" sz="3600" b="1" dirty="0" smtClean="0">
                <a:solidFill>
                  <a:schemeClr val="tx1"/>
                </a:solidFill>
                <a:latin typeface="NikoshBAN" panose="02000000000000000000" pitchFamily="2" charset="0"/>
                <a:cs typeface="NikoshBAN" panose="02000000000000000000" pitchFamily="2" charset="0"/>
              </a:rPr>
              <a:t>দাবার বো</a:t>
            </a:r>
            <a:r>
              <a:rPr lang="en-US" sz="3600" b="1" dirty="0" err="1" smtClean="0">
                <a:solidFill>
                  <a:schemeClr val="tx1"/>
                </a:solidFill>
                <a:latin typeface="NikoshBAN" panose="02000000000000000000" pitchFamily="2" charset="0"/>
                <a:cs typeface="NikoshBAN" panose="02000000000000000000" pitchFamily="2" charset="0"/>
              </a:rPr>
              <a:t>র্ডে</a:t>
            </a:r>
            <a:r>
              <a:rPr lang="en-US" sz="3600" b="1" dirty="0">
                <a:solidFill>
                  <a:schemeClr val="tx1"/>
                </a:solidFill>
                <a:latin typeface="NikoshBAN" panose="02000000000000000000" pitchFamily="2" charset="0"/>
                <a:cs typeface="NikoshBAN" panose="02000000000000000000" pitchFamily="2" charset="0"/>
              </a:rPr>
              <a:t> </a:t>
            </a:r>
            <a:r>
              <a:rPr lang="en-US" sz="3600" b="1" dirty="0" err="1" smtClean="0">
                <a:solidFill>
                  <a:schemeClr val="tx1"/>
                </a:solidFill>
                <a:latin typeface="NikoshBAN" panose="02000000000000000000" pitchFamily="2" charset="0"/>
                <a:cs typeface="NikoshBAN" panose="02000000000000000000" pitchFamily="2" charset="0"/>
              </a:rPr>
              <a:t>ঘুঁটি</a:t>
            </a:r>
            <a:r>
              <a:rPr lang="en-US" sz="3600" b="1" dirty="0" smtClean="0">
                <a:solidFill>
                  <a:schemeClr val="tx1"/>
                </a:solidFill>
                <a:latin typeface="NikoshBAN" panose="02000000000000000000" pitchFamily="2" charset="0"/>
                <a:cs typeface="NikoshBAN" panose="02000000000000000000" pitchFamily="2" charset="0"/>
              </a:rPr>
              <a:t> </a:t>
            </a:r>
            <a:r>
              <a:rPr lang="en-US" sz="3600" b="1" dirty="0" err="1" smtClean="0">
                <a:solidFill>
                  <a:schemeClr val="tx1"/>
                </a:solidFill>
                <a:latin typeface="NikoshBAN" panose="02000000000000000000" pitchFamily="2" charset="0"/>
                <a:cs typeface="NikoshBAN" panose="02000000000000000000" pitchFamily="2" charset="0"/>
              </a:rPr>
              <a:t>সাজানো</a:t>
            </a:r>
            <a:endParaRPr lang="en-US" sz="3600" b="1" dirty="0">
              <a:solidFill>
                <a:schemeClr val="tx1"/>
              </a:solidFill>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9780" y="1524000"/>
            <a:ext cx="6963507" cy="3508674"/>
          </a:xfrm>
          <a:prstGeom prst="rect">
            <a:avLst/>
          </a:prstGeom>
        </p:spPr>
      </p:pic>
    </p:spTree>
    <p:extLst>
      <p:ext uri="{BB962C8B-B14F-4D97-AF65-F5344CB8AC3E}">
        <p14:creationId xmlns:p14="http://schemas.microsoft.com/office/powerpoint/2010/main" val="34364605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04523" y="534155"/>
            <a:ext cx="9868277" cy="5712737"/>
          </a:xfrm>
          <a:prstGeom prst="rect">
            <a:avLst/>
          </a:prstGeom>
          <a:noFill/>
          <a:ln w="762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046899" y="1169663"/>
            <a:ext cx="3983524" cy="64633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bn-BD" sz="3600" b="1" dirty="0" smtClean="0">
                <a:solidFill>
                  <a:schemeClr val="tx1"/>
                </a:solidFill>
                <a:latin typeface="NikoshBAN" panose="02000000000000000000" pitchFamily="2" charset="0"/>
                <a:cs typeface="NikoshBAN" panose="02000000000000000000" pitchFamily="2" charset="0"/>
              </a:rPr>
              <a:t>দাবার </a:t>
            </a:r>
            <a:r>
              <a:rPr lang="en-US" sz="3600" b="1" dirty="0" err="1" smtClean="0">
                <a:solidFill>
                  <a:schemeClr val="tx1"/>
                </a:solidFill>
                <a:latin typeface="NikoshBAN" panose="02000000000000000000" pitchFamily="2" charset="0"/>
                <a:cs typeface="NikoshBAN" panose="02000000000000000000" pitchFamily="2" charset="0"/>
              </a:rPr>
              <a:t>ঘুঁটি</a:t>
            </a:r>
            <a:endParaRPr lang="en-US" sz="3600" b="1" dirty="0">
              <a:solidFill>
                <a:schemeClr val="tx1"/>
              </a:solidFill>
              <a:latin typeface="NikoshBAN" panose="02000000000000000000" pitchFamily="2" charset="0"/>
              <a:cs typeface="NikoshBAN" panose="02000000000000000000" pitchFamily="2" charset="0"/>
            </a:endParaRPr>
          </a:p>
        </p:txBody>
      </p:sp>
      <p:pic>
        <p:nvPicPr>
          <p:cNvPr id="5" name="Picture 4"/>
          <p:cNvPicPr>
            <a:picLocks/>
          </p:cNvPicPr>
          <p:nvPr/>
        </p:nvPicPr>
        <p:blipFill rotWithShape="1">
          <a:blip r:embed="rId2"/>
          <a:srcRect t="3922" r="79922" b="10187"/>
          <a:stretch/>
        </p:blipFill>
        <p:spPr>
          <a:xfrm>
            <a:off x="1513535" y="2476122"/>
            <a:ext cx="1371600" cy="2743200"/>
          </a:xfrm>
          <a:prstGeom prst="rect">
            <a:avLst/>
          </a:prstGeom>
        </p:spPr>
      </p:pic>
      <p:pic>
        <p:nvPicPr>
          <p:cNvPr id="6" name="Picture 5"/>
          <p:cNvPicPr>
            <a:picLocks/>
          </p:cNvPicPr>
          <p:nvPr/>
        </p:nvPicPr>
        <p:blipFill rotWithShape="1">
          <a:blip r:embed="rId2"/>
          <a:srcRect l="18292" t="12627" r="64346" b="10767"/>
          <a:stretch/>
        </p:blipFill>
        <p:spPr>
          <a:xfrm>
            <a:off x="3162682" y="2451502"/>
            <a:ext cx="1371600" cy="2743200"/>
          </a:xfrm>
          <a:prstGeom prst="rect">
            <a:avLst/>
          </a:prstGeom>
        </p:spPr>
      </p:pic>
      <p:pic>
        <p:nvPicPr>
          <p:cNvPr id="7" name="Picture 6"/>
          <p:cNvPicPr>
            <a:picLocks/>
          </p:cNvPicPr>
          <p:nvPr/>
        </p:nvPicPr>
        <p:blipFill rotWithShape="1">
          <a:blip r:embed="rId2"/>
          <a:srcRect l="35398" t="20171" r="49538" b="10768"/>
          <a:stretch/>
        </p:blipFill>
        <p:spPr>
          <a:xfrm>
            <a:off x="4740912" y="2449846"/>
            <a:ext cx="1371600" cy="2743200"/>
          </a:xfrm>
          <a:prstGeom prst="rect">
            <a:avLst/>
          </a:prstGeom>
        </p:spPr>
      </p:pic>
      <p:pic>
        <p:nvPicPr>
          <p:cNvPr id="8" name="Picture 7"/>
          <p:cNvPicPr>
            <a:picLocks/>
          </p:cNvPicPr>
          <p:nvPr/>
        </p:nvPicPr>
        <p:blipFill rotWithShape="1">
          <a:blip r:embed="rId2"/>
          <a:srcRect l="49951" t="25394" r="33197" b="10767"/>
          <a:stretch/>
        </p:blipFill>
        <p:spPr>
          <a:xfrm>
            <a:off x="6243167" y="2446569"/>
            <a:ext cx="1371600" cy="2743200"/>
          </a:xfrm>
          <a:prstGeom prst="rect">
            <a:avLst/>
          </a:prstGeom>
        </p:spPr>
      </p:pic>
      <p:pic>
        <p:nvPicPr>
          <p:cNvPr id="9" name="Picture 8"/>
          <p:cNvPicPr>
            <a:picLocks/>
          </p:cNvPicPr>
          <p:nvPr/>
        </p:nvPicPr>
        <p:blipFill rotWithShape="1">
          <a:blip r:embed="rId2"/>
          <a:srcRect l="66293" t="27716" r="17621" b="9026"/>
          <a:stretch/>
        </p:blipFill>
        <p:spPr>
          <a:xfrm>
            <a:off x="7708475" y="2482741"/>
            <a:ext cx="1371600" cy="2743200"/>
          </a:xfrm>
          <a:prstGeom prst="rect">
            <a:avLst/>
          </a:prstGeom>
        </p:spPr>
      </p:pic>
      <p:pic>
        <p:nvPicPr>
          <p:cNvPr id="10" name="Picture 9"/>
          <p:cNvPicPr>
            <a:picLocks/>
          </p:cNvPicPr>
          <p:nvPr/>
        </p:nvPicPr>
        <p:blipFill rotWithShape="1">
          <a:blip r:embed="rId2"/>
          <a:srcRect l="81357" t="25395" r="3068" b="10767"/>
          <a:stretch/>
        </p:blipFill>
        <p:spPr>
          <a:xfrm>
            <a:off x="9143608" y="2446569"/>
            <a:ext cx="1371600" cy="2743200"/>
          </a:xfrm>
          <a:prstGeom prst="rect">
            <a:avLst/>
          </a:prstGeom>
        </p:spPr>
      </p:pic>
    </p:spTree>
    <p:extLst>
      <p:ext uri="{BB962C8B-B14F-4D97-AF65-F5344CB8AC3E}">
        <p14:creationId xmlns:p14="http://schemas.microsoft.com/office/powerpoint/2010/main" val="30932541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04523" y="534155"/>
            <a:ext cx="9868277" cy="5712737"/>
          </a:xfrm>
          <a:prstGeom prst="rect">
            <a:avLst/>
          </a:prstGeom>
          <a:noFill/>
          <a:ln w="762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371315" y="1041061"/>
            <a:ext cx="3449370"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bn-BD" sz="3600" b="1" dirty="0" smtClean="0">
                <a:latin typeface="NikoshBAN" panose="02000000000000000000" pitchFamily="2" charset="0"/>
                <a:cs typeface="NikoshBAN" panose="02000000000000000000" pitchFamily="2" charset="0"/>
              </a:rPr>
              <a:t>জোড়ায়</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কাজ</a:t>
            </a:r>
            <a:endParaRPr lang="en-US" sz="3600" b="1" dirty="0">
              <a:latin typeface="NikoshBAN" panose="02000000000000000000" pitchFamily="2" charset="0"/>
              <a:cs typeface="NikoshBAN" panose="02000000000000000000" pitchFamily="2"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0365" y="2795431"/>
            <a:ext cx="2967508" cy="202955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5" name="Rectangle 4"/>
          <p:cNvSpPr/>
          <p:nvPr/>
        </p:nvSpPr>
        <p:spPr>
          <a:xfrm>
            <a:off x="5492762" y="2790358"/>
            <a:ext cx="4655845" cy="1200329"/>
          </a:xfrm>
          <a:prstGeom prst="rect">
            <a:avLst/>
          </a:prstGeom>
        </p:spPr>
        <p:txBody>
          <a:bodyPr wrap="square">
            <a:spAutoFit/>
          </a:bodyPr>
          <a:lstStyle/>
          <a:p>
            <a:r>
              <a:rPr lang="bn-BD" sz="3600" b="1" dirty="0" smtClean="0">
                <a:latin typeface="NikoshBAN" pitchFamily="2" charset="0"/>
                <a:cs typeface="NikoshBAN" pitchFamily="2" charset="0"/>
              </a:rPr>
              <a:t>১</a:t>
            </a:r>
            <a:r>
              <a:rPr lang="bn-BD" sz="3600" b="1" dirty="0">
                <a:latin typeface="NikoshBAN" pitchFamily="2" charset="0"/>
                <a:cs typeface="NikoshBAN" pitchFamily="2" charset="0"/>
              </a:rPr>
              <a:t>.</a:t>
            </a:r>
            <a:r>
              <a:rPr lang="bn-BD" altLang="bn-BD" sz="3600" b="1" dirty="0" smtClean="0">
                <a:latin typeface="NikoshBAN" pitchFamily="2" charset="0"/>
                <a:cs typeface="NikoshBAN" pitchFamily="2" charset="0"/>
              </a:rPr>
              <a:t> </a:t>
            </a:r>
            <a:r>
              <a:rPr lang="en-US" altLang="en-US" sz="3600" b="1" dirty="0" err="1">
                <a:latin typeface="NikoshBAN" panose="02000000000000000000" pitchFamily="2" charset="0"/>
                <a:cs typeface="NikoshBAN" panose="02000000000000000000" pitchFamily="2" charset="0"/>
              </a:rPr>
              <a:t>দাবা</a:t>
            </a:r>
            <a:r>
              <a:rPr lang="en-US" altLang="en-US" sz="3600" b="1" dirty="0">
                <a:latin typeface="NikoshBAN" panose="02000000000000000000" pitchFamily="2" charset="0"/>
                <a:cs typeface="NikoshBAN" panose="02000000000000000000" pitchFamily="2" charset="0"/>
              </a:rPr>
              <a:t> </a:t>
            </a:r>
            <a:r>
              <a:rPr lang="en-US" altLang="en-US" sz="3600" b="1" dirty="0" err="1">
                <a:latin typeface="NikoshBAN" panose="02000000000000000000" pitchFamily="2" charset="0"/>
                <a:cs typeface="NikoshBAN" panose="02000000000000000000" pitchFamily="2" charset="0"/>
              </a:rPr>
              <a:t>খেলার</a:t>
            </a:r>
            <a:r>
              <a:rPr lang="en-US" alt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ঘুঁটি</a:t>
            </a:r>
            <a:r>
              <a:rPr lang="en-US" sz="3600" b="1" dirty="0">
                <a:latin typeface="NikoshBAN" panose="02000000000000000000" pitchFamily="2" charset="0"/>
                <a:cs typeface="NikoshBAN" panose="02000000000000000000" pitchFamily="2" charset="0"/>
              </a:rPr>
              <a:t> </a:t>
            </a:r>
            <a:r>
              <a:rPr lang="en-US" altLang="en-US" sz="3600" b="1" dirty="0" err="1" smtClean="0">
                <a:latin typeface="NikoshBAN" panose="02000000000000000000" pitchFamily="2" charset="0"/>
                <a:cs typeface="NikoshBAN" panose="02000000000000000000" pitchFamily="2" charset="0"/>
              </a:rPr>
              <a:t>গুলোর</a:t>
            </a:r>
            <a:r>
              <a:rPr lang="en-US" altLang="en-US" sz="3600" b="1" dirty="0" smtClean="0">
                <a:latin typeface="NikoshBAN" panose="02000000000000000000" pitchFamily="2" charset="0"/>
                <a:cs typeface="NikoshBAN" panose="02000000000000000000" pitchFamily="2" charset="0"/>
              </a:rPr>
              <a:t> </a:t>
            </a:r>
            <a:r>
              <a:rPr lang="en-US" altLang="en-US" sz="3600" b="1" dirty="0" err="1">
                <a:latin typeface="NikoshBAN" panose="02000000000000000000" pitchFamily="2" charset="0"/>
                <a:cs typeface="NikoshBAN" panose="02000000000000000000" pitchFamily="2" charset="0"/>
              </a:rPr>
              <a:t>নাম</a:t>
            </a:r>
            <a:r>
              <a:rPr lang="en-US" altLang="en-US" sz="3600" b="1" dirty="0">
                <a:latin typeface="NikoshBAN" panose="02000000000000000000" pitchFamily="2" charset="0"/>
                <a:cs typeface="NikoshBAN" panose="02000000000000000000" pitchFamily="2" charset="0"/>
              </a:rPr>
              <a:t> </a:t>
            </a:r>
            <a:endParaRPr lang="bn-BD" altLang="en-US" sz="3600" b="1" dirty="0" smtClean="0">
              <a:latin typeface="NikoshBAN" panose="02000000000000000000" pitchFamily="2" charset="0"/>
              <a:cs typeface="NikoshBAN" panose="02000000000000000000" pitchFamily="2" charset="0"/>
            </a:endParaRPr>
          </a:p>
          <a:p>
            <a:r>
              <a:rPr lang="bn-BD" altLang="en-US" sz="3600" b="1" dirty="0">
                <a:latin typeface="NikoshBAN" panose="02000000000000000000" pitchFamily="2" charset="0"/>
                <a:cs typeface="NikoshBAN" panose="02000000000000000000" pitchFamily="2" charset="0"/>
              </a:rPr>
              <a:t> </a:t>
            </a:r>
            <a:r>
              <a:rPr lang="bn-BD" altLang="en-US" sz="3600" b="1" dirty="0" smtClean="0">
                <a:latin typeface="NikoshBAN" panose="02000000000000000000" pitchFamily="2" charset="0"/>
                <a:cs typeface="NikoshBAN" panose="02000000000000000000" pitchFamily="2" charset="0"/>
              </a:rPr>
              <a:t>   </a:t>
            </a:r>
            <a:r>
              <a:rPr lang="en-US" altLang="en-US" sz="3600" b="1" dirty="0" err="1" smtClean="0">
                <a:latin typeface="NikoshBAN" panose="02000000000000000000" pitchFamily="2" charset="0"/>
                <a:cs typeface="NikoshBAN" panose="02000000000000000000" pitchFamily="2" charset="0"/>
              </a:rPr>
              <a:t>লিখ</a:t>
            </a:r>
            <a:r>
              <a:rPr lang="bn-BD" altLang="en-US" sz="3600" b="1" dirty="0" smtClean="0">
                <a:latin typeface="NikoshBAN" panose="02000000000000000000" pitchFamily="2" charset="0"/>
                <a:cs typeface="NikoshBAN" panose="02000000000000000000" pitchFamily="2" charset="0"/>
              </a:rPr>
              <a:t>।</a:t>
            </a:r>
            <a:endParaRPr lang="en-US" sz="36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2260167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04523" y="534155"/>
            <a:ext cx="9868277" cy="5712737"/>
          </a:xfrm>
          <a:prstGeom prst="rect">
            <a:avLst/>
          </a:prstGeom>
          <a:noFill/>
          <a:ln w="762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958323" y="925199"/>
            <a:ext cx="4762122" cy="646331"/>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bn-BD" sz="3600" dirty="0" smtClean="0">
                <a:latin typeface="NikoshBAN" panose="02000000000000000000" pitchFamily="2" charset="0"/>
                <a:cs typeface="NikoshBAN" panose="02000000000000000000" pitchFamily="2" charset="0"/>
              </a:rPr>
              <a:t> </a:t>
            </a:r>
            <a:r>
              <a:rPr lang="bn-BD" sz="3600" dirty="0" smtClean="0">
                <a:solidFill>
                  <a:schemeClr val="tx1"/>
                </a:solidFill>
                <a:latin typeface="NikoshBAN" panose="02000000000000000000" pitchFamily="2" charset="0"/>
                <a:cs typeface="NikoshBAN" panose="02000000000000000000" pitchFamily="2" charset="0"/>
              </a:rPr>
              <a:t>দাবা খেলার </a:t>
            </a:r>
            <a:r>
              <a:rPr lang="en-US" sz="3600" dirty="0" err="1" smtClean="0">
                <a:solidFill>
                  <a:schemeClr val="tx1"/>
                </a:solidFill>
                <a:latin typeface="NikoshBAN" panose="02000000000000000000" pitchFamily="2" charset="0"/>
                <a:cs typeface="NikoshBAN" panose="02000000000000000000" pitchFamily="2" charset="0"/>
              </a:rPr>
              <a:t>ঘুঁটি</a:t>
            </a:r>
            <a:r>
              <a:rPr lang="bn-BD" sz="3600" dirty="0" smtClean="0">
                <a:solidFill>
                  <a:schemeClr val="tx1"/>
                </a:solidFill>
                <a:latin typeface="NikoshBAN" panose="02000000000000000000" pitchFamily="2" charset="0"/>
                <a:cs typeface="NikoshBAN" panose="02000000000000000000" pitchFamily="2" charset="0"/>
              </a:rPr>
              <a:t>গুলোর নাম </a:t>
            </a:r>
            <a:endParaRPr lang="en-US" sz="3600" dirty="0">
              <a:solidFill>
                <a:schemeClr val="tx1"/>
              </a:solidFill>
              <a:latin typeface="NikoshBAN" panose="02000000000000000000" pitchFamily="2" charset="0"/>
              <a:cs typeface="NikoshBAN" panose="02000000000000000000" pitchFamily="2" charset="0"/>
            </a:endParaRPr>
          </a:p>
        </p:txBody>
      </p:sp>
      <p:pic>
        <p:nvPicPr>
          <p:cNvPr id="4" name="Picture 3"/>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7737186" y="1948725"/>
            <a:ext cx="2743200" cy="18288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p:cNvPicPr>
          <p:nvPr/>
        </p:nvPicPr>
        <p:blipFill rotWithShape="1">
          <a:blip r:embed="rId3" cstate="print">
            <a:extLst>
              <a:ext uri="{28A0092B-C50C-407E-A947-70E740481C1C}">
                <a14:useLocalDpi xmlns:a14="http://schemas.microsoft.com/office/drawing/2010/main" val="0"/>
              </a:ext>
            </a:extLst>
          </a:blip>
          <a:srcRect l="15656" r="19538"/>
          <a:stretch/>
        </p:blipFill>
        <p:spPr>
          <a:xfrm>
            <a:off x="1594310" y="1948725"/>
            <a:ext cx="2743200" cy="18288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p:cNvPicPr>
          <p:nvPr/>
        </p:nvPicPr>
        <p:blipFill rotWithShape="1">
          <a:blip r:embed="rId4" cstate="print">
            <a:extLst>
              <a:ext uri="{28A0092B-C50C-407E-A947-70E740481C1C}">
                <a14:useLocalDpi xmlns:a14="http://schemas.microsoft.com/office/drawing/2010/main" val="0"/>
              </a:ext>
            </a:extLst>
          </a:blip>
          <a:srcRect l="27465" r="19618"/>
          <a:stretch/>
        </p:blipFill>
        <p:spPr>
          <a:xfrm>
            <a:off x="4600536" y="1948725"/>
            <a:ext cx="2743200" cy="18288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5" name="Rectangle 4"/>
          <p:cNvSpPr/>
          <p:nvPr/>
        </p:nvSpPr>
        <p:spPr>
          <a:xfrm>
            <a:off x="2532137" y="5497764"/>
            <a:ext cx="867545" cy="646331"/>
          </a:xfrm>
          <a:prstGeom prst="rect">
            <a:avLst/>
          </a:prstGeom>
        </p:spPr>
        <p:txBody>
          <a:bodyPr wrap="none">
            <a:spAutoFit/>
          </a:bodyPr>
          <a:lstStyle/>
          <a:p>
            <a:r>
              <a:rPr lang="bn-BD" sz="3600" dirty="0" smtClean="0">
                <a:latin typeface="NikoshBAN" panose="02000000000000000000" pitchFamily="2" charset="0"/>
                <a:cs typeface="NikoshBAN" panose="02000000000000000000" pitchFamily="2" charset="0"/>
              </a:rPr>
              <a:t>রাজা</a:t>
            </a:r>
            <a:endParaRPr lang="en-US" sz="3600" dirty="0">
              <a:latin typeface="NikoshBAN" panose="02000000000000000000" pitchFamily="2" charset="0"/>
              <a:cs typeface="NikoshBAN" panose="02000000000000000000" pitchFamily="2" charset="0"/>
            </a:endParaRPr>
          </a:p>
        </p:txBody>
      </p:sp>
      <p:sp>
        <p:nvSpPr>
          <p:cNvPr id="9" name="Rectangle 8"/>
          <p:cNvSpPr/>
          <p:nvPr/>
        </p:nvSpPr>
        <p:spPr>
          <a:xfrm>
            <a:off x="5452488" y="5420183"/>
            <a:ext cx="734496" cy="646331"/>
          </a:xfrm>
          <a:prstGeom prst="rect">
            <a:avLst/>
          </a:prstGeom>
        </p:spPr>
        <p:txBody>
          <a:bodyPr wrap="none">
            <a:spAutoFit/>
          </a:bodyPr>
          <a:lstStyle/>
          <a:p>
            <a:r>
              <a:rPr lang="bn-BD" sz="3600" dirty="0" smtClean="0">
                <a:latin typeface="NikoshBAN" panose="02000000000000000000" pitchFamily="2" charset="0"/>
                <a:cs typeface="NikoshBAN" panose="02000000000000000000" pitchFamily="2" charset="0"/>
              </a:rPr>
              <a:t>মন্ত্রী</a:t>
            </a:r>
            <a:endParaRPr lang="en-US" sz="3600" dirty="0">
              <a:latin typeface="NikoshBAN" panose="02000000000000000000" pitchFamily="2" charset="0"/>
              <a:cs typeface="NikoshBAN" panose="02000000000000000000" pitchFamily="2" charset="0"/>
            </a:endParaRPr>
          </a:p>
        </p:txBody>
      </p:sp>
      <p:sp>
        <p:nvSpPr>
          <p:cNvPr id="10" name="Rectangle 9"/>
          <p:cNvSpPr/>
          <p:nvPr/>
        </p:nvSpPr>
        <p:spPr>
          <a:xfrm>
            <a:off x="8041025" y="5384912"/>
            <a:ext cx="2135521" cy="646331"/>
          </a:xfrm>
          <a:prstGeom prst="rect">
            <a:avLst/>
          </a:prstGeom>
        </p:spPr>
        <p:txBody>
          <a:bodyPr wrap="none">
            <a:spAutoFit/>
          </a:bodyPr>
          <a:lstStyle/>
          <a:p>
            <a:r>
              <a:rPr lang="bn-BD" sz="3600" dirty="0" smtClean="0">
                <a:latin typeface="NikoshBAN" panose="02000000000000000000" pitchFamily="2" charset="0"/>
                <a:cs typeface="NikoshBAN" panose="02000000000000000000" pitchFamily="2" charset="0"/>
              </a:rPr>
              <a:t>বোট বা নৌকা</a:t>
            </a:r>
            <a:endParaRPr lang="en-US" sz="3600" dirty="0">
              <a:latin typeface="NikoshBAN" panose="02000000000000000000" pitchFamily="2" charset="0"/>
              <a:cs typeface="NikoshBAN" panose="02000000000000000000" pitchFamily="2" charset="0"/>
            </a:endParaRPr>
          </a:p>
        </p:txBody>
      </p:sp>
      <p:pic>
        <p:nvPicPr>
          <p:cNvPr id="11" name="Picture 10"/>
          <p:cNvPicPr>
            <a:picLocks/>
          </p:cNvPicPr>
          <p:nvPr/>
        </p:nvPicPr>
        <p:blipFill rotWithShape="1">
          <a:blip r:embed="rId5"/>
          <a:srcRect t="3922" r="79922" b="10187"/>
          <a:stretch/>
        </p:blipFill>
        <p:spPr>
          <a:xfrm>
            <a:off x="2513941" y="3912201"/>
            <a:ext cx="903935" cy="1593605"/>
          </a:xfrm>
          <a:prstGeom prst="rect">
            <a:avLst/>
          </a:prstGeom>
        </p:spPr>
      </p:pic>
      <p:pic>
        <p:nvPicPr>
          <p:cNvPr id="12" name="Picture 11"/>
          <p:cNvPicPr>
            <a:picLocks/>
          </p:cNvPicPr>
          <p:nvPr/>
        </p:nvPicPr>
        <p:blipFill rotWithShape="1">
          <a:blip r:embed="rId5"/>
          <a:srcRect l="18292" t="12627" r="64346" b="10767"/>
          <a:stretch/>
        </p:blipFill>
        <p:spPr>
          <a:xfrm>
            <a:off x="5466654" y="3991571"/>
            <a:ext cx="720330" cy="1393341"/>
          </a:xfrm>
          <a:prstGeom prst="rect">
            <a:avLst/>
          </a:prstGeom>
        </p:spPr>
      </p:pic>
      <p:pic>
        <p:nvPicPr>
          <p:cNvPr id="13" name="Picture 12"/>
          <p:cNvPicPr>
            <a:picLocks/>
          </p:cNvPicPr>
          <p:nvPr/>
        </p:nvPicPr>
        <p:blipFill rotWithShape="1">
          <a:blip r:embed="rId5"/>
          <a:srcRect l="66293" t="27716" r="17621" b="9026"/>
          <a:stretch/>
        </p:blipFill>
        <p:spPr>
          <a:xfrm>
            <a:off x="8720445" y="4185813"/>
            <a:ext cx="674207" cy="1234370"/>
          </a:xfrm>
          <a:prstGeom prst="rect">
            <a:avLst/>
          </a:prstGeom>
        </p:spPr>
      </p:pic>
    </p:spTree>
    <p:extLst>
      <p:ext uri="{BB962C8B-B14F-4D97-AF65-F5344CB8AC3E}">
        <p14:creationId xmlns:p14="http://schemas.microsoft.com/office/powerpoint/2010/main" val="33741085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mph" presetSubtype="0" fill="hold" nodeType="clickEffect">
                                  <p:stCondLst>
                                    <p:cond delay="0"/>
                                  </p:stCondLst>
                                  <p:childTnLst>
                                    <p:animEffect transition="out" filter="fade">
                                      <p:cBhvr>
                                        <p:cTn id="13" dur="500" tmFilter="0, 0; .2, .5; .8, .5; 1, 0"/>
                                        <p:tgtEl>
                                          <p:spTgt spid="7"/>
                                        </p:tgtEl>
                                      </p:cBhvr>
                                    </p:animEffect>
                                    <p:animScale>
                                      <p:cBhvr>
                                        <p:cTn id="14" dur="250" autoRev="1" fill="hold"/>
                                        <p:tgtEl>
                                          <p:spTgt spid="7"/>
                                        </p:tgtEl>
                                      </p:cBhvr>
                                      <p:by x="105000" y="105000"/>
                                    </p:animScale>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6" presetClass="emph" presetSubtype="0" fill="hold" nodeType="clickEffect">
                                  <p:stCondLst>
                                    <p:cond delay="0"/>
                                  </p:stCondLst>
                                  <p:childTnLst>
                                    <p:animEffect transition="out" filter="fade">
                                      <p:cBhvr>
                                        <p:cTn id="25" dur="500" tmFilter="0, 0; .2, .5; .8, .5; 1, 0"/>
                                        <p:tgtEl>
                                          <p:spTgt spid="8"/>
                                        </p:tgtEl>
                                      </p:cBhvr>
                                    </p:animEffect>
                                    <p:animScale>
                                      <p:cBhvr>
                                        <p:cTn id="26" dur="250" autoRev="1" fill="hold"/>
                                        <p:tgtEl>
                                          <p:spTgt spid="8"/>
                                        </p:tgtEl>
                                      </p:cBhvr>
                                      <p:by x="105000" y="105000"/>
                                    </p:animScale>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26" presetClass="emph" presetSubtype="0" fill="hold" nodeType="clickEffect">
                                  <p:stCondLst>
                                    <p:cond delay="0"/>
                                  </p:stCondLst>
                                  <p:childTnLst>
                                    <p:animEffect transition="out" filter="fade">
                                      <p:cBhvr>
                                        <p:cTn id="37" dur="500" tmFilter="0, 0; .2, .5; .8, .5; 1, 0"/>
                                        <p:tgtEl>
                                          <p:spTgt spid="4"/>
                                        </p:tgtEl>
                                      </p:cBhvr>
                                    </p:animEffect>
                                    <p:animScale>
                                      <p:cBhvr>
                                        <p:cTn id="38" dur="250" autoRev="1" fill="hold"/>
                                        <p:tgtEl>
                                          <p:spTgt spid="4"/>
                                        </p:tgtEl>
                                      </p:cBhvr>
                                      <p:by x="105000" y="105000"/>
                                    </p:animScale>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04523" y="534155"/>
            <a:ext cx="9868277" cy="5712737"/>
          </a:xfrm>
          <a:prstGeom prst="rect">
            <a:avLst/>
          </a:prstGeom>
          <a:noFill/>
          <a:ln w="762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13020" y="888139"/>
            <a:ext cx="4762122" cy="646331"/>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bn-BD" sz="3600" dirty="0" smtClean="0">
                <a:latin typeface="NikoshBAN" panose="02000000000000000000" pitchFamily="2" charset="0"/>
                <a:cs typeface="NikoshBAN" panose="02000000000000000000" pitchFamily="2" charset="0"/>
              </a:rPr>
              <a:t> </a:t>
            </a:r>
            <a:r>
              <a:rPr lang="bn-BD" sz="3600" dirty="0" smtClean="0">
                <a:solidFill>
                  <a:schemeClr val="tx1"/>
                </a:solidFill>
                <a:latin typeface="NikoshBAN" panose="02000000000000000000" pitchFamily="2" charset="0"/>
                <a:cs typeface="NikoshBAN" panose="02000000000000000000" pitchFamily="2" charset="0"/>
              </a:rPr>
              <a:t>দাবা খেলার </a:t>
            </a:r>
            <a:r>
              <a:rPr lang="en-US" sz="3600" dirty="0" err="1" smtClean="0">
                <a:solidFill>
                  <a:schemeClr val="tx1"/>
                </a:solidFill>
                <a:latin typeface="NikoshBAN" panose="02000000000000000000" pitchFamily="2" charset="0"/>
                <a:cs typeface="NikoshBAN" panose="02000000000000000000" pitchFamily="2" charset="0"/>
              </a:rPr>
              <a:t>ঘুঁটি</a:t>
            </a:r>
            <a:r>
              <a:rPr lang="bn-BD" sz="3600" dirty="0" smtClean="0">
                <a:solidFill>
                  <a:schemeClr val="tx1"/>
                </a:solidFill>
                <a:latin typeface="NikoshBAN" panose="02000000000000000000" pitchFamily="2" charset="0"/>
                <a:cs typeface="NikoshBAN" panose="02000000000000000000" pitchFamily="2" charset="0"/>
              </a:rPr>
              <a:t>গুলোর </a:t>
            </a:r>
            <a:r>
              <a:rPr lang="bn-BD" sz="3600" dirty="0">
                <a:solidFill>
                  <a:schemeClr val="tx1"/>
                </a:solidFill>
                <a:latin typeface="NikoshBAN" panose="02000000000000000000" pitchFamily="2" charset="0"/>
                <a:cs typeface="NikoshBAN" panose="02000000000000000000" pitchFamily="2" charset="0"/>
              </a:rPr>
              <a:t>নাম </a:t>
            </a:r>
            <a:endParaRPr lang="en-US" sz="3600" dirty="0">
              <a:solidFill>
                <a:schemeClr val="tx1"/>
              </a:solidFill>
              <a:latin typeface="NikoshBAN" panose="02000000000000000000" pitchFamily="2" charset="0"/>
              <a:cs typeface="NikoshBAN" panose="02000000000000000000" pitchFamily="2" charset="0"/>
            </a:endParaRPr>
          </a:p>
        </p:txBody>
      </p:sp>
      <p:pic>
        <p:nvPicPr>
          <p:cNvPr id="4" name="Picture 3"/>
          <p:cNvPicPr>
            <a:picLocks/>
          </p:cNvPicPr>
          <p:nvPr/>
        </p:nvPicPr>
        <p:blipFill rotWithShape="1">
          <a:blip r:embed="rId2">
            <a:extLst>
              <a:ext uri="{28A0092B-C50C-407E-A947-70E740481C1C}">
                <a14:useLocalDpi xmlns:a14="http://schemas.microsoft.com/office/drawing/2010/main" val="0"/>
              </a:ext>
            </a:extLst>
          </a:blip>
          <a:srcRect t="13366" r="1353" b="10066"/>
          <a:stretch/>
        </p:blipFill>
        <p:spPr>
          <a:xfrm>
            <a:off x="7671737" y="1915635"/>
            <a:ext cx="2743200" cy="18288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657066" y="1915635"/>
            <a:ext cx="2743200" cy="18288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657474" y="1915635"/>
            <a:ext cx="2743200" cy="18288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Rectangle 6"/>
          <p:cNvSpPr/>
          <p:nvPr/>
        </p:nvSpPr>
        <p:spPr>
          <a:xfrm>
            <a:off x="1747079" y="5319534"/>
            <a:ext cx="1867819" cy="646331"/>
          </a:xfrm>
          <a:prstGeom prst="rect">
            <a:avLst/>
          </a:prstGeom>
        </p:spPr>
        <p:txBody>
          <a:bodyPr wrap="none">
            <a:spAutoFit/>
          </a:bodyPr>
          <a:lstStyle/>
          <a:p>
            <a:r>
              <a:rPr lang="bn-BD" sz="3600" dirty="0" smtClean="0">
                <a:latin typeface="NikoshBAN" panose="02000000000000000000" pitchFamily="2" charset="0"/>
                <a:cs typeface="NikoshBAN" panose="02000000000000000000" pitchFamily="2" charset="0"/>
              </a:rPr>
              <a:t>হাতি বা গজ</a:t>
            </a:r>
            <a:endParaRPr lang="en-US" sz="3600" dirty="0">
              <a:latin typeface="NikoshBAN" panose="02000000000000000000" pitchFamily="2" charset="0"/>
              <a:cs typeface="NikoshBAN" panose="02000000000000000000" pitchFamily="2" charset="0"/>
            </a:endParaRPr>
          </a:p>
        </p:txBody>
      </p:sp>
      <p:sp>
        <p:nvSpPr>
          <p:cNvPr id="8" name="Rectangle 7"/>
          <p:cNvSpPr/>
          <p:nvPr/>
        </p:nvSpPr>
        <p:spPr>
          <a:xfrm>
            <a:off x="7807261" y="5142271"/>
            <a:ext cx="2472152" cy="646331"/>
          </a:xfrm>
          <a:prstGeom prst="rect">
            <a:avLst/>
          </a:prstGeom>
        </p:spPr>
        <p:txBody>
          <a:bodyPr wrap="none">
            <a:spAutoFit/>
          </a:bodyPr>
          <a:lstStyle/>
          <a:p>
            <a:r>
              <a:rPr lang="bn-BD" sz="3600" dirty="0" smtClean="0">
                <a:latin typeface="NikoshBAN" panose="02000000000000000000" pitchFamily="2" charset="0"/>
                <a:cs typeface="NikoshBAN" panose="02000000000000000000" pitchFamily="2" charset="0"/>
              </a:rPr>
              <a:t>বোড়ে বা সৈনিক</a:t>
            </a:r>
            <a:endParaRPr lang="en-US" sz="3600" dirty="0">
              <a:latin typeface="NikoshBAN" panose="02000000000000000000" pitchFamily="2" charset="0"/>
              <a:cs typeface="NikoshBAN" panose="02000000000000000000" pitchFamily="2" charset="0"/>
            </a:endParaRPr>
          </a:p>
        </p:txBody>
      </p:sp>
      <p:sp>
        <p:nvSpPr>
          <p:cNvPr id="9" name="Rectangle 8"/>
          <p:cNvSpPr/>
          <p:nvPr/>
        </p:nvSpPr>
        <p:spPr>
          <a:xfrm>
            <a:off x="5362874" y="5273239"/>
            <a:ext cx="963725" cy="646331"/>
          </a:xfrm>
          <a:prstGeom prst="rect">
            <a:avLst/>
          </a:prstGeom>
        </p:spPr>
        <p:txBody>
          <a:bodyPr wrap="none">
            <a:spAutoFit/>
          </a:bodyPr>
          <a:lstStyle/>
          <a:p>
            <a:r>
              <a:rPr lang="bn-BD" sz="3600" dirty="0" smtClean="0">
                <a:latin typeface="NikoshBAN" panose="02000000000000000000" pitchFamily="2" charset="0"/>
                <a:cs typeface="NikoshBAN" panose="02000000000000000000" pitchFamily="2" charset="0"/>
              </a:rPr>
              <a:t>ঘোড়া</a:t>
            </a:r>
            <a:endParaRPr lang="en-US" sz="3600" dirty="0">
              <a:latin typeface="NikoshBAN" panose="02000000000000000000" pitchFamily="2" charset="0"/>
              <a:cs typeface="NikoshBAN" panose="02000000000000000000" pitchFamily="2" charset="0"/>
            </a:endParaRPr>
          </a:p>
        </p:txBody>
      </p:sp>
      <p:pic>
        <p:nvPicPr>
          <p:cNvPr id="10" name="Picture 9"/>
          <p:cNvPicPr>
            <a:picLocks/>
          </p:cNvPicPr>
          <p:nvPr/>
        </p:nvPicPr>
        <p:blipFill rotWithShape="1">
          <a:blip r:embed="rId5"/>
          <a:srcRect l="35398" t="20171" r="49538" b="10768"/>
          <a:stretch/>
        </p:blipFill>
        <p:spPr>
          <a:xfrm>
            <a:off x="2198030" y="3828712"/>
            <a:ext cx="874120" cy="1511223"/>
          </a:xfrm>
          <a:prstGeom prst="rect">
            <a:avLst/>
          </a:prstGeom>
        </p:spPr>
      </p:pic>
      <p:pic>
        <p:nvPicPr>
          <p:cNvPr id="11" name="Picture 10"/>
          <p:cNvPicPr>
            <a:picLocks/>
          </p:cNvPicPr>
          <p:nvPr/>
        </p:nvPicPr>
        <p:blipFill rotWithShape="1">
          <a:blip r:embed="rId5"/>
          <a:srcRect l="49951" t="25394" r="33197" b="10767"/>
          <a:stretch/>
        </p:blipFill>
        <p:spPr>
          <a:xfrm>
            <a:off x="5482635" y="3876210"/>
            <a:ext cx="696492" cy="1463725"/>
          </a:xfrm>
          <a:prstGeom prst="rect">
            <a:avLst/>
          </a:prstGeom>
        </p:spPr>
      </p:pic>
      <p:pic>
        <p:nvPicPr>
          <p:cNvPr id="12" name="Picture 11"/>
          <p:cNvPicPr>
            <a:picLocks/>
          </p:cNvPicPr>
          <p:nvPr/>
        </p:nvPicPr>
        <p:blipFill rotWithShape="1">
          <a:blip r:embed="rId5"/>
          <a:srcRect l="81357" t="25395" r="3068" b="10767"/>
          <a:stretch/>
        </p:blipFill>
        <p:spPr>
          <a:xfrm>
            <a:off x="8783390" y="3828712"/>
            <a:ext cx="526865" cy="1313559"/>
          </a:xfrm>
          <a:prstGeom prst="rect">
            <a:avLst/>
          </a:prstGeom>
        </p:spPr>
      </p:pic>
    </p:spTree>
    <p:extLst>
      <p:ext uri="{BB962C8B-B14F-4D97-AF65-F5344CB8AC3E}">
        <p14:creationId xmlns:p14="http://schemas.microsoft.com/office/powerpoint/2010/main" val="42754061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mph" presetSubtype="0" fill="hold" nodeType="clickEffect">
                                  <p:stCondLst>
                                    <p:cond delay="0"/>
                                  </p:stCondLst>
                                  <p:childTnLst>
                                    <p:animEffect transition="out" filter="fade">
                                      <p:cBhvr>
                                        <p:cTn id="13" dur="500" tmFilter="0, 0; .2, .5; .8, .5; 1, 0"/>
                                        <p:tgtEl>
                                          <p:spTgt spid="5"/>
                                        </p:tgtEl>
                                      </p:cBhvr>
                                    </p:animEffect>
                                    <p:animScale>
                                      <p:cBhvr>
                                        <p:cTn id="14" dur="250" autoRev="1" fill="hold"/>
                                        <p:tgtEl>
                                          <p:spTgt spid="5"/>
                                        </p:tgtEl>
                                      </p:cBhvr>
                                      <p:by x="105000" y="105000"/>
                                    </p:animScale>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6" presetClass="emph" presetSubtype="0" fill="hold" nodeType="clickEffect">
                                  <p:stCondLst>
                                    <p:cond delay="0"/>
                                  </p:stCondLst>
                                  <p:childTnLst>
                                    <p:animEffect transition="out" filter="fade">
                                      <p:cBhvr>
                                        <p:cTn id="25" dur="500" tmFilter="0, 0; .2, .5; .8, .5; 1, 0"/>
                                        <p:tgtEl>
                                          <p:spTgt spid="6"/>
                                        </p:tgtEl>
                                      </p:cBhvr>
                                    </p:animEffect>
                                    <p:animScale>
                                      <p:cBhvr>
                                        <p:cTn id="26" dur="250" autoRev="1" fill="hold"/>
                                        <p:tgtEl>
                                          <p:spTgt spid="6"/>
                                        </p:tgtEl>
                                      </p:cBhvr>
                                      <p:by x="105000" y="105000"/>
                                    </p:animScale>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26" presetClass="emph" presetSubtype="0" fill="hold" nodeType="clickEffect">
                                  <p:stCondLst>
                                    <p:cond delay="0"/>
                                  </p:stCondLst>
                                  <p:childTnLst>
                                    <p:animEffect transition="out" filter="fade">
                                      <p:cBhvr>
                                        <p:cTn id="37" dur="500" tmFilter="0, 0; .2, .5; .8, .5; 1, 0"/>
                                        <p:tgtEl>
                                          <p:spTgt spid="4"/>
                                        </p:tgtEl>
                                      </p:cBhvr>
                                    </p:animEffect>
                                    <p:animScale>
                                      <p:cBhvr>
                                        <p:cTn id="38" dur="250" autoRev="1" fill="hold"/>
                                        <p:tgtEl>
                                          <p:spTgt spid="4"/>
                                        </p:tgtEl>
                                      </p:cBhvr>
                                      <p:by x="105000" y="105000"/>
                                    </p:animScale>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500" fill="hold"/>
                                        <p:tgtEl>
                                          <p:spTgt spid="8"/>
                                        </p:tgtEl>
                                        <p:attrNameLst>
                                          <p:attrName>ppt_w</p:attrName>
                                        </p:attrNameLst>
                                      </p:cBhvr>
                                      <p:tavLst>
                                        <p:tav tm="0">
                                          <p:val>
                                            <p:fltVal val="0"/>
                                          </p:val>
                                        </p:tav>
                                        <p:tav tm="100000">
                                          <p:val>
                                            <p:strVal val="#ppt_w"/>
                                          </p:val>
                                        </p:tav>
                                      </p:tavLst>
                                    </p:anim>
                                    <p:anim calcmode="lin" valueType="num">
                                      <p:cBhvr>
                                        <p:cTn id="44" dur="500" fill="hold"/>
                                        <p:tgtEl>
                                          <p:spTgt spid="8"/>
                                        </p:tgtEl>
                                        <p:attrNameLst>
                                          <p:attrName>ppt_h</p:attrName>
                                        </p:attrNameLst>
                                      </p:cBhvr>
                                      <p:tavLst>
                                        <p:tav tm="0">
                                          <p:val>
                                            <p:fltVal val="0"/>
                                          </p:val>
                                        </p:tav>
                                        <p:tav tm="100000">
                                          <p:val>
                                            <p:strVal val="#ppt_h"/>
                                          </p:val>
                                        </p:tav>
                                      </p:tavLst>
                                    </p:anim>
                                    <p:animEffect transition="in" filter="fade">
                                      <p:cBhvr>
                                        <p:cTn id="4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04523" y="534155"/>
            <a:ext cx="9868277" cy="5712737"/>
          </a:xfrm>
          <a:prstGeom prst="rect">
            <a:avLst/>
          </a:prstGeom>
          <a:noFill/>
          <a:ln w="762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508224" y="800303"/>
            <a:ext cx="9060873"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bn-BD" sz="3600" b="1" dirty="0" smtClean="0">
                <a:latin typeface="NikoshBAN" panose="02000000000000000000" pitchFamily="2" charset="0"/>
                <a:cs typeface="NikoshBAN" panose="02000000000000000000" pitchFamily="2" charset="0"/>
              </a:rPr>
              <a:t>দাবা খেলার নিয়ম-কানুন</a:t>
            </a:r>
            <a:endParaRPr lang="en-US" sz="3600" b="1" dirty="0">
              <a:latin typeface="NikoshBAN" panose="02000000000000000000" pitchFamily="2" charset="0"/>
              <a:cs typeface="NikoshBAN" panose="02000000000000000000" pitchFamily="2" charset="0"/>
            </a:endParaRPr>
          </a:p>
        </p:txBody>
      </p:sp>
      <p:sp>
        <p:nvSpPr>
          <p:cNvPr id="4" name="TextBox 3"/>
          <p:cNvSpPr txBox="1"/>
          <p:nvPr/>
        </p:nvSpPr>
        <p:spPr>
          <a:xfrm>
            <a:off x="1508224" y="1471415"/>
            <a:ext cx="9144000" cy="4524315"/>
          </a:xfrm>
          <a:prstGeom prst="rect">
            <a:avLst/>
          </a:prstGeom>
          <a:noFill/>
        </p:spPr>
        <p:txBody>
          <a:bodyPr wrap="square" rtlCol="0">
            <a:spAutoFit/>
          </a:bodyPr>
          <a:lstStyle/>
          <a:p>
            <a:pPr algn="just"/>
            <a:r>
              <a:rPr lang="bn-BD" sz="3600" dirty="0" smtClean="0">
                <a:latin typeface="NikoshBAN" panose="02000000000000000000" pitchFamily="2" charset="0"/>
                <a:cs typeface="NikoshBAN" panose="02000000000000000000" pitchFamily="2" charset="0"/>
              </a:rPr>
              <a:t>প্রথমে সাদা বোড়ে ১ঘর বা ২ঘর চালতে পারে। বোড়ে বাদে ঘোড়াও চালা যায়। তারপর বিপক্ষের চালের অবস্থা বুঝে চাল দিতে হয়। যদি কোন বোড়ে শেষ প্রান্তে বা ৮নং ঘরে পৌছায় তাহলে উক্ত বোড়ের পদোন্নতি হয়ে মন্ত্রী, নৌকা, হাতি, ঘোড়া যেকোন ঘুঁটি হবে। রাজাকে কখন চালমাত করা যায়না। চালমাত অর্থ রাজা বিপক্ষের ঘুঁটির শক্তির কিস্তির মুখে নেই অথচ চালও দিতে পারছে না। এভাবে খেলতে খেলতে যার রাজা আটকে যাবে সে পরাজিত হবে। </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868836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04523" y="534155"/>
            <a:ext cx="9868277" cy="5712737"/>
          </a:xfrm>
          <a:prstGeom prst="rect">
            <a:avLst/>
          </a:prstGeom>
          <a:noFill/>
          <a:ln w="762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602797" y="1302645"/>
            <a:ext cx="4301493" cy="1754326"/>
          </a:xfrm>
          <a:prstGeom prst="rect">
            <a:avLst/>
          </a:prstGeom>
          <a:noFill/>
        </p:spPr>
        <p:txBody>
          <a:bodyPr wrap="square" rtlCol="0">
            <a:spAutoFit/>
          </a:bodyPr>
          <a:lstStyle/>
          <a:p>
            <a:pPr algn="ctr"/>
            <a:r>
              <a:rPr lang="bn-BD" sz="3600" dirty="0" smtClean="0">
                <a:latin typeface="NikoshBAN" panose="02000000000000000000" pitchFamily="2" charset="0"/>
                <a:cs typeface="NikoshBAN" panose="02000000000000000000" pitchFamily="2" charset="0"/>
              </a:rPr>
              <a:t>রাজা তার ডানে-বামে,সামনে পিছনে অর্থাৎ সব দিকে এক ঘর যেতে পারে। </a:t>
            </a:r>
            <a:endParaRPr lang="en-US" sz="3600" dirty="0">
              <a:latin typeface="NikoshBAN" panose="02000000000000000000" pitchFamily="2" charset="0"/>
              <a:cs typeface="NikoshBAN" panose="02000000000000000000" pitchFamily="2" charset="0"/>
            </a:endParaRPr>
          </a:p>
        </p:txBody>
      </p:sp>
      <p:sp>
        <p:nvSpPr>
          <p:cNvPr id="7" name="TextBox 6"/>
          <p:cNvSpPr txBox="1"/>
          <p:nvPr/>
        </p:nvSpPr>
        <p:spPr>
          <a:xfrm>
            <a:off x="2687781" y="3702113"/>
            <a:ext cx="5159997" cy="1754326"/>
          </a:xfrm>
          <a:prstGeom prst="rect">
            <a:avLst/>
          </a:prstGeom>
          <a:noFill/>
        </p:spPr>
        <p:txBody>
          <a:bodyPr wrap="square" rtlCol="0">
            <a:spAutoFit/>
          </a:bodyPr>
          <a:lstStyle/>
          <a:p>
            <a:pPr algn="ctr"/>
            <a:r>
              <a:rPr lang="bn-BD" sz="3600" dirty="0" smtClean="0">
                <a:latin typeface="NikoshBAN" panose="02000000000000000000" pitchFamily="2" charset="0"/>
                <a:cs typeface="NikoshBAN" panose="02000000000000000000" pitchFamily="2" charset="0"/>
              </a:rPr>
              <a:t>বোর্ডের উপর মন্ত্রীর শক্তি সবচেয়ে বেশি। বোর্ডের একটি নৌকা ও হাতির শক্তির সমান।  </a:t>
            </a:r>
            <a:endParaRPr lang="en-US" sz="3600" dirty="0">
              <a:latin typeface="NikoshBAN" panose="02000000000000000000" pitchFamily="2" charset="0"/>
              <a:cs typeface="NikoshBAN" panose="02000000000000000000" pitchFamily="2" charset="0"/>
            </a:endParaRP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15656" r="19538"/>
          <a:stretch/>
        </p:blipFill>
        <p:spPr>
          <a:xfrm>
            <a:off x="1758774" y="1302645"/>
            <a:ext cx="2702390" cy="163097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7465" r="19618"/>
          <a:stretch/>
        </p:blipFill>
        <p:spPr>
          <a:xfrm>
            <a:off x="7847779" y="3825460"/>
            <a:ext cx="2711305" cy="181334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Picture 9"/>
          <p:cNvPicPr>
            <a:picLocks/>
          </p:cNvPicPr>
          <p:nvPr/>
        </p:nvPicPr>
        <p:blipFill rotWithShape="1">
          <a:blip r:embed="rId4"/>
          <a:srcRect t="3922" r="79922" b="10187"/>
          <a:stretch/>
        </p:blipFill>
        <p:spPr>
          <a:xfrm>
            <a:off x="9310255" y="1141292"/>
            <a:ext cx="845127" cy="1792331"/>
          </a:xfrm>
          <a:prstGeom prst="rect">
            <a:avLst/>
          </a:prstGeom>
        </p:spPr>
      </p:pic>
      <p:pic>
        <p:nvPicPr>
          <p:cNvPr id="11" name="Picture 10"/>
          <p:cNvPicPr>
            <a:picLocks/>
          </p:cNvPicPr>
          <p:nvPr/>
        </p:nvPicPr>
        <p:blipFill rotWithShape="1">
          <a:blip r:embed="rId4"/>
          <a:srcRect l="18292" t="12627" r="64346" b="10767"/>
          <a:stretch/>
        </p:blipFill>
        <p:spPr>
          <a:xfrm>
            <a:off x="1758774" y="3519752"/>
            <a:ext cx="844268" cy="1936687"/>
          </a:xfrm>
          <a:prstGeom prst="rect">
            <a:avLst/>
          </a:prstGeom>
        </p:spPr>
      </p:pic>
    </p:spTree>
    <p:extLst>
      <p:ext uri="{BB962C8B-B14F-4D97-AF65-F5344CB8AC3E}">
        <p14:creationId xmlns:p14="http://schemas.microsoft.com/office/powerpoint/2010/main" val="6127178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04523" y="534155"/>
            <a:ext cx="9868277" cy="5712737"/>
          </a:xfrm>
          <a:prstGeom prst="rect">
            <a:avLst/>
          </a:prstGeom>
          <a:noFill/>
          <a:ln w="762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25790" y="1288474"/>
            <a:ext cx="2527555" cy="159958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98187" y="3807603"/>
            <a:ext cx="2474151" cy="159711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4484448" y="1211101"/>
            <a:ext cx="4849772" cy="1754326"/>
          </a:xfrm>
          <a:prstGeom prst="rect">
            <a:avLst/>
          </a:prstGeom>
          <a:noFill/>
        </p:spPr>
        <p:txBody>
          <a:bodyPr wrap="square" rtlCol="0">
            <a:spAutoFit/>
          </a:bodyPr>
          <a:lstStyle/>
          <a:p>
            <a:pPr algn="ctr"/>
            <a:r>
              <a:rPr lang="bn-BD" sz="3600" dirty="0" smtClean="0">
                <a:latin typeface="NikoshBAN" panose="02000000000000000000" pitchFamily="2" charset="0"/>
                <a:cs typeface="NikoshBAN" panose="02000000000000000000" pitchFamily="2" charset="0"/>
              </a:rPr>
              <a:t>ডানে-বামে বা সামনে পিছনে নৌকা সোজা পথে চলে। কোন ঘুঁটি ডিঙিয়ে যেতে পারে না।</a:t>
            </a:r>
            <a:endParaRPr lang="en-US" sz="3600" dirty="0">
              <a:latin typeface="NikoshBAN" panose="02000000000000000000" pitchFamily="2" charset="0"/>
              <a:cs typeface="NikoshBAN" panose="02000000000000000000" pitchFamily="2" charset="0"/>
            </a:endParaRPr>
          </a:p>
        </p:txBody>
      </p:sp>
      <p:sp>
        <p:nvSpPr>
          <p:cNvPr id="6" name="TextBox 5"/>
          <p:cNvSpPr txBox="1"/>
          <p:nvPr/>
        </p:nvSpPr>
        <p:spPr>
          <a:xfrm>
            <a:off x="2438400" y="3562109"/>
            <a:ext cx="5239861" cy="1754326"/>
          </a:xfrm>
          <a:prstGeom prst="rect">
            <a:avLst/>
          </a:prstGeom>
          <a:noFill/>
        </p:spPr>
        <p:txBody>
          <a:bodyPr wrap="square" rtlCol="0">
            <a:spAutoFit/>
          </a:bodyPr>
          <a:lstStyle/>
          <a:p>
            <a:pPr algn="ctr"/>
            <a:r>
              <a:rPr lang="bn-BD" sz="3600" dirty="0" smtClean="0">
                <a:latin typeface="NikoshBAN" panose="02000000000000000000" pitchFamily="2" charset="0"/>
                <a:cs typeface="NikoshBAN" panose="02000000000000000000" pitchFamily="2" charset="0"/>
              </a:rPr>
              <a:t>হাতি কোনাকোনি চলে।</a:t>
            </a:r>
            <a:r>
              <a:rPr lang="en-US" sz="3600" dirty="0" smtClean="0">
                <a:latin typeface="NikoshBAN" panose="02000000000000000000" pitchFamily="2" charset="0"/>
                <a:cs typeface="NikoshBAN" panose="02000000000000000000" pitchFamily="2" charset="0"/>
              </a:rPr>
              <a:t> </a:t>
            </a:r>
            <a:r>
              <a:rPr lang="bn-BD" sz="3600" dirty="0" smtClean="0">
                <a:latin typeface="NikoshBAN" panose="02000000000000000000" pitchFamily="2" charset="0"/>
                <a:cs typeface="NikoshBAN" panose="02000000000000000000" pitchFamily="2" charset="0"/>
              </a:rPr>
              <a:t>কালো ঘরের হাতি কালো</a:t>
            </a:r>
            <a:r>
              <a:rPr lang="en-US" sz="3600" dirty="0" smtClean="0">
                <a:latin typeface="NikoshBAN" panose="02000000000000000000" pitchFamily="2" charset="0"/>
                <a:cs typeface="NikoshBAN" panose="02000000000000000000" pitchFamily="2" charset="0"/>
              </a:rPr>
              <a:t> </a:t>
            </a:r>
            <a:r>
              <a:rPr lang="bn-BD" sz="3600" dirty="0" smtClean="0">
                <a:latin typeface="NikoshBAN" panose="02000000000000000000" pitchFamily="2" charset="0"/>
                <a:cs typeface="NikoshBAN" panose="02000000000000000000" pitchFamily="2" charset="0"/>
              </a:rPr>
              <a:t>ঘর দিয়ে, সাদা ঘরের হাতি সাদা ঘর দিয়ে চলতে পারে। </a:t>
            </a:r>
            <a:endParaRPr lang="en-US" sz="3600" dirty="0">
              <a:latin typeface="NikoshBAN" panose="02000000000000000000" pitchFamily="2" charset="0"/>
              <a:cs typeface="NikoshBAN" panose="02000000000000000000" pitchFamily="2" charset="0"/>
            </a:endParaRPr>
          </a:p>
        </p:txBody>
      </p:sp>
      <p:pic>
        <p:nvPicPr>
          <p:cNvPr id="7" name="Picture 6"/>
          <p:cNvPicPr>
            <a:picLocks/>
          </p:cNvPicPr>
          <p:nvPr/>
        </p:nvPicPr>
        <p:blipFill rotWithShape="1">
          <a:blip r:embed="rId4"/>
          <a:srcRect l="66293" t="27716" r="17621" b="9026"/>
          <a:stretch/>
        </p:blipFill>
        <p:spPr>
          <a:xfrm>
            <a:off x="9504219" y="1211101"/>
            <a:ext cx="868119" cy="1754325"/>
          </a:xfrm>
          <a:prstGeom prst="rect">
            <a:avLst/>
          </a:prstGeom>
        </p:spPr>
      </p:pic>
      <p:pic>
        <p:nvPicPr>
          <p:cNvPr id="8" name="Picture 7"/>
          <p:cNvPicPr>
            <a:picLocks/>
          </p:cNvPicPr>
          <p:nvPr/>
        </p:nvPicPr>
        <p:blipFill rotWithShape="1">
          <a:blip r:embed="rId4"/>
          <a:srcRect l="35398" t="20171" r="49538" b="10768"/>
          <a:stretch/>
        </p:blipFill>
        <p:spPr>
          <a:xfrm>
            <a:off x="1725790" y="3642375"/>
            <a:ext cx="712610" cy="1762341"/>
          </a:xfrm>
          <a:prstGeom prst="rect">
            <a:avLst/>
          </a:prstGeom>
        </p:spPr>
      </p:pic>
    </p:spTree>
    <p:extLst>
      <p:ext uri="{BB962C8B-B14F-4D97-AF65-F5344CB8AC3E}">
        <p14:creationId xmlns:p14="http://schemas.microsoft.com/office/powerpoint/2010/main" val="35672656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04523" y="534155"/>
            <a:ext cx="9868277" cy="5712737"/>
          </a:xfrm>
          <a:prstGeom prst="rect">
            <a:avLst/>
          </a:prstGeom>
          <a:noFill/>
          <a:ln w="762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716315" y="1260034"/>
            <a:ext cx="3004385" cy="175443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3366" r="1353" b="10066"/>
          <a:stretch/>
        </p:blipFill>
        <p:spPr>
          <a:xfrm>
            <a:off x="7703127" y="3740345"/>
            <a:ext cx="2588880" cy="166232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4884627" y="1260087"/>
            <a:ext cx="4397918" cy="1754326"/>
          </a:xfrm>
          <a:prstGeom prst="rect">
            <a:avLst/>
          </a:prstGeom>
          <a:noFill/>
        </p:spPr>
        <p:txBody>
          <a:bodyPr wrap="square" rtlCol="0">
            <a:spAutoFit/>
          </a:bodyPr>
          <a:lstStyle/>
          <a:p>
            <a:pPr algn="ctr"/>
            <a:r>
              <a:rPr lang="bn-BD" sz="3600" dirty="0" smtClean="0">
                <a:latin typeface="NikoshBAN" panose="02000000000000000000" pitchFamily="2" charset="0"/>
                <a:cs typeface="NikoshBAN" panose="02000000000000000000" pitchFamily="2" charset="0"/>
              </a:rPr>
              <a:t>ঘোড়া সামনে পেছনে, ডানে-বামে এক্কেবারে আড়াই ঘর লাফাতে পারে।</a:t>
            </a:r>
            <a:endParaRPr lang="en-US" sz="3600" dirty="0">
              <a:latin typeface="NikoshBAN" panose="02000000000000000000" pitchFamily="2" charset="0"/>
              <a:cs typeface="NikoshBAN" panose="02000000000000000000" pitchFamily="2" charset="0"/>
            </a:endParaRPr>
          </a:p>
        </p:txBody>
      </p:sp>
      <p:sp>
        <p:nvSpPr>
          <p:cNvPr id="6" name="TextBox 5"/>
          <p:cNvSpPr txBox="1"/>
          <p:nvPr/>
        </p:nvSpPr>
        <p:spPr>
          <a:xfrm>
            <a:off x="2793801" y="3753489"/>
            <a:ext cx="4909326" cy="1754326"/>
          </a:xfrm>
          <a:prstGeom prst="rect">
            <a:avLst/>
          </a:prstGeom>
          <a:noFill/>
        </p:spPr>
        <p:txBody>
          <a:bodyPr wrap="square" rtlCol="0">
            <a:spAutoFit/>
          </a:bodyPr>
          <a:lstStyle/>
          <a:p>
            <a:pPr algn="ctr"/>
            <a:r>
              <a:rPr lang="bn-BD" sz="3600" dirty="0" smtClean="0">
                <a:latin typeface="NikoshBAN" panose="02000000000000000000" pitchFamily="2" charset="0"/>
                <a:cs typeface="NikoshBAN" panose="02000000000000000000" pitchFamily="2" charset="0"/>
              </a:rPr>
              <a:t>বোড়ে হল রাজার সৈনিক। এটি প্রথম চালে ইচ্ছা করলে দুই ঘর যেতে পারে। </a:t>
            </a:r>
            <a:endParaRPr lang="en-US" sz="3600" dirty="0">
              <a:latin typeface="NikoshBAN" panose="02000000000000000000" pitchFamily="2" charset="0"/>
              <a:cs typeface="NikoshBAN" panose="02000000000000000000" pitchFamily="2" charset="0"/>
            </a:endParaRPr>
          </a:p>
        </p:txBody>
      </p:sp>
      <p:pic>
        <p:nvPicPr>
          <p:cNvPr id="7" name="Picture 6"/>
          <p:cNvPicPr>
            <a:picLocks/>
          </p:cNvPicPr>
          <p:nvPr/>
        </p:nvPicPr>
        <p:blipFill rotWithShape="1">
          <a:blip r:embed="rId4"/>
          <a:srcRect l="49951" t="25394" r="33197" b="10767"/>
          <a:stretch/>
        </p:blipFill>
        <p:spPr>
          <a:xfrm>
            <a:off x="9282545" y="1127946"/>
            <a:ext cx="1009462" cy="2018608"/>
          </a:xfrm>
          <a:prstGeom prst="rect">
            <a:avLst/>
          </a:prstGeom>
        </p:spPr>
      </p:pic>
      <p:pic>
        <p:nvPicPr>
          <p:cNvPr id="8" name="Picture 7"/>
          <p:cNvPicPr>
            <a:picLocks/>
          </p:cNvPicPr>
          <p:nvPr/>
        </p:nvPicPr>
        <p:blipFill rotWithShape="1">
          <a:blip r:embed="rId4"/>
          <a:srcRect l="81357" t="25395" r="3068" b="10767"/>
          <a:stretch/>
        </p:blipFill>
        <p:spPr>
          <a:xfrm>
            <a:off x="1716119" y="3422073"/>
            <a:ext cx="1077682" cy="2085742"/>
          </a:xfrm>
          <a:prstGeom prst="rect">
            <a:avLst/>
          </a:prstGeom>
        </p:spPr>
      </p:pic>
    </p:spTree>
    <p:extLst>
      <p:ext uri="{BB962C8B-B14F-4D97-AF65-F5344CB8AC3E}">
        <p14:creationId xmlns:p14="http://schemas.microsoft.com/office/powerpoint/2010/main" val="32805931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04523" y="605074"/>
            <a:ext cx="9868277" cy="5712737"/>
          </a:xfrm>
          <a:prstGeom prst="rect">
            <a:avLst/>
          </a:prstGeom>
          <a:noFill/>
          <a:ln w="762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543331" y="1303698"/>
            <a:ext cx="3105338" cy="70788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bn-BD" sz="4000" b="1" dirty="0" smtClean="0">
                <a:latin typeface="NikoshBAN" panose="02000000000000000000" pitchFamily="2" charset="0"/>
                <a:cs typeface="NikoshBAN" panose="02000000000000000000" pitchFamily="2" charset="0"/>
              </a:rPr>
              <a:t>দলীয় কাজ</a:t>
            </a:r>
            <a:endParaRPr lang="en-US" sz="4000" b="1" dirty="0">
              <a:latin typeface="NikoshBAN" panose="02000000000000000000" pitchFamily="2" charset="0"/>
              <a:cs typeface="NikoshBAN" panose="02000000000000000000" pitchFamily="2" charset="0"/>
            </a:endParaRPr>
          </a:p>
        </p:txBody>
      </p:sp>
      <p:sp>
        <p:nvSpPr>
          <p:cNvPr id="4" name="TextBox 3"/>
          <p:cNvSpPr txBox="1"/>
          <p:nvPr/>
        </p:nvSpPr>
        <p:spPr>
          <a:xfrm>
            <a:off x="2175163" y="4560356"/>
            <a:ext cx="8118764" cy="1200329"/>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bn-BD" altLang="en-US" sz="3600" b="1" dirty="0" smtClean="0">
                <a:latin typeface="NikoshBAN" panose="02000000000000000000" pitchFamily="2" charset="0"/>
                <a:cs typeface="NikoshBAN" panose="02000000000000000000" pitchFamily="2" charset="0"/>
              </a:rPr>
              <a:t>দাবার</a:t>
            </a:r>
            <a:r>
              <a:rPr lang="en-US" altLang="en-US" sz="3600" b="1" dirty="0" smtClean="0">
                <a:latin typeface="NikoshBAN" panose="02000000000000000000" pitchFamily="2" charset="0"/>
                <a:cs typeface="NikoshBAN" panose="02000000000000000000" pitchFamily="2" charset="0"/>
              </a:rPr>
              <a:t> </a:t>
            </a:r>
            <a:r>
              <a:rPr lang="en-US" sz="3600" dirty="0" err="1">
                <a:solidFill>
                  <a:schemeClr val="tx1"/>
                </a:solidFill>
                <a:latin typeface="NikoshBAN" panose="02000000000000000000" pitchFamily="2" charset="0"/>
                <a:cs typeface="NikoshBAN" panose="02000000000000000000" pitchFamily="2" charset="0"/>
              </a:rPr>
              <a:t>ঘুঁটি</a:t>
            </a:r>
            <a:r>
              <a:rPr lang="en-US" sz="3600" dirty="0">
                <a:solidFill>
                  <a:schemeClr val="tx1"/>
                </a:solidFill>
                <a:latin typeface="NikoshBAN" panose="02000000000000000000" pitchFamily="2" charset="0"/>
                <a:cs typeface="NikoshBAN" panose="02000000000000000000" pitchFamily="2" charset="0"/>
              </a:rPr>
              <a:t> </a:t>
            </a:r>
            <a:r>
              <a:rPr lang="en-US" altLang="en-US" sz="3600" b="1" dirty="0" err="1" smtClean="0">
                <a:latin typeface="NikoshBAN" panose="02000000000000000000" pitchFamily="2" charset="0"/>
                <a:cs typeface="NikoshBAN" panose="02000000000000000000" pitchFamily="2" charset="0"/>
              </a:rPr>
              <a:t>গুলোর</a:t>
            </a:r>
            <a:r>
              <a:rPr lang="en-US" altLang="en-US" sz="3600" b="1" dirty="0" smtClean="0">
                <a:latin typeface="NikoshBAN" panose="02000000000000000000" pitchFamily="2" charset="0"/>
                <a:cs typeface="NikoshBAN" panose="02000000000000000000" pitchFamily="2" charset="0"/>
              </a:rPr>
              <a:t> </a:t>
            </a:r>
            <a:r>
              <a:rPr lang="en-US" altLang="en-US" sz="3600" b="1" dirty="0" err="1" smtClean="0">
                <a:latin typeface="NikoshBAN" panose="02000000000000000000" pitchFamily="2" charset="0"/>
                <a:cs typeface="NikoshBAN" panose="02000000000000000000" pitchFamily="2" charset="0"/>
              </a:rPr>
              <a:t>মধ্যে-কার</a:t>
            </a:r>
            <a:r>
              <a:rPr lang="en-US" altLang="en-US" sz="3600" b="1" dirty="0" smtClean="0">
                <a:latin typeface="NikoshBAN" panose="02000000000000000000" pitchFamily="2" charset="0"/>
                <a:cs typeface="NikoshBAN" panose="02000000000000000000" pitchFamily="2" charset="0"/>
              </a:rPr>
              <a:t> </a:t>
            </a:r>
            <a:r>
              <a:rPr lang="en-US" altLang="en-US" sz="3600" b="1" dirty="0" err="1">
                <a:latin typeface="NikoshBAN" panose="02000000000000000000" pitchFamily="2" charset="0"/>
                <a:cs typeface="NikoshBAN" panose="02000000000000000000" pitchFamily="2" charset="0"/>
              </a:rPr>
              <a:t>ক্ষমতা</a:t>
            </a:r>
            <a:r>
              <a:rPr lang="en-US" altLang="en-US" sz="3600" b="1" dirty="0">
                <a:latin typeface="NikoshBAN" panose="02000000000000000000" pitchFamily="2" charset="0"/>
                <a:cs typeface="NikoshBAN" panose="02000000000000000000" pitchFamily="2" charset="0"/>
              </a:rPr>
              <a:t> </a:t>
            </a:r>
            <a:r>
              <a:rPr lang="en-US" altLang="en-US" sz="3600" b="1" dirty="0" err="1">
                <a:latin typeface="NikoshBAN" panose="02000000000000000000" pitchFamily="2" charset="0"/>
                <a:cs typeface="NikoshBAN" panose="02000000000000000000" pitchFamily="2" charset="0"/>
              </a:rPr>
              <a:t>সবচেয়ে</a:t>
            </a:r>
            <a:r>
              <a:rPr lang="en-US" altLang="en-US" sz="3600" b="1" dirty="0">
                <a:latin typeface="NikoshBAN" panose="02000000000000000000" pitchFamily="2" charset="0"/>
                <a:cs typeface="NikoshBAN" panose="02000000000000000000" pitchFamily="2" charset="0"/>
              </a:rPr>
              <a:t> </a:t>
            </a:r>
            <a:r>
              <a:rPr lang="en-US" altLang="en-US" sz="3600" b="1" dirty="0" err="1" smtClean="0">
                <a:latin typeface="NikoshBAN" panose="02000000000000000000" pitchFamily="2" charset="0"/>
                <a:cs typeface="NikoshBAN" panose="02000000000000000000" pitchFamily="2" charset="0"/>
              </a:rPr>
              <a:t>বেশি</a:t>
            </a:r>
            <a:r>
              <a:rPr lang="en-US" altLang="en-US" sz="3600" b="1" dirty="0" smtClean="0">
                <a:latin typeface="NikoshBAN" panose="02000000000000000000" pitchFamily="2" charset="0"/>
                <a:cs typeface="NikoshBAN" panose="02000000000000000000" pitchFamily="2" charset="0"/>
              </a:rPr>
              <a:t>?</a:t>
            </a:r>
            <a:endParaRPr lang="bn-BD" altLang="en-US" sz="3600" b="1" dirty="0" smtClean="0">
              <a:latin typeface="NikoshBAN" panose="02000000000000000000" pitchFamily="2" charset="0"/>
              <a:cs typeface="NikoshBAN" panose="02000000000000000000" pitchFamily="2" charset="0"/>
            </a:endParaRPr>
          </a:p>
          <a:p>
            <a:pPr algn="ctr"/>
            <a:r>
              <a:rPr lang="en-US" altLang="en-US" sz="3600" b="1" dirty="0" err="1" smtClean="0">
                <a:latin typeface="NikoshBAN" panose="02000000000000000000" pitchFamily="2" charset="0"/>
                <a:cs typeface="NikoshBAN" panose="02000000000000000000" pitchFamily="2" charset="0"/>
              </a:rPr>
              <a:t>এবং</a:t>
            </a:r>
            <a:r>
              <a:rPr lang="en-US" altLang="en-US" sz="3600" b="1" dirty="0" smtClean="0">
                <a:latin typeface="NikoshBAN" panose="02000000000000000000" pitchFamily="2" charset="0"/>
                <a:cs typeface="NikoshBAN" panose="02000000000000000000" pitchFamily="2" charset="0"/>
              </a:rPr>
              <a:t> </a:t>
            </a:r>
            <a:r>
              <a:rPr lang="en-US" altLang="en-US" sz="3600" b="1" dirty="0" err="1">
                <a:latin typeface="NikoshBAN" panose="02000000000000000000" pitchFamily="2" charset="0"/>
                <a:cs typeface="NikoshBAN" panose="02000000000000000000" pitchFamily="2" charset="0"/>
              </a:rPr>
              <a:t>কেন</a:t>
            </a:r>
            <a:r>
              <a:rPr lang="en-US" altLang="en-US" sz="3600" b="1" dirty="0">
                <a:latin typeface="NikoshBAN" panose="02000000000000000000" pitchFamily="2" charset="0"/>
                <a:cs typeface="NikoshBAN" panose="02000000000000000000" pitchFamily="2" charset="0"/>
              </a:rPr>
              <a:t>?</a:t>
            </a:r>
            <a:endParaRPr lang="en-US" sz="3600" b="1" dirty="0">
              <a:latin typeface="NikoshBAN" panose="02000000000000000000" pitchFamily="2" charset="0"/>
              <a:cs typeface="NikoshBAN" panose="02000000000000000000" pitchFamily="2" charset="0"/>
            </a:endParaRPr>
          </a:p>
        </p:txBody>
      </p:sp>
      <p:pic>
        <p:nvPicPr>
          <p:cNvPr id="7" name="Picture 6"/>
          <p:cNvPicPr>
            <a:picLocks/>
          </p:cNvPicPr>
          <p:nvPr/>
        </p:nvPicPr>
        <p:blipFill>
          <a:blip r:embed="rId2"/>
          <a:stretch>
            <a:fillRect/>
          </a:stretch>
        </p:blipFill>
        <p:spPr>
          <a:xfrm>
            <a:off x="3214255" y="2097661"/>
            <a:ext cx="6040581" cy="2280376"/>
          </a:xfrm>
          <a:prstGeom prst="rect">
            <a:avLst/>
          </a:prstGeom>
        </p:spPr>
      </p:pic>
    </p:spTree>
    <p:extLst>
      <p:ext uri="{BB962C8B-B14F-4D97-AF65-F5344CB8AC3E}">
        <p14:creationId xmlns:p14="http://schemas.microsoft.com/office/powerpoint/2010/main" val="26221389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5" descr="red-rose.gif"/>
          <p:cNvPicPr>
            <a:picLocks noChangeAspect="1"/>
          </p:cNvPicPr>
          <p:nvPr/>
        </p:nvPicPr>
        <p:blipFill>
          <a:blip r:embed="rId2" cstate="print"/>
          <a:stretch>
            <a:fillRect/>
          </a:stretch>
        </p:blipFill>
        <p:spPr>
          <a:xfrm>
            <a:off x="0" y="-87292"/>
            <a:ext cx="11887200" cy="7554892"/>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3" name="TextBox 2"/>
          <p:cNvSpPr txBox="1"/>
          <p:nvPr/>
        </p:nvSpPr>
        <p:spPr>
          <a:xfrm>
            <a:off x="-726831" y="3725007"/>
            <a:ext cx="11140831" cy="1862048"/>
          </a:xfrm>
          <a:prstGeom prst="rect">
            <a:avLst/>
          </a:prstGeom>
          <a:noFill/>
        </p:spPr>
        <p:txBody>
          <a:bodyPr wrap="square" rtlCol="0">
            <a:spAutoFit/>
          </a:bodyPr>
          <a:lstStyle/>
          <a:p>
            <a:pPr algn="ctr"/>
            <a:endParaRPr lang="en-US" sz="11500" dirty="0">
              <a:solidFill>
                <a:schemeClr val="accent4">
                  <a:lumMod val="60000"/>
                  <a:lumOff val="40000"/>
                </a:schemeClr>
              </a:solidFill>
              <a:latin typeface="NikoshBAN" panose="02000000000000000000" pitchFamily="2" charset="0"/>
              <a:cs typeface="NikoshBAN" panose="02000000000000000000" pitchFamily="2" charset="0"/>
            </a:endParaRPr>
          </a:p>
        </p:txBody>
      </p:sp>
      <p:pic>
        <p:nvPicPr>
          <p:cNvPr id="6" name="Picture 5" descr="Mar_2014_desh1395131430.jpg"/>
          <p:cNvPicPr>
            <a:picLocks noChangeAspect="1"/>
          </p:cNvPicPr>
          <p:nvPr/>
        </p:nvPicPr>
        <p:blipFill>
          <a:blip r:embed="rId3"/>
          <a:stretch>
            <a:fillRect/>
          </a:stretch>
        </p:blipFill>
        <p:spPr>
          <a:xfrm>
            <a:off x="-609600" y="-621324"/>
            <a:ext cx="6299200" cy="8458200"/>
          </a:xfrm>
          <a:prstGeom prst="rect">
            <a:avLst/>
          </a:prstGeom>
        </p:spPr>
      </p:pic>
      <p:pic>
        <p:nvPicPr>
          <p:cNvPr id="7" name="Picture 6" descr="Mar_2014_desh1395131430.jpg"/>
          <p:cNvPicPr>
            <a:picLocks noChangeAspect="1"/>
          </p:cNvPicPr>
          <p:nvPr/>
        </p:nvPicPr>
        <p:blipFill>
          <a:blip r:embed="rId4"/>
          <a:stretch>
            <a:fillRect/>
          </a:stretch>
        </p:blipFill>
        <p:spPr>
          <a:xfrm flipH="1">
            <a:off x="5689600" y="-533400"/>
            <a:ext cx="6807200" cy="8458200"/>
          </a:xfrm>
          <a:prstGeom prst="rect">
            <a:avLst/>
          </a:prstGeom>
        </p:spPr>
      </p:pic>
      <p:grpSp>
        <p:nvGrpSpPr>
          <p:cNvPr id="8" name="Group 7"/>
          <p:cNvGrpSpPr/>
          <p:nvPr/>
        </p:nvGrpSpPr>
        <p:grpSpPr>
          <a:xfrm>
            <a:off x="2144942" y="3279679"/>
            <a:ext cx="4849886" cy="2253610"/>
            <a:chOff x="1807113" y="1026073"/>
            <a:chExt cx="4849886" cy="2253610"/>
          </a:xfrm>
        </p:grpSpPr>
        <p:sp>
          <p:nvSpPr>
            <p:cNvPr id="9" name="TextBox 8"/>
            <p:cNvSpPr txBox="1"/>
            <p:nvPr/>
          </p:nvSpPr>
          <p:spPr>
            <a:xfrm>
              <a:off x="1807113" y="1026073"/>
              <a:ext cx="4808321" cy="2215991"/>
            </a:xfrm>
            <a:prstGeom prst="rect">
              <a:avLst/>
            </a:prstGeom>
            <a:noFill/>
          </p:spPr>
          <p:txBody>
            <a:bodyPr wrap="square" rtlCol="0">
              <a:spAutoFit/>
            </a:bodyPr>
            <a:lstStyle/>
            <a:p>
              <a:pPr algn="ctr"/>
              <a:r>
                <a:rPr lang="en-US" sz="13800" dirty="0" err="1" smtClean="0">
                  <a:solidFill>
                    <a:schemeClr val="bg1"/>
                  </a:solidFill>
                  <a:latin typeface="NikoshBAN" panose="02000000000000000000" pitchFamily="2" charset="0"/>
                  <a:cs typeface="NikoshBAN" panose="02000000000000000000" pitchFamily="2" charset="0"/>
                </a:rPr>
                <a:t>স্বাগতম</a:t>
              </a:r>
              <a:endParaRPr lang="en-US" sz="13800" dirty="0">
                <a:solidFill>
                  <a:schemeClr val="bg1"/>
                </a:solidFill>
                <a:latin typeface="NikoshBAN" panose="02000000000000000000" pitchFamily="2" charset="0"/>
                <a:cs typeface="NikoshBAN" panose="02000000000000000000" pitchFamily="2" charset="0"/>
              </a:endParaRPr>
            </a:p>
          </p:txBody>
        </p:sp>
        <p:sp>
          <p:nvSpPr>
            <p:cNvPr id="10" name="TextBox 9"/>
            <p:cNvSpPr txBox="1"/>
            <p:nvPr/>
          </p:nvSpPr>
          <p:spPr>
            <a:xfrm>
              <a:off x="1848678" y="1063692"/>
              <a:ext cx="4808321" cy="2215991"/>
            </a:xfrm>
            <a:prstGeom prst="rect">
              <a:avLst/>
            </a:prstGeom>
            <a:noFill/>
          </p:spPr>
          <p:txBody>
            <a:bodyPr wrap="square" rtlCol="0">
              <a:spAutoFit/>
            </a:bodyPr>
            <a:lstStyle/>
            <a:p>
              <a:pPr algn="ctr"/>
              <a:r>
                <a:rPr lang="en-US" sz="13800" dirty="0" err="1" smtClean="0">
                  <a:solidFill>
                    <a:schemeClr val="accent4">
                      <a:lumMod val="60000"/>
                      <a:lumOff val="40000"/>
                    </a:schemeClr>
                  </a:solidFill>
                  <a:latin typeface="NikoshBAN" panose="02000000000000000000" pitchFamily="2" charset="0"/>
                  <a:cs typeface="NikoshBAN" panose="02000000000000000000" pitchFamily="2" charset="0"/>
                </a:rPr>
                <a:t>স্বাগতম</a:t>
              </a:r>
              <a:endParaRPr lang="en-US" sz="13800" dirty="0">
                <a:solidFill>
                  <a:schemeClr val="accent4">
                    <a:lumMod val="60000"/>
                    <a:lumOff val="40000"/>
                  </a:schemeClr>
                </a:solidFill>
                <a:latin typeface="NikoshBAN" panose="02000000000000000000" pitchFamily="2" charset="0"/>
                <a:cs typeface="NikoshBAN" panose="02000000000000000000" pitchFamily="2" charset="0"/>
              </a:endParaRPr>
            </a:p>
          </p:txBody>
        </p:sp>
      </p:grpSp>
    </p:spTree>
    <p:extLst>
      <p:ext uri="{BB962C8B-B14F-4D97-AF65-F5344CB8AC3E}">
        <p14:creationId xmlns:p14="http://schemas.microsoft.com/office/powerpoint/2010/main" val="1802966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3.33333E-6 -0.01665 L -0.59166 -0.01665 " pathEditMode="relative" rAng="0" ptsTypes="AA">
                                      <p:cBhvr>
                                        <p:cTn id="6" dur="2000" fill="hold"/>
                                        <p:tgtEl>
                                          <p:spTgt spid="6"/>
                                        </p:tgtEl>
                                        <p:attrNameLst>
                                          <p:attrName>ppt_x</p:attrName>
                                          <p:attrName>ppt_y</p:attrName>
                                        </p:attrNameLst>
                                      </p:cBhvr>
                                      <p:rCtr x="-296" y="0"/>
                                    </p:animMotion>
                                  </p:childTnLst>
                                </p:cTn>
                              </p:par>
                              <p:par>
                                <p:cTn id="7" presetID="35" presetClass="path" presetSubtype="0" accel="50000" decel="50000" fill="hold" nodeType="withEffect">
                                  <p:stCondLst>
                                    <p:cond delay="0"/>
                                  </p:stCondLst>
                                  <p:childTnLst>
                                    <p:animMotion origin="layout" path="M -3.33333E-6 -3.79278E-7 L 0.7625 0.00555 " pathEditMode="relative" rAng="0" ptsTypes="AA">
                                      <p:cBhvr>
                                        <p:cTn id="8" dur="2000" fill="hold"/>
                                        <p:tgtEl>
                                          <p:spTgt spid="7"/>
                                        </p:tgtEl>
                                        <p:attrNameLst>
                                          <p:attrName>ppt_x</p:attrName>
                                          <p:attrName>ppt_y</p:attrName>
                                        </p:attrNameLst>
                                      </p:cBhvr>
                                      <p:rCtr x="381" y="3"/>
                                    </p:animMotion>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fltVal val="0"/>
                                          </p:val>
                                        </p:tav>
                                        <p:tav tm="100000">
                                          <p:val>
                                            <p:strVal val="#ppt_w"/>
                                          </p:val>
                                        </p:tav>
                                      </p:tavLst>
                                    </p:anim>
                                    <p:anim calcmode="lin" valueType="num">
                                      <p:cBhvr>
                                        <p:cTn id="14" dur="1000" fill="hold"/>
                                        <p:tgtEl>
                                          <p:spTgt spid="8"/>
                                        </p:tgtEl>
                                        <p:attrNameLst>
                                          <p:attrName>ppt_h</p:attrName>
                                        </p:attrNameLst>
                                      </p:cBhvr>
                                      <p:tavLst>
                                        <p:tav tm="0">
                                          <p:val>
                                            <p:fltVal val="0"/>
                                          </p:val>
                                        </p:tav>
                                        <p:tav tm="100000">
                                          <p:val>
                                            <p:strVal val="#ppt_h"/>
                                          </p:val>
                                        </p:tav>
                                      </p:tavLst>
                                    </p:anim>
                                    <p:anim calcmode="lin" valueType="num">
                                      <p:cBhvr>
                                        <p:cTn id="15" dur="1000" fill="hold"/>
                                        <p:tgtEl>
                                          <p:spTgt spid="8"/>
                                        </p:tgtEl>
                                        <p:attrNameLst>
                                          <p:attrName>style.rotation</p:attrName>
                                        </p:attrNameLst>
                                      </p:cBhvr>
                                      <p:tavLst>
                                        <p:tav tm="0">
                                          <p:val>
                                            <p:fltVal val="90"/>
                                          </p:val>
                                        </p:tav>
                                        <p:tav tm="100000">
                                          <p:val>
                                            <p:fltVal val="0"/>
                                          </p:val>
                                        </p:tav>
                                      </p:tavLst>
                                    </p:anim>
                                    <p:animEffect transition="in" filter="fade">
                                      <p:cBhvr>
                                        <p:cTn id="1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14875">
            <a:off x="3534528" y="2323160"/>
            <a:ext cx="6626909" cy="3181540"/>
          </a:xfrm>
          <a:prstGeom prst="rect">
            <a:avLst/>
          </a:prstGeom>
          <a:solidFill>
            <a:srgbClr val="FFFFFF"/>
          </a:solidFill>
          <a:ln w="25400">
            <a:solidFill>
              <a:srgbClr val="3893E0"/>
            </a:solidFill>
          </a:ln>
        </p:spPr>
        <p:txBody>
          <a:bodyPr anchor="ctr"/>
          <a:lstStyle/>
          <a:p>
            <a:pPr algn="ctr"/>
            <a:r>
              <a:rPr lang="en-US" altLang="en-US" sz="3600" b="1" dirty="0" err="1" smtClean="0">
                <a:latin typeface="NikoshBAN" panose="02000000000000000000" pitchFamily="2" charset="0"/>
                <a:cs typeface="NikoshBAN" panose="02000000000000000000" pitchFamily="2" charset="0"/>
              </a:rPr>
              <a:t>দাবা</a:t>
            </a:r>
            <a:r>
              <a:rPr lang="en-US" altLang="en-US" sz="3600" b="1" dirty="0" smtClean="0">
                <a:latin typeface="NikoshBAN" panose="02000000000000000000" pitchFamily="2" charset="0"/>
                <a:cs typeface="NikoshBAN" panose="02000000000000000000" pitchFamily="2" charset="0"/>
              </a:rPr>
              <a:t> </a:t>
            </a:r>
            <a:r>
              <a:rPr lang="en-US" altLang="en-US" sz="3600" b="1" dirty="0" err="1">
                <a:latin typeface="NikoshBAN" panose="02000000000000000000" pitchFamily="2" charset="0"/>
                <a:cs typeface="NikoshBAN" panose="02000000000000000000" pitchFamily="2" charset="0"/>
              </a:rPr>
              <a:t>খেলার</a:t>
            </a:r>
            <a:r>
              <a:rPr lang="en-US" altLang="en-US" sz="3600" b="1" dirty="0">
                <a:latin typeface="NikoshBAN" panose="02000000000000000000" pitchFamily="2" charset="0"/>
                <a:cs typeface="NikoshBAN" panose="02000000000000000000" pitchFamily="2" charset="0"/>
              </a:rPr>
              <a:t> </a:t>
            </a:r>
            <a:r>
              <a:rPr lang="en-US" altLang="en-US" sz="3600" b="1" dirty="0" err="1">
                <a:latin typeface="NikoshBAN" panose="02000000000000000000" pitchFamily="2" charset="0"/>
                <a:cs typeface="NikoshBAN" panose="02000000000000000000" pitchFamily="2" charset="0"/>
              </a:rPr>
              <a:t>নিয়ম</a:t>
            </a:r>
            <a:r>
              <a:rPr lang="en-US" altLang="en-US" sz="3600" b="1" dirty="0">
                <a:latin typeface="NikoshBAN" panose="02000000000000000000" pitchFamily="2" charset="0"/>
                <a:cs typeface="NikoshBAN" panose="02000000000000000000" pitchFamily="2" charset="0"/>
              </a:rPr>
              <a:t> </a:t>
            </a:r>
            <a:r>
              <a:rPr lang="en-US" altLang="en-US" sz="3600" b="1" dirty="0" err="1">
                <a:latin typeface="NikoshBAN" panose="02000000000000000000" pitchFamily="2" charset="0"/>
                <a:cs typeface="NikoshBAN" panose="02000000000000000000" pitchFamily="2" charset="0"/>
              </a:rPr>
              <a:t>বা</a:t>
            </a:r>
            <a:r>
              <a:rPr lang="en-US" altLang="en-US" sz="3600" b="1" dirty="0">
                <a:latin typeface="NikoshBAN" panose="02000000000000000000" pitchFamily="2" charset="0"/>
                <a:cs typeface="NikoshBAN" panose="02000000000000000000" pitchFamily="2" charset="0"/>
              </a:rPr>
              <a:t> </a:t>
            </a:r>
            <a:r>
              <a:rPr lang="en-US" altLang="en-US" sz="3600" b="1" dirty="0" err="1">
                <a:latin typeface="NikoshBAN" panose="02000000000000000000" pitchFamily="2" charset="0"/>
                <a:cs typeface="NikoshBAN" panose="02000000000000000000" pitchFamily="2" charset="0"/>
              </a:rPr>
              <a:t>আইন</a:t>
            </a:r>
            <a:r>
              <a:rPr lang="en-US" altLang="en-US" sz="3600" b="1" dirty="0">
                <a:latin typeface="NikoshBAN" panose="02000000000000000000" pitchFamily="2" charset="0"/>
                <a:cs typeface="NikoshBAN" panose="02000000000000000000" pitchFamily="2" charset="0"/>
              </a:rPr>
              <a:t> </a:t>
            </a:r>
            <a:r>
              <a:rPr lang="en-US" altLang="en-US" sz="3600" b="1" dirty="0" err="1">
                <a:latin typeface="NikoshBAN" panose="02000000000000000000" pitchFamily="2" charset="0"/>
                <a:cs typeface="NikoshBAN" panose="02000000000000000000" pitchFamily="2" charset="0"/>
              </a:rPr>
              <a:t>অনুশারে</a:t>
            </a:r>
            <a:r>
              <a:rPr lang="en-US" altLang="en-US" sz="3600" b="1" dirty="0">
                <a:latin typeface="NikoshBAN" panose="02000000000000000000" pitchFamily="2" charset="0"/>
                <a:cs typeface="NikoshBAN" panose="02000000000000000000" pitchFamily="2" charset="0"/>
              </a:rPr>
              <a:t> </a:t>
            </a:r>
            <a:r>
              <a:rPr lang="en-US" altLang="en-US" sz="3600" b="1" dirty="0" err="1">
                <a:latin typeface="NikoshBAN" panose="02000000000000000000" pitchFamily="2" charset="0"/>
                <a:cs typeface="NikoshBAN" panose="02000000000000000000" pitchFamily="2" charset="0"/>
              </a:rPr>
              <a:t>সবার</a:t>
            </a:r>
            <a:r>
              <a:rPr lang="en-US" altLang="en-US" sz="3600" b="1" dirty="0">
                <a:latin typeface="NikoshBAN" panose="02000000000000000000" pitchFamily="2" charset="0"/>
                <a:cs typeface="NikoshBAN" panose="02000000000000000000" pitchFamily="2" charset="0"/>
              </a:rPr>
              <a:t> </a:t>
            </a:r>
            <a:r>
              <a:rPr lang="en-US" altLang="en-US" sz="3600" b="1" dirty="0" err="1">
                <a:latin typeface="NikoshBAN" panose="02000000000000000000" pitchFamily="2" charset="0"/>
                <a:cs typeface="NikoshBAN" panose="02000000000000000000" pitchFamily="2" charset="0"/>
              </a:rPr>
              <a:t>চাইতে</a:t>
            </a:r>
            <a:r>
              <a:rPr lang="en-US" altLang="en-US" sz="3600" b="1" dirty="0">
                <a:latin typeface="NikoshBAN" panose="02000000000000000000" pitchFamily="2" charset="0"/>
                <a:cs typeface="NikoshBAN" panose="02000000000000000000" pitchFamily="2" charset="0"/>
              </a:rPr>
              <a:t> </a:t>
            </a:r>
            <a:r>
              <a:rPr lang="en-US" altLang="en-US" sz="3600" b="1" dirty="0" err="1" smtClean="0">
                <a:latin typeface="NikoshBAN" panose="02000000000000000000" pitchFamily="2" charset="0"/>
                <a:cs typeface="NikoshBAN" panose="02000000000000000000" pitchFamily="2" charset="0"/>
              </a:rPr>
              <a:t>ক্ষমতা</a:t>
            </a:r>
            <a:r>
              <a:rPr lang="bn-BD" altLang="en-US" sz="3600" b="1" dirty="0">
                <a:latin typeface="NikoshBAN" panose="02000000000000000000" pitchFamily="2" charset="0"/>
                <a:cs typeface="NikoshBAN" panose="02000000000000000000" pitchFamily="2" charset="0"/>
              </a:rPr>
              <a:t> </a:t>
            </a:r>
            <a:r>
              <a:rPr lang="en-US" altLang="en-US" sz="3600" b="1" dirty="0" err="1" smtClean="0">
                <a:latin typeface="NikoshBAN" panose="02000000000000000000" pitchFamily="2" charset="0"/>
                <a:cs typeface="NikoshBAN" panose="02000000000000000000" pitchFamily="2" charset="0"/>
              </a:rPr>
              <a:t>বেশি</a:t>
            </a:r>
            <a:r>
              <a:rPr lang="en-US" altLang="en-US" sz="3600" b="1" dirty="0" smtClean="0">
                <a:latin typeface="NikoshBAN" panose="02000000000000000000" pitchFamily="2" charset="0"/>
                <a:cs typeface="NikoshBAN" panose="02000000000000000000" pitchFamily="2" charset="0"/>
              </a:rPr>
              <a:t> </a:t>
            </a:r>
            <a:r>
              <a:rPr lang="en-US" altLang="en-US" sz="3600" b="1" dirty="0" err="1">
                <a:latin typeface="NikoshBAN" panose="02000000000000000000" pitchFamily="2" charset="0"/>
                <a:cs typeface="NikoshBAN" panose="02000000000000000000" pitchFamily="2" charset="0"/>
              </a:rPr>
              <a:t>মন্ত্রি</a:t>
            </a:r>
            <a:r>
              <a:rPr lang="en-US" altLang="en-US" sz="3600" b="1" dirty="0">
                <a:latin typeface="NikoshBAN" panose="02000000000000000000" pitchFamily="2" charset="0"/>
                <a:cs typeface="NikoshBAN" panose="02000000000000000000" pitchFamily="2" charset="0"/>
              </a:rPr>
              <a:t> </a:t>
            </a:r>
            <a:r>
              <a:rPr lang="en-US" altLang="en-US" sz="3600" b="1" dirty="0" err="1">
                <a:latin typeface="NikoshBAN" panose="02000000000000000000" pitchFamily="2" charset="0"/>
                <a:cs typeface="NikoshBAN" panose="02000000000000000000" pitchFamily="2" charset="0"/>
              </a:rPr>
              <a:t>নামক</a:t>
            </a:r>
            <a:r>
              <a:rPr lang="en-US" altLang="en-US" sz="3600" b="1" dirty="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ঘুঁটি</a:t>
            </a:r>
            <a:r>
              <a:rPr lang="en-US" altLang="en-US" sz="3600" b="1" dirty="0" err="1" smtClean="0">
                <a:latin typeface="NikoshBAN" panose="02000000000000000000" pitchFamily="2" charset="0"/>
                <a:cs typeface="NikoshBAN" panose="02000000000000000000" pitchFamily="2" charset="0"/>
              </a:rPr>
              <a:t>টির</a:t>
            </a:r>
            <a:r>
              <a:rPr lang="en-US" altLang="en-US" sz="3600" b="1" dirty="0" smtClean="0">
                <a:latin typeface="NikoshBAN" panose="02000000000000000000" pitchFamily="2" charset="0"/>
                <a:cs typeface="NikoshBAN" panose="02000000000000000000" pitchFamily="2" charset="0"/>
              </a:rPr>
              <a:t>।</a:t>
            </a:r>
            <a:r>
              <a:rPr lang="bn-BD" altLang="en-US" sz="3600" b="1" dirty="0">
                <a:latin typeface="NikoshBAN" panose="02000000000000000000" pitchFamily="2" charset="0"/>
                <a:cs typeface="NikoshBAN" panose="02000000000000000000" pitchFamily="2" charset="0"/>
              </a:rPr>
              <a:t> </a:t>
            </a:r>
            <a:r>
              <a:rPr lang="en-US" altLang="en-US" sz="3600" b="1" dirty="0" err="1" smtClean="0">
                <a:latin typeface="NikoshBAN" panose="02000000000000000000" pitchFamily="2" charset="0"/>
                <a:cs typeface="NikoshBAN" panose="02000000000000000000" pitchFamily="2" charset="0"/>
              </a:rPr>
              <a:t>কারন</a:t>
            </a:r>
            <a:r>
              <a:rPr lang="en-US" altLang="en-US" sz="3600" b="1" dirty="0" smtClean="0">
                <a:latin typeface="NikoshBAN" panose="02000000000000000000" pitchFamily="2" charset="0"/>
                <a:cs typeface="NikoshBAN" panose="02000000000000000000" pitchFamily="2" charset="0"/>
              </a:rPr>
              <a:t> </a:t>
            </a:r>
            <a:r>
              <a:rPr lang="en-US" altLang="en-US" sz="3600" b="1" dirty="0" err="1">
                <a:latin typeface="NikoshBAN" panose="02000000000000000000" pitchFamily="2" charset="0"/>
                <a:cs typeface="NikoshBAN" panose="02000000000000000000" pitchFamily="2" charset="0"/>
              </a:rPr>
              <a:t>মন্ত্রি</a:t>
            </a:r>
            <a:r>
              <a:rPr lang="en-US" altLang="en-US" sz="3600" b="1" dirty="0">
                <a:latin typeface="NikoshBAN" panose="02000000000000000000" pitchFamily="2" charset="0"/>
                <a:cs typeface="NikoshBAN" panose="02000000000000000000" pitchFamily="2" charset="0"/>
              </a:rPr>
              <a:t> </a:t>
            </a:r>
            <a:r>
              <a:rPr lang="en-US" altLang="en-US" sz="3600" b="1" dirty="0" err="1">
                <a:latin typeface="NikoshBAN" panose="02000000000000000000" pitchFamily="2" charset="0"/>
                <a:cs typeface="NikoshBAN" panose="02000000000000000000" pitchFamily="2" charset="0"/>
              </a:rPr>
              <a:t>এক</a:t>
            </a:r>
            <a:r>
              <a:rPr lang="en-US" altLang="en-US" sz="3600" b="1" dirty="0">
                <a:latin typeface="NikoshBAN" panose="02000000000000000000" pitchFamily="2" charset="0"/>
                <a:cs typeface="NikoshBAN" panose="02000000000000000000" pitchFamily="2" charset="0"/>
              </a:rPr>
              <a:t> </a:t>
            </a:r>
            <a:r>
              <a:rPr lang="en-US" altLang="en-US" sz="3600" b="1" dirty="0" err="1">
                <a:latin typeface="NikoshBAN" panose="02000000000000000000" pitchFamily="2" charset="0"/>
                <a:cs typeface="NikoshBAN" panose="02000000000000000000" pitchFamily="2" charset="0"/>
              </a:rPr>
              <a:t>দিকে</a:t>
            </a:r>
            <a:r>
              <a:rPr lang="en-US" altLang="en-US" sz="3600" b="1" dirty="0">
                <a:latin typeface="NikoshBAN" panose="02000000000000000000" pitchFamily="2" charset="0"/>
                <a:cs typeface="NikoshBAN" panose="02000000000000000000" pitchFamily="2" charset="0"/>
              </a:rPr>
              <a:t> </a:t>
            </a:r>
            <a:r>
              <a:rPr lang="en-US" altLang="en-US" sz="3600" b="1" dirty="0" err="1">
                <a:latin typeface="NikoshBAN" panose="02000000000000000000" pitchFamily="2" charset="0"/>
                <a:cs typeface="NikoshBAN" panose="02000000000000000000" pitchFamily="2" charset="0"/>
              </a:rPr>
              <a:t>যেমন</a:t>
            </a:r>
            <a:r>
              <a:rPr lang="en-US" altLang="en-US" sz="3600" b="1" dirty="0" smtClean="0">
                <a:latin typeface="NikoshBAN" panose="02000000000000000000" pitchFamily="2" charset="0"/>
                <a:cs typeface="NikoshBAN" panose="02000000000000000000" pitchFamily="2" charset="0"/>
              </a:rPr>
              <a:t>,</a:t>
            </a:r>
            <a:r>
              <a:rPr lang="bn-BD" altLang="en-US" sz="3600" b="1" dirty="0" smtClean="0">
                <a:latin typeface="NikoshBAN" panose="02000000000000000000" pitchFamily="2" charset="0"/>
                <a:cs typeface="NikoshBAN" panose="02000000000000000000" pitchFamily="2" charset="0"/>
              </a:rPr>
              <a:t> </a:t>
            </a:r>
            <a:r>
              <a:rPr lang="en-US" altLang="en-US" sz="3600" b="1" dirty="0" err="1" smtClean="0">
                <a:latin typeface="NikoshBAN" panose="02000000000000000000" pitchFamily="2" charset="0"/>
                <a:cs typeface="NikoshBAN" panose="02000000000000000000" pitchFamily="2" charset="0"/>
              </a:rPr>
              <a:t>সোজা</a:t>
            </a:r>
            <a:r>
              <a:rPr lang="en-US" altLang="en-US" sz="3600" b="1" dirty="0" smtClean="0">
                <a:latin typeface="NikoshBAN" panose="02000000000000000000" pitchFamily="2" charset="0"/>
                <a:cs typeface="NikoshBAN" panose="02000000000000000000" pitchFamily="2" charset="0"/>
              </a:rPr>
              <a:t> </a:t>
            </a:r>
            <a:r>
              <a:rPr lang="en-US" altLang="en-US" sz="3600" b="1" dirty="0" err="1">
                <a:latin typeface="NikoshBAN" panose="02000000000000000000" pitchFamily="2" charset="0"/>
                <a:cs typeface="NikoshBAN" panose="02000000000000000000" pitchFamily="2" charset="0"/>
              </a:rPr>
              <a:t>রাস্তায়</a:t>
            </a:r>
            <a:r>
              <a:rPr lang="en-US" altLang="en-US" sz="3600" b="1" dirty="0">
                <a:latin typeface="NikoshBAN" panose="02000000000000000000" pitchFamily="2" charset="0"/>
                <a:cs typeface="NikoshBAN" panose="02000000000000000000" pitchFamily="2" charset="0"/>
              </a:rPr>
              <a:t> </a:t>
            </a:r>
            <a:r>
              <a:rPr lang="en-US" altLang="en-US" sz="3600" b="1" dirty="0" err="1" smtClean="0">
                <a:latin typeface="NikoshBAN" panose="02000000000000000000" pitchFamily="2" charset="0"/>
                <a:cs typeface="NikoshBAN" panose="02000000000000000000" pitchFamily="2" charset="0"/>
              </a:rPr>
              <a:t>অনেকদুর</a:t>
            </a:r>
            <a:r>
              <a:rPr lang="en-US" altLang="en-US" sz="3600" b="1" dirty="0" smtClean="0">
                <a:latin typeface="NikoshBAN" panose="02000000000000000000" pitchFamily="2" charset="0"/>
                <a:cs typeface="NikoshBAN" panose="02000000000000000000" pitchFamily="2" charset="0"/>
              </a:rPr>
              <a:t> </a:t>
            </a:r>
            <a:r>
              <a:rPr lang="en-US" altLang="en-US" sz="3600" b="1" dirty="0" err="1">
                <a:latin typeface="NikoshBAN" panose="02000000000000000000" pitchFamily="2" charset="0"/>
                <a:cs typeface="NikoshBAN" panose="02000000000000000000" pitchFamily="2" charset="0"/>
              </a:rPr>
              <a:t>যেতে</a:t>
            </a:r>
            <a:r>
              <a:rPr lang="en-US" altLang="en-US" sz="3600" b="1" dirty="0">
                <a:latin typeface="NikoshBAN" panose="02000000000000000000" pitchFamily="2" charset="0"/>
                <a:cs typeface="NikoshBAN" panose="02000000000000000000" pitchFamily="2" charset="0"/>
              </a:rPr>
              <a:t> </a:t>
            </a:r>
            <a:r>
              <a:rPr lang="en-US" altLang="en-US" sz="3600" b="1" dirty="0" err="1">
                <a:latin typeface="NikoshBAN" panose="02000000000000000000" pitchFamily="2" charset="0"/>
                <a:cs typeface="NikoshBAN" panose="02000000000000000000" pitchFamily="2" charset="0"/>
              </a:rPr>
              <a:t>পারে</a:t>
            </a:r>
            <a:r>
              <a:rPr lang="en-US" altLang="en-US" sz="3600" b="1" dirty="0">
                <a:latin typeface="NikoshBAN" panose="02000000000000000000" pitchFamily="2" charset="0"/>
                <a:cs typeface="NikoshBAN" panose="02000000000000000000" pitchFamily="2" charset="0"/>
              </a:rPr>
              <a:t>, </a:t>
            </a:r>
            <a:r>
              <a:rPr lang="en-US" altLang="en-US" sz="3600" b="1" dirty="0" err="1">
                <a:latin typeface="NikoshBAN" panose="02000000000000000000" pitchFamily="2" charset="0"/>
                <a:cs typeface="NikoshBAN" panose="02000000000000000000" pitchFamily="2" charset="0"/>
              </a:rPr>
              <a:t>তেমন</a:t>
            </a:r>
            <a:r>
              <a:rPr lang="en-US" altLang="en-US" sz="3600" b="1" dirty="0">
                <a:latin typeface="NikoshBAN" panose="02000000000000000000" pitchFamily="2" charset="0"/>
                <a:cs typeface="NikoshBAN" panose="02000000000000000000" pitchFamily="2" charset="0"/>
              </a:rPr>
              <a:t> </a:t>
            </a:r>
            <a:r>
              <a:rPr lang="en-US" altLang="en-US" sz="3600" b="1" dirty="0" err="1">
                <a:latin typeface="NikoshBAN" panose="02000000000000000000" pitchFamily="2" charset="0"/>
                <a:cs typeface="NikoshBAN" panose="02000000000000000000" pitchFamily="2" charset="0"/>
              </a:rPr>
              <a:t>যে</a:t>
            </a:r>
            <a:r>
              <a:rPr lang="en-US" altLang="en-US" sz="3600" b="1" dirty="0">
                <a:latin typeface="NikoshBAN" panose="02000000000000000000" pitchFamily="2" charset="0"/>
                <a:cs typeface="NikoshBAN" panose="02000000000000000000" pitchFamily="2" charset="0"/>
              </a:rPr>
              <a:t> </a:t>
            </a:r>
            <a:r>
              <a:rPr lang="en-US" altLang="en-US" sz="3600" b="1" dirty="0" err="1">
                <a:latin typeface="NikoshBAN" panose="02000000000000000000" pitchFamily="2" charset="0"/>
                <a:cs typeface="NikoshBAN" panose="02000000000000000000" pitchFamily="2" charset="0"/>
              </a:rPr>
              <a:t>কোন</a:t>
            </a:r>
            <a:r>
              <a:rPr lang="en-US" altLang="en-US" sz="3600" b="1" dirty="0">
                <a:latin typeface="NikoshBAN" panose="02000000000000000000" pitchFamily="2" charset="0"/>
                <a:cs typeface="NikoshBAN" panose="02000000000000000000" pitchFamily="2" charset="0"/>
              </a:rPr>
              <a:t> </a:t>
            </a:r>
            <a:r>
              <a:rPr lang="en-US" altLang="en-US" sz="3600" b="1" dirty="0" err="1">
                <a:latin typeface="NikoshBAN" panose="02000000000000000000" pitchFamily="2" charset="0"/>
                <a:cs typeface="NikoshBAN" panose="02000000000000000000" pitchFamily="2" charset="0"/>
              </a:rPr>
              <a:t>দিকে</a:t>
            </a:r>
            <a:r>
              <a:rPr lang="en-US" altLang="en-US" sz="3600" b="1" dirty="0">
                <a:latin typeface="NikoshBAN" panose="02000000000000000000" pitchFamily="2" charset="0"/>
                <a:cs typeface="NikoshBAN" panose="02000000000000000000" pitchFamily="2" charset="0"/>
              </a:rPr>
              <a:t> </a:t>
            </a:r>
            <a:r>
              <a:rPr lang="en-US" altLang="en-US" sz="3600" b="1" dirty="0" err="1">
                <a:latin typeface="NikoshBAN" panose="02000000000000000000" pitchFamily="2" charset="0"/>
                <a:cs typeface="NikoshBAN" panose="02000000000000000000" pitchFamily="2" charset="0"/>
              </a:rPr>
              <a:t>অনেক</a:t>
            </a:r>
            <a:r>
              <a:rPr lang="en-US" altLang="en-US" sz="3600" b="1" dirty="0">
                <a:latin typeface="NikoshBAN" panose="02000000000000000000" pitchFamily="2" charset="0"/>
                <a:cs typeface="NikoshBAN" panose="02000000000000000000" pitchFamily="2" charset="0"/>
              </a:rPr>
              <a:t> </a:t>
            </a:r>
            <a:r>
              <a:rPr lang="en-US" altLang="en-US" sz="3600" b="1" dirty="0" err="1">
                <a:latin typeface="NikoshBAN" panose="02000000000000000000" pitchFamily="2" charset="0"/>
                <a:cs typeface="NikoshBAN" panose="02000000000000000000" pitchFamily="2" charset="0"/>
              </a:rPr>
              <a:t>দুরে</a:t>
            </a:r>
            <a:r>
              <a:rPr lang="en-US" altLang="en-US" sz="3600" b="1" dirty="0">
                <a:latin typeface="NikoshBAN" panose="02000000000000000000" pitchFamily="2" charset="0"/>
                <a:cs typeface="NikoshBAN" panose="02000000000000000000" pitchFamily="2" charset="0"/>
              </a:rPr>
              <a:t> </a:t>
            </a:r>
            <a:r>
              <a:rPr lang="en-US" altLang="en-US" sz="3600" b="1" dirty="0" err="1" smtClean="0">
                <a:latin typeface="NikoshBAN" panose="02000000000000000000" pitchFamily="2" charset="0"/>
                <a:cs typeface="NikoshBAN" panose="02000000000000000000" pitchFamily="2" charset="0"/>
              </a:rPr>
              <a:t>প্রতিপক্ষকে</a:t>
            </a:r>
            <a:r>
              <a:rPr lang="en-US" altLang="en-US" sz="3600" b="1" dirty="0" smtClean="0">
                <a:latin typeface="NikoshBAN" panose="02000000000000000000" pitchFamily="2" charset="0"/>
                <a:cs typeface="NikoshBAN" panose="02000000000000000000" pitchFamily="2" charset="0"/>
              </a:rPr>
              <a:t> </a:t>
            </a:r>
            <a:r>
              <a:rPr lang="en-US" altLang="en-US" sz="3600" b="1" dirty="0" err="1">
                <a:latin typeface="NikoshBAN" panose="02000000000000000000" pitchFamily="2" charset="0"/>
                <a:cs typeface="NikoshBAN" panose="02000000000000000000" pitchFamily="2" charset="0"/>
              </a:rPr>
              <a:t>আঘাত</a:t>
            </a:r>
            <a:r>
              <a:rPr lang="en-US" altLang="en-US" sz="3600" b="1" dirty="0">
                <a:latin typeface="NikoshBAN" panose="02000000000000000000" pitchFamily="2" charset="0"/>
                <a:cs typeface="NikoshBAN" panose="02000000000000000000" pitchFamily="2" charset="0"/>
              </a:rPr>
              <a:t> </a:t>
            </a:r>
            <a:r>
              <a:rPr lang="en-US" altLang="en-US" sz="3600" b="1" dirty="0" err="1">
                <a:latin typeface="NikoshBAN" panose="02000000000000000000" pitchFamily="2" charset="0"/>
                <a:cs typeface="NikoshBAN" panose="02000000000000000000" pitchFamily="2" charset="0"/>
              </a:rPr>
              <a:t>করতে</a:t>
            </a:r>
            <a:r>
              <a:rPr lang="en-US" altLang="en-US" sz="3600" b="1" dirty="0">
                <a:latin typeface="NikoshBAN" panose="02000000000000000000" pitchFamily="2" charset="0"/>
                <a:cs typeface="NikoshBAN" panose="02000000000000000000" pitchFamily="2" charset="0"/>
              </a:rPr>
              <a:t> </a:t>
            </a:r>
            <a:r>
              <a:rPr lang="en-US" altLang="en-US" sz="3600" b="1" dirty="0" err="1">
                <a:latin typeface="NikoshBAN" panose="02000000000000000000" pitchFamily="2" charset="0"/>
                <a:cs typeface="NikoshBAN" panose="02000000000000000000" pitchFamily="2" charset="0"/>
              </a:rPr>
              <a:t>পারে</a:t>
            </a:r>
            <a:r>
              <a:rPr lang="en-US" altLang="en-US" sz="3600" b="1" dirty="0">
                <a:latin typeface="NikoshBAN" panose="02000000000000000000" pitchFamily="2" charset="0"/>
                <a:cs typeface="NikoshBAN" panose="02000000000000000000" pitchFamily="2" charset="0"/>
              </a:rPr>
              <a:t>।</a:t>
            </a:r>
            <a:endParaRPr lang="en-US" sz="3600" b="1" dirty="0">
              <a:latin typeface="NikoshBAN" panose="02000000000000000000" pitchFamily="2" charset="0"/>
              <a:cs typeface="NikoshBAN" panose="02000000000000000000" pitchFamily="2" charset="0"/>
            </a:endParaRPr>
          </a:p>
        </p:txBody>
      </p:sp>
      <p:sp>
        <p:nvSpPr>
          <p:cNvPr id="3" name="Rectangle 2"/>
          <p:cNvSpPr/>
          <p:nvPr/>
        </p:nvSpPr>
        <p:spPr>
          <a:xfrm>
            <a:off x="1104523" y="605074"/>
            <a:ext cx="9868277" cy="5712737"/>
          </a:xfrm>
          <a:prstGeom prst="rect">
            <a:avLst/>
          </a:prstGeom>
          <a:noFill/>
          <a:ln w="762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4926818" y="1156106"/>
            <a:ext cx="2223686" cy="707886"/>
          </a:xfrm>
          <a:prstGeom prst="rect">
            <a:avLst/>
          </a:prstGeom>
        </p:spPr>
        <p:txBody>
          <a:bodyPr wrap="none">
            <a:spAutoFit/>
          </a:bodyPr>
          <a:lstStyle/>
          <a:p>
            <a:pPr algn="ctr"/>
            <a:r>
              <a:rPr lang="bn-BD" altLang="en-US" sz="4000" b="1" dirty="0" smtClean="0">
                <a:latin typeface="NikoshBAN" panose="02000000000000000000" pitchFamily="2" charset="0"/>
                <a:cs typeface="NikoshBAN" panose="02000000000000000000" pitchFamily="2" charset="0"/>
              </a:rPr>
              <a:t>মিলিয়ে নাও </a:t>
            </a:r>
            <a:endParaRPr lang="en-US" b="1" dirty="0">
              <a:latin typeface="NikoshBAN" panose="02000000000000000000" pitchFamily="2" charset="0"/>
              <a:cs typeface="NikoshBAN" panose="02000000000000000000" pitchFamily="2" charset="0"/>
            </a:endParaRPr>
          </a:p>
        </p:txBody>
      </p:sp>
      <p:pic>
        <p:nvPicPr>
          <p:cNvPr id="5" name="Picture 4"/>
          <p:cNvPicPr>
            <a:picLocks/>
          </p:cNvPicPr>
          <p:nvPr/>
        </p:nvPicPr>
        <p:blipFill rotWithShape="1">
          <a:blip r:embed="rId2"/>
          <a:srcRect l="18292" t="12627" r="64346" b="10767"/>
          <a:stretch/>
        </p:blipFill>
        <p:spPr>
          <a:xfrm>
            <a:off x="1878897" y="2308837"/>
            <a:ext cx="1648778" cy="3399236"/>
          </a:xfrm>
          <a:prstGeom prst="rect">
            <a:avLst/>
          </a:prstGeom>
        </p:spPr>
      </p:pic>
    </p:spTree>
    <p:extLst>
      <p:ext uri="{BB962C8B-B14F-4D97-AF65-F5344CB8AC3E}">
        <p14:creationId xmlns:p14="http://schemas.microsoft.com/office/powerpoint/2010/main" val="15619461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04523" y="534155"/>
            <a:ext cx="9868277" cy="5712737"/>
          </a:xfrm>
          <a:prstGeom prst="rect">
            <a:avLst/>
          </a:prstGeom>
          <a:noFill/>
          <a:ln w="762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485992" y="981680"/>
            <a:ext cx="3105338"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bn-BD" sz="3600" dirty="0" smtClean="0">
                <a:latin typeface="NikoshBAN" panose="02000000000000000000" pitchFamily="2" charset="0"/>
                <a:cs typeface="NikoshBAN" panose="02000000000000000000" pitchFamily="2" charset="0"/>
              </a:rPr>
              <a:t>মূল্যায়ন </a:t>
            </a:r>
            <a:endParaRPr lang="en-US" sz="3600" dirty="0">
              <a:latin typeface="NikoshBAN" panose="02000000000000000000" pitchFamily="2" charset="0"/>
              <a:cs typeface="NikoshBAN" panose="02000000000000000000" pitchFamily="2" charset="0"/>
            </a:endParaRPr>
          </a:p>
        </p:txBody>
      </p:sp>
      <p:sp>
        <p:nvSpPr>
          <p:cNvPr id="4" name="TextBox 3"/>
          <p:cNvSpPr txBox="1"/>
          <p:nvPr/>
        </p:nvSpPr>
        <p:spPr>
          <a:xfrm>
            <a:off x="1939637" y="1987637"/>
            <a:ext cx="8365884" cy="1200329"/>
          </a:xfrm>
          <a:prstGeom prst="rect">
            <a:avLst/>
          </a:prstGeom>
          <a:noFill/>
        </p:spPr>
        <p:txBody>
          <a:bodyPr wrap="square" rtlCol="0">
            <a:spAutoFit/>
          </a:bodyPr>
          <a:lstStyle/>
          <a:p>
            <a:r>
              <a:rPr lang="bn-BD" sz="3600" dirty="0" smtClean="0">
                <a:latin typeface="NikoshBAN" panose="02000000000000000000" pitchFamily="2" charset="0"/>
                <a:cs typeface="NikoshBAN" panose="02000000000000000000" pitchFamily="2" charset="0"/>
              </a:rPr>
              <a:t>১। কোন খেলাকে বুদ্ধির খেলা বলা হয়</a:t>
            </a:r>
            <a:r>
              <a:rPr lang="en-US" sz="3600" dirty="0" smtClean="0">
                <a:latin typeface="NikoshBAN" panose="02000000000000000000" pitchFamily="2" charset="0"/>
                <a:cs typeface="NikoshBAN" panose="02000000000000000000" pitchFamily="2" charset="0"/>
              </a:rPr>
              <a:t>।</a:t>
            </a:r>
            <a:r>
              <a:rPr lang="bn-BD" sz="3600" dirty="0" smtClean="0">
                <a:latin typeface="NikoshBAN" panose="02000000000000000000" pitchFamily="2" charset="0"/>
                <a:cs typeface="NikoshBAN" panose="02000000000000000000" pitchFamily="2" charset="0"/>
              </a:rPr>
              <a:t> -       </a:t>
            </a:r>
          </a:p>
          <a:p>
            <a:r>
              <a:rPr lang="bn-BD" altLang="en-US" sz="3600" dirty="0">
                <a:latin typeface="NikoshBAN" panose="02000000000000000000" pitchFamily="2" charset="0"/>
                <a:cs typeface="NikoshBAN" panose="02000000000000000000" pitchFamily="2" charset="0"/>
              </a:rPr>
              <a:t> </a:t>
            </a:r>
            <a:r>
              <a:rPr lang="bn-BD" altLang="en-US" sz="3600" dirty="0" smtClean="0">
                <a:latin typeface="NikoshBAN" panose="02000000000000000000" pitchFamily="2" charset="0"/>
                <a:cs typeface="NikoshBAN" panose="02000000000000000000" pitchFamily="2" charset="0"/>
              </a:rPr>
              <a:t>   (ক) </a:t>
            </a:r>
            <a:r>
              <a:rPr lang="en-US" altLang="en-US" sz="3600" dirty="0" err="1" smtClean="0">
                <a:latin typeface="NikoshBAN" panose="02000000000000000000" pitchFamily="2" charset="0"/>
                <a:cs typeface="NikoshBAN" panose="02000000000000000000" pitchFamily="2" charset="0"/>
              </a:rPr>
              <a:t>ফুটবল</a:t>
            </a:r>
            <a:r>
              <a:rPr lang="bn-BD" altLang="en-US" sz="3600" dirty="0">
                <a:latin typeface="NikoshBAN" panose="02000000000000000000" pitchFamily="2" charset="0"/>
                <a:cs typeface="NikoshBAN" panose="02000000000000000000" pitchFamily="2" charset="0"/>
              </a:rPr>
              <a:t> </a:t>
            </a:r>
            <a:r>
              <a:rPr lang="bn-BD" altLang="en-US" sz="3600" dirty="0" smtClean="0">
                <a:latin typeface="NikoshBAN" panose="02000000000000000000" pitchFamily="2" charset="0"/>
                <a:cs typeface="NikoshBAN" panose="02000000000000000000" pitchFamily="2" charset="0"/>
              </a:rPr>
              <a:t>  (খ) </a:t>
            </a:r>
            <a:r>
              <a:rPr lang="en-US" altLang="en-US" sz="3600" dirty="0" err="1" smtClean="0">
                <a:latin typeface="NikoshBAN" panose="02000000000000000000" pitchFamily="2" charset="0"/>
                <a:cs typeface="NikoshBAN" panose="02000000000000000000" pitchFamily="2" charset="0"/>
              </a:rPr>
              <a:t>হ্যান্ডবল</a:t>
            </a:r>
            <a:r>
              <a:rPr lang="bn-BD" altLang="en-US" sz="3600" dirty="0">
                <a:latin typeface="NikoshBAN" panose="02000000000000000000" pitchFamily="2" charset="0"/>
                <a:cs typeface="NikoshBAN" panose="02000000000000000000" pitchFamily="2" charset="0"/>
              </a:rPr>
              <a:t> </a:t>
            </a:r>
            <a:r>
              <a:rPr lang="bn-BD" altLang="en-US" sz="3600" dirty="0" smtClean="0">
                <a:latin typeface="NikoshBAN" panose="02000000000000000000" pitchFamily="2" charset="0"/>
                <a:cs typeface="NikoshBAN" panose="02000000000000000000" pitchFamily="2" charset="0"/>
              </a:rPr>
              <a:t>  (গ) </a:t>
            </a:r>
            <a:r>
              <a:rPr lang="en-US" altLang="en-US" sz="3600" dirty="0" err="1" smtClean="0">
                <a:latin typeface="NikoshBAN" panose="02000000000000000000" pitchFamily="2" charset="0"/>
                <a:cs typeface="NikoshBAN" panose="02000000000000000000" pitchFamily="2" charset="0"/>
              </a:rPr>
              <a:t>দাবা</a:t>
            </a:r>
            <a:r>
              <a:rPr lang="bn-BD" altLang="en-US" sz="3600" dirty="0">
                <a:latin typeface="NikoshBAN" panose="02000000000000000000" pitchFamily="2" charset="0"/>
                <a:cs typeface="NikoshBAN" panose="02000000000000000000" pitchFamily="2" charset="0"/>
              </a:rPr>
              <a:t> </a:t>
            </a:r>
            <a:r>
              <a:rPr lang="bn-BD" altLang="en-US" sz="3600" dirty="0" smtClean="0">
                <a:latin typeface="NikoshBAN" panose="02000000000000000000" pitchFamily="2" charset="0"/>
                <a:cs typeface="NikoshBAN" panose="02000000000000000000" pitchFamily="2" charset="0"/>
              </a:rPr>
              <a:t>  (ঘ) </a:t>
            </a:r>
            <a:r>
              <a:rPr lang="en-US" altLang="en-US" sz="3600" dirty="0" err="1" smtClean="0">
                <a:latin typeface="NikoshBAN" panose="02000000000000000000" pitchFamily="2" charset="0"/>
                <a:cs typeface="NikoshBAN" panose="02000000000000000000" pitchFamily="2" charset="0"/>
              </a:rPr>
              <a:t>সাঁতার</a:t>
            </a:r>
            <a:r>
              <a:rPr lang="bn-BD" altLang="en-US" sz="3600" dirty="0" smtClean="0">
                <a:latin typeface="NikoshBAN" panose="02000000000000000000" pitchFamily="2" charset="0"/>
                <a:cs typeface="NikoshBAN" panose="02000000000000000000" pitchFamily="2" charset="0"/>
              </a:rPr>
              <a:t> </a:t>
            </a:r>
            <a:endParaRPr lang="en-US" sz="3600" dirty="0">
              <a:latin typeface="NikoshBAN" panose="02000000000000000000" pitchFamily="2" charset="0"/>
              <a:cs typeface="NikoshBAN" panose="02000000000000000000" pitchFamily="2" charset="0"/>
            </a:endParaRPr>
          </a:p>
        </p:txBody>
      </p:sp>
      <p:sp>
        <p:nvSpPr>
          <p:cNvPr id="5" name="TextBox 4"/>
          <p:cNvSpPr txBox="1"/>
          <p:nvPr/>
        </p:nvSpPr>
        <p:spPr>
          <a:xfrm>
            <a:off x="1939637" y="3134964"/>
            <a:ext cx="8365884" cy="1200329"/>
          </a:xfrm>
          <a:prstGeom prst="rect">
            <a:avLst/>
          </a:prstGeom>
          <a:noFill/>
        </p:spPr>
        <p:txBody>
          <a:bodyPr wrap="square" rtlCol="0">
            <a:spAutoFit/>
          </a:bodyPr>
          <a:lstStyle/>
          <a:p>
            <a:r>
              <a:rPr lang="bn-BD" sz="3600" dirty="0">
                <a:latin typeface="NikoshBAN" panose="02000000000000000000" pitchFamily="2" charset="0"/>
                <a:cs typeface="NikoshBAN" panose="02000000000000000000" pitchFamily="2" charset="0"/>
              </a:rPr>
              <a:t>২</a:t>
            </a:r>
            <a:r>
              <a:rPr lang="bn-BD" sz="3600" dirty="0" smtClean="0">
                <a:latin typeface="NikoshBAN" panose="02000000000000000000" pitchFamily="2" charset="0"/>
                <a:cs typeface="NikoshBAN" panose="02000000000000000000" pitchFamily="2" charset="0"/>
              </a:rPr>
              <a:t>। দাবা খেলার কোর্ট বা ছক কে আবিষ্কার করে</a:t>
            </a:r>
            <a:r>
              <a:rPr lang="en-US" sz="3600" dirty="0" smtClean="0">
                <a:latin typeface="NikoshBAN" panose="02000000000000000000" pitchFamily="2" charset="0"/>
                <a:cs typeface="NikoshBAN" panose="02000000000000000000" pitchFamily="2" charset="0"/>
              </a:rPr>
              <a:t>ন</a:t>
            </a:r>
            <a:r>
              <a:rPr lang="bn-BD" sz="3600" dirty="0" smtClean="0">
                <a:latin typeface="NikoshBAN" panose="02000000000000000000" pitchFamily="2" charset="0"/>
                <a:cs typeface="NikoshBAN" panose="02000000000000000000" pitchFamily="2" charset="0"/>
              </a:rPr>
              <a:t> । </a:t>
            </a:r>
          </a:p>
          <a:p>
            <a:r>
              <a:rPr lang="bn-BD" sz="3600" dirty="0" smtClean="0">
                <a:latin typeface="NikoshBAN" panose="02000000000000000000" pitchFamily="2" charset="0"/>
                <a:cs typeface="NikoshBAN" panose="02000000000000000000" pitchFamily="2" charset="0"/>
              </a:rPr>
              <a:t>    (ক) হাংসিং</a:t>
            </a:r>
            <a:r>
              <a:rPr lang="bn-BD" sz="3600" dirty="0">
                <a:latin typeface="NikoshBAN" panose="02000000000000000000" pitchFamily="2" charset="0"/>
                <a:cs typeface="NikoshBAN" panose="02000000000000000000" pitchFamily="2" charset="0"/>
              </a:rPr>
              <a:t> </a:t>
            </a:r>
            <a:r>
              <a:rPr lang="bn-BD" sz="3600" dirty="0" smtClean="0">
                <a:latin typeface="NikoshBAN" panose="02000000000000000000" pitchFamily="2" charset="0"/>
                <a:cs typeface="NikoshBAN" panose="02000000000000000000" pitchFamily="2" charset="0"/>
              </a:rPr>
              <a:t> (খ) সিংহাং  (গ) রবার্ট  (ঘ) রবিন </a:t>
            </a:r>
            <a:r>
              <a:rPr lang="en-US" sz="3600" dirty="0" smtClean="0">
                <a:latin typeface="NikoshBAN" panose="02000000000000000000" pitchFamily="2" charset="0"/>
                <a:cs typeface="NikoshBAN" panose="02000000000000000000" pitchFamily="2" charset="0"/>
              </a:rPr>
              <a:t> </a:t>
            </a:r>
            <a:endParaRPr lang="en-US" sz="3600" dirty="0">
              <a:latin typeface="NikoshBAN" panose="02000000000000000000" pitchFamily="2" charset="0"/>
              <a:cs typeface="NikoshBAN" panose="02000000000000000000" pitchFamily="2" charset="0"/>
            </a:endParaRPr>
          </a:p>
        </p:txBody>
      </p:sp>
      <p:sp>
        <p:nvSpPr>
          <p:cNvPr id="6" name="TextBox 5"/>
          <p:cNvSpPr txBox="1"/>
          <p:nvPr/>
        </p:nvSpPr>
        <p:spPr>
          <a:xfrm>
            <a:off x="1939637" y="4335293"/>
            <a:ext cx="8365884" cy="1200329"/>
          </a:xfrm>
          <a:prstGeom prst="rect">
            <a:avLst/>
          </a:prstGeom>
          <a:noFill/>
        </p:spPr>
        <p:txBody>
          <a:bodyPr wrap="square" rtlCol="0">
            <a:spAutoFit/>
          </a:bodyPr>
          <a:lstStyle/>
          <a:p>
            <a:r>
              <a:rPr lang="bn-BD" sz="3600" dirty="0">
                <a:latin typeface="NikoshBAN" panose="02000000000000000000" pitchFamily="2" charset="0"/>
                <a:cs typeface="NikoshBAN" panose="02000000000000000000" pitchFamily="2" charset="0"/>
              </a:rPr>
              <a:t>৩</a:t>
            </a:r>
            <a:r>
              <a:rPr lang="bn-BD" sz="3600" dirty="0" smtClean="0">
                <a:latin typeface="NikoshBAN" panose="02000000000000000000" pitchFamily="2" charset="0"/>
                <a:cs typeface="NikoshBAN" panose="02000000000000000000" pitchFamily="2" charset="0"/>
              </a:rPr>
              <a:t>। দাবা খেলার মন্ত্রীর মান কত? </a:t>
            </a:r>
          </a:p>
          <a:p>
            <a:r>
              <a:rPr lang="bn-BD" sz="3600" dirty="0" smtClean="0">
                <a:latin typeface="NikoshBAN" panose="02000000000000000000" pitchFamily="2" charset="0"/>
                <a:cs typeface="NikoshBAN" panose="02000000000000000000" pitchFamily="2" charset="0"/>
              </a:rPr>
              <a:t>    (ক) ৭  (খ) ৮  (গ) ৯  (ঘ)  ১০   </a:t>
            </a:r>
            <a:r>
              <a:rPr lang="en-US" sz="3600" dirty="0" smtClean="0">
                <a:latin typeface="NikoshBAN" panose="02000000000000000000" pitchFamily="2" charset="0"/>
                <a:cs typeface="NikoshBAN" panose="02000000000000000000" pitchFamily="2" charset="0"/>
              </a:rPr>
              <a:t> </a:t>
            </a:r>
            <a:endParaRPr lang="en-US" sz="3600" dirty="0">
              <a:latin typeface="NikoshBAN" panose="02000000000000000000" pitchFamily="2" charset="0"/>
              <a:cs typeface="NikoshBAN" panose="02000000000000000000" pitchFamily="2" charset="0"/>
            </a:endParaRPr>
          </a:p>
        </p:txBody>
      </p:sp>
      <p:sp>
        <p:nvSpPr>
          <p:cNvPr id="7" name="Rectangle 6"/>
          <p:cNvSpPr/>
          <p:nvPr/>
        </p:nvSpPr>
        <p:spPr>
          <a:xfrm>
            <a:off x="8049491" y="1321150"/>
            <a:ext cx="1981200" cy="584775"/>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bn-BD" sz="3200" b="1" dirty="0" smtClean="0">
                <a:latin typeface="NikoshBAN" panose="02000000000000000000" pitchFamily="2" charset="0"/>
                <a:cs typeface="NikoshBAN" panose="02000000000000000000" pitchFamily="2" charset="0"/>
              </a:rPr>
              <a:t>সঠিক উত্তর</a:t>
            </a:r>
            <a:endParaRPr lang="en-US" sz="3200" b="1" dirty="0"/>
          </a:p>
        </p:txBody>
      </p:sp>
      <p:sp>
        <p:nvSpPr>
          <p:cNvPr id="8" name="Oval 7"/>
          <p:cNvSpPr/>
          <p:nvPr/>
        </p:nvSpPr>
        <p:spPr>
          <a:xfrm>
            <a:off x="6456218" y="2712911"/>
            <a:ext cx="304800" cy="32701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576945" y="3859823"/>
            <a:ext cx="304800" cy="32701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655127" y="5050277"/>
            <a:ext cx="304800" cy="32701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67480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childTnLst>
              </p:cTn>
              <p:nextCondLst>
                <p:cond evt="onClick" delay="0">
                  <p:tgtEl>
                    <p:spTgt spid="7"/>
                  </p:tgtEl>
                </p:cond>
              </p:nextCondLst>
            </p:seq>
          </p:childTnLst>
        </p:cTn>
      </p:par>
    </p:tnLst>
    <p:bldLst>
      <p:bldP spid="8" grpId="0" animBg="1"/>
      <p:bldP spid="9"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04523" y="534155"/>
            <a:ext cx="9868277" cy="5712737"/>
          </a:xfrm>
          <a:prstGeom prst="rect">
            <a:avLst/>
          </a:prstGeom>
          <a:noFill/>
          <a:ln w="762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477640" y="1163608"/>
            <a:ext cx="3105338" cy="70788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bn-BD" sz="4000" b="1" dirty="0" smtClean="0">
                <a:latin typeface="NikoshBAN" panose="02000000000000000000" pitchFamily="2" charset="0"/>
                <a:cs typeface="NikoshBAN" panose="02000000000000000000" pitchFamily="2" charset="0"/>
              </a:rPr>
              <a:t>বাড়ির কাজ  </a:t>
            </a:r>
            <a:endParaRPr lang="en-US" sz="4000" b="1" dirty="0">
              <a:latin typeface="NikoshBAN" panose="02000000000000000000" pitchFamily="2" charset="0"/>
              <a:cs typeface="NikoshBAN" panose="02000000000000000000" pitchFamily="2" charset="0"/>
            </a:endParaRPr>
          </a:p>
        </p:txBody>
      </p:sp>
      <p:sp>
        <p:nvSpPr>
          <p:cNvPr id="5" name="Rectangle 4"/>
          <p:cNvSpPr/>
          <p:nvPr/>
        </p:nvSpPr>
        <p:spPr>
          <a:xfrm>
            <a:off x="2175165" y="4233931"/>
            <a:ext cx="7716980" cy="1754326"/>
          </a:xfrm>
          <a:prstGeom prst="rect">
            <a:avLst/>
          </a:prstGeom>
        </p:spPr>
        <p:txBody>
          <a:bodyPr wrap="square">
            <a:spAutoFit/>
          </a:bodyPr>
          <a:lstStyle/>
          <a:p>
            <a:pPr algn="ctr"/>
            <a:r>
              <a:rPr lang="en-US" altLang="en-US" sz="3600" dirty="0" err="1" smtClean="0">
                <a:latin typeface="NikoshBAN" panose="02000000000000000000" pitchFamily="2" charset="0"/>
                <a:cs typeface="NikoshBAN" panose="02000000000000000000" pitchFamily="2" charset="0"/>
              </a:rPr>
              <a:t>ইনডোর</a:t>
            </a:r>
            <a:r>
              <a:rPr lang="en-US" altLang="en-US" sz="3600" dirty="0" smtClean="0">
                <a:latin typeface="NikoshBAN" panose="02000000000000000000" pitchFamily="2" charset="0"/>
                <a:cs typeface="NikoshBAN" panose="02000000000000000000" pitchFamily="2" charset="0"/>
              </a:rPr>
              <a:t> </a:t>
            </a:r>
            <a:r>
              <a:rPr lang="en-US" altLang="en-US" sz="3600" dirty="0" err="1">
                <a:latin typeface="NikoshBAN" panose="02000000000000000000" pitchFamily="2" charset="0"/>
                <a:cs typeface="NikoshBAN" panose="02000000000000000000" pitchFamily="2" charset="0"/>
              </a:rPr>
              <a:t>গেমস</a:t>
            </a:r>
            <a:r>
              <a:rPr lang="en-US" altLang="en-US" sz="3600" dirty="0">
                <a:latin typeface="NikoshBAN" panose="02000000000000000000" pitchFamily="2" charset="0"/>
                <a:cs typeface="NikoshBAN" panose="02000000000000000000" pitchFamily="2" charset="0"/>
              </a:rPr>
              <a:t> </a:t>
            </a:r>
            <a:r>
              <a:rPr lang="en-US" altLang="en-US" sz="3600" dirty="0" err="1">
                <a:latin typeface="NikoshBAN" panose="02000000000000000000" pitchFamily="2" charset="0"/>
                <a:cs typeface="NikoshBAN" panose="02000000000000000000" pitchFamily="2" charset="0"/>
              </a:rPr>
              <a:t>হিসেবে</a:t>
            </a:r>
            <a:r>
              <a:rPr lang="en-US" altLang="en-US" sz="3600" dirty="0">
                <a:latin typeface="NikoshBAN" panose="02000000000000000000" pitchFamily="2" charset="0"/>
                <a:cs typeface="NikoshBAN" panose="02000000000000000000" pitchFamily="2" charset="0"/>
              </a:rPr>
              <a:t> </a:t>
            </a:r>
            <a:r>
              <a:rPr lang="en-US" altLang="en-US" sz="3600" dirty="0" err="1">
                <a:latin typeface="NikoshBAN" panose="02000000000000000000" pitchFamily="2" charset="0"/>
                <a:cs typeface="NikoshBAN" panose="02000000000000000000" pitchFamily="2" charset="0"/>
              </a:rPr>
              <a:t>দাবা</a:t>
            </a:r>
            <a:r>
              <a:rPr lang="en-US" altLang="en-US" sz="3600" dirty="0">
                <a:latin typeface="NikoshBAN" panose="02000000000000000000" pitchFamily="2" charset="0"/>
                <a:cs typeface="NikoshBAN" panose="02000000000000000000" pitchFamily="2" charset="0"/>
              </a:rPr>
              <a:t> </a:t>
            </a:r>
            <a:r>
              <a:rPr lang="en-US" altLang="en-US" sz="3600" dirty="0" err="1">
                <a:latin typeface="NikoshBAN" panose="02000000000000000000" pitchFamily="2" charset="0"/>
                <a:cs typeface="NikoshBAN" panose="02000000000000000000" pitchFamily="2" charset="0"/>
              </a:rPr>
              <a:t>খেলা</a:t>
            </a:r>
            <a:r>
              <a:rPr lang="en-US" altLang="en-US" sz="3600" dirty="0" smtClean="0">
                <a:latin typeface="NikoshBAN" panose="02000000000000000000" pitchFamily="2" charset="0"/>
                <a:cs typeface="NikoshBAN" panose="02000000000000000000" pitchFamily="2" charset="0"/>
              </a:rPr>
              <a:t>,</a:t>
            </a:r>
            <a:r>
              <a:rPr lang="bn-BD" altLang="en-US" sz="3600" dirty="0" smtClean="0">
                <a:latin typeface="NikoshBAN" panose="02000000000000000000" pitchFamily="2" charset="0"/>
                <a:cs typeface="NikoshBAN" panose="02000000000000000000" pitchFamily="2" charset="0"/>
              </a:rPr>
              <a:t> </a:t>
            </a:r>
            <a:r>
              <a:rPr lang="en-US" altLang="en-US" sz="3600" dirty="0" err="1" smtClean="0">
                <a:latin typeface="NikoshBAN" panose="02000000000000000000" pitchFamily="2" charset="0"/>
                <a:cs typeface="NikoshBAN" panose="02000000000000000000" pitchFamily="2" charset="0"/>
              </a:rPr>
              <a:t>যেমন</a:t>
            </a:r>
            <a:r>
              <a:rPr lang="en-US" altLang="en-US" sz="3600" dirty="0" smtClean="0">
                <a:latin typeface="NikoshBAN" panose="02000000000000000000" pitchFamily="2" charset="0"/>
                <a:cs typeface="NikoshBAN" panose="02000000000000000000" pitchFamily="2" charset="0"/>
              </a:rPr>
              <a:t> </a:t>
            </a:r>
            <a:r>
              <a:rPr lang="en-US" altLang="en-US" sz="3600" dirty="0" err="1">
                <a:latin typeface="NikoshBAN" panose="02000000000000000000" pitchFamily="2" charset="0"/>
                <a:cs typeface="NikoshBAN" panose="02000000000000000000" pitchFamily="2" charset="0"/>
              </a:rPr>
              <a:t>মস্তিস্কের</a:t>
            </a:r>
            <a:r>
              <a:rPr lang="en-US" altLang="en-US" sz="3600" dirty="0">
                <a:latin typeface="NikoshBAN" panose="02000000000000000000" pitchFamily="2" charset="0"/>
                <a:cs typeface="NikoshBAN" panose="02000000000000000000" pitchFamily="2" charset="0"/>
              </a:rPr>
              <a:t> </a:t>
            </a:r>
            <a:r>
              <a:rPr lang="en-US" altLang="en-US" sz="3600" dirty="0" err="1">
                <a:latin typeface="NikoshBAN" panose="02000000000000000000" pitchFamily="2" charset="0"/>
                <a:cs typeface="NikoshBAN" panose="02000000000000000000" pitchFamily="2" charset="0"/>
              </a:rPr>
              <a:t>ক্ষয়</a:t>
            </a:r>
            <a:r>
              <a:rPr lang="en-US" altLang="en-US" sz="3600" dirty="0">
                <a:latin typeface="NikoshBAN" panose="02000000000000000000" pitchFamily="2" charset="0"/>
                <a:cs typeface="NikoshBAN" panose="02000000000000000000" pitchFamily="2" charset="0"/>
              </a:rPr>
              <a:t> </a:t>
            </a:r>
            <a:r>
              <a:rPr lang="en-US" altLang="en-US" sz="3600" dirty="0" err="1">
                <a:latin typeface="NikoshBAN" panose="02000000000000000000" pitchFamily="2" charset="0"/>
                <a:cs typeface="NikoshBAN" panose="02000000000000000000" pitchFamily="2" charset="0"/>
              </a:rPr>
              <a:t>সাধন</a:t>
            </a:r>
            <a:r>
              <a:rPr lang="en-US" altLang="en-US" sz="3600" dirty="0">
                <a:latin typeface="NikoshBAN" panose="02000000000000000000" pitchFamily="2" charset="0"/>
                <a:cs typeface="NikoshBAN" panose="02000000000000000000" pitchFamily="2" charset="0"/>
              </a:rPr>
              <a:t> </a:t>
            </a:r>
            <a:r>
              <a:rPr lang="en-US" altLang="en-US" sz="3600" dirty="0" err="1">
                <a:latin typeface="NikoshBAN" panose="02000000000000000000" pitchFamily="2" charset="0"/>
                <a:cs typeface="NikoshBAN" panose="02000000000000000000" pitchFamily="2" charset="0"/>
              </a:rPr>
              <a:t>করে</a:t>
            </a:r>
            <a:r>
              <a:rPr lang="en-US" altLang="en-US" sz="3600" dirty="0" smtClean="0">
                <a:latin typeface="NikoshBAN" panose="02000000000000000000" pitchFamily="2" charset="0"/>
                <a:cs typeface="NikoshBAN" panose="02000000000000000000" pitchFamily="2" charset="0"/>
              </a:rPr>
              <a:t>,</a:t>
            </a:r>
            <a:r>
              <a:rPr lang="bn-BD" altLang="en-US" sz="3600" dirty="0" smtClean="0">
                <a:latin typeface="NikoshBAN" panose="02000000000000000000" pitchFamily="2" charset="0"/>
                <a:cs typeface="NikoshBAN" panose="02000000000000000000" pitchFamily="2" charset="0"/>
              </a:rPr>
              <a:t> </a:t>
            </a:r>
            <a:r>
              <a:rPr lang="en-US" altLang="en-US" sz="3600" dirty="0" err="1" smtClean="0">
                <a:latin typeface="NikoshBAN" panose="02000000000000000000" pitchFamily="2" charset="0"/>
                <a:cs typeface="NikoshBAN" panose="02000000000000000000" pitchFamily="2" charset="0"/>
              </a:rPr>
              <a:t>অন্যদিকে</a:t>
            </a:r>
            <a:r>
              <a:rPr lang="en-US" altLang="en-US" sz="3600" dirty="0" smtClean="0">
                <a:latin typeface="NikoshBAN" panose="02000000000000000000" pitchFamily="2" charset="0"/>
                <a:cs typeface="NikoshBAN" panose="02000000000000000000" pitchFamily="2" charset="0"/>
              </a:rPr>
              <a:t> </a:t>
            </a:r>
            <a:r>
              <a:rPr lang="en-US" altLang="en-US" sz="3600" dirty="0" err="1">
                <a:latin typeface="NikoshBAN" panose="02000000000000000000" pitchFamily="2" charset="0"/>
                <a:cs typeface="NikoshBAN" panose="02000000000000000000" pitchFamily="2" charset="0"/>
              </a:rPr>
              <a:t>তেমন</a:t>
            </a:r>
            <a:r>
              <a:rPr lang="en-US" altLang="en-US" sz="3600" dirty="0">
                <a:latin typeface="NikoshBAN" panose="02000000000000000000" pitchFamily="2" charset="0"/>
                <a:cs typeface="NikoshBAN" panose="02000000000000000000" pitchFamily="2" charset="0"/>
              </a:rPr>
              <a:t> </a:t>
            </a:r>
            <a:r>
              <a:rPr lang="en-US" altLang="en-US" sz="3600" dirty="0" err="1">
                <a:latin typeface="NikoshBAN" panose="02000000000000000000" pitchFamily="2" charset="0"/>
                <a:cs typeface="NikoshBAN" panose="02000000000000000000" pitchFamily="2" charset="0"/>
              </a:rPr>
              <a:t>শরীরে</a:t>
            </a:r>
            <a:r>
              <a:rPr lang="en-US" altLang="en-US" sz="3600" dirty="0">
                <a:latin typeface="NikoshBAN" panose="02000000000000000000" pitchFamily="2" charset="0"/>
                <a:cs typeface="NikoshBAN" panose="02000000000000000000" pitchFamily="2" charset="0"/>
              </a:rPr>
              <a:t> </a:t>
            </a:r>
            <a:r>
              <a:rPr lang="en-US" altLang="en-US" sz="3600" dirty="0" err="1">
                <a:latin typeface="NikoshBAN" panose="02000000000000000000" pitchFamily="2" charset="0"/>
                <a:cs typeface="NikoshBAN" panose="02000000000000000000" pitchFamily="2" charset="0"/>
              </a:rPr>
              <a:t>জড়তা</a:t>
            </a:r>
            <a:r>
              <a:rPr lang="en-US" altLang="en-US" sz="3600" dirty="0">
                <a:latin typeface="NikoshBAN" panose="02000000000000000000" pitchFamily="2" charset="0"/>
                <a:cs typeface="NikoshBAN" panose="02000000000000000000" pitchFamily="2" charset="0"/>
              </a:rPr>
              <a:t> </a:t>
            </a:r>
            <a:r>
              <a:rPr lang="en-US" altLang="en-US" sz="3600" dirty="0" err="1">
                <a:latin typeface="NikoshBAN" panose="02000000000000000000" pitchFamily="2" charset="0"/>
                <a:cs typeface="NikoshBAN" panose="02000000000000000000" pitchFamily="2" charset="0"/>
              </a:rPr>
              <a:t>আনে</a:t>
            </a:r>
            <a:r>
              <a:rPr lang="en-US" altLang="en-US" sz="3600" dirty="0" smtClean="0">
                <a:latin typeface="NikoshBAN" panose="02000000000000000000" pitchFamily="2" charset="0"/>
                <a:cs typeface="NikoshBAN" panose="02000000000000000000" pitchFamily="2" charset="0"/>
              </a:rPr>
              <a:t>।</a:t>
            </a:r>
            <a:r>
              <a:rPr lang="bn-BD" altLang="en-US" sz="3600" dirty="0" smtClean="0">
                <a:latin typeface="NikoshBAN" panose="02000000000000000000" pitchFamily="2" charset="0"/>
                <a:cs typeface="NikoshBAN" panose="02000000000000000000" pitchFamily="2" charset="0"/>
              </a:rPr>
              <a:t> </a:t>
            </a:r>
            <a:r>
              <a:rPr lang="en-US" altLang="en-US" sz="3600" dirty="0" err="1" smtClean="0">
                <a:latin typeface="NikoshBAN" panose="02000000000000000000" pitchFamily="2" charset="0"/>
                <a:cs typeface="NikoshBAN" panose="02000000000000000000" pitchFamily="2" charset="0"/>
              </a:rPr>
              <a:t>উত্তরের</a:t>
            </a:r>
            <a:r>
              <a:rPr lang="en-US" altLang="en-US" sz="3600" dirty="0" smtClean="0">
                <a:latin typeface="NikoshBAN" panose="02000000000000000000" pitchFamily="2" charset="0"/>
                <a:cs typeface="NikoshBAN" panose="02000000000000000000" pitchFamily="2" charset="0"/>
              </a:rPr>
              <a:t> </a:t>
            </a:r>
            <a:r>
              <a:rPr lang="en-US" altLang="en-US" sz="3600" dirty="0" err="1">
                <a:latin typeface="NikoshBAN" panose="02000000000000000000" pitchFamily="2" charset="0"/>
                <a:cs typeface="NikoshBAN" panose="02000000000000000000" pitchFamily="2" charset="0"/>
              </a:rPr>
              <a:t>স্বপক্ষে</a:t>
            </a:r>
            <a:r>
              <a:rPr lang="en-US" altLang="en-US" sz="3600" dirty="0">
                <a:latin typeface="NikoshBAN" panose="02000000000000000000" pitchFamily="2" charset="0"/>
                <a:cs typeface="NikoshBAN" panose="02000000000000000000" pitchFamily="2" charset="0"/>
              </a:rPr>
              <a:t> </a:t>
            </a:r>
            <a:r>
              <a:rPr lang="en-US" altLang="en-US" sz="3600" dirty="0" err="1">
                <a:latin typeface="NikoshBAN" panose="02000000000000000000" pitchFamily="2" charset="0"/>
                <a:cs typeface="NikoshBAN" panose="02000000000000000000" pitchFamily="2" charset="0"/>
              </a:rPr>
              <a:t>যুক্তি</a:t>
            </a:r>
            <a:r>
              <a:rPr lang="en-US" altLang="en-US" sz="3600" dirty="0">
                <a:latin typeface="NikoshBAN" panose="02000000000000000000" pitchFamily="2" charset="0"/>
                <a:cs typeface="NikoshBAN" panose="02000000000000000000" pitchFamily="2" charset="0"/>
              </a:rPr>
              <a:t> </a:t>
            </a:r>
            <a:r>
              <a:rPr lang="en-US" altLang="en-US" sz="3600" dirty="0" err="1">
                <a:latin typeface="NikoshBAN" panose="02000000000000000000" pitchFamily="2" charset="0"/>
                <a:cs typeface="NikoshBAN" panose="02000000000000000000" pitchFamily="2" charset="0"/>
              </a:rPr>
              <a:t>দাও</a:t>
            </a:r>
            <a:r>
              <a:rPr lang="en-US" altLang="en-US" sz="3600" dirty="0">
                <a:latin typeface="NikoshBAN" panose="02000000000000000000" pitchFamily="2" charset="0"/>
                <a:cs typeface="NikoshBAN" panose="02000000000000000000" pitchFamily="2" charset="0"/>
              </a:rPr>
              <a:t>।</a:t>
            </a:r>
            <a:endParaRPr lang="en-US" sz="3600" dirty="0">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1425" y="2000811"/>
            <a:ext cx="4274471" cy="2103802"/>
          </a:xfrm>
          <a:prstGeom prst="rect">
            <a:avLst/>
          </a:prstGeom>
        </p:spPr>
      </p:pic>
    </p:spTree>
    <p:extLst>
      <p:ext uri="{BB962C8B-B14F-4D97-AF65-F5344CB8AC3E}">
        <p14:creationId xmlns:p14="http://schemas.microsoft.com/office/powerpoint/2010/main" val="38485631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04523" y="534155"/>
            <a:ext cx="9868277" cy="5712737"/>
          </a:xfrm>
          <a:prstGeom prst="rect">
            <a:avLst/>
          </a:prstGeom>
          <a:noFill/>
          <a:ln w="762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647003" y="792539"/>
            <a:ext cx="4690175" cy="1569660"/>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bn-BD" sz="6600" b="1" dirty="0" smtClean="0">
                <a:latin typeface="NikoshBAN" panose="02000000000000000000" pitchFamily="2" charset="0"/>
                <a:cs typeface="NikoshBAN" panose="02000000000000000000" pitchFamily="2" charset="0"/>
              </a:rPr>
              <a:t>ধন্যবাদ </a:t>
            </a:r>
            <a:r>
              <a:rPr lang="bn-BD" sz="9600" dirty="0" smtClean="0">
                <a:latin typeface="NikoshBAN" panose="02000000000000000000" pitchFamily="2" charset="0"/>
                <a:cs typeface="NikoshBAN" panose="02000000000000000000" pitchFamily="2" charset="0"/>
              </a:rPr>
              <a:t>  </a:t>
            </a:r>
            <a:endParaRPr lang="en-US" sz="9600"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1" y="2071254"/>
            <a:ext cx="6497780" cy="3262746"/>
          </a:xfrm>
          <a:prstGeom prst="rect">
            <a:avLst/>
          </a:prstGeom>
        </p:spPr>
      </p:pic>
    </p:spTree>
    <p:extLst>
      <p:ext uri="{BB962C8B-B14F-4D97-AF65-F5344CB8AC3E}">
        <p14:creationId xmlns:p14="http://schemas.microsoft.com/office/powerpoint/2010/main" val="12442424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grpId="0" nodeType="withEffect">
                                  <p:stCondLst>
                                    <p:cond delay="0"/>
                                  </p:stCondLst>
                                  <p:endCondLst>
                                    <p:cond evt="onNext" delay="0">
                                      <p:tgtEl>
                                        <p:sldTgt/>
                                      </p:tgtEl>
                                    </p:cond>
                                  </p:end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04523" y="534155"/>
            <a:ext cx="9868277" cy="5712737"/>
          </a:xfrm>
          <a:prstGeom prst="rect">
            <a:avLst/>
          </a:prstGeom>
          <a:noFill/>
          <a:ln w="762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3796486" y="655652"/>
            <a:ext cx="4945487" cy="958601"/>
          </a:xfrm>
          <a:prstGeom prst="ellipse">
            <a:avLst/>
          </a:prstGeom>
          <a:solidFill>
            <a:schemeClr val="accent4">
              <a:lumMod val="20000"/>
              <a:lumOff val="80000"/>
            </a:schemeClr>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bn-BD" sz="3600" b="1" dirty="0" smtClean="0">
                <a:solidFill>
                  <a:schemeClr val="tx1"/>
                </a:solidFill>
                <a:latin typeface="NikoshBAN" panose="02000000000000000000" pitchFamily="2" charset="0"/>
                <a:cs typeface="NikoshBAN" panose="02000000000000000000" pitchFamily="2" charset="0"/>
              </a:rPr>
              <a:t>পরিচিতি</a:t>
            </a:r>
            <a:endParaRPr lang="en-US" sz="3600" b="1" dirty="0">
              <a:solidFill>
                <a:schemeClr val="tx1"/>
              </a:solidFill>
              <a:latin typeface="NikoshBAN" panose="02000000000000000000" pitchFamily="2" charset="0"/>
              <a:cs typeface="NikoshBAN" panose="02000000000000000000" pitchFamily="2" charset="0"/>
            </a:endParaRPr>
          </a:p>
        </p:txBody>
      </p:sp>
      <p:sp>
        <p:nvSpPr>
          <p:cNvPr id="4" name="Flowchart: Delay 3"/>
          <p:cNvSpPr/>
          <p:nvPr/>
        </p:nvSpPr>
        <p:spPr>
          <a:xfrm rot="16200000">
            <a:off x="1473503" y="1454920"/>
            <a:ext cx="4648806" cy="4637574"/>
          </a:xfrm>
          <a:prstGeom prst="flowChartDelay">
            <a:avLst/>
          </a:prstGeom>
          <a:solidFill>
            <a:schemeClr val="bg1"/>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7" name="TextBox 10"/>
          <p:cNvSpPr txBox="1"/>
          <p:nvPr/>
        </p:nvSpPr>
        <p:spPr>
          <a:xfrm>
            <a:off x="1479119" y="3867752"/>
            <a:ext cx="4627220" cy="2246769"/>
          </a:xfrm>
          <a:prstGeom prst="rect">
            <a:avLst/>
          </a:prstGeom>
          <a:solidFill>
            <a:schemeClr val="accent4">
              <a:lumMod val="20000"/>
              <a:lumOff val="80000"/>
            </a:schemeClr>
          </a:solidFill>
          <a:ln w="38100">
            <a:solidFill>
              <a:schemeClr val="accent2">
                <a:lumMod val="50000"/>
              </a:schemeClr>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buNone/>
            </a:pPr>
            <a:r>
              <a:rPr lang="en-US" sz="3600" b="1" dirty="0" err="1" smtClean="0">
                <a:latin typeface="NikoshBAN" panose="02000000000000000000" pitchFamily="2" charset="0"/>
                <a:cs typeface="NikoshBAN" panose="02000000000000000000" pitchFamily="2" charset="0"/>
              </a:rPr>
              <a:t>ভৈরব</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কুমার</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সাহা</a:t>
            </a:r>
            <a:endParaRPr lang="en-US" sz="3600" b="1" dirty="0">
              <a:latin typeface="NikoshBAN" panose="02000000000000000000" pitchFamily="2" charset="0"/>
              <a:cs typeface="NikoshBAN" panose="02000000000000000000" pitchFamily="2" charset="0"/>
            </a:endParaRPr>
          </a:p>
          <a:p>
            <a:pPr algn="r">
              <a:buNone/>
            </a:pPr>
            <a:r>
              <a:rPr lang="bn-BD" sz="3200" dirty="0" smtClean="0">
                <a:latin typeface="NikoshBAN" panose="02000000000000000000" pitchFamily="2" charset="0"/>
                <a:cs typeface="NikoshBAN" panose="02000000000000000000" pitchFamily="2" charset="0"/>
              </a:rPr>
              <a:t>সহকারী শিক্ষক (</a:t>
            </a:r>
            <a:r>
              <a:rPr lang="en-US" sz="3200" dirty="0" err="1" smtClean="0">
                <a:latin typeface="NikoshBAN" panose="02000000000000000000" pitchFamily="2" charset="0"/>
                <a:cs typeface="NikoshBAN" panose="02000000000000000000" pitchFamily="2" charset="0"/>
              </a:rPr>
              <a:t>শারীরিক</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শিক্ষা</a:t>
            </a:r>
            <a:r>
              <a:rPr lang="bn-BD" sz="3200" dirty="0" smtClean="0">
                <a:latin typeface="NikoshBAN" panose="02000000000000000000" pitchFamily="2" charset="0"/>
                <a:cs typeface="NikoshBAN" panose="02000000000000000000" pitchFamily="2" charset="0"/>
              </a:rPr>
              <a:t>)</a:t>
            </a:r>
            <a:endParaRPr lang="en-US" sz="3200" dirty="0" smtClean="0">
              <a:latin typeface="NikoshBAN" panose="02000000000000000000" pitchFamily="2" charset="0"/>
              <a:cs typeface="NikoshBAN" panose="02000000000000000000" pitchFamily="2" charset="0"/>
            </a:endParaRPr>
          </a:p>
          <a:p>
            <a:pPr algn="ctr">
              <a:buNone/>
            </a:pPr>
            <a:r>
              <a:rPr lang="en-US" sz="3600" dirty="0" err="1" smtClean="0">
                <a:latin typeface="NikoshBAN" panose="02000000000000000000" pitchFamily="2" charset="0"/>
                <a:cs typeface="NikoshBAN" panose="02000000000000000000" pitchFamily="2" charset="0"/>
              </a:rPr>
              <a:t>গাড়াগঞ্জ</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মাধ্যামিক</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বিদয়ালয়</a:t>
            </a:r>
            <a:endParaRPr lang="en-US" sz="3600" dirty="0" smtClean="0">
              <a:latin typeface="NikoshBAN" panose="02000000000000000000" pitchFamily="2" charset="0"/>
              <a:cs typeface="NikoshBAN" panose="02000000000000000000" pitchFamily="2" charset="0"/>
            </a:endParaRPr>
          </a:p>
          <a:p>
            <a:pPr algn="ctr">
              <a:buNone/>
            </a:pPr>
            <a:r>
              <a:rPr lang="en-US" sz="3600" dirty="0" err="1" smtClean="0">
                <a:latin typeface="NikoshBAN" panose="02000000000000000000" pitchFamily="2" charset="0"/>
                <a:cs typeface="NikoshBAN" panose="02000000000000000000" pitchFamily="2" charset="0"/>
              </a:rPr>
              <a:t>গাড়াগঞ্জ</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শৈলকুপা</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ঝিনাইদহ</a:t>
            </a:r>
            <a:r>
              <a:rPr lang="en-US" sz="3600" dirty="0" smtClean="0">
                <a:latin typeface="NikoshBAN" panose="02000000000000000000" pitchFamily="2" charset="0"/>
                <a:cs typeface="NikoshBAN" panose="02000000000000000000" pitchFamily="2" charset="0"/>
              </a:rPr>
              <a:t>।</a:t>
            </a:r>
          </a:p>
        </p:txBody>
      </p:sp>
      <p:sp>
        <p:nvSpPr>
          <p:cNvPr id="10" name="Flowchart: Delay 9"/>
          <p:cNvSpPr/>
          <p:nvPr/>
        </p:nvSpPr>
        <p:spPr>
          <a:xfrm rot="16200000">
            <a:off x="6149927" y="1551341"/>
            <a:ext cx="4629348" cy="4425275"/>
          </a:xfrm>
          <a:prstGeom prst="flowChartDelay">
            <a:avLst/>
          </a:prstGeom>
          <a:solidFill>
            <a:schemeClr val="bg1"/>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1" name="Rectangle 10"/>
          <p:cNvSpPr/>
          <p:nvPr/>
        </p:nvSpPr>
        <p:spPr>
          <a:xfrm>
            <a:off x="6256350" y="3848370"/>
            <a:ext cx="4411048" cy="2216776"/>
          </a:xfrm>
          <a:prstGeom prst="rect">
            <a:avLst/>
          </a:prstGeom>
          <a:solidFill>
            <a:schemeClr val="accent4">
              <a:lumMod val="20000"/>
              <a:lumOff val="80000"/>
            </a:schemeClr>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bn-BD" sz="3600" b="1" dirty="0" smtClean="0">
                <a:solidFill>
                  <a:schemeClr val="tx1"/>
                </a:solidFill>
                <a:latin typeface="NikoshBAN" panose="02000000000000000000" pitchFamily="2" charset="0"/>
                <a:cs typeface="NikoshBAN" panose="02000000000000000000" pitchFamily="2" charset="0"/>
              </a:rPr>
              <a:t>৬ষ্ট শ্রেণী</a:t>
            </a:r>
          </a:p>
          <a:p>
            <a:pPr algn="ctr"/>
            <a:r>
              <a:rPr lang="bn-BD" sz="2800" b="1" dirty="0" smtClean="0">
                <a:solidFill>
                  <a:schemeClr val="tx1"/>
                </a:solidFill>
                <a:latin typeface="NikoshBAN" panose="02000000000000000000" pitchFamily="2" charset="0"/>
                <a:cs typeface="NikoshBAN" panose="02000000000000000000" pitchFamily="2" charset="0"/>
              </a:rPr>
              <a:t>বিষয়: শারীরিক শিক্ষা ও</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স্বাস্থ্য</a:t>
            </a:r>
            <a:r>
              <a:rPr lang="en-US" sz="2800" b="1" dirty="0" smtClean="0">
                <a:solidFill>
                  <a:schemeClr val="tx1"/>
                </a:solidFill>
                <a:latin typeface="NikoshBAN" panose="02000000000000000000" pitchFamily="2" charset="0"/>
                <a:cs typeface="NikoshBAN" panose="02000000000000000000" pitchFamily="2" charset="0"/>
              </a:rPr>
              <a:t>।</a:t>
            </a:r>
          </a:p>
          <a:p>
            <a:pPr algn="ctr"/>
            <a:r>
              <a:rPr lang="en-US" sz="2800" b="1" dirty="0">
                <a:solidFill>
                  <a:schemeClr val="tx1"/>
                </a:solidFill>
                <a:latin typeface="NikoshBAN" panose="02000000000000000000" pitchFamily="2" charset="0"/>
                <a:cs typeface="NikoshBAN" panose="02000000000000000000" pitchFamily="2" charset="0"/>
              </a:rPr>
              <a:t>৫ম </a:t>
            </a:r>
            <a:r>
              <a:rPr lang="en-US" sz="2800" b="1" dirty="0" err="1" smtClean="0">
                <a:solidFill>
                  <a:schemeClr val="tx1"/>
                </a:solidFill>
                <a:latin typeface="NikoshBAN" panose="02000000000000000000" pitchFamily="2" charset="0"/>
                <a:cs typeface="NikoshBAN" panose="02000000000000000000" pitchFamily="2" charset="0"/>
              </a:rPr>
              <a:t>অধ্যায়</a:t>
            </a:r>
            <a:r>
              <a:rPr lang="bn-BD" sz="2800" b="1" dirty="0" smtClean="0">
                <a:solidFill>
                  <a:schemeClr val="tx1"/>
                </a:solidFill>
                <a:latin typeface="NikoshBAN" panose="02000000000000000000" pitchFamily="2" charset="0"/>
                <a:cs typeface="NikoshBAN" panose="02000000000000000000" pitchFamily="2" charset="0"/>
              </a:rPr>
              <a:t> পাঠ- ২</a:t>
            </a:r>
            <a:r>
              <a:rPr lang="en-US" sz="2800" b="1" dirty="0" smtClean="0">
                <a:solidFill>
                  <a:schemeClr val="tx1"/>
                </a:solidFill>
                <a:latin typeface="NikoshBAN" panose="02000000000000000000" pitchFamily="2" charset="0"/>
                <a:cs typeface="NikoshBAN" panose="02000000000000000000" pitchFamily="2" charset="0"/>
              </a:rPr>
              <a:t> </a:t>
            </a:r>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26693" r="26053"/>
          <a:stretch/>
        </p:blipFill>
        <p:spPr>
          <a:xfrm>
            <a:off x="7495505" y="1806405"/>
            <a:ext cx="1908160" cy="1873726"/>
          </a:xfrm>
          <a:prstGeom prst="ellipse">
            <a:avLst/>
          </a:prstGeom>
          <a:ln>
            <a:noFill/>
          </a:ln>
          <a:effectLst>
            <a:softEdge rad="112500"/>
          </a:effectLst>
        </p:spPr>
      </p:pic>
      <p:sp>
        <p:nvSpPr>
          <p:cNvPr id="6" name="Oval 5"/>
          <p:cNvSpPr/>
          <p:nvPr/>
        </p:nvSpPr>
        <p:spPr>
          <a:xfrm>
            <a:off x="3118340" y="2016369"/>
            <a:ext cx="1477108" cy="1338985"/>
          </a:xfrm>
          <a:prstGeom prst="ellipse">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4066782"/>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04523" y="534155"/>
            <a:ext cx="9868277" cy="5712737"/>
          </a:xfrm>
          <a:prstGeom prst="rect">
            <a:avLst/>
          </a:prstGeom>
          <a:noFill/>
          <a:ln w="762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64384" y="2386030"/>
            <a:ext cx="3515808" cy="2048807"/>
          </a:xfrm>
          <a:prstGeom prst="snip2DiagRect">
            <a:avLst/>
          </a:prstGeom>
          <a:blipFill>
            <a:blip r:embed="rId3"/>
            <a:stretch>
              <a:fillRect/>
            </a:stretch>
          </a:blip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53765" y="2366119"/>
            <a:ext cx="3440317" cy="206871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TextBox 6"/>
          <p:cNvSpPr txBox="1"/>
          <p:nvPr/>
        </p:nvSpPr>
        <p:spPr>
          <a:xfrm>
            <a:off x="3304514" y="1236352"/>
            <a:ext cx="5468293" cy="646331"/>
          </a:xfrm>
          <a:prstGeom prst="rect">
            <a:avLst/>
          </a:prstGeom>
          <a:noFill/>
        </p:spPr>
        <p:txBody>
          <a:bodyPr wrap="square" rtlCol="0">
            <a:spAutoFit/>
          </a:bodyPr>
          <a:lstStyle/>
          <a:p>
            <a:pPr algn="ctr"/>
            <a:r>
              <a:rPr lang="bn-BD" sz="3600" dirty="0" smtClean="0">
                <a:latin typeface="NikoshBAN" panose="02000000000000000000" pitchFamily="2" charset="0"/>
                <a:cs typeface="NikoshBAN" panose="02000000000000000000" pitchFamily="2" charset="0"/>
              </a:rPr>
              <a:t>এসো ছবিদুটি লক্ষ করি </a:t>
            </a:r>
            <a:endParaRPr lang="en-US" sz="3600" dirty="0">
              <a:latin typeface="NikoshBAN" panose="02000000000000000000" pitchFamily="2" charset="0"/>
              <a:cs typeface="NikoshBAN" panose="02000000000000000000" pitchFamily="2" charset="0"/>
            </a:endParaRPr>
          </a:p>
        </p:txBody>
      </p:sp>
      <p:sp>
        <p:nvSpPr>
          <p:cNvPr id="8" name="TextBox 7"/>
          <p:cNvSpPr txBox="1"/>
          <p:nvPr/>
        </p:nvSpPr>
        <p:spPr>
          <a:xfrm>
            <a:off x="3304513" y="4918273"/>
            <a:ext cx="5468293" cy="646331"/>
          </a:xfrm>
          <a:prstGeom prst="rect">
            <a:avLst/>
          </a:prstGeom>
          <a:noFill/>
        </p:spPr>
        <p:txBody>
          <a:bodyPr wrap="square" rtlCol="0">
            <a:spAutoFit/>
          </a:bodyPr>
          <a:lstStyle/>
          <a:p>
            <a:pPr algn="ctr"/>
            <a:r>
              <a:rPr lang="bn-BD" sz="3600" dirty="0" smtClean="0">
                <a:latin typeface="NikoshBAN" panose="02000000000000000000" pitchFamily="2" charset="0"/>
                <a:cs typeface="NikoshBAN" panose="02000000000000000000" pitchFamily="2" charset="0"/>
              </a:rPr>
              <a:t>খেলাটির নাম কি?  </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30027984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4522" y="534154"/>
            <a:ext cx="9868277" cy="5712737"/>
          </a:xfrm>
          <a:prstGeom prst="rect">
            <a:avLst/>
          </a:prstGeom>
        </p:spPr>
      </p:pic>
      <p:sp>
        <p:nvSpPr>
          <p:cNvPr id="2" name="Rectangle 1"/>
          <p:cNvSpPr/>
          <p:nvPr/>
        </p:nvSpPr>
        <p:spPr>
          <a:xfrm>
            <a:off x="1104523" y="534155"/>
            <a:ext cx="9868277" cy="5712737"/>
          </a:xfrm>
          <a:prstGeom prst="rect">
            <a:avLst/>
          </a:prstGeom>
          <a:noFill/>
          <a:ln w="762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027283" y="2761306"/>
            <a:ext cx="4137434" cy="1200329"/>
          </a:xfrm>
          <a:prstGeom prst="rect">
            <a:avLst/>
          </a:prstGeom>
          <a:solidFill>
            <a:schemeClr val="bg1"/>
          </a:solidFill>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bn-BD" sz="7200" b="1" dirty="0" smtClean="0">
                <a:latin typeface="NikoshBAN" panose="02000000000000000000" pitchFamily="2" charset="0"/>
                <a:cs typeface="NikoshBAN" panose="02000000000000000000" pitchFamily="2" charset="0"/>
              </a:rPr>
              <a:t>দাবা</a:t>
            </a:r>
            <a:endParaRPr lang="en-US" sz="72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8232078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04523" y="534155"/>
            <a:ext cx="9868277" cy="5712737"/>
          </a:xfrm>
          <a:prstGeom prst="rect">
            <a:avLst/>
          </a:prstGeom>
          <a:noFill/>
          <a:ln w="762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454788" y="1387620"/>
            <a:ext cx="5167745"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BD" sz="6000" b="1" dirty="0" smtClean="0">
                <a:latin typeface="NikoshBAN" panose="02000000000000000000" pitchFamily="2" charset="0"/>
                <a:cs typeface="NikoshBAN" panose="02000000000000000000" pitchFamily="2" charset="0"/>
              </a:rPr>
              <a:t>শিখনফল</a:t>
            </a:r>
            <a:endParaRPr lang="en-US" sz="6000" b="1" dirty="0">
              <a:latin typeface="NikoshBAN" panose="02000000000000000000" pitchFamily="2" charset="0"/>
              <a:cs typeface="NikoshBAN" panose="02000000000000000000" pitchFamily="2" charset="0"/>
            </a:endParaRPr>
          </a:p>
        </p:txBody>
      </p:sp>
      <p:sp>
        <p:nvSpPr>
          <p:cNvPr id="4" name="Rectangle 3"/>
          <p:cNvSpPr/>
          <p:nvPr/>
        </p:nvSpPr>
        <p:spPr>
          <a:xfrm>
            <a:off x="2438400" y="2716955"/>
            <a:ext cx="7870685" cy="270843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BD" sz="4400" b="1" dirty="0" smtClean="0">
                <a:latin typeface="NikoshBAN" panose="02000000000000000000" pitchFamily="2" charset="0"/>
                <a:cs typeface="NikoshBAN" panose="02000000000000000000" pitchFamily="2" charset="0"/>
              </a:rPr>
              <a:t>এই পাঠ শেষে শিক্ষার্থীরা ... </a:t>
            </a:r>
          </a:p>
          <a:p>
            <a:r>
              <a:rPr lang="bn-BD" sz="3600" dirty="0" smtClean="0">
                <a:latin typeface="NikoshBAN" panose="02000000000000000000" pitchFamily="2" charset="0"/>
                <a:cs typeface="NikoshBAN" panose="02000000000000000000" pitchFamily="2" charset="0"/>
              </a:rPr>
              <a:t>১</a:t>
            </a:r>
            <a:r>
              <a:rPr lang="bn-BD" sz="3600" dirty="0">
                <a:latin typeface="NikoshBAN" panose="02000000000000000000" pitchFamily="2" charset="0"/>
                <a:cs typeface="NikoshBAN" panose="02000000000000000000" pitchFamily="2" charset="0"/>
              </a:rPr>
              <a:t>.</a:t>
            </a:r>
            <a:r>
              <a:rPr lang="bn-BD"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দাবা</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খেলা</a:t>
            </a:r>
            <a:r>
              <a:rPr lang="en-US" sz="3600" dirty="0" smtClean="0">
                <a:latin typeface="NikoshBAN" panose="02000000000000000000" pitchFamily="2" charset="0"/>
                <a:cs typeface="NikoshBAN" panose="02000000000000000000" pitchFamily="2" charset="0"/>
              </a:rPr>
              <a:t> </a:t>
            </a:r>
            <a:r>
              <a:rPr lang="bn-BD" sz="3600" dirty="0" smtClean="0">
                <a:latin typeface="NikoshBAN" panose="02000000000000000000" pitchFamily="2" charset="0"/>
                <a:cs typeface="NikoshBAN" panose="02000000000000000000" pitchFamily="2" charset="0"/>
              </a:rPr>
              <a:t>কী </a:t>
            </a:r>
            <a:r>
              <a:rPr lang="en-US" sz="3600" dirty="0" err="1" smtClean="0">
                <a:latin typeface="NikoshBAN" panose="02000000000000000000" pitchFamily="2" charset="0"/>
                <a:cs typeface="NikoshBAN" panose="02000000000000000000" pitchFamily="2" charset="0"/>
              </a:rPr>
              <a:t>তা</a:t>
            </a:r>
            <a:r>
              <a:rPr lang="en-US" sz="3600" dirty="0" smtClean="0">
                <a:latin typeface="NikoshBAN" panose="02000000000000000000" pitchFamily="2" charset="0"/>
                <a:cs typeface="NikoshBAN" panose="02000000000000000000" pitchFamily="2" charset="0"/>
              </a:rPr>
              <a:t> </a:t>
            </a:r>
            <a:r>
              <a:rPr lang="bn-BD" sz="3600" dirty="0" smtClean="0">
                <a:latin typeface="NikoshBAN" panose="02000000000000000000" pitchFamily="2" charset="0"/>
                <a:cs typeface="NikoshBAN" panose="02000000000000000000" pitchFamily="2" charset="0"/>
              </a:rPr>
              <a:t>বলতে পারবে</a:t>
            </a:r>
            <a:r>
              <a:rPr lang="en-US" sz="3600" dirty="0" smtClean="0">
                <a:latin typeface="NikoshBAN" panose="02000000000000000000" pitchFamily="2" charset="0"/>
                <a:cs typeface="NikoshBAN" panose="02000000000000000000" pitchFamily="2" charset="0"/>
              </a:rPr>
              <a:t>;</a:t>
            </a:r>
            <a:r>
              <a:rPr lang="bn-BD" sz="3600" dirty="0" smtClean="0">
                <a:latin typeface="NikoshBAN" panose="02000000000000000000" pitchFamily="2" charset="0"/>
                <a:cs typeface="NikoshBAN" panose="02000000000000000000" pitchFamily="2" charset="0"/>
              </a:rPr>
              <a:t> </a:t>
            </a:r>
          </a:p>
          <a:p>
            <a:r>
              <a:rPr lang="bn-BD" sz="3600" dirty="0" smtClean="0">
                <a:latin typeface="NikoshBAN" panose="02000000000000000000" pitchFamily="2" charset="0"/>
                <a:cs typeface="NikoshBAN" panose="02000000000000000000" pitchFamily="2" charset="0"/>
              </a:rPr>
              <a:t>২. </a:t>
            </a:r>
            <a:r>
              <a:rPr lang="en-US" sz="3600" dirty="0" err="1" smtClean="0">
                <a:latin typeface="NikoshBAN" panose="02000000000000000000" pitchFamily="2" charset="0"/>
                <a:cs typeface="NikoshBAN" panose="02000000000000000000" pitchFamily="2" charset="0"/>
              </a:rPr>
              <a:t>দাবা</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খেলার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উপকরণ</a:t>
            </a:r>
            <a:r>
              <a:rPr lang="bn-BD" sz="3600" dirty="0" smtClean="0">
                <a:latin typeface="NikoshBAN" panose="02000000000000000000" pitchFamily="2" charset="0"/>
                <a:cs typeface="NikoshBAN" panose="02000000000000000000" pitchFamily="2" charset="0"/>
              </a:rPr>
              <a:t> বর্ণনা করতে পারবে</a:t>
            </a:r>
            <a:r>
              <a:rPr lang="en-US" sz="3600" dirty="0" smtClean="0">
                <a:latin typeface="NikoshBAN" panose="02000000000000000000" pitchFamily="2" charset="0"/>
                <a:cs typeface="NikoshBAN" panose="02000000000000000000" pitchFamily="2" charset="0"/>
              </a:rPr>
              <a:t>;</a:t>
            </a:r>
            <a:r>
              <a:rPr lang="bn-BD" sz="3600" dirty="0" smtClean="0">
                <a:latin typeface="NikoshBAN" panose="02000000000000000000" pitchFamily="2" charset="0"/>
                <a:cs typeface="NikoshBAN" panose="02000000000000000000" pitchFamily="2" charset="0"/>
              </a:rPr>
              <a:t> </a:t>
            </a:r>
          </a:p>
          <a:p>
            <a:r>
              <a:rPr lang="bn-BD" sz="3600" smtClean="0">
                <a:latin typeface="NikoshBAN" panose="02000000000000000000" pitchFamily="2" charset="0"/>
                <a:cs typeface="NikoshBAN" panose="02000000000000000000" pitchFamily="2" charset="0"/>
              </a:rPr>
              <a:t>৩.</a:t>
            </a:r>
            <a:r>
              <a:rPr lang="bn-BD" sz="3600" dirty="0">
                <a:latin typeface="NikoshBAN" panose="02000000000000000000" pitchFamily="2" charset="0"/>
                <a:cs typeface="NikoshBAN" panose="02000000000000000000" pitchFamily="2" charset="0"/>
              </a:rPr>
              <a:t> </a:t>
            </a:r>
            <a:r>
              <a:rPr lang="en-US" sz="3600" smtClean="0">
                <a:latin typeface="NikoshBAN" panose="02000000000000000000" pitchFamily="2" charset="0"/>
                <a:cs typeface="NikoshBAN" panose="02000000000000000000" pitchFamily="2" charset="0"/>
              </a:rPr>
              <a:t>দাবা</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খেলার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নিয়ম</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কানুন</a:t>
            </a:r>
            <a:r>
              <a:rPr lang="bn-BD" sz="3600" dirty="0" smtClean="0">
                <a:latin typeface="NikoshBAN" panose="02000000000000000000" pitchFamily="2" charset="0"/>
                <a:cs typeface="NikoshBAN" panose="02000000000000000000" pitchFamily="2" charset="0"/>
              </a:rPr>
              <a:t> ব্যাখ্যা করতে পারবে</a:t>
            </a:r>
            <a:r>
              <a:rPr lang="bn-BD" sz="3600" dirty="0">
                <a:latin typeface="NikoshBAN" panose="02000000000000000000" pitchFamily="2" charset="0"/>
                <a:cs typeface="NikoshBAN" panose="02000000000000000000" pitchFamily="2" charset="0"/>
              </a:rPr>
              <a:t>। </a:t>
            </a:r>
          </a:p>
          <a:p>
            <a:endParaRPr lang="bn-BD" dirty="0" smtClean="0">
              <a:solidFill>
                <a:srgbClr val="00206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8189405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04523" y="534155"/>
            <a:ext cx="9868277" cy="5712737"/>
          </a:xfrm>
          <a:prstGeom prst="rect">
            <a:avLst/>
          </a:prstGeom>
          <a:noFill/>
          <a:ln w="762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2078" y="2064002"/>
            <a:ext cx="3810000" cy="21336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6947" y="2064002"/>
            <a:ext cx="3810000" cy="21336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2580238" y="4345663"/>
            <a:ext cx="7613964" cy="1200329"/>
          </a:xfrm>
          <a:prstGeom prst="rect">
            <a:avLst/>
          </a:prstGeom>
          <a:noFill/>
        </p:spPr>
        <p:txBody>
          <a:bodyPr wrap="square" rtlCol="0">
            <a:spAutoFit/>
          </a:bodyPr>
          <a:lstStyle/>
          <a:p>
            <a:pPr algn="ctr"/>
            <a:r>
              <a:rPr lang="bn-BD" sz="3600" dirty="0" smtClean="0">
                <a:latin typeface="NikoshBAN" panose="02000000000000000000" pitchFamily="2" charset="0"/>
                <a:cs typeface="NikoshBAN" panose="02000000000000000000" pitchFamily="2" charset="0"/>
              </a:rPr>
              <a:t>সাধারণত ঘরে বসেই যেসব খেলা হয় তাকেই ঘরোয়া বা ইনডোর গেমস বলে। যেমন – দাবা।</a:t>
            </a:r>
            <a:endParaRPr lang="en-US" sz="3600" dirty="0">
              <a:latin typeface="NikoshBAN" panose="02000000000000000000" pitchFamily="2" charset="0"/>
              <a:cs typeface="NikoshBAN" panose="02000000000000000000" pitchFamily="2" charset="0"/>
            </a:endParaRPr>
          </a:p>
        </p:txBody>
      </p:sp>
      <p:sp>
        <p:nvSpPr>
          <p:cNvPr id="6" name="TextBox 5"/>
          <p:cNvSpPr txBox="1"/>
          <p:nvPr/>
        </p:nvSpPr>
        <p:spPr>
          <a:xfrm>
            <a:off x="3304514" y="1236352"/>
            <a:ext cx="5468293" cy="646331"/>
          </a:xfrm>
          <a:prstGeom prst="rect">
            <a:avLst/>
          </a:prstGeom>
          <a:noFill/>
        </p:spPr>
        <p:txBody>
          <a:bodyPr wrap="square" rtlCol="0">
            <a:spAutoFit/>
          </a:bodyPr>
          <a:lstStyle/>
          <a:p>
            <a:pPr algn="ctr"/>
            <a:r>
              <a:rPr lang="bn-BD" sz="3600" dirty="0" smtClean="0">
                <a:latin typeface="NikoshBAN" panose="02000000000000000000" pitchFamily="2" charset="0"/>
                <a:cs typeface="NikoshBAN" panose="02000000000000000000" pitchFamily="2" charset="0"/>
              </a:rPr>
              <a:t>দাবা খেলা </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7023421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04523" y="534155"/>
            <a:ext cx="9868277" cy="5712737"/>
          </a:xfrm>
          <a:prstGeom prst="rect">
            <a:avLst/>
          </a:prstGeom>
          <a:noFill/>
          <a:ln w="762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371315" y="1041061"/>
            <a:ext cx="3449370"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3600" b="1" dirty="0" err="1" smtClean="0">
                <a:latin typeface="NikoshBAN" panose="02000000000000000000" pitchFamily="2" charset="0"/>
                <a:cs typeface="NikoshBAN" panose="02000000000000000000" pitchFamily="2" charset="0"/>
              </a:rPr>
              <a:t>একক</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কাজ</a:t>
            </a:r>
            <a:endParaRPr lang="en-US" sz="3600" b="1" dirty="0">
              <a:latin typeface="NikoshBAN" panose="02000000000000000000" pitchFamily="2" charset="0"/>
              <a:cs typeface="NikoshBAN" panose="02000000000000000000" pitchFamily="2"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0365" y="2795431"/>
            <a:ext cx="2967508" cy="202955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5" name="Rectangle 4"/>
          <p:cNvSpPr/>
          <p:nvPr/>
        </p:nvSpPr>
        <p:spPr>
          <a:xfrm>
            <a:off x="5492762" y="2790358"/>
            <a:ext cx="4655845" cy="1200329"/>
          </a:xfrm>
          <a:prstGeom prst="rect">
            <a:avLst/>
          </a:prstGeom>
        </p:spPr>
        <p:txBody>
          <a:bodyPr wrap="square">
            <a:spAutoFit/>
          </a:bodyPr>
          <a:lstStyle/>
          <a:p>
            <a:r>
              <a:rPr lang="bn-BD" sz="3600" b="1" dirty="0" smtClean="0">
                <a:latin typeface="NikoshBAN" pitchFamily="2" charset="0"/>
                <a:cs typeface="NikoshBAN" pitchFamily="2" charset="0"/>
              </a:rPr>
              <a:t>১</a:t>
            </a:r>
            <a:r>
              <a:rPr lang="bn-BD" sz="3600" b="1" dirty="0">
                <a:latin typeface="NikoshBAN" pitchFamily="2" charset="0"/>
                <a:cs typeface="NikoshBAN" pitchFamily="2" charset="0"/>
              </a:rPr>
              <a:t>.</a:t>
            </a:r>
            <a:r>
              <a:rPr lang="bn-BD" altLang="bn-BD" sz="3600" b="1" dirty="0" smtClean="0">
                <a:latin typeface="NikoshBAN" pitchFamily="2" charset="0"/>
                <a:cs typeface="NikoshBAN" pitchFamily="2" charset="0"/>
              </a:rPr>
              <a:t> </a:t>
            </a:r>
            <a:r>
              <a:rPr lang="bn-BD" sz="3600" b="1" dirty="0">
                <a:latin typeface="NikoshBAN" pitchFamily="2" charset="0"/>
                <a:cs typeface="NikoshBAN" pitchFamily="2" charset="0"/>
              </a:rPr>
              <a:t>কোন খেলাকে বুদ্ধির খেলা </a:t>
            </a:r>
            <a:endParaRPr lang="bn-BD" sz="3600" b="1" dirty="0" smtClean="0">
              <a:latin typeface="NikoshBAN" pitchFamily="2" charset="0"/>
              <a:cs typeface="NikoshBAN" pitchFamily="2" charset="0"/>
            </a:endParaRPr>
          </a:p>
          <a:p>
            <a:r>
              <a:rPr lang="bn-BD" sz="3600" b="1" dirty="0">
                <a:latin typeface="NikoshBAN" pitchFamily="2" charset="0"/>
                <a:cs typeface="NikoshBAN" pitchFamily="2" charset="0"/>
              </a:rPr>
              <a:t> </a:t>
            </a:r>
            <a:r>
              <a:rPr lang="bn-BD" sz="3600" b="1" dirty="0" smtClean="0">
                <a:latin typeface="NikoshBAN" pitchFamily="2" charset="0"/>
                <a:cs typeface="NikoshBAN" pitchFamily="2" charset="0"/>
              </a:rPr>
              <a:t>   বলা </a:t>
            </a:r>
            <a:r>
              <a:rPr lang="bn-BD" sz="3600" b="1" dirty="0">
                <a:latin typeface="NikoshBAN" pitchFamily="2" charset="0"/>
                <a:cs typeface="NikoshBAN" pitchFamily="2" charset="0"/>
              </a:rPr>
              <a:t>হয়?</a:t>
            </a:r>
            <a:endParaRPr lang="en-US" sz="3600" b="1" dirty="0"/>
          </a:p>
        </p:txBody>
      </p:sp>
      <p:sp>
        <p:nvSpPr>
          <p:cNvPr id="8" name="Rectangle 7"/>
          <p:cNvSpPr/>
          <p:nvPr/>
        </p:nvSpPr>
        <p:spPr>
          <a:xfrm>
            <a:off x="5577414" y="4189897"/>
            <a:ext cx="4655845" cy="646331"/>
          </a:xfrm>
          <a:prstGeom prst="rect">
            <a:avLst/>
          </a:prstGeom>
        </p:spPr>
        <p:txBody>
          <a:bodyPr wrap="square">
            <a:spAutoFit/>
          </a:bodyPr>
          <a:lstStyle/>
          <a:p>
            <a:pPr algn="ctr"/>
            <a:r>
              <a:rPr lang="bn-BD" sz="3600" b="1" dirty="0" smtClean="0">
                <a:latin typeface="NikoshBAN" pitchFamily="2" charset="0"/>
                <a:cs typeface="NikoshBAN" pitchFamily="2" charset="0"/>
              </a:rPr>
              <a:t>উত্তর: দাবা খেলা </a:t>
            </a:r>
            <a:endParaRPr lang="en-US" sz="3600" b="1" dirty="0"/>
          </a:p>
        </p:txBody>
      </p:sp>
    </p:spTree>
    <p:extLst>
      <p:ext uri="{BB962C8B-B14F-4D97-AF65-F5344CB8AC3E}">
        <p14:creationId xmlns:p14="http://schemas.microsoft.com/office/powerpoint/2010/main" val="36998542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04523" y="534155"/>
            <a:ext cx="9868277" cy="5712737"/>
          </a:xfrm>
          <a:prstGeom prst="rect">
            <a:avLst/>
          </a:prstGeom>
          <a:noFill/>
          <a:ln w="762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9846" y="2067525"/>
            <a:ext cx="8081463" cy="210589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TextBox 3"/>
          <p:cNvSpPr txBox="1"/>
          <p:nvPr/>
        </p:nvSpPr>
        <p:spPr>
          <a:xfrm>
            <a:off x="4046899" y="1064156"/>
            <a:ext cx="3983524" cy="64633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bn-BD" sz="3600" b="1" dirty="0" smtClean="0">
                <a:solidFill>
                  <a:schemeClr val="tx1"/>
                </a:solidFill>
                <a:latin typeface="NikoshBAN" panose="02000000000000000000" pitchFamily="2" charset="0"/>
                <a:cs typeface="NikoshBAN" panose="02000000000000000000" pitchFamily="2" charset="0"/>
              </a:rPr>
              <a:t>দাবার বোর্ড</a:t>
            </a:r>
            <a:endParaRPr lang="en-US" sz="3600" b="1" dirty="0">
              <a:solidFill>
                <a:schemeClr val="tx1"/>
              </a:solidFill>
              <a:latin typeface="NikoshBAN" panose="02000000000000000000" pitchFamily="2" charset="0"/>
              <a:cs typeface="NikoshBAN" panose="02000000000000000000" pitchFamily="2" charset="0"/>
            </a:endParaRPr>
          </a:p>
        </p:txBody>
      </p:sp>
      <p:sp>
        <p:nvSpPr>
          <p:cNvPr id="5" name="Rectangle 4"/>
          <p:cNvSpPr/>
          <p:nvPr/>
        </p:nvSpPr>
        <p:spPr>
          <a:xfrm>
            <a:off x="1197030" y="4895751"/>
            <a:ext cx="9683262" cy="1200329"/>
          </a:xfrm>
          <a:prstGeom prst="rect">
            <a:avLst/>
          </a:prstGeom>
        </p:spPr>
        <p:txBody>
          <a:bodyPr wrap="square">
            <a:spAutoFit/>
          </a:bodyPr>
          <a:lstStyle/>
          <a:p>
            <a:pPr algn="ctr"/>
            <a:r>
              <a:rPr lang="bn-BD" sz="3600" b="1" dirty="0" smtClean="0">
                <a:latin typeface="NikoshBAN" pitchFamily="2" charset="0"/>
                <a:cs typeface="NikoshBAN" pitchFamily="2" charset="0"/>
              </a:rPr>
              <a:t>দাবা</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বোর্ডে</a:t>
            </a:r>
            <a:r>
              <a:rPr lang="en-US" sz="3600" b="1" dirty="0" smtClean="0">
                <a:latin typeface="NikoshBAN" pitchFamily="2" charset="0"/>
                <a:cs typeface="NikoshBAN" pitchFamily="2" charset="0"/>
              </a:rPr>
              <a:t> ৬৪টি </a:t>
            </a:r>
            <a:r>
              <a:rPr lang="en-US" sz="3600" b="1" dirty="0" err="1" smtClean="0">
                <a:latin typeface="NikoshBAN" pitchFamily="2" charset="0"/>
                <a:cs typeface="NikoshBAN" pitchFamily="2" charset="0"/>
              </a:rPr>
              <a:t>সম-আকৃতি</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বর্গক্ষেত্র</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নিয়ে</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গর্ঠিত</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বোর্ডের</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ক্ষেত্রগুলো</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সাদা</a:t>
            </a:r>
            <a:r>
              <a:rPr lang="en-US" sz="3600" b="1" dirty="0" smtClean="0">
                <a:latin typeface="NikoshBAN" pitchFamily="2" charset="0"/>
                <a:cs typeface="NikoshBAN" pitchFamily="2" charset="0"/>
              </a:rPr>
              <a:t> ও </a:t>
            </a:r>
            <a:r>
              <a:rPr lang="en-US" sz="3600" b="1" dirty="0" err="1" smtClean="0">
                <a:latin typeface="NikoshBAN" pitchFamily="2" charset="0"/>
                <a:cs typeface="NikoshBAN" pitchFamily="2" charset="0"/>
              </a:rPr>
              <a:t>কালো</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রং</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দিয়ে</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একের</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পর</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এক</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ধারাক্রমে</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সজ্জিত</a:t>
            </a:r>
            <a:r>
              <a:rPr lang="en-US" sz="3600" b="1" dirty="0" smtClean="0">
                <a:latin typeface="NikoshBAN" pitchFamily="2" charset="0"/>
                <a:cs typeface="NikoshBAN" pitchFamily="2" charset="0"/>
              </a:rPr>
              <a:t>।</a:t>
            </a:r>
            <a:r>
              <a:rPr lang="bn-BD" sz="3600" b="1" dirty="0" smtClean="0">
                <a:latin typeface="NikoshBAN" pitchFamily="2" charset="0"/>
                <a:cs typeface="NikoshBAN" pitchFamily="2" charset="0"/>
              </a:rPr>
              <a:t> </a:t>
            </a:r>
            <a:endParaRPr lang="en-US" sz="3600" b="1" dirty="0"/>
          </a:p>
        </p:txBody>
      </p:sp>
    </p:spTree>
    <p:extLst>
      <p:ext uri="{BB962C8B-B14F-4D97-AF65-F5344CB8AC3E}">
        <p14:creationId xmlns:p14="http://schemas.microsoft.com/office/powerpoint/2010/main" val="8495757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839</TotalTime>
  <Words>513</Words>
  <Application>Microsoft Office PowerPoint</Application>
  <PresentationFormat>Custom</PresentationFormat>
  <Paragraphs>63</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ASUS</cp:lastModifiedBy>
  <cp:revision>104</cp:revision>
  <dcterms:created xsi:type="dcterms:W3CDTF">2019-07-15T01:04:48Z</dcterms:created>
  <dcterms:modified xsi:type="dcterms:W3CDTF">2020-09-10T09:08:23Z</dcterms:modified>
</cp:coreProperties>
</file>