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1" r:id="rId2"/>
    <p:sldId id="283" r:id="rId3"/>
    <p:sldId id="263" r:id="rId4"/>
    <p:sldId id="279" r:id="rId5"/>
    <p:sldId id="280" r:id="rId6"/>
    <p:sldId id="260" r:id="rId7"/>
    <p:sldId id="288" r:id="rId8"/>
    <p:sldId id="266" r:id="rId9"/>
    <p:sldId id="286" r:id="rId10"/>
    <p:sldId id="261" r:id="rId11"/>
    <p:sldId id="287" r:id="rId12"/>
    <p:sldId id="284" r:id="rId13"/>
    <p:sldId id="285" r:id="rId14"/>
    <p:sldId id="268" r:id="rId15"/>
    <p:sldId id="269" r:id="rId16"/>
    <p:sldId id="277" r:id="rId17"/>
    <p:sldId id="273" r:id="rId18"/>
    <p:sldId id="271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D435EB9-22A8-4F71-873E-73079513D2DB}">
          <p14:sldIdLst>
            <p14:sldId id="281"/>
            <p14:sldId id="283"/>
            <p14:sldId id="263"/>
            <p14:sldId id="279"/>
            <p14:sldId id="280"/>
            <p14:sldId id="260"/>
            <p14:sldId id="288"/>
            <p14:sldId id="266"/>
            <p14:sldId id="286"/>
            <p14:sldId id="261"/>
            <p14:sldId id="287"/>
            <p14:sldId id="284"/>
            <p14:sldId id="285"/>
            <p14:sldId id="268"/>
            <p14:sldId id="269"/>
            <p14:sldId id="277"/>
            <p14:sldId id="273"/>
            <p14:sldId id="271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99"/>
    <a:srgbClr val="333300"/>
    <a:srgbClr val="003300"/>
    <a:srgbClr val="99CC00"/>
    <a:srgbClr val="009999"/>
    <a:srgbClr val="FFCC99"/>
    <a:srgbClr val="FF33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14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1520F-74A8-4AEF-B988-1EA31A25B680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E4DB2-F715-4FE7-A644-C0F64788B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515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4C8E8-CD9D-40A8-8695-DECBD2145450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err="1" smtClean="0"/>
              <a:t>dphofmr@biul@gmail.COM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9B04E-B063-4FAD-BBBC-A2D580F8A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428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dphofmr@biul@gmail.COM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98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9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02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71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07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90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27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5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0F9D-761D-4595-B857-9DDE00D61BFD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21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DD80-4820-4F31-8389-F604484D3D16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2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AE580-E2BD-48EB-90F8-78ACFBED6F4C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9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FB7D-5480-4007-8634-9FC010C01D6B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0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F239-0EA6-4E19-B5D3-6047FF71829A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97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6698-E16B-430F-A38C-10B8171C5013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1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8C62-DA03-4465-A45E-0B155F6C4C3E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4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9F9-91DF-4661-BD90-7E331CDDD7A9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08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144C-20C5-4182-B2EE-32A577DE78FE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80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2A2B-6BF6-456E-8263-E8BE3689CE30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9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0572-208E-455E-A56E-35AD2F0A1108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7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08236-0ED8-42E7-A284-85AA9E9D2C30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47533-5A7C-4DDA-B202-3D61A3A2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6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13.jpg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" TargetMode="External"/><Relationship Id="rId5" Type="http://schemas.openxmlformats.org/officeDocument/2006/relationships/hyperlink" Target="http://www.google.com/" TargetMode="External"/><Relationship Id="rId10" Type="http://schemas.openxmlformats.org/officeDocument/2006/relationships/image" Target="../media/image33.jpeg"/><Relationship Id="rId4" Type="http://schemas.openxmlformats.org/officeDocument/2006/relationships/image" Target="../media/image31.gif"/><Relationship Id="rId9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7/18/2020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1005224" y="807494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47360" y="1259650"/>
            <a:ext cx="7624698" cy="243142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স্বাগতম</a:t>
            </a:r>
            <a:endParaRPr lang="en-US" sz="36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13310" y="1617966"/>
            <a:ext cx="2426078" cy="1750149"/>
            <a:chOff x="5005233" y="992160"/>
            <a:chExt cx="2623493" cy="2529192"/>
          </a:xfrm>
        </p:grpSpPr>
        <p:sp>
          <p:nvSpPr>
            <p:cNvPr id="8" name="5-Point Star 7"/>
            <p:cNvSpPr/>
            <p:nvPr/>
          </p:nvSpPr>
          <p:spPr>
            <a:xfrm>
              <a:off x="5159544" y="1209661"/>
              <a:ext cx="2220147" cy="1708576"/>
            </a:xfrm>
            <a:prstGeom prst="star32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5233" y="992160"/>
              <a:ext cx="2623493" cy="2529192"/>
            </a:xfrm>
            <a:prstGeom prst="star32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744349" y="1205762"/>
            <a:ext cx="7458077" cy="257455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স্বাগতম</a:t>
            </a:r>
            <a:endParaRPr lang="en-US" sz="3600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6111" y="1199119"/>
            <a:ext cx="7294551" cy="2535123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স্বাগতম</a:t>
            </a:r>
            <a:endParaRPr lang="en-US" sz="3600" dirty="0"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</a:t>
            </a:fld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8399580" y="5305404"/>
            <a:ext cx="998263" cy="534063"/>
            <a:chOff x="386645" y="668615"/>
            <a:chExt cx="823969" cy="534063"/>
          </a:xfrm>
        </p:grpSpPr>
        <p:sp>
          <p:nvSpPr>
            <p:cNvPr id="36" name="Oval 35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200" dirty="0" smtClean="0"/>
                <a:t>Now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72490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9" grpId="0"/>
      <p:bldP spid="9" grpId="1"/>
      <p:bldP spid="3" grpId="0"/>
      <p:bldP spid="3" grpId="1"/>
      <p:bldP spid="11" grpId="0"/>
      <p:bldP spid="11" grpId="1"/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2278" y="2178586"/>
            <a:ext cx="6922243" cy="76966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হয় নি সকাল, ঘুমো এখন,</a:t>
            </a:r>
          </a:p>
          <a:p>
            <a:r>
              <a:rPr lang="bn-BD" sz="3600" dirty="0"/>
              <a:t>        মা বলবেন </a:t>
            </a:r>
            <a:r>
              <a:rPr lang="bn-BD" sz="3600" dirty="0" smtClean="0"/>
              <a:t>রেগে।</a:t>
            </a:r>
            <a:endParaRPr lang="bn-BD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3713-260F-44A4-8D3F-27101C1CC081}" type="datetime1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47602" y="79241"/>
            <a:ext cx="3162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pic>
        <p:nvPicPr>
          <p:cNvPr id="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556" y="961893"/>
            <a:ext cx="1233089" cy="11037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</a:t>
            </a:r>
            <a:r>
              <a:rPr lang="bn-BD" dirty="0" smtClean="0"/>
              <a:t>০৩ </a:t>
            </a:r>
            <a:r>
              <a:rPr lang="bn-BD" dirty="0" smtClean="0"/>
              <a:t>মিনিট</a:t>
            </a:r>
            <a:endParaRPr lang="en-US" dirty="0"/>
          </a:p>
        </p:txBody>
      </p:sp>
      <p:sp>
        <p:nvSpPr>
          <p:cNvPr id="17" name="32-Point Star 16"/>
          <p:cNvSpPr/>
          <p:nvPr/>
        </p:nvSpPr>
        <p:spPr>
          <a:xfrm>
            <a:off x="2174975" y="5182446"/>
            <a:ext cx="2028305" cy="1506774"/>
          </a:xfrm>
          <a:prstGeom prst="star32">
            <a:avLst/>
          </a:prstGeom>
          <a:gradFill flip="none" rotWithShape="1">
            <a:gsLst>
              <a:gs pos="21000">
                <a:schemeClr val="bg1"/>
              </a:gs>
              <a:gs pos="27000">
                <a:schemeClr val="bg2">
                  <a:lumMod val="90000"/>
                </a:schemeClr>
              </a:gs>
              <a:gs pos="66000">
                <a:srgbClr val="003300"/>
              </a:gs>
              <a:gs pos="52000">
                <a:srgbClr val="00FFFF"/>
              </a:gs>
              <a:gs pos="0">
                <a:schemeClr val="bg1"/>
              </a:gs>
              <a:gs pos="91000">
                <a:srgbClr val="92D050"/>
              </a:gs>
              <a:gs pos="37000">
                <a:schemeClr val="bg1"/>
              </a:gs>
              <a:gs pos="69000">
                <a:schemeClr val="accent3">
                  <a:lumMod val="20000"/>
                  <a:lumOff val="80000"/>
                </a:schemeClr>
              </a:gs>
              <a:gs pos="76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</a:t>
            </a:r>
            <a:r>
              <a:rPr lang="bn-BD" dirty="0" smtClean="0">
                <a:solidFill>
                  <a:srgbClr val="000099"/>
                </a:solidFill>
              </a:rPr>
              <a:t>করুন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33100" t="18005" r="31929" b="37352"/>
          <a:stretch/>
        </p:blipFill>
        <p:spPr>
          <a:xfrm>
            <a:off x="838200" y="1133074"/>
            <a:ext cx="3644791" cy="237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4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13" grpId="0"/>
      <p:bldP spid="13" grpId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2278" y="2178586"/>
            <a:ext cx="6922243" cy="76966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হয় নি সকাল, ঘুমো এখন,</a:t>
            </a:r>
          </a:p>
          <a:p>
            <a:r>
              <a:rPr lang="bn-BD" sz="3600" dirty="0"/>
              <a:t>        মা বলবেন </a:t>
            </a:r>
            <a:r>
              <a:rPr lang="bn-BD" sz="3600" dirty="0" smtClean="0"/>
              <a:t>রেগে।</a:t>
            </a:r>
            <a:endParaRPr lang="bn-BD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3713-260F-44A4-8D3F-27101C1CC081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11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</a:t>
            </a:r>
            <a:r>
              <a:rPr lang="bn-BD" dirty="0" smtClean="0"/>
              <a:t>০৩ </a:t>
            </a:r>
            <a:r>
              <a:rPr lang="bn-BD" dirty="0" smtClean="0"/>
              <a:t>মিনিট</a:t>
            </a:r>
            <a:endParaRPr lang="en-US" dirty="0"/>
          </a:p>
        </p:txBody>
      </p:sp>
      <p:sp>
        <p:nvSpPr>
          <p:cNvPr id="17" name="32-Point Star 16"/>
          <p:cNvSpPr/>
          <p:nvPr/>
        </p:nvSpPr>
        <p:spPr>
          <a:xfrm>
            <a:off x="2174975" y="5182446"/>
            <a:ext cx="2028305" cy="1506774"/>
          </a:xfrm>
          <a:prstGeom prst="star32">
            <a:avLst/>
          </a:prstGeom>
          <a:gradFill flip="none" rotWithShape="1">
            <a:gsLst>
              <a:gs pos="21000">
                <a:schemeClr val="bg1"/>
              </a:gs>
              <a:gs pos="27000">
                <a:schemeClr val="bg2">
                  <a:lumMod val="90000"/>
                </a:schemeClr>
              </a:gs>
              <a:gs pos="66000">
                <a:srgbClr val="003300"/>
              </a:gs>
              <a:gs pos="52000">
                <a:srgbClr val="00FFFF"/>
              </a:gs>
              <a:gs pos="0">
                <a:schemeClr val="bg1"/>
              </a:gs>
              <a:gs pos="91000">
                <a:srgbClr val="92D050"/>
              </a:gs>
              <a:gs pos="37000">
                <a:schemeClr val="bg1"/>
              </a:gs>
              <a:gs pos="69000">
                <a:schemeClr val="accent3">
                  <a:lumMod val="20000"/>
                  <a:lumOff val="80000"/>
                </a:schemeClr>
              </a:gs>
              <a:gs pos="76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</a:t>
            </a:r>
            <a:r>
              <a:rPr lang="bn-BD" dirty="0" smtClean="0">
                <a:solidFill>
                  <a:srgbClr val="000099"/>
                </a:solidFill>
              </a:rPr>
              <a:t>করুন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470" y="561531"/>
            <a:ext cx="1217095" cy="9642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28910" y="531424"/>
            <a:ext cx="28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সরব পাঠ</a:t>
            </a:r>
            <a:endParaRPr lang="en-US" sz="6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29753" t="17709" r="23562" b="37946"/>
          <a:stretch/>
        </p:blipFill>
        <p:spPr>
          <a:xfrm>
            <a:off x="778880" y="1264186"/>
            <a:ext cx="3424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55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48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6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4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02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20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38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56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74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92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13" grpId="0"/>
      <p:bldP spid="13" grpId="1"/>
      <p:bldP spid="17" grpId="0" animBg="1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9698" y="228600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 উচ্চারণঃ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8260" y="1295400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সকাল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9698" y="2286000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বেলার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69698" y="3033623"/>
            <a:ext cx="219456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2894" y="3962400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কুসুমবাগে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2894" y="4800600"/>
            <a:ext cx="219456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উঠব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2894" y="5671868"/>
            <a:ext cx="219456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ডাকি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79521" y="469421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সূয্যি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15464" y="1295400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মামা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8339" y="2215551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জাগার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02880" y="228600"/>
            <a:ext cx="2194560" cy="68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 করুন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52845" y="3109823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জেগে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52845" y="4088921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ঘুমো       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52845" y="5068019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বলবেন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52845" y="5861769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রেগে     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০৪ মিনিট</a:t>
            </a:r>
            <a:endParaRPr lang="en-US" dirty="0"/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2363713-260F-44A4-8D3F-27101C1CC081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46837"/>
            <a:ext cx="4114800" cy="365125"/>
          </a:xfrm>
        </p:spPr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1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9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7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20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88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2000" tmFilter="0,0; .5, 0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2000" tmFilter="0,0; .5, 0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2000" tmFilter="0,0; .5, 0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20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00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2000" tmFilter="0,0; .5, 0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2" dur="2000" tmFilter="0,0; .5, 0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2000" tmFilter="0,0; .5, 0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6" dur="2000" tmFilter="0,0; .5, 0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2000" tmFilter="0,0; .5, 0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2000" tmFilter="0,0; .5, 0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2000" tmFilter="0,0; .5, 0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2000" tmFilter="0,0; .5, 0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8572" y="651163"/>
            <a:ext cx="2133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8572" y="1915788"/>
            <a:ext cx="442408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১.আমি হব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কবিতার লেখক কে?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8572" y="3009327"/>
            <a:ext cx="3276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আ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 কী হব?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8572" y="4125559"/>
            <a:ext cx="442408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 আগে আমি জেগে উঠব?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9674964" y="4185641"/>
            <a:ext cx="2028305" cy="1506774"/>
          </a:xfrm>
          <a:prstGeom prst="star32">
            <a:avLst/>
          </a:prstGeom>
          <a:gradFill flip="none" rotWithShape="1">
            <a:gsLst>
              <a:gs pos="21000">
                <a:schemeClr val="bg1"/>
              </a:gs>
              <a:gs pos="27000">
                <a:schemeClr val="bg2">
                  <a:lumMod val="90000"/>
                </a:schemeClr>
              </a:gs>
              <a:gs pos="66000">
                <a:srgbClr val="003300"/>
              </a:gs>
              <a:gs pos="52000">
                <a:srgbClr val="00FFFF"/>
              </a:gs>
              <a:gs pos="0">
                <a:schemeClr val="bg1"/>
              </a:gs>
              <a:gs pos="91000">
                <a:srgbClr val="92D050"/>
              </a:gs>
              <a:gs pos="37000">
                <a:schemeClr val="bg1"/>
              </a:gs>
              <a:gs pos="69000">
                <a:schemeClr val="accent3">
                  <a:lumMod val="20000"/>
                  <a:lumOff val="80000"/>
                </a:schemeClr>
              </a:gs>
              <a:gs pos="76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</a:t>
            </a:r>
            <a:r>
              <a:rPr lang="bn-BD" dirty="0" smtClean="0">
                <a:solidFill>
                  <a:srgbClr val="000099"/>
                </a:solidFill>
              </a:rPr>
              <a:t>করুন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০৪ মিনিট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590" y="1378582"/>
            <a:ext cx="2542326" cy="2143125"/>
          </a:xfrm>
          <a:prstGeom prst="rect">
            <a:avLst/>
          </a:prstGeom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2363713-260F-44A4-8D3F-27101C1CC081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79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3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71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9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07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25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3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61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79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97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15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A848-8298-49F4-997D-A7B1058A456F}" type="datetime1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24289" y="2008996"/>
            <a:ext cx="6523123" cy="102962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bn-BD" sz="6000" dirty="0" smtClean="0"/>
              <a:t>শিক্ষার্থীদের বোর্ড </a:t>
            </a:r>
            <a:r>
              <a:rPr lang="bn-BD" sz="6000" dirty="0" smtClean="0">
                <a:solidFill>
                  <a:srgbClr val="006600"/>
                </a:solidFill>
              </a:rPr>
              <a:t>ব্যবহারঃ</a:t>
            </a:r>
            <a:endParaRPr lang="en-US" sz="6000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980560"/>
            <a:ext cx="10475723" cy="2054791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bn-BD" sz="6600" dirty="0" smtClean="0"/>
              <a:t>কাজী নজরুল ইসলাম, আমি, কুসুমবাগে,</a:t>
            </a:r>
          </a:p>
          <a:p>
            <a:r>
              <a:rPr lang="bn-BD" sz="6600" dirty="0" smtClean="0"/>
              <a:t>সূয্যি, ঘুমো</a:t>
            </a:r>
            <a:r>
              <a:rPr lang="en-US" sz="6600" dirty="0"/>
              <a:t>,</a:t>
            </a:r>
            <a:r>
              <a:rPr lang="bn-BD" sz="6600" dirty="0" smtClean="0"/>
              <a:t> বলবেন, রেগে</a:t>
            </a:r>
            <a:endParaRPr lang="en-US" sz="6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</a:t>
            </a:r>
            <a:r>
              <a:rPr lang="bn-BD" dirty="0" smtClean="0"/>
              <a:t>০৫মিনিট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8" y="425466"/>
            <a:ext cx="1038830" cy="1079778"/>
          </a:xfrm>
          <a:prstGeom prst="rect">
            <a:avLst/>
          </a:prstGeom>
        </p:spPr>
      </p:pic>
      <p:sp>
        <p:nvSpPr>
          <p:cNvPr id="12" name="32-Point Star 11"/>
          <p:cNvSpPr/>
          <p:nvPr/>
        </p:nvSpPr>
        <p:spPr>
          <a:xfrm rot="2665926">
            <a:off x="9795103" y="4720138"/>
            <a:ext cx="2028305" cy="1506774"/>
          </a:xfrm>
          <a:prstGeom prst="star32">
            <a:avLst/>
          </a:prstGeom>
          <a:gradFill flip="none" rotWithShape="1">
            <a:gsLst>
              <a:gs pos="49000">
                <a:srgbClr val="FF0000"/>
              </a:gs>
              <a:gs pos="57000">
                <a:srgbClr val="7030A0"/>
              </a:gs>
              <a:gs pos="76000">
                <a:schemeClr val="tx1"/>
              </a:gs>
              <a:gs pos="51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0"/>
                  <a:lumOff val="100000"/>
                </a:schemeClr>
              </a:gs>
              <a:gs pos="54000">
                <a:schemeClr val="accent6">
                  <a:lumMod val="75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9298274" y="884336"/>
            <a:ext cx="2223912" cy="1625600"/>
          </a:xfrm>
          <a:prstGeom prst="star5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isometricOffAxis2Lef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ButtonPour">
              <a:avLst/>
            </a:prstTxWarp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লেখা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3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11" grpId="0"/>
      <p:bldP spid="11" grpId="1"/>
      <p:bldP spid="12" grpId="0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6BDB-C06E-452B-A870-00F07DB9D8BC}" type="datetime1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1400" y="433601"/>
            <a:ext cx="2612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মূল্যায়নঃ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1660939" y="2070044"/>
            <a:ext cx="8614004" cy="41269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১. আমি কী হব?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368196" y="2835481"/>
            <a:ext cx="8614004" cy="469769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২. কোথায় জেগে উঠব?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130105" y="3835110"/>
            <a:ext cx="8614004" cy="32649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৩. কার আগে জেগে উঠব?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০৪ মিনিট</a:t>
            </a:r>
            <a:endParaRPr lang="en-US" dirty="0"/>
          </a:p>
        </p:txBody>
      </p:sp>
      <p:sp>
        <p:nvSpPr>
          <p:cNvPr id="11" name="32-Point Star 10"/>
          <p:cNvSpPr/>
          <p:nvPr/>
        </p:nvSpPr>
        <p:spPr>
          <a:xfrm>
            <a:off x="7720178" y="346757"/>
            <a:ext cx="2417826" cy="1623629"/>
          </a:xfrm>
          <a:prstGeom prst="star32">
            <a:avLst>
              <a:gd name="adj" fmla="val 31459"/>
            </a:avLst>
          </a:prstGeom>
          <a:blipFill>
            <a:blip r:embed="rId2"/>
            <a:stretch>
              <a:fillRect/>
            </a:stretch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ক্লিক করুন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88045"/>
            <a:ext cx="1693398" cy="14523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68196" y="4782385"/>
            <a:ext cx="8614004" cy="52986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৪. ‘ঘুমো এখন’ কে বলবেন রেগে?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6602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 animBg="1"/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6AE1-2D01-47BF-9FC8-BA9BE6ABCC5E}" type="datetime1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55512" y="340500"/>
            <a:ext cx="6272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/>
              <a:t>সামগ্রিক পাঠঃ 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</a:t>
            </a:r>
            <a:r>
              <a:rPr lang="bn-BD" dirty="0" smtClean="0"/>
              <a:t>০৫মিনিট</a:t>
            </a:r>
            <a:endParaRPr lang="en-US" dirty="0"/>
          </a:p>
        </p:txBody>
      </p:sp>
      <p:sp>
        <p:nvSpPr>
          <p:cNvPr id="13" name="32-Point Star 12"/>
          <p:cNvSpPr/>
          <p:nvPr/>
        </p:nvSpPr>
        <p:spPr>
          <a:xfrm>
            <a:off x="9064179" y="2669519"/>
            <a:ext cx="2028305" cy="1506774"/>
          </a:xfrm>
          <a:prstGeom prst="star32">
            <a:avLst/>
          </a:prstGeom>
          <a:gradFill flip="none" rotWithShape="1">
            <a:gsLst>
              <a:gs pos="68000">
                <a:srgbClr val="7030A0"/>
              </a:gs>
              <a:gs pos="48000">
                <a:schemeClr val="accent6">
                  <a:lumMod val="75000"/>
                </a:schemeClr>
              </a:gs>
              <a:gs pos="69000">
                <a:schemeClr val="tx1"/>
              </a:gs>
              <a:gs pos="58000">
                <a:srgbClr val="009999"/>
              </a:gs>
              <a:gs pos="38000">
                <a:srgbClr val="FF3300"/>
              </a:gs>
              <a:gs pos="39000">
                <a:srgbClr val="00B0F0"/>
              </a:gs>
              <a:gs pos="68000">
                <a:srgbClr val="92D050"/>
              </a:gs>
              <a:gs pos="7300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77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</a:t>
            </a:r>
            <a:r>
              <a:rPr lang="bn-BD" dirty="0" smtClean="0">
                <a:solidFill>
                  <a:srgbClr val="002060"/>
                </a:solidFill>
              </a:rPr>
              <a:t>ক</a:t>
            </a:r>
            <a:r>
              <a:rPr lang="bn-BD" dirty="0" smtClean="0">
                <a:solidFill>
                  <a:schemeClr val="bg1"/>
                </a:solidFill>
              </a:rPr>
              <a:t> </a:t>
            </a:r>
            <a:r>
              <a:rPr lang="bn-BD" dirty="0" smtClean="0">
                <a:solidFill>
                  <a:schemeClr val="tx1"/>
                </a:solidFill>
              </a:rPr>
              <a:t>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01988" y="2130244"/>
            <a:ext cx="39086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>
                <a:solidFill>
                  <a:srgbClr val="FF0000"/>
                </a:solidFill>
              </a:rPr>
              <a:t>আমি হব</a:t>
            </a:r>
          </a:p>
          <a:p>
            <a:r>
              <a:rPr lang="bn-BD" dirty="0">
                <a:solidFill>
                  <a:schemeClr val="accent6"/>
                </a:solidFill>
              </a:rPr>
              <a:t>  কাজী নজরুল ইসলাম</a:t>
            </a:r>
          </a:p>
          <a:p>
            <a:r>
              <a:rPr lang="bn-BD" dirty="0"/>
              <a:t>  আমি হব সকাল বেলার পাখি।</a:t>
            </a:r>
          </a:p>
          <a:p>
            <a:r>
              <a:rPr lang="bn-BD" dirty="0"/>
              <a:t>সবার আগে কুসুমবাগে</a:t>
            </a:r>
          </a:p>
          <a:p>
            <a:r>
              <a:rPr lang="bn-BD" dirty="0"/>
              <a:t>         উঠব আমি ডাকি। </a:t>
            </a:r>
          </a:p>
          <a:p>
            <a:r>
              <a:rPr lang="bn-BD" dirty="0"/>
              <a:t>সূয্যি মামা জাগার আগে</a:t>
            </a:r>
          </a:p>
          <a:p>
            <a:r>
              <a:rPr lang="bn-BD" dirty="0"/>
              <a:t>        উঠব আমি জেগে, </a:t>
            </a:r>
          </a:p>
          <a:p>
            <a:r>
              <a:rPr lang="bn-BD" dirty="0"/>
              <a:t>হয়নি সকাল, ঘুমো এখন,</a:t>
            </a:r>
          </a:p>
          <a:p>
            <a:r>
              <a:rPr lang="bn-BD" dirty="0"/>
              <a:t>        মা বলবেন রেগে।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5" r="12663"/>
          <a:stretch/>
        </p:blipFill>
        <p:spPr>
          <a:xfrm flipH="1">
            <a:off x="3995636" y="2359655"/>
            <a:ext cx="706352" cy="619727"/>
          </a:xfrm>
          <a:prstGeom prst="rect">
            <a:avLst/>
          </a:prstGeom>
        </p:spPr>
      </p:pic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485610"/>
              </p:ext>
            </p:extLst>
          </p:nvPr>
        </p:nvGraphicFramePr>
        <p:xfrm>
          <a:off x="2036763" y="28003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36763" y="28003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ube 5"/>
          <p:cNvSpPr/>
          <p:nvPr/>
        </p:nvSpPr>
        <p:spPr>
          <a:xfrm>
            <a:off x="1360194" y="2466194"/>
            <a:ext cx="2113205" cy="1439835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/>
              <a:t>    ভিডিও</a:t>
            </a:r>
          </a:p>
          <a:p>
            <a:r>
              <a:rPr lang="bn-BD" dirty="0" smtClean="0"/>
              <a:t>   আমি হব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16" grpId="0"/>
      <p:bldP spid="16" grpId="1"/>
      <p:bldP spid="13" grpId="0" animBg="1"/>
      <p:bldP spid="10" grpId="0"/>
      <p:bldP spid="10" grpId="1"/>
      <p:bldP spid="6" grpId="0" animBg="1"/>
      <p:bldP spid="6" grpId="1" animBg="1"/>
      <p:bldP spid="6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AFF0-12EE-403C-9C96-0354EDEFF153}" type="datetime1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346757"/>
            <a:ext cx="9892128" cy="643281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bn-BD" sz="3200" dirty="0" smtClean="0">
                <a:solidFill>
                  <a:srgbClr val="003300"/>
                </a:solidFill>
              </a:rPr>
              <a:t> </a:t>
            </a:r>
            <a:r>
              <a:rPr lang="bn-BD" sz="1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পাঠ্যাংশ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“আমি হব...</a:t>
            </a:r>
            <a:r>
              <a:rPr lang="en-US" sz="16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16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মা বলবেন রেগে।” </a:t>
            </a:r>
            <a:r>
              <a:rPr lang="bn-BD" sz="16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 </a:t>
            </a:r>
            <a:endParaRPr lang="en-US" sz="32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sp>
        <p:nvSpPr>
          <p:cNvPr id="13" name="32-Point Star 12"/>
          <p:cNvSpPr/>
          <p:nvPr/>
        </p:nvSpPr>
        <p:spPr>
          <a:xfrm>
            <a:off x="9971150" y="4791480"/>
            <a:ext cx="2028305" cy="1506774"/>
          </a:xfrm>
          <a:prstGeom prst="star32">
            <a:avLst/>
          </a:prstGeom>
          <a:gradFill flip="none" rotWithShape="1">
            <a:gsLst>
              <a:gs pos="56000">
                <a:schemeClr val="bg1"/>
              </a:gs>
              <a:gs pos="25000">
                <a:schemeClr val="accent6">
                  <a:lumMod val="40000"/>
                  <a:lumOff val="60000"/>
                </a:schemeClr>
              </a:gs>
              <a:gs pos="97000">
                <a:srgbClr val="7030A0"/>
              </a:gs>
              <a:gs pos="49000">
                <a:schemeClr val="accent6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81400" y="2525918"/>
            <a:ext cx="5436476" cy="2074492"/>
            <a:chOff x="3195305" y="2694472"/>
            <a:chExt cx="5514815" cy="2423857"/>
          </a:xfrm>
        </p:grpSpPr>
        <p:grpSp>
          <p:nvGrpSpPr>
            <p:cNvPr id="5" name="Group 4"/>
            <p:cNvGrpSpPr/>
            <p:nvPr/>
          </p:nvGrpSpPr>
          <p:grpSpPr>
            <a:xfrm>
              <a:off x="3195305" y="2694472"/>
              <a:ext cx="5514815" cy="2423857"/>
              <a:chOff x="3026493" y="2694472"/>
              <a:chExt cx="5514815" cy="242385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6493" y="2694472"/>
                <a:ext cx="5514815" cy="2423857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3205349" y="3086392"/>
                <a:ext cx="3447219" cy="1015663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  <a:scene3d>
                  <a:camera prst="isometricOffAxis2Right"/>
                  <a:lightRig rig="threePt" dir="t"/>
                </a:scene3d>
              </a:bodyPr>
              <a:lstStyle/>
              <a:p>
                <a:r>
                  <a:rPr lang="bn-BD" sz="6000" dirty="0" smtClean="0">
                    <a:blipFill>
                      <a:blip r:embed="rId6"/>
                      <a:tile tx="0" ty="0" sx="100000" sy="100000" flip="none" algn="tl"/>
                    </a:blipFill>
                  </a:rPr>
                  <a:t>বাড়ির কাজঃ</a:t>
                </a:r>
                <a:endParaRPr lang="en-US" sz="6000" dirty="0">
                  <a:blipFill>
                    <a:blip r:embed="rId6"/>
                    <a:tile tx="0" ty="0" sx="100000" sy="100000" flip="none" algn="tl"/>
                  </a:blipFill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5313154" y="3086393"/>
              <a:ext cx="3297446" cy="101566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  <a:scene3d>
                <a:camera prst="isometricLeftDown"/>
                <a:lightRig rig="threePt" dir="t"/>
              </a:scene3d>
            </a:bodyPr>
            <a:lstStyle/>
            <a:p>
              <a:r>
                <a:rPr lang="bn-BD" sz="6000" dirty="0" smtClean="0"/>
                <a:t>বাড়ির কাজঃ</a:t>
              </a:r>
              <a:endParaRPr lang="en-US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9713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46106" y="3826412"/>
            <a:ext cx="1497033" cy="869461"/>
            <a:chOff x="5259390" y="3400026"/>
            <a:chExt cx="1673219" cy="1429014"/>
          </a:xfrm>
          <a:solidFill>
            <a:schemeClr val="tx1"/>
          </a:solidFill>
        </p:grpSpPr>
        <p:sp>
          <p:nvSpPr>
            <p:cNvPr id="5" name="Flowchart: Manual Operation 4"/>
            <p:cNvSpPr/>
            <p:nvPr/>
          </p:nvSpPr>
          <p:spPr>
            <a:xfrm>
              <a:off x="5259390" y="3583884"/>
              <a:ext cx="1673219" cy="1126435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390" y="3400026"/>
              <a:ext cx="1673219" cy="1429014"/>
            </a:xfrm>
            <a:prstGeom prst="star5">
              <a:avLst/>
            </a:prstGeom>
            <a:grpFill/>
          </p:spPr>
        </p:pic>
      </p:grpSp>
      <p:sp>
        <p:nvSpPr>
          <p:cNvPr id="2" name="TextBox 1"/>
          <p:cNvSpPr txBox="1"/>
          <p:nvPr/>
        </p:nvSpPr>
        <p:spPr>
          <a:xfrm>
            <a:off x="1755380" y="1539201"/>
            <a:ext cx="9118708" cy="369180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BD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ধন্যবাদ</a:t>
            </a:r>
            <a:endParaRPr lang="en-US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5" name="32-Point Star 14"/>
          <p:cNvSpPr/>
          <p:nvPr/>
        </p:nvSpPr>
        <p:spPr>
          <a:xfrm>
            <a:off x="9298521" y="4576104"/>
            <a:ext cx="1952844" cy="1478010"/>
          </a:xfrm>
          <a:prstGeom prst="star32">
            <a:avLst/>
          </a:prstGeom>
          <a:gradFill flip="none" rotWithShape="1">
            <a:gsLst>
              <a:gs pos="80000">
                <a:srgbClr val="7030A0"/>
              </a:gs>
              <a:gs pos="37000">
                <a:schemeClr val="accent4">
                  <a:lumMod val="0"/>
                  <a:lumOff val="100000"/>
                </a:schemeClr>
              </a:gs>
              <a:gs pos="84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>
          <a:xfrm>
            <a:off x="1361708" y="6230243"/>
            <a:ext cx="1351524" cy="370806"/>
          </a:xfrm>
        </p:spPr>
        <p:txBody>
          <a:bodyPr/>
          <a:lstStyle/>
          <a:p>
            <a:fld id="{FB501694-7064-4B2E-9B9C-A343F3F614B0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dphofmrabiul@Gmail.COM</a:t>
            </a:r>
            <a:endParaRPr lang="en-US" dirty="0"/>
          </a:p>
        </p:txBody>
      </p:sp>
      <p:pic>
        <p:nvPicPr>
          <p:cNvPr id="19" name="Picture 18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6555475" y="-156116"/>
            <a:ext cx="6932750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629470" y="-156117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সময়ঃ  ০১ মিনিট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227 L 0.50769 0.02338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55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0417 L -0.53164 -0.01805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2-Point Star 14"/>
          <p:cNvSpPr/>
          <p:nvPr/>
        </p:nvSpPr>
        <p:spPr>
          <a:xfrm>
            <a:off x="4171678" y="4982733"/>
            <a:ext cx="1952844" cy="1478010"/>
          </a:xfrm>
          <a:prstGeom prst="star32">
            <a:avLst/>
          </a:prstGeom>
          <a:blipFill>
            <a:blip r:embed="rId4"/>
            <a:stretch>
              <a:fillRect/>
            </a:stretch>
          </a:blip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44136" y="626885"/>
            <a:ext cx="5508995" cy="3544275"/>
            <a:chOff x="3809671" y="-818384"/>
            <a:chExt cx="5508995" cy="3544275"/>
          </a:xfrm>
        </p:grpSpPr>
        <p:sp>
          <p:nvSpPr>
            <p:cNvPr id="9" name="TextBox 8"/>
            <p:cNvSpPr txBox="1"/>
            <p:nvPr/>
          </p:nvSpPr>
          <p:spPr>
            <a:xfrm>
              <a:off x="4234120" y="-818384"/>
              <a:ext cx="5084546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/>
                <a:t>তথ্যপুঞ্জিঃ</a:t>
              </a:r>
            </a:p>
            <a:p>
              <a:r>
                <a:rPr lang="bn-BD" sz="3600" dirty="0" smtClean="0">
                  <a:hlinkClick r:id="rId5"/>
                </a:rPr>
                <a:t>www.google.com</a:t>
              </a:r>
              <a:endParaRPr lang="bn-BD" sz="3600" dirty="0" smtClean="0"/>
            </a:p>
            <a:p>
              <a:r>
                <a:rPr lang="bn-BD" sz="3600" dirty="0" smtClean="0">
                  <a:hlinkClick r:id="rId6"/>
                </a:rPr>
                <a:t>www.youtube.com</a:t>
              </a:r>
              <a:endParaRPr lang="bn-BD" sz="3600" dirty="0" smtClean="0"/>
            </a:p>
            <a:p>
              <a:r>
                <a:rPr lang="en-US" sz="3600" dirty="0" smtClean="0"/>
                <a:t>G</a:t>
              </a:r>
              <a:r>
                <a:rPr lang="bn-BD" sz="3600" dirty="0" smtClean="0"/>
                <a:t>oogle chrome`s image</a:t>
              </a:r>
              <a:r>
                <a:rPr lang="en-US" sz="3600" dirty="0" smtClean="0"/>
                <a:t>s</a:t>
              </a:r>
              <a:endParaRPr lang="bn-BD" sz="3600" dirty="0" smtClean="0"/>
            </a:p>
            <a:p>
              <a:r>
                <a:rPr lang="bn-BD" sz="3600" dirty="0" smtClean="0"/>
                <a:t>আমার বাংলা বই (দ্বিতীয় শ্রেণি)</a:t>
              </a:r>
            </a:p>
            <a:p>
              <a:r>
                <a:rPr lang="bn-BD" dirty="0" smtClean="0"/>
                <a:t>জাতীয় শিক্ষাক্রম ও পাঠ্যপুস্তক বোর্ড, বাংলাদেশ</a:t>
              </a:r>
              <a:endParaRPr lang="bn-BD" sz="3600" dirty="0" smtClean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671" y="2178995"/>
              <a:ext cx="651617" cy="546896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3B99-8F91-4A4D-A4F1-E2F840844DBD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66574" y="6356350"/>
            <a:ext cx="1068650" cy="337004"/>
          </a:xfrm>
        </p:spPr>
        <p:txBody>
          <a:bodyPr/>
          <a:lstStyle/>
          <a:p>
            <a:fld id="{E2447533-5A7C-4DDA-B202-3D61A3A2C600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1971241" y="468022"/>
            <a:ext cx="6054786" cy="3351128"/>
          </a:xfrm>
          <a:prstGeom prst="cub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727268" y="2689990"/>
            <a:ext cx="3685923" cy="4031485"/>
            <a:chOff x="-221427" y="3763190"/>
            <a:chExt cx="2693323" cy="2396852"/>
          </a:xfrm>
          <a:gradFill flip="none" rotWithShape="1">
            <a:gsLst>
              <a:gs pos="19000">
                <a:srgbClr val="347575"/>
              </a:gs>
              <a:gs pos="31000">
                <a:srgbClr val="92D050"/>
              </a:gs>
              <a:gs pos="38000">
                <a:srgbClr val="7030A0"/>
              </a:gs>
              <a:gs pos="21000">
                <a:srgbClr val="009999"/>
              </a:gs>
              <a:gs pos="26000">
                <a:srgbClr val="00FFFF"/>
              </a:gs>
              <a:gs pos="46000">
                <a:srgbClr val="003300"/>
              </a:gs>
              <a:gs pos="51000">
                <a:srgbClr val="00FFFF"/>
              </a:gs>
              <a:gs pos="0">
                <a:srgbClr val="00B0F0"/>
              </a:gs>
              <a:gs pos="63000">
                <a:srgbClr val="7030A0"/>
              </a:gs>
              <a:gs pos="4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1427" y="3763190"/>
              <a:ext cx="2693323" cy="2241838"/>
            </a:xfrm>
            <a:prstGeom prst="star5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sp>
          <p:nvSpPr>
            <p:cNvPr id="12" name="Rectangle 21"/>
            <p:cNvSpPr/>
            <p:nvPr/>
          </p:nvSpPr>
          <p:spPr>
            <a:xfrm>
              <a:off x="121762" y="5105836"/>
              <a:ext cx="2092239" cy="1054206"/>
            </a:xfrm>
            <a:prstGeom prst="star5">
              <a:avLst/>
            </a:prstGeom>
            <a:grpFill/>
          </p:spPr>
          <p:txBody>
            <a:bodyPr wrap="none">
              <a:prstTxWarp prst="textChevronInverted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pic>
        <p:nvPicPr>
          <p:cNvPr id="13" name="Picture 12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6555475" y="-156116"/>
            <a:ext cx="6555474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673425" y="0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5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227 L 0.50768 0.02338 " pathEditMode="relative" rAng="0" ptsTypes="AA">
                                      <p:cBhvr>
                                        <p:cTn id="9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55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7 0.00417 L -0.53164 -0.01805 " pathEditMode="relative" rAng="0" ptsTypes="AA">
                                      <p:cBhvr>
                                        <p:cTn id="9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2" grpId="1"/>
      <p:bldP spid="2" grpId="2"/>
      <p:bldP spid="3" grpId="0"/>
      <p:bldP spid="3" grpId="1"/>
      <p:bldP spid="3" grpId="2"/>
      <p:bldP spid="4" grpId="0"/>
      <p:bldP spid="4" grpId="1"/>
      <p:bldP spid="4" grpId="2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7/18/2020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88807" y="929757"/>
            <a:ext cx="71333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িঃ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দ্বিতীয়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আমার বাংলা বই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আমি হব। পাঠ্যাংশঃ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“আমি হব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 বলবেন রেগে ।”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মোট শিক্ষার্থীঃ ৩৭ জন 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উপস্থিত শিক্ষার্থীঃ ৩৩ জন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শ্রেণিঃ প্রথম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০মিনিট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28892" y="539262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2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9814822" y="2476257"/>
            <a:ext cx="1157978" cy="861854"/>
            <a:chOff x="386645" y="668615"/>
            <a:chExt cx="823969" cy="534063"/>
          </a:xfrm>
        </p:grpSpPr>
        <p:sp>
          <p:nvSpPr>
            <p:cNvPr id="20" name="Oval 19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200" dirty="0"/>
                <a:t>Now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6298" y="723928"/>
            <a:ext cx="4147299" cy="2889768"/>
            <a:chOff x="437943" y="539369"/>
            <a:chExt cx="4147299" cy="2889768"/>
          </a:xfrm>
        </p:grpSpPr>
        <p:grpSp>
          <p:nvGrpSpPr>
            <p:cNvPr id="11" name="Group 10"/>
            <p:cNvGrpSpPr/>
            <p:nvPr/>
          </p:nvGrpSpPr>
          <p:grpSpPr>
            <a:xfrm>
              <a:off x="437943" y="539369"/>
              <a:ext cx="4147299" cy="2889768"/>
              <a:chOff x="886451" y="825467"/>
              <a:chExt cx="4037347" cy="22492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886451" y="825467"/>
                <a:ext cx="4037347" cy="2249286"/>
                <a:chOff x="550694" y="1381973"/>
                <a:chExt cx="4037347" cy="2249286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714"/>
                <a:stretch/>
              </p:blipFill>
              <p:spPr>
                <a:xfrm>
                  <a:off x="550694" y="1381973"/>
                  <a:ext cx="4037347" cy="2249286"/>
                </a:xfrm>
                <a:prstGeom prst="rect">
                  <a:avLst/>
                </a:prstGeom>
              </p:spPr>
            </p:pic>
            <p:sp>
              <p:nvSpPr>
                <p:cNvPr id="8" name="TextBox 7"/>
                <p:cNvSpPr txBox="1"/>
                <p:nvPr/>
              </p:nvSpPr>
              <p:spPr>
                <a:xfrm>
                  <a:off x="1312781" y="2179951"/>
                  <a:ext cx="1364360" cy="9342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8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bn-BD" sz="800" dirty="0" smtClean="0">
                      <a:solidFill>
                        <a:srgbClr val="FF0000"/>
                      </a:solidFill>
                    </a:rPr>
                    <a:t>    আমি হব</a:t>
                  </a:r>
                  <a:endParaRPr lang="bn-BD" sz="800" dirty="0">
                    <a:solidFill>
                      <a:srgbClr val="FF0000"/>
                    </a:solidFill>
                  </a:endParaRPr>
                </a:p>
                <a:p>
                  <a:r>
                    <a:rPr lang="bn-BD" sz="800" dirty="0">
                      <a:solidFill>
                        <a:schemeClr val="accent6"/>
                      </a:solidFill>
                    </a:rPr>
                    <a:t>  </a:t>
                  </a:r>
                  <a:r>
                    <a:rPr lang="bn-BD" sz="800" dirty="0" smtClean="0">
                      <a:solidFill>
                        <a:schemeClr val="accent6"/>
                      </a:solidFill>
                    </a:rPr>
                    <a:t>কাজী নজরুল ইসলাম</a:t>
                  </a:r>
                  <a:endParaRPr lang="bn-BD" sz="800" dirty="0">
                    <a:solidFill>
                      <a:schemeClr val="accent6"/>
                    </a:solidFill>
                  </a:endParaRPr>
                </a:p>
                <a:p>
                  <a:r>
                    <a:rPr lang="bn-BD" sz="800" dirty="0"/>
                    <a:t>  </a:t>
                  </a:r>
                  <a:r>
                    <a:rPr lang="bn-BD" sz="800" dirty="0" smtClean="0"/>
                    <a:t>আমি হব সকাল বেলার পাখি।</a:t>
                  </a:r>
                </a:p>
                <a:p>
                  <a:r>
                    <a:rPr lang="bn-BD" sz="800" dirty="0" smtClean="0"/>
                    <a:t>সবার আগে কুসুমবাগে</a:t>
                  </a:r>
                </a:p>
                <a:p>
                  <a:r>
                    <a:rPr lang="bn-BD" sz="800" dirty="0"/>
                    <a:t> </a:t>
                  </a:r>
                  <a:r>
                    <a:rPr lang="bn-BD" sz="800" dirty="0" smtClean="0"/>
                    <a:t>        উঠব আমি ডাকি। </a:t>
                  </a:r>
                </a:p>
                <a:p>
                  <a:r>
                    <a:rPr lang="bn-BD" sz="800" dirty="0" smtClean="0"/>
                    <a:t>সূয্যি মামা জাগার আগে</a:t>
                  </a:r>
                </a:p>
                <a:p>
                  <a:r>
                    <a:rPr lang="bn-BD" sz="800" dirty="0"/>
                    <a:t> </a:t>
                  </a:r>
                  <a:r>
                    <a:rPr lang="bn-BD" sz="800" dirty="0" smtClean="0"/>
                    <a:t>       উঠব আমি জেগে, </a:t>
                  </a:r>
                </a:p>
                <a:p>
                  <a:r>
                    <a:rPr lang="bn-BD" sz="800" dirty="0" smtClean="0"/>
                    <a:t>হয়নি সকাল, ঘুমো এখন,</a:t>
                  </a:r>
                </a:p>
                <a:p>
                  <a:r>
                    <a:rPr lang="bn-BD" sz="800" dirty="0"/>
                    <a:t> </a:t>
                  </a:r>
                  <a:r>
                    <a:rPr lang="bn-BD" sz="800" dirty="0" smtClean="0"/>
                    <a:t>       মা বলবেন রেগে।</a:t>
                  </a:r>
                  <a:endParaRPr lang="bn-BD" sz="800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2569368" y="2021305"/>
                  <a:ext cx="14692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আমার বাংলা বই</a:t>
                  </a:r>
                  <a:endParaRPr lang="en-US" dirty="0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2766817" y="2453251"/>
                  <a:ext cx="983431" cy="2874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BD" dirty="0" smtClean="0">
                      <a:latin typeface="NikoshBAN" pitchFamily="2" charset="0"/>
                      <a:cs typeface="NikoshBAN" pitchFamily="2" charset="0"/>
                    </a:rPr>
                    <a:t>দ্বিতীয় শ্রেণি</a:t>
                  </a:r>
                  <a:endParaRPr lang="bn-BD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3423110" y="2397261"/>
                <a:ext cx="931665" cy="153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400" dirty="0" smtClean="0">
                    <a:latin typeface="NikoshBAN" pitchFamily="2" charset="0"/>
                    <a:cs typeface="NikoshBAN" pitchFamily="2" charset="0"/>
                  </a:rPr>
                  <a:t>জাতীয় শিক্ষাক্রম ও পাঠ্যপুস্তক বোর্ড, বাংলাদেশ </a:t>
                </a:r>
                <a:endParaRPr lang="bn-BD" sz="400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6953" y="2250018"/>
                <a:ext cx="449109" cy="408848"/>
              </a:xfrm>
              <a:prstGeom prst="rect">
                <a:avLst/>
              </a:prstGeom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05" r="12663"/>
            <a:stretch/>
          </p:blipFill>
          <p:spPr>
            <a:xfrm>
              <a:off x="1098563" y="1659724"/>
              <a:ext cx="203899" cy="175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409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43A2-759F-41BB-8FCE-59F6B8195D5C}" type="datetime1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24891" y="1013197"/>
            <a:ext cx="60170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মোহাঃ রবিউল ইসলাম (সিনিয়র শিক্ষক)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ধলসা পয়ারী হযরত ওমর ফারুক দাখিল মাদরাসা, খয়েরপুর,মিরপুর, কুষ্টিয়া,বাংলাদেশ।</a:t>
            </a:r>
            <a:r>
              <a:rPr lang="bn-BD" sz="3600" dirty="0">
                <a:latin typeface="Calibri" pitchFamily="34" charset="0"/>
                <a:cs typeface="Vrinda" pitchFamily="34" charset="0"/>
              </a:rPr>
              <a:t> </a:t>
            </a:r>
          </a:p>
        </p:txBody>
      </p:sp>
      <p:pic>
        <p:nvPicPr>
          <p:cNvPr id="4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19" y="1309302"/>
            <a:ext cx="1013364" cy="8149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০২মিনিট</a:t>
            </a:r>
            <a:endParaRPr lang="en-US" dirty="0"/>
          </a:p>
        </p:txBody>
      </p:sp>
      <p:sp>
        <p:nvSpPr>
          <p:cNvPr id="17" name="32-Point Star 16"/>
          <p:cNvSpPr/>
          <p:nvPr/>
        </p:nvSpPr>
        <p:spPr>
          <a:xfrm>
            <a:off x="8710155" y="2244145"/>
            <a:ext cx="2028305" cy="1506774"/>
          </a:xfrm>
          <a:prstGeom prst="star32">
            <a:avLst/>
          </a:prstGeom>
          <a:gradFill flip="none" rotWithShape="1">
            <a:gsLst>
              <a:gs pos="89000">
                <a:srgbClr val="000099"/>
              </a:gs>
              <a:gs pos="52000">
                <a:srgbClr val="7030A0"/>
              </a:gs>
              <a:gs pos="82000">
                <a:srgbClr val="009999"/>
              </a:gs>
              <a:gs pos="60000">
                <a:srgbClr val="7030A0"/>
              </a:gs>
              <a:gs pos="68000">
                <a:schemeClr val="accent6">
                  <a:lumMod val="0"/>
                  <a:lumOff val="100000"/>
                </a:schemeClr>
              </a:gs>
              <a:gs pos="77000">
                <a:schemeClr val="tx1"/>
              </a:gs>
              <a:gs pos="53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84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8" grpId="0"/>
      <p:bldP spid="8" grpId="1"/>
      <p:bldP spid="12" grpId="0"/>
      <p:bldP spid="12" grpId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3044" y="2866652"/>
            <a:ext cx="8671560" cy="44800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ছবিতে কী কী দেখতে পারছ?</a:t>
            </a:r>
            <a:endParaRPr lang="en-US" sz="3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A85D7-CA23-4E31-8268-F7AC9CEBEE51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10924041" y="932246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sp>
        <p:nvSpPr>
          <p:cNvPr id="14" name="32-Point Star 13"/>
          <p:cNvSpPr/>
          <p:nvPr/>
        </p:nvSpPr>
        <p:spPr>
          <a:xfrm>
            <a:off x="9973536" y="4560155"/>
            <a:ext cx="2028305" cy="1506774"/>
          </a:xfrm>
          <a:prstGeom prst="star32">
            <a:avLst/>
          </a:prstGeom>
          <a:gradFill flip="none" rotWithShape="1">
            <a:gsLst>
              <a:gs pos="49000">
                <a:srgbClr val="FF0000"/>
              </a:gs>
              <a:gs pos="57000">
                <a:srgbClr val="7030A0"/>
              </a:gs>
              <a:gs pos="82000">
                <a:schemeClr val="tx1"/>
              </a:gs>
              <a:gs pos="51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0"/>
                  <a:lumOff val="100000"/>
                </a:schemeClr>
              </a:gs>
              <a:gs pos="54000">
                <a:schemeClr val="accent6">
                  <a:lumMod val="75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09800" y="3604080"/>
            <a:ext cx="8536068" cy="55970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বলতো আমাদের পাঠ্যসূচি কী হতে পারে?</a:t>
            </a:r>
            <a:endParaRPr lang="en-US" sz="36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945249" y="4985446"/>
            <a:ext cx="5960056" cy="2438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2"/>
          <a:stretch/>
        </p:blipFill>
        <p:spPr>
          <a:xfrm>
            <a:off x="176199" y="113372"/>
            <a:ext cx="3405201" cy="21829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0"/>
          <a:stretch/>
        </p:blipFill>
        <p:spPr>
          <a:xfrm>
            <a:off x="7892888" y="208989"/>
            <a:ext cx="3121716" cy="21113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401" y="137363"/>
            <a:ext cx="3875438" cy="218298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728401" y="4495088"/>
            <a:ext cx="6393752" cy="447889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আমি হব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0727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5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4" grpId="0" animBg="1"/>
      <p:bldP spid="30" grpId="0"/>
      <p:bldP spid="30" grpId="1"/>
      <p:bldP spid="35" grpId="0"/>
      <p:bldP spid="3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9642" y="466646"/>
            <a:ext cx="384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33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প্রত্যাশিত</a:t>
            </a: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শিখনফলঃ</a:t>
            </a:r>
            <a:endParaRPr lang="en-US" sz="3600" dirty="0">
              <a:blipFill>
                <a:blip r:embed="rId2"/>
                <a:tile tx="0" ty="0" sx="100000" sy="100000" flip="none" algn="tl"/>
              </a:blip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131" y="1864966"/>
            <a:ext cx="787247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১. “ আমি হব ” কবিতার কবির নাম বলতে  পারবে।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38130" y="2511297"/>
            <a:ext cx="1145387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/>
              <a:t>২. প্রমিত উচ্চারণে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“আমি হব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…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মা বলবেন রেগে ।” </a:t>
            </a:r>
            <a:r>
              <a:rPr lang="bn-BD" sz="3200" dirty="0" smtClean="0"/>
              <a:t>অংশটুকু </a:t>
            </a:r>
            <a:r>
              <a:rPr lang="bn-BD" sz="3200" dirty="0"/>
              <a:t>পাঠ করতে পারবে।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38130" y="3893002"/>
            <a:ext cx="7534283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৪. লেখনবোর্ডে বানান করে লেখতে পারবে।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838200" y="1152117"/>
            <a:ext cx="6983002" cy="646331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r>
              <a:rPr lang="bn-BD" sz="3600" dirty="0"/>
              <a:t>প্রত্যাশা করা যাচ্ছে যে, এ পাঠ শেষে শিক্ষার্থীরা...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38130" y="3162590"/>
            <a:ext cx="480432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৩. বানান করে পড়তে পারবে।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568C-1384-4D2E-BB7E-EB01BDB1E0B4}" type="datetime1">
              <a:rPr lang="en-US" smtClean="0"/>
              <a:t>9/14/2020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5</a:t>
            </a:fld>
            <a:endParaRPr lang="en-US" dirty="0"/>
          </a:p>
        </p:txBody>
      </p:sp>
      <p:sp>
        <p:nvSpPr>
          <p:cNvPr id="12" name="32-Point Star 11"/>
          <p:cNvSpPr/>
          <p:nvPr/>
        </p:nvSpPr>
        <p:spPr>
          <a:xfrm>
            <a:off x="9887869" y="4539333"/>
            <a:ext cx="2028305" cy="1506774"/>
          </a:xfrm>
          <a:prstGeom prst="star32">
            <a:avLst/>
          </a:prstGeom>
          <a:gradFill flip="none" rotWithShape="1">
            <a:gsLst>
              <a:gs pos="69000">
                <a:srgbClr val="009999"/>
              </a:gs>
              <a:gs pos="37168">
                <a:srgbClr val="7030A0"/>
              </a:gs>
              <a:gs pos="73000">
                <a:srgbClr val="006600"/>
              </a:gs>
              <a:gs pos="78000">
                <a:schemeClr val="tx1"/>
              </a:gs>
              <a:gs pos="53000">
                <a:srgbClr val="7030A0"/>
              </a:gs>
              <a:gs pos="32000">
                <a:schemeClr val="bg1"/>
              </a:gs>
              <a:gs pos="45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000099"/>
            </a:soli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42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6" grpId="0"/>
      <p:bldP spid="10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7491" y="1707601"/>
            <a:ext cx="6673885" cy="36113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</a:rPr>
              <a:t> </a:t>
            </a:r>
            <a:r>
              <a:rPr lang="bn-BD" sz="3600" dirty="0" smtClean="0">
                <a:solidFill>
                  <a:srgbClr val="FF0000"/>
                </a:solidFill>
              </a:rPr>
              <a:t>           আমি </a:t>
            </a:r>
            <a:r>
              <a:rPr lang="bn-BD" sz="3600" dirty="0">
                <a:solidFill>
                  <a:srgbClr val="FF0000"/>
                </a:solidFill>
              </a:rPr>
              <a:t>হব</a:t>
            </a:r>
          </a:p>
          <a:p>
            <a:r>
              <a:rPr lang="bn-BD" sz="3600" dirty="0">
                <a:solidFill>
                  <a:schemeClr val="accent6"/>
                </a:solidFill>
              </a:rPr>
              <a:t>  </a:t>
            </a:r>
            <a:r>
              <a:rPr lang="bn-BD" sz="3600" dirty="0" smtClean="0">
                <a:solidFill>
                  <a:schemeClr val="accent6"/>
                </a:solidFill>
              </a:rPr>
              <a:t>       </a:t>
            </a:r>
            <a:r>
              <a:rPr lang="bn-BD" sz="2400" dirty="0" smtClean="0">
                <a:solidFill>
                  <a:schemeClr val="accent5"/>
                </a:solidFill>
              </a:rPr>
              <a:t>কাজী </a:t>
            </a:r>
            <a:r>
              <a:rPr lang="bn-BD" sz="2400" dirty="0">
                <a:solidFill>
                  <a:schemeClr val="accent5"/>
                </a:solidFill>
              </a:rPr>
              <a:t>নজরুল ইসলাম</a:t>
            </a:r>
          </a:p>
          <a:p>
            <a:r>
              <a:rPr lang="bn-BD" sz="3600" dirty="0"/>
              <a:t>  আমি হব সকাল বেলার পাখি।</a:t>
            </a:r>
          </a:p>
          <a:p>
            <a:r>
              <a:rPr lang="bn-BD" sz="3600" dirty="0"/>
              <a:t>সবার আগে কুসুমবাগে</a:t>
            </a:r>
          </a:p>
          <a:p>
            <a:r>
              <a:rPr lang="bn-BD" sz="3600" dirty="0"/>
              <a:t>         উঠব আমি ডাকি। </a:t>
            </a:r>
          </a:p>
          <a:p>
            <a:r>
              <a:rPr lang="bn-BD" sz="3600" dirty="0" smtClean="0"/>
              <a:t> </a:t>
            </a:r>
            <a:endParaRPr lang="bn-BD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D188-4142-40C2-B363-EAD9DA9E6F15}" type="datetime1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7852" y="411797"/>
            <a:ext cx="2815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pic>
        <p:nvPicPr>
          <p:cNvPr id="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696" y="553029"/>
            <a:ext cx="999799" cy="826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০৪ মিনিট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66927" y="411797"/>
            <a:ext cx="2053702" cy="1318772"/>
            <a:chOff x="8610600" y="1818680"/>
            <a:chExt cx="1634543" cy="1025069"/>
          </a:xfrm>
        </p:grpSpPr>
        <p:sp>
          <p:nvSpPr>
            <p:cNvPr id="18" name="TextBox 17"/>
            <p:cNvSpPr txBox="1"/>
            <p:nvPr/>
          </p:nvSpPr>
          <p:spPr>
            <a:xfrm>
              <a:off x="9032696" y="1818680"/>
              <a:ext cx="120083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   </a:t>
              </a:r>
            </a:p>
            <a:p>
              <a:r>
                <a:rPr lang="bn-BD" dirty="0" smtClean="0"/>
                <a:t>  </a:t>
              </a:r>
              <a:r>
                <a:rPr lang="bn-BD" sz="3200" dirty="0" smtClean="0"/>
                <a:t>বলা</a:t>
              </a:r>
              <a:endParaRPr lang="en-US" sz="3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10600" y="1920419"/>
              <a:ext cx="1634543" cy="92333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dirty="0" smtClean="0"/>
                <a:t>  </a:t>
              </a:r>
              <a:r>
                <a:rPr lang="bn-BD" sz="5400" dirty="0" smtClean="0"/>
                <a:t>শোনা</a:t>
              </a:r>
            </a:p>
            <a:p>
              <a:r>
                <a:rPr lang="bn-BD" sz="4400" dirty="0" smtClean="0">
                  <a:solidFill>
                    <a:srgbClr val="006600"/>
                  </a:solidFill>
                </a:rPr>
                <a:t>   </a:t>
              </a:r>
              <a:r>
                <a:rPr lang="bn-BD" sz="8800" dirty="0" smtClean="0">
                  <a:solidFill>
                    <a:srgbClr val="006600"/>
                  </a:solidFill>
                </a:rPr>
                <a:t> </a:t>
              </a:r>
              <a:endParaRPr lang="bn-BD" sz="11500" dirty="0" smtClean="0">
                <a:solidFill>
                  <a:srgbClr val="006600"/>
                </a:solidFill>
              </a:endParaRPr>
            </a:p>
            <a:p>
              <a:r>
                <a:rPr lang="bn-BD" sz="5400" dirty="0" smtClean="0"/>
                <a:t> </a:t>
              </a:r>
              <a:r>
                <a:rPr lang="bn-BD" sz="5400" dirty="0" smtClean="0">
                  <a:solidFill>
                    <a:srgbClr val="003300"/>
                  </a:solidFill>
                </a:rPr>
                <a:t>পড়া</a:t>
              </a:r>
              <a:endParaRPr lang="en-US" sz="5400" dirty="0">
                <a:solidFill>
                  <a:srgbClr val="003300"/>
                </a:solidFill>
              </a:endParaRPr>
            </a:p>
          </p:txBody>
        </p:sp>
      </p:grpSp>
      <p:sp>
        <p:nvSpPr>
          <p:cNvPr id="23" name="32-Point Star 22"/>
          <p:cNvSpPr/>
          <p:nvPr/>
        </p:nvSpPr>
        <p:spPr>
          <a:xfrm>
            <a:off x="9325495" y="4729158"/>
            <a:ext cx="2028305" cy="1506774"/>
          </a:xfrm>
          <a:prstGeom prst="star32">
            <a:avLst/>
          </a:prstGeom>
          <a:gradFill flip="none" rotWithShape="1">
            <a:gsLst>
              <a:gs pos="56000">
                <a:srgbClr val="00FFFF"/>
              </a:gs>
              <a:gs pos="84000">
                <a:schemeClr val="tx1"/>
              </a:gs>
              <a:gs pos="80531">
                <a:srgbClr val="7030A0"/>
              </a:gs>
              <a:gs pos="21000">
                <a:srgbClr val="009999"/>
              </a:gs>
              <a:gs pos="65000">
                <a:schemeClr val="accent4">
                  <a:lumMod val="40000"/>
                  <a:lumOff val="60000"/>
                </a:schemeClr>
              </a:gs>
              <a:gs pos="73000">
                <a:schemeClr val="bg1"/>
              </a:gs>
              <a:gs pos="48000">
                <a:srgbClr val="002060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5" r="12663"/>
          <a:stretch/>
        </p:blipFill>
        <p:spPr>
          <a:xfrm flipH="1">
            <a:off x="5337852" y="1935813"/>
            <a:ext cx="706352" cy="6197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31123" t="19494" r="39595" b="37649"/>
          <a:stretch/>
        </p:blipFill>
        <p:spPr>
          <a:xfrm>
            <a:off x="723452" y="1935813"/>
            <a:ext cx="3594353" cy="234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773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9" grpId="0"/>
      <p:bldP spid="9" grpId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6234" y="1371246"/>
            <a:ext cx="6673885" cy="36113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</a:rPr>
              <a:t> </a:t>
            </a:r>
            <a:r>
              <a:rPr lang="bn-BD" sz="3600" dirty="0" smtClean="0">
                <a:solidFill>
                  <a:srgbClr val="FF0000"/>
                </a:solidFill>
              </a:rPr>
              <a:t>           আমি </a:t>
            </a:r>
            <a:r>
              <a:rPr lang="bn-BD" sz="3600" dirty="0">
                <a:solidFill>
                  <a:srgbClr val="FF0000"/>
                </a:solidFill>
              </a:rPr>
              <a:t>হব</a:t>
            </a:r>
          </a:p>
          <a:p>
            <a:r>
              <a:rPr lang="bn-BD" sz="3600" dirty="0">
                <a:solidFill>
                  <a:schemeClr val="accent6"/>
                </a:solidFill>
              </a:rPr>
              <a:t>  </a:t>
            </a:r>
            <a:r>
              <a:rPr lang="bn-BD" sz="3600" dirty="0" smtClean="0">
                <a:solidFill>
                  <a:schemeClr val="accent6"/>
                </a:solidFill>
              </a:rPr>
              <a:t>       </a:t>
            </a:r>
            <a:r>
              <a:rPr lang="bn-BD" sz="2400" dirty="0" smtClean="0">
                <a:solidFill>
                  <a:schemeClr val="accent5"/>
                </a:solidFill>
              </a:rPr>
              <a:t>কাজী </a:t>
            </a:r>
            <a:r>
              <a:rPr lang="bn-BD" sz="2400" dirty="0">
                <a:solidFill>
                  <a:schemeClr val="accent5"/>
                </a:solidFill>
              </a:rPr>
              <a:t>নজরুল ইসলাম</a:t>
            </a:r>
          </a:p>
          <a:p>
            <a:r>
              <a:rPr lang="bn-BD" sz="3600" dirty="0"/>
              <a:t>  আমি হব সকাল বেলার পাখি।</a:t>
            </a:r>
          </a:p>
          <a:p>
            <a:r>
              <a:rPr lang="bn-BD" sz="3600" dirty="0"/>
              <a:t>সবার আগে কুসুমবাগে</a:t>
            </a:r>
          </a:p>
          <a:p>
            <a:r>
              <a:rPr lang="bn-BD" sz="3600" dirty="0"/>
              <a:t>         উঠব আমি ডাকি। </a:t>
            </a:r>
          </a:p>
          <a:p>
            <a:r>
              <a:rPr lang="bn-BD" sz="3600" dirty="0" smtClean="0"/>
              <a:t> </a:t>
            </a:r>
            <a:endParaRPr lang="bn-BD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D188-4142-40C2-B363-EAD9DA9E6F15}" type="datetime1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০৪ মিনিট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66927" y="411797"/>
            <a:ext cx="2053702" cy="1318772"/>
            <a:chOff x="8610600" y="1818680"/>
            <a:chExt cx="1634543" cy="1025069"/>
          </a:xfrm>
        </p:grpSpPr>
        <p:sp>
          <p:nvSpPr>
            <p:cNvPr id="18" name="TextBox 17"/>
            <p:cNvSpPr txBox="1"/>
            <p:nvPr/>
          </p:nvSpPr>
          <p:spPr>
            <a:xfrm>
              <a:off x="9032696" y="1818680"/>
              <a:ext cx="120083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   </a:t>
              </a:r>
            </a:p>
            <a:p>
              <a:r>
                <a:rPr lang="bn-BD" dirty="0" smtClean="0"/>
                <a:t>  </a:t>
              </a:r>
              <a:r>
                <a:rPr lang="bn-BD" sz="3200" dirty="0" smtClean="0"/>
                <a:t>বলা</a:t>
              </a:r>
              <a:endParaRPr lang="en-US" sz="3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10600" y="1920419"/>
              <a:ext cx="1634543" cy="92333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dirty="0" smtClean="0"/>
                <a:t>  </a:t>
              </a:r>
              <a:r>
                <a:rPr lang="bn-BD" sz="5400" dirty="0" smtClean="0"/>
                <a:t>শোনা</a:t>
              </a:r>
            </a:p>
            <a:p>
              <a:r>
                <a:rPr lang="bn-BD" sz="4400" dirty="0" smtClean="0">
                  <a:solidFill>
                    <a:srgbClr val="006600"/>
                  </a:solidFill>
                </a:rPr>
                <a:t>   </a:t>
              </a:r>
              <a:r>
                <a:rPr lang="bn-BD" sz="8800" dirty="0" smtClean="0">
                  <a:solidFill>
                    <a:srgbClr val="006600"/>
                  </a:solidFill>
                </a:rPr>
                <a:t> </a:t>
              </a:r>
              <a:endParaRPr lang="bn-BD" sz="11500" dirty="0" smtClean="0">
                <a:solidFill>
                  <a:srgbClr val="006600"/>
                </a:solidFill>
              </a:endParaRPr>
            </a:p>
            <a:p>
              <a:r>
                <a:rPr lang="bn-BD" sz="5400" dirty="0" smtClean="0"/>
                <a:t> </a:t>
              </a:r>
              <a:r>
                <a:rPr lang="bn-BD" sz="5400" dirty="0" smtClean="0">
                  <a:solidFill>
                    <a:srgbClr val="003300"/>
                  </a:solidFill>
                </a:rPr>
                <a:t>পড়া</a:t>
              </a:r>
              <a:endParaRPr lang="en-US" sz="5400" dirty="0">
                <a:solidFill>
                  <a:srgbClr val="003300"/>
                </a:solidFill>
              </a:endParaRPr>
            </a:p>
          </p:txBody>
        </p:sp>
      </p:grpSp>
      <p:sp>
        <p:nvSpPr>
          <p:cNvPr id="23" name="32-Point Star 22"/>
          <p:cNvSpPr/>
          <p:nvPr/>
        </p:nvSpPr>
        <p:spPr>
          <a:xfrm>
            <a:off x="9325495" y="4729158"/>
            <a:ext cx="2028305" cy="1506774"/>
          </a:xfrm>
          <a:prstGeom prst="star32">
            <a:avLst/>
          </a:prstGeom>
          <a:gradFill flip="none" rotWithShape="1">
            <a:gsLst>
              <a:gs pos="56000">
                <a:srgbClr val="00FFFF"/>
              </a:gs>
              <a:gs pos="41000">
                <a:srgbClr val="FFFF00"/>
              </a:gs>
              <a:gs pos="80531">
                <a:srgbClr val="7030A0"/>
              </a:gs>
              <a:gs pos="13274">
                <a:srgbClr val="009999"/>
              </a:gs>
              <a:gs pos="93000">
                <a:schemeClr val="bg1"/>
              </a:gs>
              <a:gs pos="65000">
                <a:schemeClr val="bg1"/>
              </a:gs>
              <a:gs pos="41000">
                <a:schemeClr val="tx1"/>
              </a:gs>
              <a:gs pos="48000">
                <a:schemeClr val="accent4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5" r="12663"/>
          <a:stretch/>
        </p:blipFill>
        <p:spPr>
          <a:xfrm flipH="1">
            <a:off x="5337852" y="1935813"/>
            <a:ext cx="706352" cy="6197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470" y="561531"/>
            <a:ext cx="1217095" cy="9642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28910" y="531424"/>
            <a:ext cx="28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সরব পাঠ</a:t>
            </a:r>
            <a:endParaRPr lang="en-US" sz="6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31091" t="18899" r="25403" b="37649"/>
          <a:stretch/>
        </p:blipFill>
        <p:spPr>
          <a:xfrm>
            <a:off x="838200" y="1935813"/>
            <a:ext cx="2700232" cy="19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853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8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9" grpId="0"/>
      <p:bldP spid="9" grpId="1"/>
      <p:bldP spid="23" grpId="0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217E-71F2-4F7D-A9A2-598A564D8CCA}" type="datetime1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13697" y="2959096"/>
            <a:ext cx="7315200" cy="156709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সূয্যি মামা জাগার আগে</a:t>
            </a:r>
          </a:p>
          <a:p>
            <a:r>
              <a:rPr lang="bn-BD" sz="3600" dirty="0"/>
              <a:t>        উঠব আমি জেগে,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০৪ মিনিট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6602" y="358665"/>
            <a:ext cx="1508777" cy="73294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bn-BD" dirty="0" smtClean="0"/>
              <a:t>   </a:t>
            </a:r>
            <a:r>
              <a:rPr lang="bn-BD" sz="3200" dirty="0" smtClean="0"/>
              <a:t>শোনা</a:t>
            </a:r>
          </a:p>
          <a:p>
            <a:r>
              <a:rPr lang="bn-BD" dirty="0" smtClean="0"/>
              <a:t>   </a:t>
            </a:r>
            <a:r>
              <a:rPr lang="bn-BD" sz="3200" dirty="0" smtClean="0"/>
              <a:t>বলা</a:t>
            </a:r>
          </a:p>
          <a:p>
            <a:r>
              <a:rPr lang="bn-BD" sz="3200" dirty="0" smtClean="0"/>
              <a:t>  পড়া</a:t>
            </a:r>
            <a:endParaRPr lang="en-US" sz="3200" dirty="0"/>
          </a:p>
        </p:txBody>
      </p:sp>
      <p:sp>
        <p:nvSpPr>
          <p:cNvPr id="14" name="32-Point Star 13"/>
          <p:cNvSpPr/>
          <p:nvPr/>
        </p:nvSpPr>
        <p:spPr>
          <a:xfrm>
            <a:off x="9782695" y="5351226"/>
            <a:ext cx="2028305" cy="1506774"/>
          </a:xfrm>
          <a:prstGeom prst="star32">
            <a:avLst/>
          </a:prstGeom>
          <a:gradFill flip="none" rotWithShape="1">
            <a:gsLst>
              <a:gs pos="68000">
                <a:srgbClr val="7030A0"/>
              </a:gs>
              <a:gs pos="48000">
                <a:schemeClr val="accent6">
                  <a:lumMod val="75000"/>
                </a:schemeClr>
              </a:gs>
              <a:gs pos="69000">
                <a:schemeClr val="tx1"/>
              </a:gs>
              <a:gs pos="58000">
                <a:srgbClr val="009999"/>
              </a:gs>
              <a:gs pos="61000">
                <a:srgbClr val="FF3300"/>
              </a:gs>
              <a:gs pos="24000">
                <a:srgbClr val="00B0F0"/>
              </a:gs>
              <a:gs pos="50000">
                <a:srgbClr val="92D050"/>
              </a:gs>
              <a:gs pos="68000">
                <a:schemeClr val="accent4">
                  <a:lumMod val="40000"/>
                  <a:lumOff val="60000"/>
                </a:schemeClr>
              </a:gs>
              <a:gs pos="41000">
                <a:schemeClr val="accent4">
                  <a:lumMod val="95000"/>
                  <a:lumOff val="5000"/>
                </a:schemeClr>
              </a:gs>
              <a:gs pos="62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</a:t>
            </a:r>
            <a:r>
              <a:rPr lang="bn-BD" dirty="0" smtClean="0">
                <a:solidFill>
                  <a:srgbClr val="002060"/>
                </a:solidFill>
              </a:rPr>
              <a:t>ক</a:t>
            </a:r>
            <a:r>
              <a:rPr lang="bn-BD" dirty="0" smtClean="0">
                <a:solidFill>
                  <a:schemeClr val="bg1"/>
                </a:solidFill>
              </a:rPr>
              <a:t> </a:t>
            </a:r>
            <a:r>
              <a:rPr lang="bn-BD" dirty="0" smtClean="0">
                <a:solidFill>
                  <a:schemeClr val="tx1"/>
                </a:solidFill>
              </a:rPr>
              <a:t>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5052" y="217303"/>
            <a:ext cx="2815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pic>
        <p:nvPicPr>
          <p:cNvPr id="1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401" y="531424"/>
            <a:ext cx="999799" cy="826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30422" t="18006" r="31761" b="38244"/>
          <a:stretch/>
        </p:blipFill>
        <p:spPr>
          <a:xfrm>
            <a:off x="164436" y="2137702"/>
            <a:ext cx="3519941" cy="251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2507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8" grpId="0"/>
      <p:bldP spid="8" grpId="1"/>
      <p:bldP spid="11" grpId="0"/>
      <p:bldP spid="11" grpId="1"/>
      <p:bldP spid="13" grpId="0"/>
      <p:bldP spid="13" grpId="1"/>
      <p:bldP spid="14" grpId="0" animBg="1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217E-71F2-4F7D-A9A2-598A564D8CCA}" type="datetime1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44880" y="208258"/>
            <a:ext cx="28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সরব পাঠ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26" y="1223921"/>
            <a:ext cx="1519791" cy="13223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3697" y="2959096"/>
            <a:ext cx="7315200" cy="156709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সূয্যি মামা জাগার আগে</a:t>
            </a:r>
          </a:p>
          <a:p>
            <a:r>
              <a:rPr lang="bn-BD" sz="3600" dirty="0"/>
              <a:t>        উঠব আমি জেগে,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০৪ মিনিট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6602" y="358665"/>
            <a:ext cx="1508777" cy="73294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bn-BD" dirty="0" smtClean="0"/>
              <a:t>   </a:t>
            </a:r>
            <a:r>
              <a:rPr lang="bn-BD" sz="3200" dirty="0" smtClean="0"/>
              <a:t>শোনা</a:t>
            </a:r>
          </a:p>
          <a:p>
            <a:r>
              <a:rPr lang="bn-BD" dirty="0" smtClean="0"/>
              <a:t>   </a:t>
            </a:r>
            <a:r>
              <a:rPr lang="bn-BD" sz="3200" dirty="0" smtClean="0"/>
              <a:t>বলা</a:t>
            </a:r>
          </a:p>
          <a:p>
            <a:r>
              <a:rPr lang="bn-BD" sz="3200" dirty="0" smtClean="0"/>
              <a:t>  পড়া</a:t>
            </a:r>
            <a:endParaRPr lang="en-US" sz="3200" dirty="0"/>
          </a:p>
        </p:txBody>
      </p:sp>
      <p:sp>
        <p:nvSpPr>
          <p:cNvPr id="14" name="32-Point Star 13"/>
          <p:cNvSpPr/>
          <p:nvPr/>
        </p:nvSpPr>
        <p:spPr>
          <a:xfrm>
            <a:off x="9782695" y="5351226"/>
            <a:ext cx="2028305" cy="1506774"/>
          </a:xfrm>
          <a:prstGeom prst="star32">
            <a:avLst/>
          </a:prstGeom>
          <a:gradFill flip="none" rotWithShape="1">
            <a:gsLst>
              <a:gs pos="68000">
                <a:srgbClr val="7030A0"/>
              </a:gs>
              <a:gs pos="48000">
                <a:schemeClr val="accent6">
                  <a:lumMod val="75000"/>
                </a:schemeClr>
              </a:gs>
              <a:gs pos="69000">
                <a:schemeClr val="tx1"/>
              </a:gs>
              <a:gs pos="58000">
                <a:srgbClr val="009999"/>
              </a:gs>
              <a:gs pos="30000">
                <a:srgbClr val="00B0F0"/>
              </a:gs>
              <a:gs pos="50000">
                <a:srgbClr val="92D050"/>
              </a:gs>
              <a:gs pos="66000">
                <a:srgbClr val="006600"/>
              </a:gs>
              <a:gs pos="61000">
                <a:schemeClr val="accent4">
                  <a:lumMod val="40000"/>
                  <a:lumOff val="60000"/>
                </a:schemeClr>
              </a:gs>
              <a:gs pos="41000">
                <a:schemeClr val="accent4">
                  <a:lumMod val="95000"/>
                  <a:lumOff val="5000"/>
                </a:schemeClr>
              </a:gs>
              <a:gs pos="38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</a:t>
            </a:r>
            <a:r>
              <a:rPr lang="bn-BD" dirty="0" smtClean="0">
                <a:solidFill>
                  <a:srgbClr val="002060"/>
                </a:solidFill>
              </a:rPr>
              <a:t>ক</a:t>
            </a:r>
            <a:r>
              <a:rPr lang="bn-BD" dirty="0" smtClean="0">
                <a:solidFill>
                  <a:schemeClr val="bg1"/>
                </a:solidFill>
              </a:rPr>
              <a:t> </a:t>
            </a:r>
            <a:r>
              <a:rPr lang="bn-BD" dirty="0" smtClean="0">
                <a:solidFill>
                  <a:schemeClr val="tx1"/>
                </a:solidFill>
              </a:rPr>
              <a:t>করুন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30757" t="22470" r="32096" b="37649"/>
          <a:stretch/>
        </p:blipFill>
        <p:spPr>
          <a:xfrm>
            <a:off x="1008800" y="2546252"/>
            <a:ext cx="3029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3518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5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11" grpId="0"/>
      <p:bldP spid="11" grpId="1"/>
      <p:bldP spid="13" grpId="0"/>
      <p:bldP spid="13" grpId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9">
      <a:majorFont>
        <a:latin typeface="NikoshBAN"/>
        <a:ea typeface=""/>
        <a:cs typeface=""/>
      </a:majorFont>
      <a:minorFont>
        <a:latin typeface="Calibri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</TotalTime>
  <Words>654</Words>
  <Application>Microsoft Office PowerPoint</Application>
  <PresentationFormat>Widescreen</PresentationFormat>
  <Paragraphs>238</Paragraphs>
  <Slides>19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Nikosh</vt:lpstr>
      <vt:lpstr>NikoshBAN</vt:lpstr>
      <vt:lpstr>NikoshLight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398</cp:revision>
  <dcterms:created xsi:type="dcterms:W3CDTF">2020-04-11T07:17:33Z</dcterms:created>
  <dcterms:modified xsi:type="dcterms:W3CDTF">2020-09-14T07:13:26Z</dcterms:modified>
</cp:coreProperties>
</file>