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74" r:id="rId7"/>
    <p:sldId id="265" r:id="rId8"/>
    <p:sldId id="266" r:id="rId9"/>
    <p:sldId id="267" r:id="rId10"/>
    <p:sldId id="268" r:id="rId11"/>
    <p:sldId id="269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6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2271-F4B8-405E-BAB3-BAFD0D07D33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EED8-F77B-40F7-9EA4-737FE3F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ED8-F77B-40F7-9EA4-737FE3FB37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ED8-F77B-40F7-9EA4-737FE3FB37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ED8-F77B-40F7-9EA4-737FE3FB37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6750"/>
            <a:ext cx="7543800" cy="565785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6019800" cy="1918811"/>
          </a:xfrm>
          <a:prstGeom prst="verticalScroll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গণিত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ক্লাসে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সবাইকে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স্বাগতম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2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prstGeom prst="verticalScroll">
                <a:avLst/>
              </a:prstGeom>
              <a:solidFill>
                <a:srgbClr val="00B0F0"/>
              </a:solidFill>
              <a:ln w="76200">
                <a:solidFill>
                  <a:srgbClr val="FF0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400" dirty="0" smtClean="0"/>
                  <a:t>একটি </a:t>
                </a:r>
                <a:r>
                  <a:rPr lang="en-US" sz="2400" dirty="0" err="1" smtClean="0"/>
                  <a:t>বৃত্তের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ব্যাসার্ধ</a:t>
                </a:r>
                <a:r>
                  <a:rPr lang="en-US" sz="2400" dirty="0" smtClean="0"/>
                  <a:t> 14 </a:t>
                </a:r>
                <a:r>
                  <a:rPr lang="en-US" sz="2400" dirty="0" err="1" smtClean="0"/>
                  <a:t>সে.মি</a:t>
                </a:r>
                <a:r>
                  <a:rPr lang="en-US" sz="2400" dirty="0" smtClean="0"/>
                  <a:t>. । </a:t>
                </a:r>
                <a:r>
                  <a:rPr lang="en-US" sz="2400" dirty="0" err="1" smtClean="0"/>
                  <a:t>একটি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বর্গের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উক্ত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বৃত্তের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সমান</a:t>
                </a:r>
                <a:r>
                  <a:rPr lang="en-US" sz="2400" dirty="0" smtClean="0"/>
                  <a:t> । </a:t>
                </a:r>
                <a:r>
                  <a:rPr lang="en-US" sz="2400" dirty="0" err="1" smtClean="0"/>
                  <a:t>বর্গক্ষেত্রটির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দৈর্ঘ্য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নির্ণয়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</a:t>
                </a:r>
                <a:r>
                  <a:rPr lang="en-US" sz="2400" dirty="0" smtClean="0"/>
                  <a:t> ।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সমাধানঃ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মনেকরি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বৃত্তের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ব্যাসার্ধ</a:t>
                </a:r>
                <a:r>
                  <a:rPr lang="en-US" sz="2400" dirty="0" smtClean="0"/>
                  <a:t> r = 14 </a:t>
                </a:r>
                <a:r>
                  <a:rPr lang="en-US" sz="2400" dirty="0" err="1" smtClean="0"/>
                  <a:t>সে.মি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বর্গক্ষেত্রটির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দৈর্ঘ্য</a:t>
                </a:r>
                <a:r>
                  <a:rPr lang="en-US" sz="2400" dirty="0" smtClean="0"/>
                  <a:t> a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বৃত্তের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>
                        <a:ea typeface="Calibri"/>
                        <a:cs typeface="Arial"/>
                      </a:rPr>
                      <m:t>r</m:t>
                    </m:r>
                    <m:r>
                      <m:rPr>
                        <m:nor/>
                      </m:rPr>
                      <a:rPr lang="en-US" sz="2400" baseline="30000">
                        <a:ea typeface="Calibri"/>
                        <a:cs typeface="Arial"/>
                      </a:rPr>
                      <m:t>2</m:t>
                    </m:r>
                    <m:r>
                      <a:rPr lang="en-US" sz="2400" b="0" i="1" baseline="30000" smtClean="0">
                        <a:latin typeface="Cambria Math"/>
                        <a:ea typeface="Calibri"/>
                        <a:cs typeface="Arial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বর্গক্ষেত্রটির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>
                    <a:ea typeface="Calibri"/>
                    <a:cs typeface="Arial"/>
                  </a:rPr>
                  <a:t>a</a:t>
                </a:r>
                <a:r>
                  <a:rPr lang="en-US" sz="2400" baseline="30000" dirty="0">
                    <a:ea typeface="Calibri"/>
                    <a:cs typeface="Arial"/>
                  </a:rPr>
                  <a:t>2</a:t>
                </a:r>
                <a:endParaRPr lang="en-US" sz="2400" b="0" dirty="0" smtClean="0">
                  <a:ea typeface="Cambria Math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 err="1" smtClean="0">
                    <a:ea typeface="Cambria Math"/>
                  </a:rPr>
                  <a:t>প্রস্নমতে</a:t>
                </a:r>
                <a:r>
                  <a:rPr lang="en-US" sz="2400" dirty="0" smtClean="0">
                    <a:ea typeface="Cambria Math"/>
                  </a:rPr>
                  <a:t>,</a:t>
                </a:r>
                <a:r>
                  <a:rPr lang="en-US" sz="2400" dirty="0">
                    <a:ea typeface="Calibri"/>
                    <a:cs typeface="Arial"/>
                  </a:rPr>
                  <a:t> </a:t>
                </a:r>
                <a:r>
                  <a:rPr lang="en-US" sz="2400" dirty="0" smtClean="0"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>
                        <a:ea typeface="Calibri"/>
                        <a:cs typeface="Arial"/>
                      </a:rPr>
                      <m:t>r</m:t>
                    </m:r>
                    <m:r>
                      <m:rPr>
                        <m:nor/>
                      </m:rPr>
                      <a:rPr lang="en-US" sz="2400" baseline="30000">
                        <a:ea typeface="Calibri"/>
                        <a:cs typeface="Arial"/>
                      </a:rPr>
                      <m:t>2</m:t>
                    </m:r>
                  </m:oMath>
                </a14:m>
                <a:endParaRPr lang="en-US" sz="12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ea typeface="Cambria Math"/>
                  </a:rPr>
                  <a:t>বা</a:t>
                </a:r>
                <a:r>
                  <a:rPr lang="en-US" sz="2400" dirty="0" smtClean="0">
                    <a:ea typeface="Cambria Math"/>
                  </a:rPr>
                  <a:t>,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1416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81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প্রায়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err="1" smtClean="0">
                    <a:ea typeface="Cambria Math"/>
                  </a:rPr>
                  <a:t>নির্ণয়ের</a:t>
                </a:r>
                <a:r>
                  <a:rPr lang="en-US" sz="2400" b="0" dirty="0" smtClean="0">
                    <a:ea typeface="Cambria Math"/>
                  </a:rPr>
                  <a:t>  </a:t>
                </a:r>
                <a:r>
                  <a:rPr lang="en-US" sz="2400" b="0" dirty="0" err="1" smtClean="0">
                    <a:ea typeface="Cambria Math"/>
                  </a:rPr>
                  <a:t>দৈর্ঘ্য</a:t>
                </a:r>
                <a:r>
                  <a:rPr lang="en-US" sz="2400" b="0" dirty="0" smtClean="0">
                    <a:ea typeface="Cambria Math"/>
                  </a:rPr>
                  <a:t>  24.81 </a:t>
                </a:r>
                <a:r>
                  <a:rPr lang="en-US" sz="2400" b="0" dirty="0" err="1" smtClean="0">
                    <a:ea typeface="Cambria Math"/>
                  </a:rPr>
                  <a:t>সে.মি</a:t>
                </a:r>
                <a:r>
                  <a:rPr lang="en-US" sz="2400" b="0" dirty="0" smtClean="0">
                    <a:ea typeface="Cambria Math"/>
                  </a:rPr>
                  <a:t> ।</a:t>
                </a:r>
              </a:p>
              <a:p>
                <a:pPr marL="0" indent="0">
                  <a:buNone/>
                </a:pPr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prstGeom prst="vertic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2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334000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বৃত্তচাপ</a:t>
            </a:r>
            <a:r>
              <a:rPr lang="en-US" dirty="0" smtClean="0"/>
              <a:t> </a:t>
            </a:r>
            <a:r>
              <a:rPr lang="en-US" dirty="0" err="1" smtClean="0"/>
              <a:t>কেন্দ্রে</a:t>
            </a:r>
            <a:r>
              <a:rPr lang="en-US" dirty="0" smtClean="0"/>
              <a:t> </a:t>
            </a:r>
            <a:r>
              <a:rPr lang="en-US" dirty="0" smtClean="0">
                <a:ea typeface="Calibri"/>
                <a:cs typeface="Arial"/>
              </a:rPr>
              <a:t>30</a:t>
            </a:r>
            <a:r>
              <a:rPr lang="en-US" baseline="30000" dirty="0" smtClean="0">
                <a:ea typeface="Calibri"/>
                <a:cs typeface="Arial"/>
              </a:rPr>
              <a:t>0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। </a:t>
            </a: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ব্যাস</a:t>
            </a:r>
            <a:r>
              <a:rPr lang="en-US" dirty="0" smtClean="0"/>
              <a:t> 126 </a:t>
            </a:r>
            <a:r>
              <a:rPr lang="en-US" dirty="0" err="1" smtClean="0"/>
              <a:t>সে.মি</a:t>
            </a:r>
            <a:r>
              <a:rPr lang="en-US" dirty="0" smtClean="0"/>
              <a:t>. </a:t>
            </a:r>
            <a:r>
              <a:rPr lang="en-US" dirty="0" err="1" smtClean="0"/>
              <a:t>হলে</a:t>
            </a:r>
            <a:r>
              <a:rPr lang="en-US" dirty="0" smtClean="0"/>
              <a:t>, </a:t>
            </a:r>
            <a:r>
              <a:rPr lang="en-US" dirty="0" err="1" smtClean="0"/>
              <a:t>চাপের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1"/>
            <a:ext cx="8458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1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285" y="5611402"/>
            <a:ext cx="4572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  <a:prstGeom prst="star3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54" y="1524000"/>
                <a:ext cx="9053245" cy="5181600"/>
              </a:xfrm>
              <a:prstGeom prst="verticalScroll">
                <a:avLst/>
              </a:prstGeom>
              <a:blipFill>
                <a:blip r:embed="rId4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cs typeface="NikoshBAN" pitchFamily="2" charset="0"/>
                  </a:rPr>
                  <a:t>1.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বৃত্তকলার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ক্ষেত্রফলকত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?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ক.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ea typeface="Calibri"/>
                            <a:cs typeface="Arial"/>
                          </a:rPr>
                          <m:t>90</m:t>
                        </m:r>
                        <m:r>
                          <m:rPr>
                            <m:nor/>
                          </m:rPr>
                          <a:rPr lang="en-US" sz="2000" b="1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 b="1"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m:rPr>
                        <m:nor/>
                      </m:rPr>
                      <a:rPr lang="en-US" sz="2000" b="1">
                        <a:ea typeface="Calibri"/>
                        <a:cs typeface="Arial"/>
                      </a:rPr>
                      <m:t>r</m:t>
                    </m:r>
                    <m:r>
                      <m:rPr>
                        <m:nor/>
                      </m:rPr>
                      <a:rPr lang="en-US" sz="2000" b="1" baseline="30000">
                        <a:ea typeface="Calibri"/>
                        <a:cs typeface="Arial"/>
                      </a:rPr>
                      <m:t>2</m:t>
                    </m:r>
                    <m:r>
                      <m:rPr>
                        <m:nor/>
                      </m:rPr>
                      <a:rPr lang="en-US" sz="2000" b="1" i="0" baseline="30000" smtClean="0">
                        <a:ea typeface="Calibri"/>
                        <a:cs typeface="Arial"/>
                      </a:rPr>
                      <m:t>   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NikoshBAN" pitchFamily="2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ea typeface="Calibri"/>
                            <a:cs typeface="Arial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US" sz="2000" b="1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 b="1"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m:rPr>
                        <m:nor/>
                      </m:rPr>
                      <a:rPr lang="en-US" sz="2000" b="1">
                        <a:ea typeface="Calibri"/>
                        <a:cs typeface="Arial"/>
                      </a:rPr>
                      <m:t>r</m:t>
                    </m:r>
                    <m:r>
                      <m:rPr>
                        <m:nor/>
                      </m:rPr>
                      <a:rPr lang="en-US" sz="2000" b="1" baseline="30000"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 গ.</a:t>
                </a:r>
                <a:r>
                  <a:rPr lang="en-US" sz="2000" b="1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num>
                      <m:den>
                        <m:eqArr>
                          <m:eqArrPr>
                            <m:ctrlP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ea typeface="Calibri"/>
                                <a:cs typeface="Arial"/>
                              </a:rPr>
                              <m:t>360</m:t>
                            </m:r>
                            <m:r>
                              <m:rPr>
                                <m:nor/>
                              </m:rPr>
                              <a:rPr lang="en-US" sz="2000" b="1" baseline="30000">
                                <a:ea typeface="Calibri"/>
                                <a:cs typeface="Arial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1100" b="1">
                                <a:ea typeface="Calibri"/>
                                <a:cs typeface="Arial"/>
                              </a:rPr>
                              <m:t> </m:t>
                            </m:r>
                            <m:r>
                              <a:rPr lang="en-US" sz="1100" b="1" i="1" smtClean="0">
                                <a:latin typeface="Cambria Math"/>
                                <a:ea typeface="Calibri"/>
                                <a:cs typeface="Arial"/>
                              </a:rPr>
                              <m:t> </m:t>
                            </m:r>
                          </m:e>
                          <m:e/>
                        </m:eqAr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</m:oMath>
                </a14:m>
                <a:r>
                  <a:rPr lang="en-US" sz="2000" b="1" dirty="0" smtClean="0">
                    <a:ea typeface="Calibri"/>
                    <a:cs typeface="Arial"/>
                  </a:rPr>
                  <a:t>r</a:t>
                </a:r>
                <a:r>
                  <a:rPr lang="en-US" sz="2000" b="1" baseline="30000" dirty="0" smtClean="0">
                    <a:ea typeface="Calibri"/>
                    <a:cs typeface="Arial"/>
                  </a:rPr>
                  <a:t>2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ঘ.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</m:oMath>
                </a14:m>
                <a:r>
                  <a:rPr lang="en-US" sz="2000" b="1" dirty="0">
                    <a:ea typeface="Calibri"/>
                    <a:cs typeface="Arial"/>
                  </a:rPr>
                  <a:t> </a:t>
                </a:r>
                <a:r>
                  <a:rPr lang="en-US" sz="2000" b="1" dirty="0" smtClean="0">
                    <a:ea typeface="Calibri"/>
                    <a:cs typeface="Arial"/>
                  </a:rPr>
                  <a:t>r</a:t>
                </a:r>
                <a:r>
                  <a:rPr lang="en-US" sz="2000" b="1" baseline="30000" dirty="0" smtClean="0">
                    <a:ea typeface="Calibri"/>
                    <a:cs typeface="Arial"/>
                  </a:rPr>
                  <a:t>2</a:t>
                </a:r>
                <a:endParaRPr lang="en-US" sz="2000" b="1" dirty="0" smtClean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2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একটি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বৃত্তের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ব্যাসার্ধ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5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সে.মি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হলে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,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পরিধি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কত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ক. 10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 খ.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 গ.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15 </a:t>
                </a:r>
                <a:r>
                  <a:rPr lang="en-US" sz="2000" b="1" dirty="0" err="1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ঘ 12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মি</a:t>
                </a:r>
                <a:endParaRPr lang="en-US" sz="2000" b="1" dirty="0" smtClean="0">
                  <a:solidFill>
                    <a:prstClr val="black"/>
                  </a:solidFill>
                  <a:ea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3.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বৃত্তের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ব্যাস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তিনগুণ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বাড়ালে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ক্ষেত্রফল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কত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গুন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হবে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ক. 4  খ. 9 গ. 12 ঘ. 16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4.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বৃত্তের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পরিধিঃ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ব্যাস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=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কত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ক.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: 2  খ.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: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গ.  1: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ঘ.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:2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5.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বৃত্তের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ব্যাস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6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সে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.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হলে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তার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ক্ষেত্রফল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কত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?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ক.  9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খ.  3</a:t>
                </a:r>
                <a:r>
                  <a:rPr lang="en-US" sz="2000" b="1" dirty="0"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Arial"/>
                      </a:rPr>
                      <m:t>𝝅</m:t>
                    </m:r>
                  </m:oMath>
                </a14:m>
                <a:r>
                  <a:rPr lang="en-US" sz="2000" b="1" baseline="30000" dirty="0">
                    <a:ea typeface="Calibri"/>
                    <a:cs typeface="Arial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গ.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.  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9</a:t>
                </a:r>
                <a:r>
                  <a:rPr lang="en-US" sz="2000" b="1" dirty="0"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Arial"/>
                      </a:rPr>
                      <m:t>𝝅</m:t>
                    </m:r>
                  </m:oMath>
                </a14:m>
                <a:r>
                  <a:rPr lang="en-US" sz="2000" b="1" baseline="30000" dirty="0" smtClean="0">
                    <a:ea typeface="Calibri"/>
                    <a:cs typeface="Arial"/>
                  </a:rPr>
                  <a:t>2 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ঘ.</a:t>
                </a:r>
                <a:r>
                  <a:rPr lang="en-US" sz="2000" b="1" dirty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.  3</a:t>
                </a: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000" dirty="0" smtClean="0">
                  <a:solidFill>
                    <a:prstClr val="black"/>
                  </a:solidFill>
                  <a:ea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prstClr val="black"/>
                  </a:solidFill>
                  <a:ea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prstClr val="black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54" y="1524000"/>
                <a:ext cx="9053245" cy="5181600"/>
              </a:xfrm>
              <a:prstGeom prst="verticalScroll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3000" y="6248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6138760"/>
                <a:ext cx="533915" cy="38997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138760"/>
                <a:ext cx="533915" cy="3899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0417" y="6096170"/>
                <a:ext cx="533915" cy="38997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17" y="6096170"/>
                <a:ext cx="533915" cy="3899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9654" y="6096170"/>
                <a:ext cx="533915" cy="38997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54" y="6096170"/>
                <a:ext cx="533915" cy="389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00600" y="6070216"/>
                <a:ext cx="533915" cy="38997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070216"/>
                <a:ext cx="533915" cy="3899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6075084"/>
                <a:ext cx="533915" cy="38997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075084"/>
                <a:ext cx="533915" cy="3899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5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9611E-7 L 0.27917 -0.534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26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9688E-6 L 0.00868 -0.372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8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688E-6 L -0.23507 -0.2727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256E-6 L -0.3375 -0.1688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8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99491E-6 L -0.55417 -0.0585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-2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265238"/>
          </a:xfrm>
          <a:prstGeom prst="star3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658" y="1219200"/>
            <a:ext cx="4495800" cy="4602163"/>
          </a:xfrm>
          <a:prstGeom prst="verticalScroll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ব্যাসার্ধ</a:t>
            </a:r>
            <a:r>
              <a:rPr lang="en-US" dirty="0" smtClean="0"/>
              <a:t> 14 </a:t>
            </a:r>
            <a:r>
              <a:rPr lang="en-US" dirty="0" err="1" smtClean="0"/>
              <a:t>সে.মি</a:t>
            </a:r>
            <a:r>
              <a:rPr lang="en-US" dirty="0" smtClean="0"/>
              <a:t>.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কেন্দ্রে</a:t>
            </a:r>
            <a:r>
              <a:rPr lang="en-US" dirty="0" smtClean="0"/>
              <a:t> </a:t>
            </a:r>
            <a:r>
              <a:rPr lang="en-US" dirty="0" smtClean="0">
                <a:ea typeface="Calibri"/>
                <a:cs typeface="Arial"/>
              </a:rPr>
              <a:t>75</a:t>
            </a:r>
            <a:r>
              <a:rPr lang="en-US" baseline="30000" dirty="0" smtClean="0">
                <a:ea typeface="Calibri"/>
                <a:cs typeface="Arial"/>
              </a:rPr>
              <a:t>0 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r>
              <a:rPr lang="en-US" dirty="0" err="1" smtClean="0"/>
              <a:t>বৃত্তাংশের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4463717" cy="4343400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12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990600"/>
            <a:ext cx="7620001" cy="512747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195661" y="3075057"/>
            <a:ext cx="275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64592"/>
            <a:ext cx="929163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76399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sz="4000" dirty="0" err="1" smtClean="0"/>
              <a:t>চিত্রগুলোর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53582"/>
            <a:ext cx="2819400" cy="248948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96" y="1424927"/>
            <a:ext cx="2967699" cy="236443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06433"/>
            <a:ext cx="2819400" cy="212316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96" y="4495800"/>
            <a:ext cx="2949490" cy="215257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31711" y="5898847"/>
            <a:ext cx="2133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খেলার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ফুট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বল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196" y="5668014"/>
            <a:ext cx="21146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গোলাকার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টেবিল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5111" y="3581400"/>
            <a:ext cx="1066800" cy="46166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পৃথিবী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215688"/>
            <a:ext cx="22289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গোলাকার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প্লেট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83482"/>
            <a:ext cx="9067800" cy="114300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-76200" y="1600200"/>
            <a:ext cx="9296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398" r="8135" b="1983"/>
          <a:stretch/>
        </p:blipFill>
        <p:spPr>
          <a:xfrm>
            <a:off x="152400" y="1278661"/>
            <a:ext cx="8762999" cy="49202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4300" y="-169334"/>
            <a:ext cx="9144000" cy="1143000"/>
          </a:xfrm>
          <a:prstGeom prst="star32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62400" y="1371600"/>
            <a:ext cx="990600" cy="1219200"/>
          </a:xfrm>
          <a:prstGeom prst="downArrow">
            <a:avLst/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1588911"/>
            <a:ext cx="4800600" cy="16002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বৃত্ত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সংক্রান্ত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পরিমাপ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4" y="0"/>
            <a:ext cx="9144000" cy="1143000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372600" cy="483076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পরিধি</a:t>
            </a:r>
            <a:r>
              <a:rPr lang="en-US" dirty="0" smtClean="0"/>
              <a:t> ও </a:t>
            </a:r>
            <a:r>
              <a:rPr lang="en-US" dirty="0" err="1" smtClean="0"/>
              <a:t>বৃত্তাংশের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বৃত্তকলার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67200" y="914400"/>
            <a:ext cx="838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752600"/>
            <a:ext cx="1676400" cy="1524000"/>
            <a:chOff x="1447800" y="1905000"/>
            <a:chExt cx="1676400" cy="1524000"/>
          </a:xfrm>
        </p:grpSpPr>
        <p:sp>
          <p:nvSpPr>
            <p:cNvPr id="5" name="Oval 4"/>
            <p:cNvSpPr/>
            <p:nvPr/>
          </p:nvSpPr>
          <p:spPr>
            <a:xfrm>
              <a:off x="1447800" y="1905000"/>
              <a:ext cx="1676400" cy="15240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5" idx="6"/>
            </p:cNvCxnSpPr>
            <p:nvPr/>
          </p:nvCxnSpPr>
          <p:spPr>
            <a:xfrm>
              <a:off x="2286000" y="2667000"/>
              <a:ext cx="8382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600200"/>
                <a:ext cx="4343400" cy="4953000"/>
              </a:xfrm>
              <a:noFill/>
              <a:ln w="76200">
                <a:solidFill>
                  <a:srgbClr val="FF000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     C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O       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দৈর্ঘ্যকে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পরিধি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বলা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হয়</a:t>
                </a:r>
                <a:r>
                  <a:rPr lang="en-US" dirty="0" smtClean="0"/>
                  <a:t> । </a:t>
                </a:r>
                <a:r>
                  <a:rPr lang="en-US" dirty="0" err="1" smtClean="0"/>
                  <a:t>কোনো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ব্যাসার্ধ</a:t>
                </a:r>
                <a:r>
                  <a:rPr lang="en-US" dirty="0" smtClean="0"/>
                  <a:t> r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পরিধি</a:t>
                </a:r>
                <a:r>
                  <a:rPr lang="en-US" dirty="0" smtClean="0"/>
                  <a:t> c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যেখানে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1416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600200"/>
                <a:ext cx="4343400" cy="4953000"/>
              </a:xfrm>
              <a:blipFill rotWithShape="1">
                <a:blip r:embed="rId3"/>
                <a:stretch>
                  <a:fillRect l="-1515" t="-109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953000"/>
              </a:xfrm>
              <a:prstGeom prst="verticalScroll">
                <a:avLst/>
              </a:prstGeom>
              <a:solidFill>
                <a:srgbClr val="00B050"/>
              </a:solidFill>
              <a:ln w="76200">
                <a:solidFill>
                  <a:srgbClr val="C0000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মনেকরি,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কেন্দ্র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বিশিষ্ট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ব্যাসার্ধ</a:t>
                </a:r>
                <a:r>
                  <a:rPr lang="en-US" sz="2000" dirty="0">
                    <a:solidFill>
                      <a:prstClr val="black"/>
                    </a:solidFill>
                  </a:rPr>
                  <a:t> r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এবং</a:t>
                </a:r>
                <a:r>
                  <a:rPr lang="en-US" sz="2000" dirty="0">
                    <a:solidFill>
                      <a:prstClr val="black"/>
                    </a:solidFill>
                  </a:rPr>
                  <a:t> AB = s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বৃত্তচাপ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কেন্দ্রে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কোণ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উৎপন্ন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করে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।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000" dirty="0" err="1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পরিধি</a:t>
                </a:r>
                <a:r>
                  <a:rPr lang="en-US" sz="2000" dirty="0">
                    <a:solidFill>
                      <a:prstClr val="black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কেন্দ্রে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উৎপন্ন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=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Arial"/>
                  </a:rPr>
                  <a:t>360</a:t>
                </a:r>
                <a:r>
                  <a:rPr lang="en-US" sz="2000" baseline="30000" dirty="0">
                    <a:solidFill>
                      <a:prstClr val="black"/>
                    </a:solidFill>
                    <a:ea typeface="Calibri"/>
                    <a:cs typeface="Arial"/>
                  </a:rPr>
                  <a:t>0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এবং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চাপ</a:t>
                </a:r>
                <a:r>
                  <a:rPr lang="en-US" sz="2000" dirty="0">
                    <a:solidFill>
                      <a:prstClr val="black"/>
                    </a:solidFill>
                  </a:rPr>
                  <a:t> s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দ্বারায়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কেন্দ্র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উৎপন্ন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কোণের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পরিমাপ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 err="1">
                    <a:solidFill>
                      <a:prstClr val="black"/>
                    </a:solidFill>
                  </a:rPr>
                  <a:t>আমরা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জানি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চাপ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দ্বারায়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উৎপন্ন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কেদ্রস্থ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ঐ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বৃত্ত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চাপের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সমানুপাতিক</a:t>
                </a:r>
                <a:r>
                  <a:rPr lang="en-US" sz="2000" dirty="0">
                    <a:solidFill>
                      <a:prstClr val="black"/>
                    </a:solidFill>
                  </a:rPr>
                  <a:t>।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360</m:t>
                        </m:r>
                        <m:r>
                          <m:rPr>
                            <m:nor/>
                          </m:rPr>
                          <a:rPr lang="en-US" sz="2000" baseline="30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000" dirty="0">
                    <a:solidFill>
                      <a:prstClr val="black"/>
                    </a:solidFill>
                  </a:rPr>
                  <a:t>, 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US" sz="2000" baseline="30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953000"/>
              </a:xfrm>
              <a:prstGeom prst="vertic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9979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70598" y="2209800"/>
            <a:ext cx="3048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646 -0.08327 C -0.03594 -0.08327 0.00538 -0.034 0.00538 0.0273 C 0.00538 0.08883 -0.03594 0.1388 -0.08646 0.1388 C -0.13698 0.1388 -0.17795 0.08883 -0.17795 0.0273 C -0.17795 -0.034 -0.13698 -0.08327 -0.08646 -0.08327 Z " pathEditMode="relative" rAng="0" ptsTypes="fffff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1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21661" cy="43434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6248400"/>
            <a:ext cx="8077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বৃত্তের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ব্যাস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26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মিটার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পরিধি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নির্ণয়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 ।</a:t>
            </a:r>
            <a:endParaRPr lang="en-US" sz="2400" dirty="0">
              <a:solidFill>
                <a:srgbClr val="C0000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  <a:prstGeom prst="verticalScroll">
                <a:avLst/>
              </a:prstGeom>
              <a:solidFill>
                <a:srgbClr val="FFFF00"/>
              </a:solidFill>
              <a:ln w="76200">
                <a:solidFill>
                  <a:srgbClr val="C00000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    </a:t>
                </a:r>
              </a:p>
              <a:p>
                <a:pPr marL="0" indent="0">
                  <a:buNone/>
                </a:pPr>
                <a:r>
                  <a:rPr lang="en-US" sz="9600" b="1" dirty="0" smtClean="0"/>
                  <a:t>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9600" b="1" dirty="0" smtClean="0"/>
                  <a:t>                                                    O  </a:t>
                </a:r>
              </a:p>
              <a:p>
                <a:pPr marL="0" indent="0">
                  <a:buNone/>
                </a:pPr>
                <a:r>
                  <a:rPr lang="en-US" sz="9600" b="1" dirty="0" smtClean="0"/>
                  <a:t>                                        A                   B                                        </a:t>
                </a:r>
              </a:p>
              <a:p>
                <a:pPr marL="0" indent="0">
                  <a:buNone/>
                </a:pPr>
                <a:r>
                  <a:rPr lang="en-US" sz="9600" b="1" dirty="0" smtClean="0"/>
                  <a:t>                                        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9600" b="1" dirty="0" err="1" smtClean="0"/>
                  <a:t>বৃত্তকলাঃ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একটি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চাপ</a:t>
                </a:r>
                <a:r>
                  <a:rPr lang="en-US" sz="9600" b="1" dirty="0" smtClean="0"/>
                  <a:t> ও </a:t>
                </a:r>
                <a:r>
                  <a:rPr lang="en-US" sz="9600" b="1" dirty="0" err="1" smtClean="0"/>
                  <a:t>চাপের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প্রান্তবিন্দু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সংশ্লিষ্ট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ব্যাসার্ধ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দ্বারায়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বেষ্টিত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ক্ষেত্রকে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বৃত্তকলা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বলা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হয়</a:t>
                </a:r>
                <a:r>
                  <a:rPr lang="en-US" sz="9600" b="1" dirty="0" smtClean="0"/>
                  <a:t>।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9600" b="1" dirty="0" err="1" smtClean="0"/>
                  <a:t>বৃত্তের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ব্যাসার্ধ</a:t>
                </a:r>
                <a:r>
                  <a:rPr lang="en-US" sz="9600" b="1" dirty="0" smtClean="0"/>
                  <a:t> r </a:t>
                </a:r>
                <a:r>
                  <a:rPr lang="en-US" sz="9600" b="1" dirty="0" err="1" smtClean="0"/>
                  <a:t>হলে</a:t>
                </a:r>
                <a:r>
                  <a:rPr lang="en-US" sz="9600" b="1" dirty="0" smtClean="0"/>
                  <a:t>,  </a:t>
                </a:r>
                <a:r>
                  <a:rPr lang="en-US" sz="9600" dirty="0" smtClean="0">
                    <a:solidFill>
                      <a:srgbClr val="FF0000"/>
                    </a:solidFill>
                  </a:rPr>
                  <a:t>বৃত্তের</a:t>
                </a:r>
                <a:r>
                  <a:rPr lang="en-US" sz="9600" dirty="0">
                    <a:solidFill>
                      <a:srgbClr val="FF0000"/>
                    </a:solidFill>
                  </a:rPr>
                  <a:t> </a:t>
                </a:r>
                <a:r>
                  <a:rPr lang="en-US" sz="9600" dirty="0" err="1">
                    <a:solidFill>
                      <a:srgbClr val="FF0000"/>
                    </a:solidFill>
                  </a:rPr>
                  <a:t>ক্ষেত্রফল</a:t>
                </a:r>
                <a:r>
                  <a:rPr lang="en-US" sz="96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96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m:rPr>
                        <m:nor/>
                      </m:rPr>
                      <a:rPr lang="en-US" sz="9600">
                        <a:solidFill>
                          <a:srgbClr val="FF0000"/>
                        </a:solidFill>
                        <a:latin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sz="96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9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ea typeface="Cambria Math"/>
                  </a:rPr>
                  <a:t>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9600" b="1" dirty="0" err="1" smtClean="0"/>
                  <a:t>বৃত্তকলার</a:t>
                </a:r>
                <a:r>
                  <a:rPr lang="en-US" sz="9600" b="1" dirty="0" smtClean="0"/>
                  <a:t> </a:t>
                </a:r>
                <a:r>
                  <a:rPr lang="en-US" sz="9600" b="1" dirty="0" err="1" smtClean="0"/>
                  <a:t>ক্ষেত্রফল</a:t>
                </a:r>
                <a:r>
                  <a:rPr lang="en-US" sz="96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US" sz="9600" b="1" i="1" smtClean="0"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en-US" sz="9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9600" b="1" i="1" dirty="0" smtClean="0">
                        <a:latin typeface="Cambria Math"/>
                        <a:ea typeface="Cambria Math"/>
                      </a:rPr>
                      <m:t>× </m:t>
                    </m:r>
                    <m:r>
                      <a:rPr lang="en-US" sz="9600" b="1" i="1" dirty="0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9600" b="1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9600" dirty="0">
                    <a:ea typeface="Calibri"/>
                    <a:cs typeface="Arial"/>
                  </a:rPr>
                  <a:t>r</a:t>
                </a:r>
                <a:r>
                  <a:rPr lang="en-US" sz="9600" baseline="30000" dirty="0">
                    <a:ea typeface="Calibri"/>
                    <a:cs typeface="Arial"/>
                  </a:rPr>
                  <a:t>2</a:t>
                </a:r>
                <a:endParaRPr lang="en-US" sz="96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:r>
                  <a:rPr lang="en-US" sz="96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9600" b="1" dirty="0" smtClean="0"/>
                  <a:t>                                  </a:t>
                </a:r>
                <a:endParaRPr lang="en-US" sz="9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  <a:prstGeom prst="vertic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581400" y="2424108"/>
            <a:ext cx="1371600" cy="1143000"/>
            <a:chOff x="2895600" y="1768009"/>
            <a:chExt cx="1371600" cy="1143000"/>
          </a:xfrm>
        </p:grpSpPr>
        <p:sp>
          <p:nvSpPr>
            <p:cNvPr id="4" name="Oval 3"/>
            <p:cNvSpPr/>
            <p:nvPr/>
          </p:nvSpPr>
          <p:spPr>
            <a:xfrm>
              <a:off x="2895600" y="1768009"/>
              <a:ext cx="1371600" cy="1143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581400" y="2339509"/>
              <a:ext cx="533400" cy="3429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4" idx="3"/>
            </p:cNvCxnSpPr>
            <p:nvPr/>
          </p:nvCxnSpPr>
          <p:spPr>
            <a:xfrm flipH="1">
              <a:off x="3096466" y="2339509"/>
              <a:ext cx="484934" cy="404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5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star32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৩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prstGeom prst="verticalScroll">
                <a:avLst/>
              </a:prstGeom>
              <a:solidFill>
                <a:srgbClr val="00B050"/>
              </a:solidFill>
              <a:ln w="76200">
                <a:solidFill>
                  <a:srgbClr val="FF0000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smtClean="0"/>
                  <a:t>1. </a:t>
                </a:r>
                <a:r>
                  <a:rPr lang="en-US" sz="2400" dirty="0" err="1" smtClean="0"/>
                  <a:t>একটি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বৃত্তের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ব্যাস</a:t>
                </a:r>
                <a:r>
                  <a:rPr lang="en-US" sz="2400" dirty="0" smtClean="0"/>
                  <a:t> 8 </a:t>
                </a:r>
                <a:r>
                  <a:rPr lang="en-US" sz="2400" dirty="0" err="1" smtClean="0"/>
                  <a:t>সে.মি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বৃত্তচাপ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কেন্দ্রে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ea typeface="Calibri"/>
                    <a:cs typeface="Arial"/>
                  </a:rPr>
                  <a:t>56</a:t>
                </a:r>
                <a:r>
                  <a:rPr lang="en-US" sz="2400" baseline="30000" dirty="0">
                    <a:ea typeface="Calibri"/>
                    <a:cs typeface="Arial"/>
                  </a:rPr>
                  <a:t>0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কোণ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উৎপন্ন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করলে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বৃত্তচাপের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দৈর্ঘ্য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এবং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বৃত্তকলার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নির্ণয়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</a:t>
                </a:r>
                <a:r>
                  <a:rPr lang="en-US" sz="2400" dirty="0" smtClean="0"/>
                  <a:t> ।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err="1" smtClean="0"/>
                  <a:t>সমাধানঃ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মনেকরি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বৃত্তের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ব্যাসার্ধ</a:t>
                </a:r>
                <a:r>
                  <a:rPr lang="en-US" sz="2400" dirty="0" smtClean="0"/>
                  <a:t>  r=  ৪ </a:t>
                </a:r>
                <a:r>
                  <a:rPr lang="en-US" sz="2400" dirty="0" err="1" smtClean="0"/>
                  <a:t>সে.মি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বৃত্তচাপের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দৈর্ঘ্য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বৃত্তচাপ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দ্বারায়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ক্রেন্দ্রে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উত্তন্ন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কোণ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ea typeface="Calibri"/>
                    <a:cs typeface="Arial"/>
                  </a:rPr>
                  <a:t>56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0</a:t>
                </a:r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err="1" smtClean="0"/>
                  <a:t>আমরা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জানি</a:t>
                </a:r>
                <a:r>
                  <a:rPr lang="en-US" sz="2400" dirty="0" smtClean="0"/>
                  <a:t>,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1416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560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সে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মি</a:t>
                </a:r>
                <a:r>
                  <a:rPr lang="en-US" sz="2400" dirty="0" smtClean="0"/>
                  <a:t>. = 7.82 </a:t>
                </a:r>
                <a:r>
                  <a:rPr lang="en-US" sz="2400" dirty="0" err="1" smtClean="0"/>
                  <a:t>সে.মি</a:t>
                </a:r>
                <a:r>
                  <a:rPr lang="en-US" sz="2400" dirty="0" smtClean="0"/>
                  <a:t>. ( </a:t>
                </a:r>
                <a:r>
                  <a:rPr lang="en-US" sz="2400" dirty="0" err="1" smtClean="0"/>
                  <a:t>উত্তর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বৃত্তাংশে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360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360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100"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</m:den>
                    </m:f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1416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82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সে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মি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31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28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সে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মি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 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প্রায়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উত্তর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prstGeom prst="verticalScroll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622</Words>
  <Application>Microsoft Office PowerPoint</Application>
  <PresentationFormat>On-screen Show (4:3)</PresentationFormat>
  <Paragraphs>89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নিচের চিত্রগুলোর দিকে লক্ষ করি </vt:lpstr>
      <vt:lpstr> </vt:lpstr>
      <vt:lpstr>আজকের পাঠ শেষে </vt:lpstr>
      <vt:lpstr>PowerPoint Presentation</vt:lpstr>
      <vt:lpstr>একক কাজ </vt:lpstr>
      <vt:lpstr>পাঠ উপস্থাপন 2 </vt:lpstr>
      <vt:lpstr>পাঠ উপস্থাপন ৩ </vt:lpstr>
      <vt:lpstr>পাঠ উপস্থাপন ৪</vt:lpstr>
      <vt:lpstr>দলীয় কাজ </vt:lpstr>
      <vt:lpstr>মুল্যায়ন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BHAM</cp:lastModifiedBy>
  <cp:revision>131</cp:revision>
  <dcterms:created xsi:type="dcterms:W3CDTF">2006-08-16T00:00:00Z</dcterms:created>
  <dcterms:modified xsi:type="dcterms:W3CDTF">2020-09-15T06:23:37Z</dcterms:modified>
</cp:coreProperties>
</file>