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8" r:id="rId3"/>
    <p:sldId id="295" r:id="rId4"/>
    <p:sldId id="260" r:id="rId5"/>
    <p:sldId id="298" r:id="rId6"/>
    <p:sldId id="281" r:id="rId7"/>
    <p:sldId id="282" r:id="rId8"/>
    <p:sldId id="263" r:id="rId9"/>
    <p:sldId id="285" r:id="rId10"/>
    <p:sldId id="286" r:id="rId11"/>
    <p:sldId id="287" r:id="rId12"/>
    <p:sldId id="288" r:id="rId13"/>
    <p:sldId id="296" r:id="rId14"/>
    <p:sldId id="289" r:id="rId15"/>
    <p:sldId id="290" r:id="rId16"/>
    <p:sldId id="291" r:id="rId17"/>
    <p:sldId id="292" r:id="rId18"/>
    <p:sldId id="293" r:id="rId19"/>
    <p:sldId id="297" r:id="rId20"/>
    <p:sldId id="275"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0066"/>
    <a:srgbClr val="A71175"/>
    <a:srgbClr val="950F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7" autoAdjust="0"/>
    <p:restoredTop sz="94660"/>
  </p:normalViewPr>
  <p:slideViewPr>
    <p:cSldViewPr>
      <p:cViewPr>
        <p:scale>
          <a:sx n="65" d="100"/>
          <a:sy n="65" d="100"/>
        </p:scale>
        <p:origin x="-1524" y="-4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4A05E-CF0B-4D1E-8B57-6004C5E01A43}" type="datetimeFigureOut">
              <a:rPr lang="en-US" smtClean="0"/>
              <a:t>9/15/2020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BE3E6-790D-43E1-90D8-0C6247086F34}" type="slidenum">
              <a:rPr lang="en-US" smtClean="0"/>
              <a:t>‹#›</a:t>
            </a:fld>
            <a:endParaRPr lang="en-US"/>
          </a:p>
        </p:txBody>
      </p:sp>
    </p:spTree>
    <p:extLst>
      <p:ext uri="{BB962C8B-B14F-4D97-AF65-F5344CB8AC3E}">
        <p14:creationId xmlns:p14="http://schemas.microsoft.com/office/powerpoint/2010/main" val="1609166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4B5A08-9769-4FE6-A579-DCD18BA4CB9D}" type="slidenum">
              <a:rPr lang="en-US" smtClean="0"/>
              <a:t>1</a:t>
            </a:fld>
            <a:endParaRPr lang="en-US" dirty="0"/>
          </a:p>
        </p:txBody>
      </p:sp>
    </p:spTree>
    <p:extLst>
      <p:ext uri="{BB962C8B-B14F-4D97-AF65-F5344CB8AC3E}">
        <p14:creationId xmlns:p14="http://schemas.microsoft.com/office/powerpoint/2010/main" val="745876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EF1BE3E6-790D-43E1-90D8-0C6247086F34}" type="slidenum">
              <a:rPr lang="en-US" smtClean="0"/>
              <a:t>17</a:t>
            </a:fld>
            <a:endParaRPr lang="en-US"/>
          </a:p>
        </p:txBody>
      </p:sp>
    </p:spTree>
    <p:extLst>
      <p:ext uri="{BB962C8B-B14F-4D97-AF65-F5344CB8AC3E}">
        <p14:creationId xmlns:p14="http://schemas.microsoft.com/office/powerpoint/2010/main" val="525242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8254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075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5075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9/15/2020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9/15/2020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9/15/2020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9/15/2020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9/15/2020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98767" y="76201"/>
            <a:ext cx="8969034" cy="6705599"/>
          </a:xfrm>
          <a:prstGeom prst="rect">
            <a:avLst/>
          </a:prstGeom>
          <a:noFill/>
          <a:ln w="190500" cap="rnd">
            <a:solidFill>
              <a:srgbClr val="A7117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A2687"/>
              </a:solidFill>
            </a:endParaRPr>
          </a:p>
        </p:txBody>
      </p:sp>
      <p:sp>
        <p:nvSpPr>
          <p:cNvPr id="8" name="Rectangle 7"/>
          <p:cNvSpPr/>
          <p:nvPr userDrawn="1"/>
        </p:nvSpPr>
        <p:spPr>
          <a:xfrm>
            <a:off x="304800" y="304800"/>
            <a:ext cx="8534400" cy="6248400"/>
          </a:xfrm>
          <a:prstGeom prst="rect">
            <a:avLst/>
          </a:prstGeom>
          <a:noFill/>
          <a:ln w="79375" cap="rnd">
            <a:solidFill>
              <a:srgbClr val="A71175"/>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905000"/>
            <a:ext cx="5486400" cy="3810000"/>
          </a:xfrm>
          <a:prstGeom prst="rect">
            <a:avLst/>
          </a:prstGeom>
          <a:ln w="88900" cap="sq" cmpd="thickThin">
            <a:solidFill>
              <a:srgbClr val="000000"/>
            </a:solidFill>
            <a:prstDash val="solid"/>
            <a:miter lim="800000"/>
          </a:ln>
          <a:effectLst>
            <a:innerShdw blurRad="76200">
              <a:srgbClr val="000000"/>
            </a:innerShdw>
          </a:effectLst>
        </p:spPr>
      </p:pic>
      <p:sp>
        <p:nvSpPr>
          <p:cNvPr id="8" name="Rectangle 7"/>
          <p:cNvSpPr/>
          <p:nvPr/>
        </p:nvSpPr>
        <p:spPr>
          <a:xfrm>
            <a:off x="729641" y="507831"/>
            <a:ext cx="7620000" cy="1012039"/>
          </a:xfrm>
          <a:prstGeom prst="rect">
            <a:avLst/>
          </a:prstGeom>
          <a:noFill/>
        </p:spPr>
        <p:txBody>
          <a:bodyPr wrap="square" lIns="91440" tIns="45720" rIns="91440" bIns="45720" numCol="1">
            <a:prstTxWarp prst="textPlain">
              <a:avLst/>
            </a:prstTxWarp>
            <a:spAutoFit/>
          </a:bodyPr>
          <a:lstStyle/>
          <a:p>
            <a:pPr algn="ctr"/>
            <a:r>
              <a:rPr lang="en-US" sz="6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আজকের</a:t>
            </a: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en-US" sz="60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পাঠে</a:t>
            </a:r>
            <a:r>
              <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bn-BD"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সবাইকে শুভেচ্ছা</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val="841084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2000" fill="hold" grpId="0" nodeType="with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8"/>
                                        </p:tgtEl>
                                        <p:attrNameLst>
                                          <p:attrName>ppt_y</p:attrName>
                                        </p:attrNameLst>
                                      </p:cBhvr>
                                      <p:tavLst>
                                        <p:tav tm="0">
                                          <p:val>
                                            <p:strVal val="#ppt_y"/>
                                          </p:val>
                                        </p:tav>
                                        <p:tav tm="100000">
                                          <p:val>
                                            <p:strVal val="#ppt_y"/>
                                          </p:val>
                                        </p:tav>
                                      </p:tavLst>
                                    </p:anim>
                                    <p:anim calcmode="lin" valueType="num">
                                      <p:cBhvr>
                                        <p:cTn id="9" dur="20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28900" y="557606"/>
            <a:ext cx="4038600" cy="646331"/>
          </a:xfrm>
          <a:prstGeom prst="rect">
            <a:avLst/>
          </a:prstGeom>
          <a:solidFill>
            <a:schemeClr val="bg1"/>
          </a:solidFill>
        </p:spPr>
        <p:txBody>
          <a:bodyPr wrap="square" rtlCol="0">
            <a:spAutoFit/>
          </a:bodyPr>
          <a:lstStyle/>
          <a:p>
            <a:r>
              <a:rPr lang="bn-BD" sz="3600" b="1" dirty="0" smtClean="0">
                <a:latin typeface="NikoshBAN" pitchFamily="2" charset="0"/>
                <a:cs typeface="NikoshBAN" pitchFamily="2" charset="0"/>
              </a:rPr>
              <a:t>ছবিতে কী দেখতে পাচ্ছো?</a:t>
            </a:r>
            <a:endParaRPr lang="en-US" sz="3600" b="1"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217041"/>
            <a:ext cx="2743200" cy="228816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TextBox 2"/>
          <p:cNvSpPr txBox="1"/>
          <p:nvPr/>
        </p:nvSpPr>
        <p:spPr>
          <a:xfrm>
            <a:off x="768626" y="4191000"/>
            <a:ext cx="7620000" cy="1815882"/>
          </a:xfrm>
          <a:prstGeom prst="rect">
            <a:avLst/>
          </a:prstGeom>
          <a:noFill/>
        </p:spPr>
        <p:txBody>
          <a:bodyPr wrap="square" rtlCol="0">
            <a:spAutoFit/>
          </a:bodyPr>
          <a:lstStyle/>
          <a:p>
            <a:r>
              <a:rPr lang="bn-BD" sz="2800" b="1" dirty="0" smtClean="0">
                <a:latin typeface="NikoshBAN" pitchFamily="2" charset="0"/>
                <a:cs typeface="NikoshBAN" pitchFamily="2" charset="0"/>
              </a:rPr>
              <a:t>বুধ সৌরজগতের ক্ষুদ্রতম এবং সূর্যের নিকটতম গ্রহ। এর ব্যাস ৪,৮৫০ কিলোমিটার এবং ওজন পৃথিবীর ৫০ভাগের ৩ ভাগের সমান। সূর্য থেকে এর গড় দূরত্ব ৫.</a:t>
            </a:r>
            <a:r>
              <a:rPr lang="en-US" sz="2800" b="1" dirty="0" smtClean="0">
                <a:latin typeface="NikoshBAN" pitchFamily="2" charset="0"/>
                <a:cs typeface="NikoshBAN" pitchFamily="2" charset="0"/>
              </a:rPr>
              <a:t>৮ </a:t>
            </a:r>
            <a:r>
              <a:rPr lang="en-US" sz="2800" b="1" dirty="0" err="1" smtClean="0">
                <a:latin typeface="NikoshBAN" pitchFamily="2" charset="0"/>
                <a:cs typeface="NikoshBAN" pitchFamily="2" charset="0"/>
              </a:rPr>
              <a:t>কোটি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কি.মি</a:t>
            </a:r>
            <a:r>
              <a:rPr lang="en-US" sz="2800" b="1" dirty="0" smtClean="0">
                <a:latin typeface="NikoshBAN" pitchFamily="2" charset="0"/>
                <a:cs typeface="NikoshBAN" pitchFamily="2" charset="0"/>
              </a:rPr>
              <a:t>. । </a:t>
            </a:r>
            <a:r>
              <a:rPr lang="en-US" sz="2800" b="1" dirty="0" err="1" smtClean="0">
                <a:latin typeface="NikoshBAN" pitchFamily="2" charset="0"/>
                <a:cs typeface="NikoshBAN" pitchFamily="2" charset="0"/>
              </a:rPr>
              <a:t>সূর্যের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চারদিকে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পরিক্রমণ</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বুধ</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গ্রহের</a:t>
            </a:r>
            <a:r>
              <a:rPr lang="en-US" sz="2800" b="1" dirty="0" smtClean="0">
                <a:latin typeface="NikoshBAN" pitchFamily="2" charset="0"/>
                <a:cs typeface="NikoshBAN" pitchFamily="2" charset="0"/>
              </a:rPr>
              <a:t> ৮৮ </a:t>
            </a:r>
            <a:r>
              <a:rPr lang="en-US" sz="2800" b="1" dirty="0" err="1" smtClean="0">
                <a:latin typeface="NikoshBAN" pitchFamily="2" charset="0"/>
                <a:cs typeface="NikoshBAN" pitchFamily="2" charset="0"/>
              </a:rPr>
              <a:t>দিন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সময়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লাগে</a:t>
            </a:r>
            <a:r>
              <a:rPr lang="en-US" sz="2800" b="1" dirty="0" smtClean="0">
                <a:latin typeface="NikoshBAN" pitchFamily="2" charset="0"/>
                <a:cs typeface="NikoshBAN" pitchFamily="2" charset="0"/>
              </a:rPr>
              <a:t>।</a:t>
            </a:r>
            <a:r>
              <a:rPr lang="bn-BD"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বুধের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উপগ্রহ</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নেই</a:t>
            </a:r>
            <a:r>
              <a:rPr lang="en-US" sz="2800" b="1" dirty="0" smtClean="0">
                <a:latin typeface="NikoshBAN" pitchFamily="2" charset="0"/>
                <a:cs typeface="NikoshBAN" pitchFamily="2" charset="0"/>
              </a:rPr>
              <a:t>।</a:t>
            </a:r>
            <a:endParaRPr lang="en-US" sz="2800" b="1" dirty="0">
              <a:latin typeface="NikoshBAN" pitchFamily="2" charset="0"/>
              <a:cs typeface="NikoshBAN" pitchFamily="2" charset="0"/>
            </a:endParaRPr>
          </a:p>
        </p:txBody>
      </p:sp>
      <p:sp>
        <p:nvSpPr>
          <p:cNvPr id="5" name="TextBox 4"/>
          <p:cNvSpPr txBox="1"/>
          <p:nvPr/>
        </p:nvSpPr>
        <p:spPr>
          <a:xfrm>
            <a:off x="2685435" y="457200"/>
            <a:ext cx="3771900" cy="707886"/>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smtClean="0">
                <a:ln>
                  <a:solidFill>
                    <a:schemeClr val="tx1"/>
                  </a:solidFill>
                </a:ln>
                <a:latin typeface="NikoshBAN" pitchFamily="2" charset="0"/>
                <a:cs typeface="NikoshBAN" pitchFamily="2" charset="0"/>
              </a:rPr>
              <a:t>বুধ গ্রহের ছবি</a:t>
            </a:r>
            <a:endParaRPr lang="en-US" sz="4000" dirty="0">
              <a:ln>
                <a:solidFill>
                  <a:schemeClr val="tx1"/>
                </a:solidFill>
              </a:ln>
              <a:latin typeface="NikoshBAN" pitchFamily="2" charset="0"/>
              <a:cs typeface="NikoshBAN" pitchFamily="2" charset="0"/>
            </a:endParaRPr>
          </a:p>
        </p:txBody>
      </p:sp>
    </p:spTree>
    <p:extLst>
      <p:ext uri="{BB962C8B-B14F-4D97-AF65-F5344CB8AC3E}">
        <p14:creationId xmlns:p14="http://schemas.microsoft.com/office/powerpoint/2010/main" val="418495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iterate type="wd">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33600" y="508593"/>
            <a:ext cx="5943600" cy="707886"/>
          </a:xfrm>
          <a:prstGeom prst="rect">
            <a:avLst/>
          </a:prstGeom>
          <a:solidFill>
            <a:schemeClr val="bg1"/>
          </a:solidFill>
        </p:spPr>
        <p:txBody>
          <a:bodyPr wrap="square" rtlCol="0">
            <a:spAutoFit/>
          </a:bodyPr>
          <a:lstStyle/>
          <a:p>
            <a:r>
              <a:rPr lang="bn-BD" sz="4000" b="1" dirty="0" smtClean="0">
                <a:latin typeface="NikoshBAN" pitchFamily="2" charset="0"/>
                <a:cs typeface="NikoshBAN" pitchFamily="2" charset="0"/>
              </a:rPr>
              <a:t>ছবিতে কোন গ্রহ দেখতে পাচ্ছো?</a:t>
            </a:r>
            <a:endParaRPr lang="en-US" sz="4000" b="1" dirty="0">
              <a:latin typeface="NikoshBAN" pitchFamily="2" charset="0"/>
              <a:cs typeface="NikoshBAN" pitchFamily="2" charset="0"/>
            </a:endParaRPr>
          </a:p>
        </p:txBody>
      </p:sp>
      <p:sp>
        <p:nvSpPr>
          <p:cNvPr id="4" name="TextBox 3"/>
          <p:cNvSpPr txBox="1"/>
          <p:nvPr/>
        </p:nvSpPr>
        <p:spPr>
          <a:xfrm>
            <a:off x="1412631" y="388859"/>
            <a:ext cx="6629400" cy="769441"/>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400" dirty="0" smtClean="0">
                <a:ln>
                  <a:solidFill>
                    <a:schemeClr val="tx1"/>
                  </a:solidFill>
                </a:ln>
                <a:latin typeface="NikoshBAN" pitchFamily="2" charset="0"/>
                <a:cs typeface="NikoshBAN" pitchFamily="2" charset="0"/>
              </a:rPr>
              <a:t>শুক্র </a:t>
            </a:r>
            <a:endParaRPr lang="en-US" sz="4400" dirty="0">
              <a:ln>
                <a:solidFill>
                  <a:schemeClr val="tx1"/>
                </a:solidFill>
              </a:ln>
              <a:latin typeface="NikoshBAN" pitchFamily="2" charset="0"/>
              <a:cs typeface="NikoshBAN" pitchFamily="2" charset="0"/>
            </a:endParaRPr>
          </a:p>
        </p:txBody>
      </p:sp>
      <p:sp>
        <p:nvSpPr>
          <p:cNvPr id="5" name="TextBox 4"/>
          <p:cNvSpPr txBox="1"/>
          <p:nvPr/>
        </p:nvSpPr>
        <p:spPr>
          <a:xfrm>
            <a:off x="685800" y="4114800"/>
            <a:ext cx="8001000" cy="1384995"/>
          </a:xfrm>
          <a:prstGeom prst="rect">
            <a:avLst/>
          </a:prstGeom>
          <a:noFill/>
        </p:spPr>
        <p:txBody>
          <a:bodyPr wrap="square" rtlCol="0">
            <a:spAutoFit/>
          </a:bodyPr>
          <a:lstStyle/>
          <a:p>
            <a:r>
              <a:rPr lang="bn-BD" sz="2800" b="1" dirty="0" smtClean="0">
                <a:latin typeface="NikoshBAN" pitchFamily="2" charset="0"/>
                <a:cs typeface="NikoshBAN" pitchFamily="2" charset="0"/>
              </a:rPr>
              <a:t>সূর্যের থেকে দূরত্বের দিক দিয়ে শুক্রের অবস্থান দ্বিতীয়। সুর্য থেকে শুক্র গ্রহের দুরত্ব ১০.৮ </a:t>
            </a:r>
            <a:r>
              <a:rPr lang="en-US" sz="2800" b="1" dirty="0" err="1" smtClean="0">
                <a:latin typeface="NikoshBAN" pitchFamily="2" charset="0"/>
                <a:cs typeface="NikoshBAN" pitchFamily="2" charset="0"/>
              </a:rPr>
              <a:t>কোটি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কি.মি</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এবং</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পৃথিবী</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থেকে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এর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দুরত্ব</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মাত্র</a:t>
            </a:r>
            <a:r>
              <a:rPr lang="en-US" sz="2800" b="1" dirty="0" smtClean="0">
                <a:latin typeface="NikoshBAN" pitchFamily="2" charset="0"/>
                <a:cs typeface="NikoshBAN" pitchFamily="2" charset="0"/>
              </a:rPr>
              <a:t> ৪৩ </a:t>
            </a:r>
            <a:r>
              <a:rPr lang="en-US" sz="2800" b="1" dirty="0" err="1" smtClean="0">
                <a:latin typeface="NikoshBAN" pitchFamily="2" charset="0"/>
                <a:cs typeface="NikoshBAN" pitchFamily="2" charset="0"/>
              </a:rPr>
              <a:t>কোটি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a:t>
            </a:r>
            <a:r>
              <a:rPr lang="bn-BD" sz="2800" b="1" dirty="0" smtClean="0">
                <a:latin typeface="NikoshBAN" pitchFamily="2" charset="0"/>
                <a:cs typeface="NikoshBAN" pitchFamily="2" charset="0"/>
              </a:rPr>
              <a:t>.</a:t>
            </a:r>
            <a:r>
              <a:rPr lang="en-US" sz="2800" b="1" dirty="0" err="1" smtClean="0">
                <a:latin typeface="NikoshBAN" pitchFamily="2" charset="0"/>
                <a:cs typeface="NikoshBAN" pitchFamily="2" charset="0"/>
              </a:rPr>
              <a:t>মি</a:t>
            </a:r>
            <a:r>
              <a:rPr lang="en-US" sz="2800" b="1" dirty="0" smtClean="0">
                <a:latin typeface="NikoshBAN" pitchFamily="2" charset="0"/>
                <a:cs typeface="NikoshBAN" pitchFamily="2" charset="0"/>
              </a:rPr>
              <a:t> । </a:t>
            </a:r>
            <a:r>
              <a:rPr lang="en-US" sz="2800" b="1" dirty="0" err="1" smtClean="0">
                <a:latin typeface="NikoshBAN" pitchFamily="2" charset="0"/>
                <a:cs typeface="NikoshBAN" pitchFamily="2" charset="0"/>
              </a:rPr>
              <a:t>সুর্যকে</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একবার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প্রদক্ষিন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করতে</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এর</a:t>
            </a:r>
            <a:r>
              <a:rPr lang="en-US" sz="2800" b="1" dirty="0" smtClean="0">
                <a:latin typeface="NikoshBAN" pitchFamily="2" charset="0"/>
                <a:cs typeface="NikoshBAN" pitchFamily="2" charset="0"/>
              </a:rPr>
              <a:t> ২২৫ </a:t>
            </a:r>
            <a:r>
              <a:rPr lang="en-US" sz="2800" b="1" dirty="0" err="1" smtClean="0">
                <a:latin typeface="NikoshBAN" pitchFamily="2" charset="0"/>
                <a:cs typeface="NikoshBAN" pitchFamily="2" charset="0"/>
              </a:rPr>
              <a:t>দিন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সময়</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লাগে</a:t>
            </a:r>
            <a:r>
              <a:rPr lang="en-US" sz="2800" b="1" dirty="0" smtClean="0">
                <a:latin typeface="NikoshBAN" pitchFamily="2" charset="0"/>
                <a:cs typeface="NikoshBAN" pitchFamily="2" charset="0"/>
              </a:rPr>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216478"/>
            <a:ext cx="4495800" cy="2669722"/>
          </a:xfrm>
          <a:prstGeom prst="ellipse">
            <a:avLst/>
          </a:prstGeom>
          <a:ln>
            <a:noFill/>
          </a:ln>
          <a:effectLst>
            <a:softEdge rad="112500"/>
          </a:effectLst>
        </p:spPr>
      </p:pic>
    </p:spTree>
    <p:extLst>
      <p:ext uri="{BB962C8B-B14F-4D97-AF65-F5344CB8AC3E}">
        <p14:creationId xmlns:p14="http://schemas.microsoft.com/office/powerpoint/2010/main" val="296479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57400" y="435114"/>
            <a:ext cx="5867399" cy="707886"/>
          </a:xfrm>
          <a:prstGeom prst="rect">
            <a:avLst/>
          </a:prstGeom>
          <a:solidFill>
            <a:schemeClr val="bg1"/>
          </a:solidFill>
        </p:spPr>
        <p:txBody>
          <a:bodyPr wrap="square" rtlCol="0">
            <a:spAutoFit/>
          </a:bodyPr>
          <a:lstStyle/>
          <a:p>
            <a:r>
              <a:rPr lang="bn-BD" sz="4000" b="1" dirty="0" smtClean="0">
                <a:latin typeface="NikoshBAN" pitchFamily="2" charset="0"/>
                <a:cs typeface="NikoshBAN" pitchFamily="2" charset="0"/>
              </a:rPr>
              <a:t>ছবিতে কোন গ্রহ দেখতে পাচ্ছো?</a:t>
            </a:r>
            <a:endParaRPr lang="en-US" sz="4000" b="1" dirty="0">
              <a:latin typeface="NikoshBAN" pitchFamily="2" charset="0"/>
              <a:cs typeface="NikoshBAN" pitchFamily="2" charset="0"/>
            </a:endParaRPr>
          </a:p>
        </p:txBody>
      </p:sp>
      <p:sp>
        <p:nvSpPr>
          <p:cNvPr id="3" name="TextBox 2"/>
          <p:cNvSpPr txBox="1"/>
          <p:nvPr/>
        </p:nvSpPr>
        <p:spPr>
          <a:xfrm>
            <a:off x="685800" y="3881497"/>
            <a:ext cx="8001000" cy="2062103"/>
          </a:xfrm>
          <a:prstGeom prst="rect">
            <a:avLst/>
          </a:prstGeom>
          <a:noFill/>
        </p:spPr>
        <p:txBody>
          <a:bodyPr wrap="square" rtlCol="0">
            <a:spAutoFit/>
          </a:bodyPr>
          <a:lstStyle/>
          <a:p>
            <a:r>
              <a:rPr lang="bn-BD" sz="3200" b="1" dirty="0" smtClean="0">
                <a:latin typeface="NikoshBAN" pitchFamily="2" charset="0"/>
                <a:cs typeface="NikoshBAN" pitchFamily="2" charset="0"/>
              </a:rPr>
              <a:t>পৃথিবী সূর্যের তৃতীয় নিকটতম গ্রহ। চন্দ্র পৃথিবীর একমাত্র উপগ্রহ।পৃথিবীর আয়তন ৫১০,১০০,৪২২ বর্গ কলোমিটার। সূর্য থেকে পৃথিবীর গড় দূরত্ব ১৫ কোটি কি.মি</a:t>
            </a:r>
            <a:r>
              <a:rPr lang="en-US" sz="3200" b="1" dirty="0" smtClean="0">
                <a:latin typeface="NikoshBAN" pitchFamily="2" charset="0"/>
                <a:cs typeface="NikoshBAN" pitchFamily="2" charset="0"/>
              </a:rPr>
              <a:t>।</a:t>
            </a:r>
            <a:r>
              <a:rPr lang="en-US" sz="3200" b="1" dirty="0" err="1" smtClean="0">
                <a:latin typeface="NikoshBAN" pitchFamily="2" charset="0"/>
                <a:cs typeface="NikoshBAN" pitchFamily="2" charset="0"/>
              </a:rPr>
              <a:t>পৃথিবী</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থেকে </a:t>
            </a:r>
            <a:r>
              <a:rPr lang="en-US" sz="3200" b="1" dirty="0" err="1" smtClean="0">
                <a:latin typeface="NikoshBAN" pitchFamily="2" charset="0"/>
                <a:cs typeface="NikoshBAN" pitchFamily="2" charset="0"/>
              </a:rPr>
              <a:t>চন্দ্রের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গড়</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দুরত্ব</a:t>
            </a:r>
            <a:r>
              <a:rPr lang="en-US" sz="3200" b="1" dirty="0" smtClean="0">
                <a:latin typeface="NikoshBAN" pitchFamily="2" charset="0"/>
                <a:cs typeface="NikoshBAN" pitchFamily="2" charset="0"/>
              </a:rPr>
              <a:t> ৩,৮১,৫০০ </a:t>
            </a:r>
            <a:r>
              <a:rPr lang="en-US" sz="3200" b="1" dirty="0" err="1" smtClean="0">
                <a:latin typeface="NikoshBAN" pitchFamily="2" charset="0"/>
                <a:cs typeface="NikoshBAN" pitchFamily="2" charset="0"/>
              </a:rPr>
              <a:t>কি.মি</a:t>
            </a:r>
            <a:r>
              <a:rPr lang="en-US" sz="3200" b="1" dirty="0" smtClean="0">
                <a:latin typeface="NikoshBAN" pitchFamily="2" charset="0"/>
                <a:cs typeface="NikoshBAN" pitchFamily="2" charset="0"/>
              </a:rPr>
              <a:t>।</a:t>
            </a:r>
            <a:endParaRPr lang="en-US" sz="3200" b="1" dirty="0">
              <a:latin typeface="NikoshBAN" pitchFamily="2" charset="0"/>
              <a:cs typeface="NikoshBAN" pitchFamily="2" charset="0"/>
            </a:endParaRPr>
          </a:p>
        </p:txBody>
      </p:sp>
      <p:sp>
        <p:nvSpPr>
          <p:cNvPr id="4" name="TextBox 3"/>
          <p:cNvSpPr txBox="1"/>
          <p:nvPr/>
        </p:nvSpPr>
        <p:spPr>
          <a:xfrm>
            <a:off x="2039815" y="435114"/>
            <a:ext cx="5105400" cy="646331"/>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3600" dirty="0" smtClean="0">
                <a:ln>
                  <a:solidFill>
                    <a:schemeClr val="tx1"/>
                  </a:solidFill>
                </a:ln>
                <a:solidFill>
                  <a:schemeClr val="tx1"/>
                </a:solidFill>
                <a:latin typeface="NikoshBAN" pitchFamily="2" charset="0"/>
                <a:cs typeface="NikoshBAN" pitchFamily="2" charset="0"/>
              </a:rPr>
              <a:t>পৃথিবী</a:t>
            </a:r>
            <a:endParaRPr lang="en-US" sz="3600" dirty="0">
              <a:ln>
                <a:solidFill>
                  <a:schemeClr val="tx1"/>
                </a:solidFill>
              </a:ln>
              <a:solidFill>
                <a:schemeClr val="tx1"/>
              </a:solidFill>
              <a:latin typeface="NikoshBAN" pitchFamily="2" charset="0"/>
              <a:cs typeface="NikoshBAN"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200" y="1179443"/>
            <a:ext cx="3124200" cy="23768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6591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iterate type="lt">
                                    <p:tmPct val="10000"/>
                                  </p:iterate>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609600" y="3801376"/>
            <a:ext cx="7924800" cy="1446550"/>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4400" dirty="0" smtClean="0">
                <a:ln>
                  <a:solidFill>
                    <a:schemeClr val="tx1"/>
                  </a:solidFill>
                </a:ln>
                <a:latin typeface="NikoshBAN" pitchFamily="2" charset="0"/>
                <a:cs typeface="NikoshBAN" pitchFamily="2" charset="0"/>
              </a:rPr>
              <a:t>“পৃথিবীই একমাত্র গ্রহ যা প্রাণী ও উদ্ভিদ কূলের জন্য বাসযোগ্য”- উক্তিটি বিশ্লেষণ কর। </a:t>
            </a:r>
            <a:endParaRPr lang="en-US" sz="4400" dirty="0">
              <a:ln>
                <a:solidFill>
                  <a:schemeClr val="tx1"/>
                </a:solidFill>
              </a:ln>
              <a:latin typeface="NikoshBAN" pitchFamily="2" charset="0"/>
              <a:cs typeface="NikoshBAN" pitchFamily="2" charset="0"/>
            </a:endParaRPr>
          </a:p>
        </p:txBody>
      </p:sp>
      <p:sp>
        <p:nvSpPr>
          <p:cNvPr id="3" name="Rectangle 2"/>
          <p:cNvSpPr/>
          <p:nvPr/>
        </p:nvSpPr>
        <p:spPr>
          <a:xfrm>
            <a:off x="2209800" y="838200"/>
            <a:ext cx="4495801" cy="923330"/>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জোড়ায়</a:t>
            </a: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 </a:t>
            </a:r>
            <a:r>
              <a:rPr lang="bn-BD"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কাজ </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val="993043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398585"/>
            <a:ext cx="5691554" cy="707886"/>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smtClean="0">
                <a:ln>
                  <a:solidFill>
                    <a:schemeClr val="tx1"/>
                  </a:solidFill>
                </a:ln>
                <a:latin typeface="NikoshBAN" pitchFamily="2" charset="0"/>
                <a:cs typeface="NikoshBAN" pitchFamily="2" charset="0"/>
              </a:rPr>
              <a:t>ছবিতে কোন গ্রহ দেখতে পাচ্ছো?</a:t>
            </a:r>
            <a:endParaRPr lang="en-US" sz="4000" dirty="0">
              <a:ln>
                <a:solidFill>
                  <a:schemeClr val="tx1"/>
                </a:solidFill>
              </a:ln>
              <a:latin typeface="NikoshBAN" pitchFamily="2" charset="0"/>
              <a:cs typeface="NikoshBAN" pitchFamily="2" charset="0"/>
            </a:endParaRPr>
          </a:p>
        </p:txBody>
      </p:sp>
      <p:sp>
        <p:nvSpPr>
          <p:cNvPr id="6" name="TextBox 5"/>
          <p:cNvSpPr txBox="1"/>
          <p:nvPr/>
        </p:nvSpPr>
        <p:spPr>
          <a:xfrm>
            <a:off x="442452" y="4038600"/>
            <a:ext cx="8382000" cy="1569660"/>
          </a:xfrm>
          <a:prstGeom prst="rect">
            <a:avLst/>
          </a:prstGeom>
          <a:noFill/>
        </p:spPr>
        <p:txBody>
          <a:bodyPr wrap="square" rtlCol="0">
            <a:spAutoFit/>
          </a:bodyPr>
          <a:lstStyle/>
          <a:p>
            <a:r>
              <a:rPr lang="bn-BD" sz="3200" b="1" dirty="0" smtClean="0">
                <a:latin typeface="NikoshBAN" pitchFamily="2" charset="0"/>
                <a:cs typeface="NikoshBAN" pitchFamily="2" charset="0"/>
              </a:rPr>
              <a:t>সূর্য থেকে দুরত্বের দিক থেকে পৃথিবীর পরেই মঙ্গলের অবস্থান। সূর্য থেকে গড় দুরত্ব ২২.৮ কোটি কিলোমিটার এবং পৃথিবী থেকে ৭.৮</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কোটি কিলোমিটার।</a:t>
            </a:r>
            <a:r>
              <a:rPr lang="en-US" sz="3200" b="1" dirty="0" err="1" smtClean="0">
                <a:latin typeface="NikoshBAN" pitchFamily="2" charset="0"/>
                <a:cs typeface="NikoshBAN" pitchFamily="2" charset="0"/>
              </a:rPr>
              <a:t>মঙ্গল</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গ্রহের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উপগ্রহ</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ডিমোস</a:t>
            </a:r>
            <a:r>
              <a:rPr lang="en-US" sz="3200" b="1" dirty="0" smtClean="0">
                <a:latin typeface="NikoshBAN" pitchFamily="2" charset="0"/>
                <a:cs typeface="NikoshBAN" pitchFamily="2" charset="0"/>
              </a:rPr>
              <a:t> ও</a:t>
            </a:r>
            <a:r>
              <a:rPr lang="bn-BD"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ফেবো</a:t>
            </a:r>
            <a:r>
              <a:rPr lang="bn-BD" sz="3200" b="1" dirty="0" smtClean="0">
                <a:latin typeface="NikoshBAN" pitchFamily="2" charset="0"/>
                <a:cs typeface="NikoshBAN" pitchFamily="2" charset="0"/>
              </a:rPr>
              <a:t>স</a:t>
            </a:r>
            <a:r>
              <a:rPr lang="en-US" sz="3200" b="1" dirty="0" smtClean="0">
                <a:latin typeface="NikoshBAN" pitchFamily="2" charset="0"/>
                <a:cs typeface="NikoshBAN" pitchFamily="2" charset="0"/>
              </a:rPr>
              <a:t>।</a:t>
            </a:r>
            <a:endParaRPr lang="bn-BD" sz="3200" b="1" dirty="0" smtClean="0">
              <a:latin typeface="NikoshBAN" pitchFamily="2" charset="0"/>
              <a:cs typeface="NikoshBAN" pitchFamily="2" charset="0"/>
            </a:endParaRPr>
          </a:p>
        </p:txBody>
      </p:sp>
      <p:sp>
        <p:nvSpPr>
          <p:cNvPr id="5" name="TextBox 4"/>
          <p:cNvSpPr txBox="1"/>
          <p:nvPr/>
        </p:nvSpPr>
        <p:spPr>
          <a:xfrm>
            <a:off x="1981200" y="398585"/>
            <a:ext cx="5334000" cy="707886"/>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a:ln>
                  <a:solidFill>
                    <a:schemeClr val="tx1"/>
                  </a:solidFill>
                </a:ln>
                <a:latin typeface="NikoshBAN" pitchFamily="2" charset="0"/>
                <a:cs typeface="NikoshBAN" pitchFamily="2" charset="0"/>
              </a:rPr>
              <a:t>মঙ্গল</a:t>
            </a:r>
            <a:r>
              <a:rPr lang="en-US" sz="4000" dirty="0">
                <a:ln>
                  <a:solidFill>
                    <a:schemeClr val="tx1"/>
                  </a:solidFill>
                </a:ln>
                <a:latin typeface="NikoshBAN" pitchFamily="2" charset="0"/>
                <a:cs typeface="NikoshBAN" pitchFamily="2" charset="0"/>
              </a:rPr>
              <a:t> </a:t>
            </a:r>
            <a:r>
              <a:rPr lang="bn-BD" sz="4000" dirty="0">
                <a:ln>
                  <a:solidFill>
                    <a:schemeClr val="tx1"/>
                  </a:solidFill>
                </a:ln>
                <a:latin typeface="NikoshBAN" pitchFamily="2" charset="0"/>
                <a:cs typeface="NikoshBAN" pitchFamily="2" charset="0"/>
              </a:rPr>
              <a:t>গ্রহ</a:t>
            </a:r>
            <a:endParaRPr lang="en-US" sz="4000" dirty="0">
              <a:ln>
                <a:solidFill>
                  <a:schemeClr val="tx1"/>
                </a:solidFill>
              </a:ln>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106471"/>
            <a:ext cx="3200400"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091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iterate type="lt">
                                    <p:tmPct val="10000"/>
                                  </p:iterate>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0" y="540823"/>
            <a:ext cx="4725974"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none">
            <a:spAutoFit/>
          </a:bodyPr>
          <a:lstStyle/>
          <a:p>
            <a:r>
              <a:rPr lang="bn-BD" sz="3600" dirty="0" smtClean="0">
                <a:ln>
                  <a:solidFill>
                    <a:schemeClr val="tx1"/>
                  </a:solidFill>
                </a:ln>
                <a:latin typeface="NikoshBAN" pitchFamily="2" charset="0"/>
                <a:cs typeface="NikoshBAN" pitchFamily="2" charset="0"/>
              </a:rPr>
              <a:t>ছবিতে কোন গ্রহ দেখতে পাচ্ছো?</a:t>
            </a:r>
            <a:endParaRPr lang="en-US" sz="3600" dirty="0">
              <a:ln>
                <a:solidFill>
                  <a:schemeClr val="tx1"/>
                </a:solidFill>
              </a:ln>
              <a:latin typeface="NikoshBAN" pitchFamily="2" charset="0"/>
              <a:cs typeface="NikoshBAN" pitchFamily="2" charset="0"/>
            </a:endParaRPr>
          </a:p>
        </p:txBody>
      </p:sp>
      <p:sp>
        <p:nvSpPr>
          <p:cNvPr id="6" name="TextBox 5"/>
          <p:cNvSpPr txBox="1"/>
          <p:nvPr/>
        </p:nvSpPr>
        <p:spPr>
          <a:xfrm>
            <a:off x="677984" y="4114800"/>
            <a:ext cx="8001000" cy="2062103"/>
          </a:xfrm>
          <a:prstGeom prst="rect">
            <a:avLst/>
          </a:prstGeom>
          <a:noFill/>
        </p:spPr>
        <p:txBody>
          <a:bodyPr wrap="square" rtlCol="0">
            <a:spAutoFit/>
          </a:bodyPr>
          <a:lstStyle/>
          <a:p>
            <a:r>
              <a:rPr lang="bn-BD" sz="3200" b="1" dirty="0" smtClean="0">
                <a:latin typeface="NikoshBAN" pitchFamily="2" charset="0"/>
                <a:cs typeface="NikoshBAN" pitchFamily="2" charset="0"/>
              </a:rPr>
              <a:t>সৌরজগতের সর্ববৃহৎ গ্রহ বৃহষ্পতি। এর আয়তন পৃথিবীর প্রায় ১,৩০০ গুন। এর ব্যাস, ১,৩৯,৮২২ কিলোমিটার।</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এটি </a:t>
            </a:r>
            <a:r>
              <a:rPr lang="en-US" sz="3200" b="1" dirty="0" err="1" smtClean="0">
                <a:latin typeface="NikoshBAN" pitchFamily="2" charset="0"/>
                <a:cs typeface="NikoshBAN" pitchFamily="2" charset="0"/>
              </a:rPr>
              <a:t>সূ</a:t>
            </a:r>
            <a:r>
              <a:rPr lang="bn-BD" sz="3200" b="1" dirty="0" smtClean="0">
                <a:latin typeface="NikoshBAN" pitchFamily="2" charset="0"/>
                <a:cs typeface="NikoshBAN" pitchFamily="2" charset="0"/>
              </a:rPr>
              <a:t>র্য থেকে প্রায় ৭৭.</a:t>
            </a:r>
            <a:r>
              <a:rPr lang="en-US" sz="3200" b="1" dirty="0" smtClean="0">
                <a:latin typeface="NikoshBAN" pitchFamily="2" charset="0"/>
                <a:cs typeface="NikoshBAN" pitchFamily="2" charset="0"/>
              </a:rPr>
              <a:t>৮ </a:t>
            </a:r>
            <a:r>
              <a:rPr lang="en-US" sz="3200" b="1" dirty="0" err="1" smtClean="0">
                <a:latin typeface="NikoshBAN" pitchFamily="2" charset="0"/>
                <a:cs typeface="NikoshBAN" pitchFamily="2" charset="0"/>
              </a:rPr>
              <a:t>কোটি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কি.মি</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অবস্থিত</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এর উপগ্রহের সংখ্যা    ৬৭টি</a:t>
            </a:r>
            <a:r>
              <a:rPr lang="bn-BD" sz="2800" b="1" dirty="0" smtClean="0">
                <a:ln>
                  <a:solidFill>
                    <a:schemeClr val="tx1"/>
                  </a:solidFill>
                </a:ln>
                <a:latin typeface="NikoshBAN" pitchFamily="2" charset="0"/>
                <a:cs typeface="NikoshBAN" pitchFamily="2" charset="0"/>
              </a:rPr>
              <a:t>।</a:t>
            </a:r>
            <a:endParaRPr lang="en-US" sz="2800" b="1" dirty="0">
              <a:ln>
                <a:solidFill>
                  <a:schemeClr val="tx1"/>
                </a:solidFill>
              </a:ln>
              <a:latin typeface="NikoshBAN" pitchFamily="2" charset="0"/>
              <a:cs typeface="NikoshBAN" pitchFamily="2" charset="0"/>
            </a:endParaRPr>
          </a:p>
        </p:txBody>
      </p:sp>
      <p:sp>
        <p:nvSpPr>
          <p:cNvPr id="5" name="Rectangle 4"/>
          <p:cNvSpPr/>
          <p:nvPr/>
        </p:nvSpPr>
        <p:spPr>
          <a:xfrm>
            <a:off x="2151739" y="381000"/>
            <a:ext cx="4876800" cy="646331"/>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600" dirty="0" err="1">
                <a:ln>
                  <a:solidFill>
                    <a:schemeClr val="tx1"/>
                  </a:solidFill>
                </a:ln>
                <a:latin typeface="NikoshBAN" pitchFamily="2" charset="0"/>
                <a:cs typeface="NikoshBAN" pitchFamily="2" charset="0"/>
              </a:rPr>
              <a:t>বৃহস্পতি</a:t>
            </a:r>
            <a:r>
              <a:rPr lang="en-US" sz="3600" dirty="0">
                <a:ln>
                  <a:solidFill>
                    <a:schemeClr val="tx1"/>
                  </a:solidFill>
                </a:ln>
                <a:latin typeface="NikoshBAN" pitchFamily="2" charset="0"/>
                <a:cs typeface="NikoshBAN" pitchFamily="2" charset="0"/>
              </a:rPr>
              <a:t> </a:t>
            </a:r>
            <a:r>
              <a:rPr lang="en-US" sz="3600" dirty="0" err="1">
                <a:ln>
                  <a:solidFill>
                    <a:schemeClr val="tx1"/>
                  </a:solidFill>
                </a:ln>
                <a:latin typeface="NikoshBAN" pitchFamily="2" charset="0"/>
                <a:cs typeface="NikoshBAN" pitchFamily="2" charset="0"/>
              </a:rPr>
              <a:t>গ্রহ</a:t>
            </a:r>
            <a:r>
              <a:rPr lang="en-US" sz="3600" dirty="0">
                <a:ln>
                  <a:solidFill>
                    <a:schemeClr val="tx1"/>
                  </a:solidFill>
                </a:ln>
                <a:latin typeface="NikoshBAN" pitchFamily="2" charset="0"/>
                <a:cs typeface="NikoshBAN" pitchFamily="2" charset="0"/>
              </a:rPr>
              <a:t>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1230133"/>
            <a:ext cx="3200400" cy="2351268"/>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965280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iterate type="wd">
                                    <p:tmPct val="1000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0" y="685800"/>
            <a:ext cx="5257800"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4000" dirty="0" smtClean="0">
                <a:ln>
                  <a:solidFill>
                    <a:schemeClr val="tx1"/>
                  </a:solidFill>
                </a:ln>
                <a:latin typeface="NikoshBAN" pitchFamily="2" charset="0"/>
                <a:cs typeface="NikoshBAN" pitchFamily="2" charset="0"/>
              </a:rPr>
              <a:t>ছবিতে কোন গ্রহ দেখতে পাচ্ছো?</a:t>
            </a:r>
            <a:endParaRPr lang="en-US" sz="4000" dirty="0">
              <a:ln>
                <a:solidFill>
                  <a:schemeClr val="tx1"/>
                </a:solidFill>
              </a:ln>
              <a:latin typeface="NikoshBAN" pitchFamily="2" charset="0"/>
              <a:cs typeface="NikoshBAN" pitchFamily="2" charset="0"/>
            </a:endParaRPr>
          </a:p>
        </p:txBody>
      </p:sp>
      <p:sp>
        <p:nvSpPr>
          <p:cNvPr id="3" name="Rectangle 2"/>
          <p:cNvSpPr/>
          <p:nvPr/>
        </p:nvSpPr>
        <p:spPr>
          <a:xfrm>
            <a:off x="1752600" y="685800"/>
            <a:ext cx="5410200" cy="707886"/>
          </a:xfrm>
          <a:prstGeom prst="rect">
            <a:avLst/>
          </a:prstGeom>
          <a:solidFill>
            <a:schemeClr val="bg1">
              <a:lumMod val="95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4000" dirty="0" smtClean="0">
                <a:ln>
                  <a:solidFill>
                    <a:schemeClr val="tx1"/>
                  </a:solidFill>
                </a:ln>
                <a:latin typeface="NikoshBAN" pitchFamily="2" charset="0"/>
                <a:cs typeface="NikoshBAN" pitchFamily="2" charset="0"/>
              </a:rPr>
              <a:t>শনি গ্রহ</a:t>
            </a:r>
            <a:endParaRPr lang="en-US" sz="4000" dirty="0">
              <a:ln>
                <a:solidFill>
                  <a:schemeClr val="tx1"/>
                </a:solidFill>
              </a:ln>
              <a:latin typeface="NikoshBAN" pitchFamily="2" charset="0"/>
              <a:cs typeface="NikoshBAN" pitchFamily="2" charset="0"/>
            </a:endParaRPr>
          </a:p>
        </p:txBody>
      </p:sp>
      <p:sp>
        <p:nvSpPr>
          <p:cNvPr id="4" name="TextBox 3"/>
          <p:cNvSpPr txBox="1"/>
          <p:nvPr/>
        </p:nvSpPr>
        <p:spPr>
          <a:xfrm>
            <a:off x="685800" y="4314202"/>
            <a:ext cx="8001000" cy="2062103"/>
          </a:xfrm>
          <a:prstGeom prst="rect">
            <a:avLst/>
          </a:prstGeom>
          <a:noFill/>
        </p:spPr>
        <p:txBody>
          <a:bodyPr wrap="square" rtlCol="0">
            <a:spAutoFit/>
          </a:bodyPr>
          <a:lstStyle/>
          <a:p>
            <a:r>
              <a:rPr lang="bn-BD" sz="3200" b="1" dirty="0" smtClean="0">
                <a:latin typeface="NikoshBAN" pitchFamily="2" charset="0"/>
                <a:cs typeface="NikoshBAN" pitchFamily="2" charset="0"/>
              </a:rPr>
              <a:t>শনি সৌরজগতের দ্বিতীয় বৃহত্তম গ্রহ। সূর্য থেকে এর দুরত্ব ১৪৩ কোটি কি.মি</a:t>
            </a:r>
            <a:r>
              <a:rPr lang="en-US" sz="3200" b="1" dirty="0" smtClean="0">
                <a:latin typeface="NikoshBAN" pitchFamily="2" charset="0"/>
                <a:cs typeface="NikoshBAN" pitchFamily="2" charset="0"/>
              </a:rPr>
              <a:t>।</a:t>
            </a:r>
            <a:r>
              <a:rPr lang="bn-BD" sz="3200" b="1" dirty="0" smtClean="0">
                <a:latin typeface="NikoshBAN" pitchFamily="2" charset="0"/>
                <a:cs typeface="NikoshBAN" pitchFamily="2" charset="0"/>
              </a:rPr>
              <a:t> শনি পৃথিবী থেকে প্রায় ৯গুন বড় এবং খালি চোখে এটি দেখা যায়। তিনটি উজ্জ্বল বলয় শনিকে বেষ্টন করে আছে।</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শনি</a:t>
            </a:r>
            <a:r>
              <a:rPr lang="en-US" sz="3200" b="1" dirty="0" smtClean="0">
                <a:latin typeface="NikoshBAN" pitchFamily="2" charset="0"/>
                <a:cs typeface="NikoshBAN" pitchFamily="2" charset="0"/>
              </a:rPr>
              <a:t> ২৯ </a:t>
            </a:r>
            <a:r>
              <a:rPr lang="en-US" sz="3200" b="1" dirty="0" err="1" smtClean="0">
                <a:latin typeface="NikoshBAN" pitchFamily="2" charset="0"/>
                <a:cs typeface="NikoshBAN" pitchFamily="2" charset="0"/>
              </a:rPr>
              <a:t>বছর</a:t>
            </a:r>
            <a:r>
              <a:rPr lang="en-US" sz="3200" b="1" dirty="0" smtClean="0">
                <a:latin typeface="NikoshBAN" pitchFamily="2" charset="0"/>
                <a:cs typeface="NikoshBAN" pitchFamily="2" charset="0"/>
              </a:rPr>
              <a:t> ৫মাসে </a:t>
            </a:r>
            <a:r>
              <a:rPr lang="bn-BD" sz="3200" b="1" dirty="0" smtClean="0">
                <a:latin typeface="NikoshBAN" pitchFamily="2" charset="0"/>
                <a:cs typeface="NikoshBAN" pitchFamily="2" charset="0"/>
              </a:rPr>
              <a:t>সূর্য</a:t>
            </a:r>
            <a:r>
              <a:rPr lang="en-US" sz="3200" b="1" dirty="0" err="1" smtClean="0">
                <a:latin typeface="NikoshBAN" pitchFamily="2" charset="0"/>
                <a:cs typeface="NikoshBAN" pitchFamily="2" charset="0"/>
              </a:rPr>
              <a:t>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একবার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প্রদক্ষিণ</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a:t>
            </a:r>
            <a:endParaRPr lang="en-US" sz="3200" b="1"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387060"/>
            <a:ext cx="3429000" cy="241631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62548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iterate type="wd">
                                    <p:tmPct val="10000"/>
                                  </p:iterate>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1200" y="466617"/>
            <a:ext cx="5410200"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b="1" dirty="0" smtClean="0">
                <a:latin typeface="NikoshBAN" pitchFamily="2" charset="0"/>
                <a:cs typeface="NikoshBAN" pitchFamily="2" charset="0"/>
              </a:rPr>
              <a:t>ছবিতে কোন গ্রহ দেখতে পাচ্ছো?</a:t>
            </a:r>
            <a:endParaRPr lang="en-US" sz="4000" b="1" dirty="0">
              <a:latin typeface="NikoshBAN" pitchFamily="2" charset="0"/>
              <a:cs typeface="NikoshBAN" pitchFamily="2" charset="0"/>
            </a:endParaRPr>
          </a:p>
        </p:txBody>
      </p:sp>
      <p:sp>
        <p:nvSpPr>
          <p:cNvPr id="4" name="TextBox 3"/>
          <p:cNvSpPr txBox="1"/>
          <p:nvPr/>
        </p:nvSpPr>
        <p:spPr>
          <a:xfrm>
            <a:off x="1219200" y="4038600"/>
            <a:ext cx="6934200" cy="369332"/>
          </a:xfrm>
          <a:prstGeom prst="rect">
            <a:avLst/>
          </a:prstGeom>
          <a:noFill/>
        </p:spPr>
        <p:txBody>
          <a:bodyPr wrap="square" rtlCol="0">
            <a:spAutoFit/>
          </a:bodyPr>
          <a:lstStyle/>
          <a:p>
            <a:endParaRPr lang="en-US" dirty="0"/>
          </a:p>
        </p:txBody>
      </p:sp>
      <p:sp>
        <p:nvSpPr>
          <p:cNvPr id="5" name="TextBox 4"/>
          <p:cNvSpPr txBox="1"/>
          <p:nvPr/>
        </p:nvSpPr>
        <p:spPr>
          <a:xfrm>
            <a:off x="838200" y="3886198"/>
            <a:ext cx="7696200" cy="2554545"/>
          </a:xfrm>
          <a:prstGeom prst="rect">
            <a:avLst/>
          </a:prstGeom>
          <a:noFill/>
        </p:spPr>
        <p:txBody>
          <a:bodyPr wrap="square" rtlCol="0">
            <a:spAutoFit/>
          </a:bodyPr>
          <a:lstStyle/>
          <a:p>
            <a:r>
              <a:rPr lang="bn-BD" sz="3200" b="1" dirty="0" smtClean="0">
                <a:latin typeface="NikoshBAN" pitchFamily="2" charset="0"/>
                <a:cs typeface="NikoshBAN" pitchFamily="2" charset="0"/>
              </a:rPr>
              <a:t>ইউরেনাস সৌরজগতের তৃতীয় বৃহত্তম গ্রহ। </a:t>
            </a:r>
            <a:r>
              <a:rPr lang="en-US" sz="3200" b="1" dirty="0" err="1" smtClean="0">
                <a:latin typeface="NikoshBAN" pitchFamily="2" charset="0"/>
                <a:cs typeface="NikoshBAN" pitchFamily="2" charset="0"/>
              </a:rPr>
              <a:t>সূর্য</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থেকে</a:t>
            </a:r>
            <a:r>
              <a:rPr lang="en-US" sz="3200" b="1" dirty="0" smtClean="0">
                <a:latin typeface="NikoshBAN" pitchFamily="2" charset="0"/>
                <a:cs typeface="NikoshBAN" pitchFamily="2" charset="0"/>
              </a:rPr>
              <a:t> ২৮৭ </a:t>
            </a:r>
            <a:r>
              <a:rPr lang="en-US" sz="3200" b="1" dirty="0" err="1" smtClean="0">
                <a:latin typeface="NikoshBAN" pitchFamily="2" charset="0"/>
                <a:cs typeface="NikoshBAN" pitchFamily="2" charset="0"/>
              </a:rPr>
              <a:t>কোটি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কিলোমিটার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দূরে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অবস্থিত</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এই</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গ্রহটি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এটি</a:t>
            </a:r>
            <a:r>
              <a:rPr lang="en-US" sz="3200" b="1" dirty="0" smtClean="0">
                <a:latin typeface="NikoshBAN" pitchFamily="2" charset="0"/>
                <a:cs typeface="NikoshBAN" pitchFamily="2" charset="0"/>
              </a:rPr>
              <a:t> ৮৪ </a:t>
            </a:r>
            <a:r>
              <a:rPr lang="en-US" sz="3200" b="1" dirty="0" err="1" smtClean="0">
                <a:latin typeface="NikoshBAN" pitchFamily="2" charset="0"/>
                <a:cs typeface="NikoshBAN" pitchFamily="2" charset="0"/>
              </a:rPr>
              <a:t>বছরে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একবার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সূর্যকে</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প্রদক্ষিন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করে</a:t>
            </a:r>
            <a:r>
              <a:rPr lang="en-US" sz="3200" b="1" dirty="0" smtClean="0">
                <a:latin typeface="NikoshBAN" pitchFamily="2" charset="0"/>
                <a:cs typeface="NikoshBAN" pitchFamily="2" charset="0"/>
              </a:rPr>
              <a:t> ।</a:t>
            </a:r>
            <a:r>
              <a:rPr lang="bn-BD" sz="3200" b="1" dirty="0" smtClean="0">
                <a:latin typeface="NikoshBAN" pitchFamily="2" charset="0"/>
                <a:cs typeface="NikoshBAN" pitchFamily="2" charset="0"/>
              </a:rPr>
              <a:t>এর গড় ব্যাস প্রায় ৪৯,০০০ কি.মি</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এর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আয়তন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পৃথিবীর</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প্রায়</a:t>
            </a:r>
            <a:r>
              <a:rPr lang="en-US" sz="3200" b="1" dirty="0" smtClean="0">
                <a:latin typeface="NikoshBAN" pitchFamily="2" charset="0"/>
                <a:cs typeface="NikoshBAN" pitchFamily="2" charset="0"/>
              </a:rPr>
              <a:t> ৬৪ </a:t>
            </a:r>
            <a:r>
              <a:rPr lang="en-US" sz="3200" b="1" dirty="0" err="1" smtClean="0">
                <a:latin typeface="NikoshBAN" pitchFamily="2" charset="0"/>
                <a:cs typeface="NikoshBAN" pitchFamily="2" charset="0"/>
              </a:rPr>
              <a:t>গুন</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এবং</a:t>
            </a:r>
            <a:r>
              <a:rPr lang="en-US" sz="3200" b="1" dirty="0" smtClean="0">
                <a:latin typeface="NikoshBAN" pitchFamily="2" charset="0"/>
                <a:cs typeface="NikoshBAN" pitchFamily="2" charset="0"/>
              </a:rPr>
              <a:t> ২৭ </a:t>
            </a:r>
            <a:r>
              <a:rPr lang="en-US" sz="3200" b="1" dirty="0" err="1" smtClean="0">
                <a:latin typeface="NikoshBAN" pitchFamily="2" charset="0"/>
                <a:cs typeface="NikoshBAN" pitchFamily="2" charset="0"/>
              </a:rPr>
              <a:t>টি</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উপগ্রহ</a:t>
            </a:r>
            <a:r>
              <a:rPr lang="en-US" sz="3200" b="1" dirty="0" smtClean="0">
                <a:latin typeface="NikoshBAN" pitchFamily="2" charset="0"/>
                <a:cs typeface="NikoshBAN" pitchFamily="2" charset="0"/>
              </a:rPr>
              <a:t> </a:t>
            </a:r>
            <a:r>
              <a:rPr lang="en-US" sz="3200" b="1" dirty="0" err="1" smtClean="0">
                <a:latin typeface="NikoshBAN" pitchFamily="2" charset="0"/>
                <a:cs typeface="NikoshBAN" pitchFamily="2" charset="0"/>
              </a:rPr>
              <a:t>রয়েছে</a:t>
            </a:r>
            <a:r>
              <a:rPr lang="en-US" sz="3200" b="1" dirty="0" smtClean="0">
                <a:latin typeface="NikoshBAN" pitchFamily="2" charset="0"/>
                <a:cs typeface="NikoshBAN" pitchFamily="2" charset="0"/>
              </a:rPr>
              <a:t>। </a:t>
            </a:r>
            <a:endParaRPr lang="en-US" sz="3200" b="1" dirty="0">
              <a:latin typeface="NikoshBAN" pitchFamily="2" charset="0"/>
              <a:cs typeface="NikoshBAN" pitchFamily="2" charset="0"/>
            </a:endParaRPr>
          </a:p>
        </p:txBody>
      </p:sp>
      <p:sp>
        <p:nvSpPr>
          <p:cNvPr id="6" name="TextBox 5"/>
          <p:cNvSpPr txBox="1"/>
          <p:nvPr/>
        </p:nvSpPr>
        <p:spPr>
          <a:xfrm>
            <a:off x="1905000" y="536193"/>
            <a:ext cx="5257800"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b="1" dirty="0" smtClean="0">
                <a:latin typeface="NikoshBAN" pitchFamily="2" charset="0"/>
                <a:cs typeface="NikoshBAN" pitchFamily="2" charset="0"/>
              </a:rPr>
              <a:t>ইউরেনাস গ্রহ</a:t>
            </a:r>
            <a:endParaRPr lang="en-US" sz="4000" b="1" dirty="0">
              <a:latin typeface="NikoshBAN" pitchFamily="2" charset="0"/>
              <a:cs typeface="NikoshBAN" pitchFamily="2"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244079"/>
            <a:ext cx="3429000" cy="240609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1259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31377" y="555669"/>
            <a:ext cx="5181599"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4000" dirty="0" smtClean="0">
                <a:ln>
                  <a:solidFill>
                    <a:schemeClr val="tx1"/>
                  </a:solidFill>
                </a:ln>
                <a:latin typeface="NikoshBAN" pitchFamily="2" charset="0"/>
                <a:cs typeface="NikoshBAN" pitchFamily="2" charset="0"/>
              </a:rPr>
              <a:t>ছবিতে কোন গ্রহ দেখতে পাচ্ছো?</a:t>
            </a:r>
            <a:endParaRPr lang="en-US" sz="4000" dirty="0">
              <a:ln>
                <a:solidFill>
                  <a:schemeClr val="tx1"/>
                </a:solidFill>
              </a:ln>
              <a:latin typeface="NikoshBAN" pitchFamily="2" charset="0"/>
              <a:cs typeface="NikoshBAN" pitchFamily="2" charset="0"/>
            </a:endParaRPr>
          </a:p>
        </p:txBody>
      </p:sp>
      <p:sp>
        <p:nvSpPr>
          <p:cNvPr id="6" name="TextBox 5"/>
          <p:cNvSpPr txBox="1"/>
          <p:nvPr/>
        </p:nvSpPr>
        <p:spPr>
          <a:xfrm>
            <a:off x="644013" y="3581401"/>
            <a:ext cx="8108299" cy="2862322"/>
          </a:xfrm>
          <a:prstGeom prst="rect">
            <a:avLst/>
          </a:prstGeom>
          <a:noFill/>
        </p:spPr>
        <p:txBody>
          <a:bodyPr wrap="square" rtlCol="0">
            <a:spAutoFit/>
          </a:bodyPr>
          <a:lstStyle/>
          <a:p>
            <a:r>
              <a:rPr lang="bn-BD" sz="3600" b="1" dirty="0" smtClean="0">
                <a:latin typeface="NikoshBAN" pitchFamily="2" charset="0"/>
                <a:cs typeface="NikoshBAN" pitchFamily="2" charset="0"/>
              </a:rPr>
              <a:t>সূর্য থেকে অধিক দুরত্বের কারনে এটি শীতল। গ্রহটি দেখতে নীলাভ বর্ণের। নেপচুনের গড় ব্যাস ৪৯,২৪৪ কি.মি </a:t>
            </a:r>
            <a:r>
              <a:rPr lang="en-US" sz="3600" b="1" dirty="0" err="1" smtClean="0">
                <a:latin typeface="NikoshBAN" pitchFamily="2" charset="0"/>
                <a:cs typeface="NikoshBAN" pitchFamily="2" charset="0"/>
              </a:rPr>
              <a:t>এবং</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সূর্য</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থেকে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দুরত্ব</a:t>
            </a:r>
            <a:r>
              <a:rPr lang="en-US" sz="3600" b="1" dirty="0" smtClean="0">
                <a:latin typeface="NikoshBAN" pitchFamily="2" charset="0"/>
                <a:cs typeface="NikoshBAN" pitchFamily="2" charset="0"/>
              </a:rPr>
              <a:t> ৪৫০ </a:t>
            </a:r>
            <a:r>
              <a:rPr lang="en-US" sz="3600" b="1" dirty="0" err="1" smtClean="0">
                <a:latin typeface="NikoshBAN" pitchFamily="2" charset="0"/>
                <a:cs typeface="NikoshBAN" pitchFamily="2" charset="0"/>
              </a:rPr>
              <a:t>কোটি</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কি.মি</a:t>
            </a:r>
            <a:r>
              <a:rPr lang="en-US" sz="3600" b="1" dirty="0" smtClean="0">
                <a:latin typeface="NikoshBAN" pitchFamily="2" charset="0"/>
                <a:cs typeface="NikoshBAN" pitchFamily="2" charset="0"/>
              </a:rPr>
              <a:t> </a:t>
            </a:r>
            <a:r>
              <a:rPr lang="en-US" sz="3600" b="1" dirty="0" smtClean="0">
                <a:latin typeface="NikoshBAN" pitchFamily="2" charset="0"/>
                <a:cs typeface="NikoshBAN" pitchFamily="2" charset="0"/>
              </a:rPr>
              <a:t>।</a:t>
            </a:r>
            <a:r>
              <a:rPr lang="bn-BD"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নেপচুন</a:t>
            </a:r>
            <a:r>
              <a:rPr lang="en-US" sz="3600" b="1" dirty="0" smtClean="0">
                <a:latin typeface="NikoshBAN" pitchFamily="2" charset="0"/>
                <a:cs typeface="NikoshBAN" pitchFamily="2" charset="0"/>
              </a:rPr>
              <a:t> </a:t>
            </a:r>
            <a:r>
              <a:rPr lang="en-US" sz="3600" b="1" dirty="0" smtClean="0">
                <a:latin typeface="NikoshBAN" pitchFamily="2" charset="0"/>
                <a:cs typeface="NikoshBAN" pitchFamily="2" charset="0"/>
              </a:rPr>
              <a:t>১৬৫ </a:t>
            </a:r>
            <a:r>
              <a:rPr lang="en-US" sz="3600" b="1" dirty="0" err="1" smtClean="0">
                <a:latin typeface="NikoshBAN" pitchFamily="2" charset="0"/>
                <a:cs typeface="NikoshBAN" pitchFamily="2" charset="0"/>
              </a:rPr>
              <a:t>বছরে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সূর্যকে</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একবার</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পরিক্রমণ</a:t>
            </a:r>
            <a:r>
              <a:rPr lang="en-US" sz="3600" b="1" dirty="0" smtClean="0">
                <a:latin typeface="NikoshBAN" pitchFamily="2" charset="0"/>
                <a:cs typeface="NikoshBAN" pitchFamily="2" charset="0"/>
              </a:rPr>
              <a:t> </a:t>
            </a:r>
            <a:r>
              <a:rPr lang="en-US" sz="3600" b="1" dirty="0" err="1" smtClean="0">
                <a:latin typeface="NikoshBAN" pitchFamily="2" charset="0"/>
                <a:cs typeface="NikoshBAN" pitchFamily="2" charset="0"/>
              </a:rPr>
              <a:t>করে</a:t>
            </a:r>
            <a:r>
              <a:rPr lang="en-US" sz="3600" b="1" dirty="0" smtClean="0">
                <a:latin typeface="NikoshBAN" pitchFamily="2" charset="0"/>
                <a:cs typeface="NikoshBAN" pitchFamily="2" charset="0"/>
              </a:rPr>
              <a:t> </a:t>
            </a:r>
            <a:r>
              <a:rPr lang="bn-BD" sz="3600" b="1" dirty="0" smtClean="0">
                <a:latin typeface="NikoshBAN" pitchFamily="2" charset="0"/>
                <a:cs typeface="NikoshBAN" pitchFamily="2" charset="0"/>
              </a:rPr>
              <a:t>এর উপগ্রহ সংখ্যা ১৪ টি।</a:t>
            </a:r>
            <a:endParaRPr lang="en-US" sz="3600" b="1" dirty="0">
              <a:latin typeface="NikoshBAN" pitchFamily="2" charset="0"/>
              <a:cs typeface="NikoshBAN" pitchFamily="2" charset="0"/>
            </a:endParaRPr>
          </a:p>
        </p:txBody>
      </p:sp>
      <p:sp>
        <p:nvSpPr>
          <p:cNvPr id="5" name="TextBox 4"/>
          <p:cNvSpPr txBox="1"/>
          <p:nvPr/>
        </p:nvSpPr>
        <p:spPr>
          <a:xfrm>
            <a:off x="1948962" y="496670"/>
            <a:ext cx="5181599"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3600" dirty="0" smtClean="0">
                <a:ln>
                  <a:solidFill>
                    <a:schemeClr val="tx1"/>
                  </a:solidFill>
                </a:ln>
                <a:latin typeface="NikoshBAN" pitchFamily="2" charset="0"/>
                <a:cs typeface="NikoshBAN" pitchFamily="2" charset="0"/>
              </a:rPr>
              <a:t>নেপচুন</a:t>
            </a:r>
            <a:endParaRPr lang="en-US" sz="3600" dirty="0">
              <a:ln>
                <a:solidFill>
                  <a:schemeClr val="tx1"/>
                </a:solidFill>
              </a:ln>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4199" y="1143001"/>
            <a:ext cx="2895601" cy="2438400"/>
          </a:xfrm>
          <a:prstGeom prst="rect">
            <a:avLst/>
          </a:prstGeom>
        </p:spPr>
      </p:pic>
    </p:spTree>
    <p:extLst>
      <p:ext uri="{BB962C8B-B14F-4D97-AF65-F5344CB8AC3E}">
        <p14:creationId xmlns:p14="http://schemas.microsoft.com/office/powerpoint/2010/main" val="35789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p:cTn id="1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5941" y="838200"/>
            <a:ext cx="4495801" cy="923330"/>
          </a:xfrm>
          <a:prstGeom prst="rect">
            <a:avLst/>
          </a:prstGeom>
          <a:ln/>
        </p:spPr>
        <p:style>
          <a:lnRef idx="2">
            <a:schemeClr val="accent4"/>
          </a:lnRef>
          <a:fillRef idx="1">
            <a:schemeClr val="lt1"/>
          </a:fillRef>
          <a:effectRef idx="0">
            <a:schemeClr val="accent4"/>
          </a:effectRef>
          <a:fontRef idx="minor">
            <a:schemeClr val="dk1"/>
          </a:fontRef>
        </p:style>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দলগত কাজ </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3" name="Rectangle 2"/>
          <p:cNvSpPr/>
          <p:nvPr/>
        </p:nvSpPr>
        <p:spPr>
          <a:xfrm>
            <a:off x="914400" y="3326413"/>
            <a:ext cx="7391400" cy="1846659"/>
          </a:xfrm>
          <a:prstGeom prst="rect">
            <a:avLst/>
          </a:prstGeom>
          <a:ln w="38100">
            <a:solidFill>
              <a:srgbClr val="7030A0"/>
            </a:solidFill>
          </a:ln>
        </p:spPr>
        <p:txBody>
          <a:bodyPr wrap="square">
            <a:spAutoFit/>
          </a:bodyPr>
          <a:lstStyle/>
          <a:p>
            <a:pPr marL="1488"/>
            <a:r>
              <a:rPr lang="bn-BD" sz="6000" dirty="0" smtClean="0">
                <a:solidFill>
                  <a:schemeClr val="bg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5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পৃথিবী, বৃহস্পতি </a:t>
            </a:r>
            <a:r>
              <a:rPr lang="bn-BD"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ও শনি গ্রহের </a:t>
            </a:r>
            <a:r>
              <a:rPr lang="bn-BD" sz="54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উল্লেখযোগ্য বৈশিষ্ট্যগুলো </a:t>
            </a:r>
            <a:r>
              <a:rPr lang="bn-BD"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endParaRPr lang="en-US" sz="54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1209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a:xfrm>
            <a:off x="681797" y="3302565"/>
            <a:ext cx="3625825" cy="23279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1" indent="0">
              <a:buFont typeface="Arial" panose="020B0604020202020204" pitchFamily="34" charset="0"/>
              <a:buNone/>
            </a:pPr>
            <a:r>
              <a:rPr lang="bn-BD" sz="3200" b="1" dirty="0" smtClean="0">
                <a:latin typeface="NikoshBAN" panose="02000000000000000000" pitchFamily="2" charset="0"/>
                <a:cs typeface="NikoshBAN" panose="02000000000000000000" pitchFamily="2" charset="0"/>
              </a:rPr>
              <a:t> </a:t>
            </a:r>
            <a:r>
              <a:rPr lang="bn-BD" sz="3200" b="1" dirty="0" smtClean="0">
                <a:ln>
                  <a:solidFill>
                    <a:schemeClr val="tx1"/>
                  </a:solidFill>
                </a:ln>
                <a:latin typeface="NikoshBAN" panose="02000000000000000000" pitchFamily="2" charset="0"/>
                <a:cs typeface="NikoshBAN" panose="02000000000000000000" pitchFamily="2" charset="0"/>
              </a:rPr>
              <a:t>নাজমুন্নাহার শিউলি</a:t>
            </a:r>
          </a:p>
          <a:p>
            <a:pPr marL="342900" lvl="1" indent="0">
              <a:buFont typeface="Arial" panose="020B0604020202020204" pitchFamily="34" charset="0"/>
              <a:buNone/>
            </a:pPr>
            <a:r>
              <a:rPr lang="bn-BD" sz="2800" b="1" dirty="0" smtClean="0">
                <a:ln>
                  <a:solidFill>
                    <a:schemeClr val="tx1"/>
                  </a:solidFill>
                </a:ln>
                <a:latin typeface="NikoshBAN" panose="02000000000000000000" pitchFamily="2" charset="0"/>
                <a:cs typeface="NikoshBAN" panose="02000000000000000000" pitchFamily="2" charset="0"/>
              </a:rPr>
              <a:t>     সহকারী শিক্ষক</a:t>
            </a:r>
          </a:p>
          <a:p>
            <a:pPr marL="0" indent="0">
              <a:buFont typeface="Arial" panose="020B0604020202020204" pitchFamily="34" charset="0"/>
              <a:buNone/>
            </a:pPr>
            <a:r>
              <a:rPr lang="bn-BD" sz="2000" b="1" dirty="0" smtClean="0">
                <a:ln>
                  <a:solidFill>
                    <a:schemeClr val="tx1"/>
                  </a:solidFill>
                </a:ln>
                <a:latin typeface="NikoshBAN" panose="02000000000000000000" pitchFamily="2" charset="0"/>
                <a:cs typeface="NikoshBAN" panose="02000000000000000000" pitchFamily="2" charset="0"/>
              </a:rPr>
              <a:t>মতলব জে. বি সরকারি পাইলট উচ্চ বিদ্যালয়</a:t>
            </a:r>
          </a:p>
          <a:p>
            <a:pPr marL="0" indent="0">
              <a:buFont typeface="Arial" panose="020B0604020202020204" pitchFamily="34" charset="0"/>
              <a:buNone/>
            </a:pPr>
            <a:r>
              <a:rPr lang="bn-BD" sz="2000" b="1" dirty="0" smtClean="0">
                <a:ln>
                  <a:solidFill>
                    <a:schemeClr val="tx1"/>
                  </a:solidFill>
                </a:ln>
                <a:latin typeface="NikoshBAN" panose="02000000000000000000" pitchFamily="2" charset="0"/>
                <a:cs typeface="NikoshBAN" panose="02000000000000000000" pitchFamily="2" charset="0"/>
              </a:rPr>
              <a:t>            মতলব (দঃ) ,চাঁদপুর  </a:t>
            </a:r>
          </a:p>
          <a:p>
            <a:pPr marL="0" indent="0">
              <a:buNone/>
            </a:pPr>
            <a:r>
              <a:rPr lang="bn-BD" sz="1800" b="1" dirty="0" smtClean="0">
                <a:solidFill>
                  <a:srgbClr val="7030A0"/>
                </a:solidFill>
                <a:latin typeface="NikoshBAN" panose="02000000000000000000" pitchFamily="2" charset="0"/>
                <a:cs typeface="NikoshBAN" panose="02000000000000000000" pitchFamily="2" charset="0"/>
              </a:rPr>
              <a:t>E-mail</a:t>
            </a:r>
            <a:r>
              <a:rPr lang="bn-BD" sz="1800" b="1" dirty="0" smtClean="0">
                <a:solidFill>
                  <a:srgbClr val="7030A0"/>
                </a:solidFill>
                <a:latin typeface="Times New Roman" panose="02020603050405020304" pitchFamily="18" charset="0"/>
                <a:cs typeface="NikoshBAN" panose="02000000000000000000" pitchFamily="2" charset="0"/>
              </a:rPr>
              <a:t>: </a:t>
            </a:r>
            <a:r>
              <a:rPr lang="bn-BD" sz="1800" b="1" dirty="0" smtClean="0">
                <a:solidFill>
                  <a:srgbClr val="7030A0"/>
                </a:solidFill>
                <a:latin typeface="Times New Roman" panose="02020603050405020304" pitchFamily="18" charset="0"/>
              </a:rPr>
              <a:t>shiuly17bd@gmail.com</a:t>
            </a:r>
            <a:endParaRPr lang="en-US" sz="1800" b="1" dirty="0">
              <a:solidFill>
                <a:srgbClr val="7030A0"/>
              </a:solidFill>
              <a:latin typeface="Times New Roman" panose="02020603050405020304" pitchFamily="18" charset="0"/>
              <a:cs typeface="Times New Roman" panose="02020603050405020304" pitchFamily="18" charset="0"/>
            </a:endParaRPr>
          </a:p>
        </p:txBody>
      </p:sp>
      <p:pic>
        <p:nvPicPr>
          <p:cNvPr id="7" name="Content Placeholder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9200" y="640024"/>
            <a:ext cx="2133600" cy="2331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Rectangle 8"/>
          <p:cNvSpPr/>
          <p:nvPr/>
        </p:nvSpPr>
        <p:spPr>
          <a:xfrm>
            <a:off x="4917829" y="3275618"/>
            <a:ext cx="3701661" cy="2185214"/>
          </a:xfrm>
          <a:prstGeom prst="rect">
            <a:avLst/>
          </a:prstGeom>
        </p:spPr>
        <p:txBody>
          <a:bodyPr wrap="square">
            <a:spAutoFit/>
          </a:bodyPr>
          <a:lstStyle/>
          <a:p>
            <a:pPr algn="ctr"/>
            <a:r>
              <a:rPr lang="bn-IN" sz="3200"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3200"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৯ম</a:t>
            </a:r>
            <a:endParaRPr lang="bn-IN" sz="3200"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2800"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bn-BD" sz="2800"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2800" dirty="0" err="1"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বাংলাদেশ</a:t>
            </a:r>
            <a:r>
              <a:rPr lang="en-US" sz="2800"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2800" dirty="0" err="1"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বিশ্বপরিচয়</a:t>
            </a:r>
            <a:endParaRPr lang="en-US" sz="2800"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BD" sz="2800"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অধ্যায়ঃ ৩য়</a:t>
            </a:r>
          </a:p>
          <a:p>
            <a:pPr algn="ctr"/>
            <a:r>
              <a:rPr lang="bn-BD" sz="2400"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 সৌরজগৎ</a:t>
            </a:r>
          </a:p>
          <a:p>
            <a:pPr algn="ctr"/>
            <a:r>
              <a:rPr lang="bn-IN" sz="24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সময়ঃ ৫০ </a:t>
            </a:r>
            <a:r>
              <a:rPr lang="bn-IN" sz="2400" dirty="0" smtClean="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মিনিট</a:t>
            </a:r>
            <a:endParaRPr lang="bn-BD" sz="2400" dirty="0">
              <a:ln>
                <a:solidFill>
                  <a:schemeClr val="tx1"/>
                </a:solidFill>
              </a:ln>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0" name="Group 9"/>
          <p:cNvGrpSpPr/>
          <p:nvPr/>
        </p:nvGrpSpPr>
        <p:grpSpPr>
          <a:xfrm>
            <a:off x="4564125" y="1535684"/>
            <a:ext cx="122062" cy="4174378"/>
            <a:chOff x="6109646" y="1733827"/>
            <a:chExt cx="162749" cy="4921027"/>
          </a:xfrm>
        </p:grpSpPr>
        <p:grpSp>
          <p:nvGrpSpPr>
            <p:cNvPr id="11" name="Group 10"/>
            <p:cNvGrpSpPr/>
            <p:nvPr/>
          </p:nvGrpSpPr>
          <p:grpSpPr>
            <a:xfrm>
              <a:off x="6109646" y="1733827"/>
              <a:ext cx="152249" cy="4851367"/>
              <a:chOff x="5780586" y="1458737"/>
              <a:chExt cx="195003" cy="5285842"/>
            </a:xfrm>
          </p:grpSpPr>
          <p:cxnSp>
            <p:nvCxnSpPr>
              <p:cNvPr id="14" name="Straight Connector 13"/>
              <p:cNvCxnSpPr/>
              <p:nvPr/>
            </p:nvCxnSpPr>
            <p:spPr>
              <a:xfrm>
                <a:off x="5874911" y="1458737"/>
                <a:ext cx="0" cy="5285842"/>
              </a:xfrm>
              <a:prstGeom prst="line">
                <a:avLst/>
              </a:prstGeom>
              <a:ln w="38100">
                <a:solidFill>
                  <a:schemeClr val="tx1"/>
                </a:solidFill>
              </a:ln>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a:off x="5780586" y="2277009"/>
                <a:ext cx="0" cy="3731949"/>
              </a:xfrm>
              <a:prstGeom prst="line">
                <a:avLst/>
              </a:prstGeom>
              <a:ln w="28575">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6" name="Straight Connector 15"/>
              <p:cNvCxnSpPr/>
              <p:nvPr/>
            </p:nvCxnSpPr>
            <p:spPr>
              <a:xfrm>
                <a:off x="5975589" y="2250309"/>
                <a:ext cx="0" cy="3731949"/>
              </a:xfrm>
              <a:prstGeom prst="line">
                <a:avLst/>
              </a:prstGeom>
              <a:ln w="28575">
                <a:solidFill>
                  <a:schemeClr val="tx1"/>
                </a:solidFill>
              </a:ln>
            </p:spPr>
            <p:style>
              <a:lnRef idx="2">
                <a:schemeClr val="accent6"/>
              </a:lnRef>
              <a:fillRef idx="0">
                <a:schemeClr val="accent6"/>
              </a:fillRef>
              <a:effectRef idx="1">
                <a:schemeClr val="accent6"/>
              </a:effectRef>
              <a:fontRef idx="minor">
                <a:schemeClr val="tx1"/>
              </a:fontRef>
            </p:style>
          </p:cxnSp>
        </p:grpSp>
        <p:sp>
          <p:nvSpPr>
            <p:cNvPr id="12" name="Oval 11"/>
            <p:cNvSpPr/>
            <p:nvPr/>
          </p:nvSpPr>
          <p:spPr>
            <a:xfrm>
              <a:off x="6120146" y="1733827"/>
              <a:ext cx="152249" cy="125895"/>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b="1" u="sng" dirty="0" smtClean="0">
                <a:solidFill>
                  <a:schemeClr val="tx1"/>
                </a:solidFill>
                <a:latin typeface="NikoshBAN" panose="02000000000000000000" pitchFamily="2" charset="0"/>
                <a:cs typeface="NikoshBAN" panose="02000000000000000000" pitchFamily="2" charset="0"/>
              </a:endParaRPr>
            </a:p>
          </p:txBody>
        </p:sp>
        <p:sp>
          <p:nvSpPr>
            <p:cNvPr id="13" name="Oval 12"/>
            <p:cNvSpPr/>
            <p:nvPr/>
          </p:nvSpPr>
          <p:spPr>
            <a:xfrm>
              <a:off x="6117673" y="6528959"/>
              <a:ext cx="152249" cy="125895"/>
            </a:xfrm>
            <a:prstGeom prst="ellipse">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95088" tIns="47544" rIns="95088" bIns="47544" rtlCol="0" anchor="ctr"/>
            <a:lstStyle/>
            <a:p>
              <a:pPr algn="ctr"/>
              <a:endParaRPr lang="en-US" sz="2800" b="1" u="sng" dirty="0" smtClean="0">
                <a:solidFill>
                  <a:schemeClr val="tx1"/>
                </a:solidFill>
                <a:latin typeface="NikoshBAN" panose="02000000000000000000" pitchFamily="2" charset="0"/>
                <a:cs typeface="NikoshBAN" panose="02000000000000000000" pitchFamily="2" charset="0"/>
              </a:endParaRPr>
            </a:p>
          </p:txBody>
        </p:sp>
      </p:grpSp>
      <p:sp>
        <p:nvSpPr>
          <p:cNvPr id="2" name="Rectangle 1"/>
          <p:cNvSpPr/>
          <p:nvPr/>
        </p:nvSpPr>
        <p:spPr>
          <a:xfrm>
            <a:off x="3573090" y="701538"/>
            <a:ext cx="2108285" cy="830997"/>
          </a:xfrm>
          <a:prstGeom prst="rect">
            <a:avLst/>
          </a:prstGeom>
        </p:spPr>
        <p:txBody>
          <a:bodyPr wrap="square">
            <a:spAutoFit/>
          </a:bodyPr>
          <a:lstStyle/>
          <a:p>
            <a:pPr algn="ctr">
              <a:lnSpc>
                <a:spcPct val="100000"/>
              </a:lnSpc>
              <a:spcBef>
                <a:spcPts val="0"/>
              </a:spcBef>
              <a:defRPr/>
            </a:pPr>
            <a:r>
              <a:rPr lang="bn-IN" sz="4800" b="1" kern="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 </a:t>
            </a:r>
            <a:endParaRPr lang="en-GB" sz="4800" b="1" kern="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9" name="Picture 18" descr="a.jpg">
            <a:extLst>
              <a:ext uri="{FF2B5EF4-FFF2-40B4-BE49-F238E27FC236}">
                <a16:creationId xmlns="" xmlns:a16="http://schemas.microsoft.com/office/drawing/2014/main" id="{E1AAD05A-80CC-40BA-9568-1BC45CFF98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640024"/>
            <a:ext cx="1946584" cy="2331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36275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1" y="1447800"/>
            <a:ext cx="5482155"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571500" indent="-571500">
              <a:buFont typeface="Wingdings" pitchFamily="2" charset="2"/>
              <a:buChar char="q"/>
            </a:pPr>
            <a:r>
              <a:rPr lang="en-US" sz="3200" b="1"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সৌরজগতের</a:t>
            </a:r>
            <a:r>
              <a:rPr lang="en-US"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প্রাণকেন্দ্র </a:t>
            </a:r>
            <a:r>
              <a:rPr lang="en-US" sz="3200" b="1" dirty="0" err="1"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Rectangle 2"/>
          <p:cNvSpPr/>
          <p:nvPr/>
        </p:nvSpPr>
        <p:spPr>
          <a:xfrm>
            <a:off x="466284" y="3460195"/>
            <a:ext cx="5474684"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marL="457200" indent="-457200">
              <a:buFont typeface="Wingdings" pitchFamily="2" charset="2"/>
              <a:buChar char="q"/>
            </a:pP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মঙ্গল গ্রহের বর্ণ কেমন?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4" name="Rectangle 3"/>
          <p:cNvSpPr/>
          <p:nvPr/>
        </p:nvSpPr>
        <p:spPr>
          <a:xfrm>
            <a:off x="466283" y="5443174"/>
            <a:ext cx="5474685" cy="58477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marL="685800" indent="-685800">
              <a:buFont typeface="Wingdings" panose="05000000000000000000" pitchFamily="2" charset="2"/>
              <a:buChar char="q"/>
            </a:pP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সৌরজগতের  বৃহত্তম গ্রহের নাম কী? </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5" name="TextBox 4"/>
          <p:cNvSpPr txBox="1"/>
          <p:nvPr/>
        </p:nvSpPr>
        <p:spPr>
          <a:xfrm>
            <a:off x="457203" y="4451684"/>
            <a:ext cx="5482154"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457200" indent="-457200">
              <a:buFont typeface="Wingdings" pitchFamily="2" charset="2"/>
              <a:buChar char="q"/>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সূর্যের নিকটতম গ্রহ কোনটি?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6" name="TextBox 5"/>
          <p:cNvSpPr txBox="1"/>
          <p:nvPr/>
        </p:nvSpPr>
        <p:spPr>
          <a:xfrm>
            <a:off x="481111" y="2439290"/>
            <a:ext cx="5462489"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marL="571500" indent="-571500">
              <a:buFont typeface="Wingdings" pitchFamily="2" charset="2"/>
              <a:buChar char="q"/>
            </a:pP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সোরজগতের ক্ষুদ্রতম গ্রহটির নাম কী?</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7" name="Up Ribbon 6"/>
          <p:cNvSpPr/>
          <p:nvPr/>
        </p:nvSpPr>
        <p:spPr>
          <a:xfrm>
            <a:off x="2267399" y="381000"/>
            <a:ext cx="4373877" cy="991695"/>
          </a:xfrm>
          <a:prstGeom prst="ribbon2">
            <a:avLst/>
          </a:prstGeom>
          <a:noFill/>
          <a:ln w="28575">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0" tIns="45705" rIns="91410" bIns="45705">
            <a:spAutoFit/>
          </a:bodyPr>
          <a:lstStyle/>
          <a:p>
            <a:pPr algn="ctr">
              <a:defRPr/>
            </a:pPr>
            <a:r>
              <a:rPr lang="bn-BD" sz="4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itchFamily="2" charset="0"/>
                <a:cs typeface="NikoshBAN" pitchFamily="2" charset="0"/>
              </a:rPr>
              <a:t>মূল্যায়ন</a:t>
            </a:r>
            <a:endParaRPr lang="en-US" sz="4800" b="1" kern="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w Cen MT"/>
            </a:endParaRPr>
          </a:p>
        </p:txBody>
      </p:sp>
      <p:sp>
        <p:nvSpPr>
          <p:cNvPr id="8" name="Rectangle 7"/>
          <p:cNvSpPr/>
          <p:nvPr/>
        </p:nvSpPr>
        <p:spPr>
          <a:xfrm>
            <a:off x="6172199" y="1454550"/>
            <a:ext cx="2362199"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সূর্য</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p:cNvSpPr txBox="1"/>
          <p:nvPr/>
        </p:nvSpPr>
        <p:spPr>
          <a:xfrm>
            <a:off x="6172199" y="2451931"/>
            <a:ext cx="2362199" cy="584775"/>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বুধ</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0" name="Rectangle 9"/>
          <p:cNvSpPr/>
          <p:nvPr/>
        </p:nvSpPr>
        <p:spPr>
          <a:xfrm>
            <a:off x="6172199" y="3460194"/>
            <a:ext cx="2362199" cy="584775"/>
          </a:xfrm>
          <a:prstGeom prst="rect">
            <a:avLst/>
          </a:prstGeom>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3200" b="1" dirty="0" smtClean="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লালচে</a:t>
            </a:r>
            <a:endParaRPr lang="en-US" sz="32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1" name="TextBox 10"/>
          <p:cNvSpPr txBox="1"/>
          <p:nvPr/>
        </p:nvSpPr>
        <p:spPr>
          <a:xfrm>
            <a:off x="6154829" y="4451683"/>
            <a:ext cx="2396938"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বুধ</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TextBox 11"/>
          <p:cNvSpPr txBox="1"/>
          <p:nvPr/>
        </p:nvSpPr>
        <p:spPr>
          <a:xfrm>
            <a:off x="6135623" y="5468720"/>
            <a:ext cx="2396938" cy="58477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32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বৃহস্পতি </a:t>
            </a:r>
            <a:endParaRPr lang="en-US" sz="32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2215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3"/>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5"/>
                                        </p:tgtEl>
                                        <p:attrNameLst>
                                          <p:attrName>ppt_y</p:attrName>
                                        </p:attrNameLst>
                                      </p:cBhvr>
                                      <p:tavLst>
                                        <p:tav tm="0">
                                          <p:val>
                                            <p:strVal val="#ppt_y"/>
                                          </p:val>
                                        </p:tav>
                                        <p:tav tm="100000">
                                          <p:val>
                                            <p:strVal val="#ppt_y"/>
                                          </p:val>
                                        </p:tav>
                                      </p:tavLst>
                                    </p:anim>
                                    <p:anim calcmode="lin" valueType="num">
                                      <p:cBhvr>
                                        <p:cTn id="30"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900" decel="100000" fill="hold"/>
                                        <p:tgtEl>
                                          <p:spTgt spid="4"/>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strips(down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9"/>
                                        </p:tgtEl>
                                        <p:attrNameLst>
                                          <p:attrName>ppt_y</p:attrName>
                                        </p:attrNameLst>
                                      </p:cBhvr>
                                      <p:tavLst>
                                        <p:tav tm="0">
                                          <p:val>
                                            <p:strVal val="#ppt_y"/>
                                          </p:val>
                                        </p:tav>
                                        <p:tav tm="100000">
                                          <p:val>
                                            <p:strVal val="#ppt_y"/>
                                          </p:val>
                                        </p:tav>
                                      </p:tavLst>
                                    </p:anim>
                                    <p:anim calcmode="lin" valueType="num">
                                      <p:cBhvr>
                                        <p:cTn id="52"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000" fill="hold"/>
                                        <p:tgtEl>
                                          <p:spTgt spid="10"/>
                                        </p:tgtEl>
                                        <p:attrNameLst>
                                          <p:attrName>ppt_w</p:attrName>
                                        </p:attrNameLst>
                                      </p:cBhvr>
                                      <p:tavLst>
                                        <p:tav tm="0">
                                          <p:val>
                                            <p:strVal val="#ppt_w+.3"/>
                                          </p:val>
                                        </p:tav>
                                        <p:tav tm="100000">
                                          <p:val>
                                            <p:strVal val="#ppt_w"/>
                                          </p:val>
                                        </p:tav>
                                      </p:tavLst>
                                    </p:anim>
                                    <p:anim calcmode="lin" valueType="num">
                                      <p:cBhvr>
                                        <p:cTn id="60" dur="1000" fill="hold"/>
                                        <p:tgtEl>
                                          <p:spTgt spid="10"/>
                                        </p:tgtEl>
                                        <p:attrNameLst>
                                          <p:attrName>ppt_h</p:attrName>
                                        </p:attrNameLst>
                                      </p:cBhvr>
                                      <p:tavLst>
                                        <p:tav tm="0">
                                          <p:val>
                                            <p:strVal val="#ppt_h"/>
                                          </p:val>
                                        </p:tav>
                                        <p:tav tm="100000">
                                          <p:val>
                                            <p:strVal val="#ppt_h"/>
                                          </p:val>
                                        </p:tav>
                                      </p:tavLst>
                                    </p:anim>
                                    <p:animEffect transition="in" filter="fade">
                                      <p:cBhvr>
                                        <p:cTn id="61" dur="10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41" presetClass="entr" presetSubtype="0" fill="hold" grpId="0" nodeType="clickEffect">
                                  <p:stCondLst>
                                    <p:cond delay="0"/>
                                  </p:stCondLst>
                                  <p:iterate type="lt">
                                    <p:tmPct val="10000"/>
                                  </p:iterate>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11"/>
                                        </p:tgtEl>
                                        <p:attrNameLst>
                                          <p:attrName>ppt_y</p:attrName>
                                        </p:attrNameLst>
                                      </p:cBhvr>
                                      <p:tavLst>
                                        <p:tav tm="0">
                                          <p:val>
                                            <p:strVal val="#ppt_y"/>
                                          </p:val>
                                        </p:tav>
                                        <p:tav tm="100000">
                                          <p:val>
                                            <p:strVal val="#ppt_y"/>
                                          </p:val>
                                        </p:tav>
                                      </p:tavLst>
                                    </p:anim>
                                    <p:anim calcmode="lin" valueType="num">
                                      <p:cBhvr>
                                        <p:cTn id="6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11"/>
                                        </p:tgtEl>
                                      </p:cBhvr>
                                    </p:animEffect>
                                  </p:childTnLst>
                                </p:cTn>
                              </p:par>
                            </p:childTnLst>
                          </p:cTn>
                        </p:par>
                      </p:childTnLst>
                    </p:cTn>
                  </p:par>
                  <p:par>
                    <p:cTn id="71" fill="hold">
                      <p:stCondLst>
                        <p:cond delay="indefinite"/>
                      </p:stCondLst>
                      <p:childTnLst>
                        <p:par>
                          <p:cTn id="72" fill="hold">
                            <p:stCondLst>
                              <p:cond delay="0"/>
                            </p:stCondLst>
                            <p:childTnLst>
                              <p:par>
                                <p:cTn id="73" presetID="41" presetClass="entr" presetSubtype="0" fill="hold" grpId="0" nodeType="clickEffect">
                                  <p:stCondLst>
                                    <p:cond delay="0"/>
                                  </p:stCondLst>
                                  <p:iterate type="lt">
                                    <p:tmPct val="10000"/>
                                  </p:iterate>
                                  <p:childTnLst>
                                    <p:set>
                                      <p:cBhvr>
                                        <p:cTn id="74" dur="1" fill="hold">
                                          <p:stCondLst>
                                            <p:cond delay="0"/>
                                          </p:stCondLst>
                                        </p:cTn>
                                        <p:tgtEl>
                                          <p:spTgt spid="12"/>
                                        </p:tgtEl>
                                        <p:attrNameLst>
                                          <p:attrName>style.visibility</p:attrName>
                                        </p:attrNameLst>
                                      </p:cBhvr>
                                      <p:to>
                                        <p:strVal val="visible"/>
                                      </p:to>
                                    </p:set>
                                    <p:anim calcmode="lin" valueType="num">
                                      <p:cBhvr>
                                        <p:cTn id="75"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6" dur="500" fill="hold"/>
                                        <p:tgtEl>
                                          <p:spTgt spid="12"/>
                                        </p:tgtEl>
                                        <p:attrNameLst>
                                          <p:attrName>ppt_y</p:attrName>
                                        </p:attrNameLst>
                                      </p:cBhvr>
                                      <p:tavLst>
                                        <p:tav tm="0">
                                          <p:val>
                                            <p:strVal val="#ppt_y"/>
                                          </p:val>
                                        </p:tav>
                                        <p:tav tm="100000">
                                          <p:val>
                                            <p:strVal val="#ppt_y"/>
                                          </p:val>
                                        </p:tav>
                                      </p:tavLst>
                                    </p:anim>
                                    <p:anim calcmode="lin" valueType="num">
                                      <p:cBhvr>
                                        <p:cTn id="77"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8"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9"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P spid="10" grpId="0" animBg="1"/>
      <p:bldP spid="11" grpId="0" animBg="1"/>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600758"/>
            <a:ext cx="7435536" cy="66294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ctr"/>
          <a:lstStyle/>
          <a:p>
            <a:r>
              <a:rPr lang="bn-BD" sz="3600" dirty="0">
                <a:ln>
                  <a:solidFill>
                    <a:schemeClr val="tx1"/>
                  </a:solidFill>
                </a:ln>
                <a:solidFill>
                  <a:prstClr val="black"/>
                </a:solidFill>
                <a:latin typeface="NikoshBAN" pitchFamily="2" charset="0"/>
                <a:cs typeface="NikoshBAN" pitchFamily="2" charset="0"/>
              </a:rPr>
              <a:t>১</a:t>
            </a:r>
            <a:r>
              <a:rPr lang="bn-BD" sz="3600" dirty="0" smtClean="0">
                <a:ln>
                  <a:solidFill>
                    <a:schemeClr val="tx1"/>
                  </a:solidFill>
                </a:ln>
                <a:solidFill>
                  <a:prstClr val="black"/>
                </a:solidFill>
                <a:latin typeface="NikoshBAN" pitchFamily="2" charset="0"/>
                <a:cs typeface="NikoshBAN" pitchFamily="2" charset="0"/>
              </a:rPr>
              <a:t>।সূর্য থেকে পৃথিবীর দুরত্ব কত? </a:t>
            </a:r>
            <a:endParaRPr lang="en-US" sz="3600" dirty="0">
              <a:ln>
                <a:solidFill>
                  <a:schemeClr val="tx1"/>
                </a:solidFill>
              </a:ln>
              <a:solidFill>
                <a:prstClr val="black"/>
              </a:solidFill>
              <a:latin typeface="NikoshBAN" pitchFamily="2" charset="0"/>
              <a:cs typeface="NikoshBAN" pitchFamily="2" charset="0"/>
            </a:endParaRPr>
          </a:p>
        </p:txBody>
      </p:sp>
      <p:sp>
        <p:nvSpPr>
          <p:cNvPr id="3" name="Multiply 2"/>
          <p:cNvSpPr/>
          <p:nvPr/>
        </p:nvSpPr>
        <p:spPr>
          <a:xfrm>
            <a:off x="8102138" y="2367475"/>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Half Frame 3"/>
          <p:cNvSpPr/>
          <p:nvPr/>
        </p:nvSpPr>
        <p:spPr>
          <a:xfrm rot="14014148">
            <a:off x="8146447" y="3282255"/>
            <a:ext cx="257644" cy="39595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 name="Rounded Rectangle 4"/>
          <p:cNvSpPr/>
          <p:nvPr/>
        </p:nvSpPr>
        <p:spPr>
          <a:xfrm>
            <a:off x="914400" y="2268415"/>
            <a:ext cx="3064281" cy="7010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bn-BD" sz="3600" dirty="0">
                <a:ln>
                  <a:solidFill>
                    <a:schemeClr val="tx1"/>
                  </a:solidFill>
                </a:ln>
                <a:solidFill>
                  <a:prstClr val="black"/>
                </a:solidFill>
                <a:latin typeface="NikoshBAN" pitchFamily="2" charset="0"/>
                <a:cs typeface="NikoshBAN" pitchFamily="2" charset="0"/>
              </a:rPr>
              <a:t>(</a:t>
            </a:r>
            <a:r>
              <a:rPr lang="bn-BD" sz="3600" dirty="0" smtClean="0">
                <a:ln>
                  <a:solidFill>
                    <a:schemeClr val="tx1"/>
                  </a:solidFill>
                </a:ln>
                <a:solidFill>
                  <a:prstClr val="black"/>
                </a:solidFill>
                <a:latin typeface="NikoshBAN" pitchFamily="2" charset="0"/>
                <a:cs typeface="NikoshBAN" pitchFamily="2" charset="0"/>
              </a:rPr>
              <a:t>ক)১২ কোটি কি.মি</a:t>
            </a:r>
            <a:endParaRPr lang="en-US" sz="3600" dirty="0">
              <a:ln>
                <a:solidFill>
                  <a:schemeClr val="tx1"/>
                </a:solidFill>
              </a:ln>
              <a:solidFill>
                <a:prstClr val="black"/>
              </a:solidFill>
              <a:latin typeface="NikoshBAN" pitchFamily="2" charset="0"/>
              <a:cs typeface="NikoshBAN" pitchFamily="2" charset="0"/>
            </a:endParaRPr>
          </a:p>
        </p:txBody>
      </p:sp>
      <p:sp>
        <p:nvSpPr>
          <p:cNvPr id="6" name="Rounded Rectangle 5"/>
          <p:cNvSpPr/>
          <p:nvPr/>
        </p:nvSpPr>
        <p:spPr>
          <a:xfrm>
            <a:off x="4871809" y="2268415"/>
            <a:ext cx="2989406" cy="72009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bn-BD" sz="3600" dirty="0" smtClean="0">
                <a:ln>
                  <a:solidFill>
                    <a:schemeClr val="tx1"/>
                  </a:solidFill>
                </a:ln>
                <a:solidFill>
                  <a:prstClr val="black"/>
                </a:solidFill>
                <a:latin typeface="NikoshBAN" pitchFamily="2" charset="0"/>
                <a:cs typeface="NikoshBAN" pitchFamily="2" charset="0"/>
              </a:rPr>
              <a:t>(খ)১৩ কোটি কি.মি</a:t>
            </a:r>
            <a:endParaRPr lang="en-US" sz="3600" dirty="0">
              <a:ln>
                <a:solidFill>
                  <a:schemeClr val="tx1"/>
                </a:solidFill>
              </a:ln>
              <a:solidFill>
                <a:prstClr val="black"/>
              </a:solidFill>
            </a:endParaRPr>
          </a:p>
        </p:txBody>
      </p:sp>
      <p:sp>
        <p:nvSpPr>
          <p:cNvPr id="7" name="Rounded Rectangle 6"/>
          <p:cNvSpPr/>
          <p:nvPr/>
        </p:nvSpPr>
        <p:spPr>
          <a:xfrm>
            <a:off x="914400" y="3259015"/>
            <a:ext cx="3114676" cy="6743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600" dirty="0">
                <a:ln>
                  <a:solidFill>
                    <a:schemeClr val="tx1"/>
                  </a:solidFill>
                </a:ln>
                <a:solidFill>
                  <a:prstClr val="black"/>
                </a:solidFill>
                <a:latin typeface="NikoshBAN" pitchFamily="2" charset="0"/>
                <a:cs typeface="NikoshBAN" pitchFamily="2" charset="0"/>
              </a:rPr>
              <a:t>(</a:t>
            </a:r>
            <a:r>
              <a:rPr lang="bn-BD" sz="3600" dirty="0" smtClean="0">
                <a:ln>
                  <a:solidFill>
                    <a:schemeClr val="tx1"/>
                  </a:solidFill>
                </a:ln>
                <a:solidFill>
                  <a:prstClr val="black"/>
                </a:solidFill>
                <a:latin typeface="NikoshBAN" pitchFamily="2" charset="0"/>
                <a:cs typeface="NikoshBAN" pitchFamily="2" charset="0"/>
              </a:rPr>
              <a:t>গ) ১৪ কোটি কি.মি</a:t>
            </a:r>
            <a:endParaRPr lang="en-US" sz="3600" dirty="0">
              <a:ln>
                <a:solidFill>
                  <a:schemeClr val="tx1"/>
                </a:solidFill>
              </a:ln>
              <a:solidFill>
                <a:prstClr val="black"/>
              </a:solidFill>
              <a:latin typeface="NikoshBAN" pitchFamily="2" charset="0"/>
              <a:cs typeface="NikoshBAN" pitchFamily="2" charset="0"/>
            </a:endParaRPr>
          </a:p>
        </p:txBody>
      </p:sp>
      <p:sp>
        <p:nvSpPr>
          <p:cNvPr id="8" name="Rounded Rectangle 7"/>
          <p:cNvSpPr/>
          <p:nvPr/>
        </p:nvSpPr>
        <p:spPr>
          <a:xfrm>
            <a:off x="4854389" y="3259015"/>
            <a:ext cx="2996200" cy="67437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a:ln>
                  <a:solidFill>
                    <a:schemeClr val="tx1"/>
                  </a:solidFill>
                </a:ln>
                <a:solidFill>
                  <a:prstClr val="black"/>
                </a:solidFill>
                <a:latin typeface="NikoshBAN" pitchFamily="2" charset="0"/>
                <a:cs typeface="NikoshBAN" pitchFamily="2" charset="0"/>
              </a:rPr>
              <a:t>(</a:t>
            </a:r>
            <a:r>
              <a:rPr lang="bn-BD" sz="3600" dirty="0" smtClean="0">
                <a:ln>
                  <a:solidFill>
                    <a:schemeClr val="tx1"/>
                  </a:solidFill>
                </a:ln>
                <a:solidFill>
                  <a:prstClr val="black"/>
                </a:solidFill>
                <a:latin typeface="NikoshBAN" pitchFamily="2" charset="0"/>
                <a:cs typeface="NikoshBAN" pitchFamily="2" charset="0"/>
              </a:rPr>
              <a:t>ঘ)১৫ কোটি কি.মি</a:t>
            </a:r>
            <a:endParaRPr lang="en-US" sz="3600" dirty="0">
              <a:ln>
                <a:solidFill>
                  <a:schemeClr val="tx1"/>
                </a:solidFill>
              </a:ln>
              <a:solidFill>
                <a:prstClr val="black"/>
              </a:solidFill>
              <a:latin typeface="NikoshBAN" pitchFamily="2" charset="0"/>
              <a:cs typeface="NikoshBAN" pitchFamily="2" charset="0"/>
            </a:endParaRPr>
          </a:p>
        </p:txBody>
      </p:sp>
      <p:sp>
        <p:nvSpPr>
          <p:cNvPr id="9" name="Rectangle 8"/>
          <p:cNvSpPr/>
          <p:nvPr/>
        </p:nvSpPr>
        <p:spPr>
          <a:xfrm>
            <a:off x="3314700" y="1066800"/>
            <a:ext cx="2400300" cy="457200"/>
          </a:xfrm>
          <a:prstGeom prst="rect">
            <a:avLst/>
          </a:prstGeom>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200" dirty="0">
                <a:solidFill>
                  <a:prstClr val="black"/>
                </a:solidFill>
                <a:latin typeface="NikoshBAN" pitchFamily="2" charset="0"/>
                <a:cs typeface="NikoshBAN" pitchFamily="2" charset="0"/>
              </a:rPr>
              <a:t>বহুনির্বাচনী প্রশ্ন</a:t>
            </a:r>
            <a:endParaRPr lang="en-US" sz="3200" dirty="0">
              <a:solidFill>
                <a:prstClr val="black"/>
              </a:solidFill>
              <a:latin typeface="NikoshBAN" pitchFamily="2" charset="0"/>
              <a:cs typeface="NikoshBAN" pitchFamily="2" charset="0"/>
            </a:endParaRPr>
          </a:p>
        </p:txBody>
      </p:sp>
      <p:sp>
        <p:nvSpPr>
          <p:cNvPr id="10" name="Multiply 9"/>
          <p:cNvSpPr/>
          <p:nvPr/>
        </p:nvSpPr>
        <p:spPr>
          <a:xfrm>
            <a:off x="4282889" y="2420815"/>
            <a:ext cx="342900" cy="54864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Multiply 10"/>
          <p:cNvSpPr/>
          <p:nvPr/>
        </p:nvSpPr>
        <p:spPr>
          <a:xfrm>
            <a:off x="4285906" y="3344740"/>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930063" y="4097215"/>
            <a:ext cx="7445782" cy="602396"/>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rtlCol="0" anchor="ctr"/>
          <a:lstStyle/>
          <a:p>
            <a:r>
              <a:rPr lang="bn-BD" sz="3600" dirty="0">
                <a:ln>
                  <a:solidFill>
                    <a:schemeClr val="tx1"/>
                  </a:solidFill>
                </a:ln>
                <a:solidFill>
                  <a:prstClr val="black"/>
                </a:solidFill>
                <a:latin typeface="NikoshBAN" pitchFamily="2" charset="0"/>
                <a:cs typeface="NikoshBAN" pitchFamily="2" charset="0"/>
              </a:rPr>
              <a:t>২</a:t>
            </a:r>
            <a:r>
              <a:rPr lang="bn-BD" sz="3600" dirty="0" smtClean="0">
                <a:ln>
                  <a:solidFill>
                    <a:schemeClr val="tx1"/>
                  </a:solidFill>
                </a:ln>
                <a:solidFill>
                  <a:prstClr val="black"/>
                </a:solidFill>
                <a:latin typeface="NikoshBAN" pitchFamily="2" charset="0"/>
                <a:cs typeface="NikoshBAN" pitchFamily="2" charset="0"/>
              </a:rPr>
              <a:t>।চাঁদ কতদিনে পৃথিবীকে একবার প্রদক্ষিন করে? </a:t>
            </a:r>
            <a:endParaRPr lang="en-US" sz="3600" b="1" dirty="0">
              <a:ln>
                <a:solidFill>
                  <a:schemeClr val="tx1"/>
                </a:solidFill>
              </a:ln>
              <a:solidFill>
                <a:schemeClr val="tx1"/>
              </a:solidFill>
              <a:latin typeface="NikoshBAN" pitchFamily="2" charset="0"/>
              <a:cs typeface="NikoshBAN" pitchFamily="2" charset="0"/>
            </a:endParaRPr>
          </a:p>
        </p:txBody>
      </p:sp>
      <p:sp>
        <p:nvSpPr>
          <p:cNvPr id="13" name="Multiply 12"/>
          <p:cNvSpPr/>
          <p:nvPr/>
        </p:nvSpPr>
        <p:spPr>
          <a:xfrm>
            <a:off x="8196851" y="4702604"/>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Half Frame 13"/>
          <p:cNvSpPr/>
          <p:nvPr/>
        </p:nvSpPr>
        <p:spPr>
          <a:xfrm rot="14014148">
            <a:off x="4330215" y="5650148"/>
            <a:ext cx="257644" cy="39595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5" name="Rounded Rectangle 14"/>
          <p:cNvSpPr/>
          <p:nvPr/>
        </p:nvSpPr>
        <p:spPr>
          <a:xfrm>
            <a:off x="914400" y="4699611"/>
            <a:ext cx="3114676" cy="63806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a:ln>
                  <a:solidFill>
                    <a:schemeClr val="tx1"/>
                  </a:solidFill>
                </a:ln>
                <a:solidFill>
                  <a:prstClr val="black"/>
                </a:solidFill>
                <a:latin typeface="NikoshBAN" pitchFamily="2" charset="0"/>
                <a:cs typeface="NikoshBAN" pitchFamily="2" charset="0"/>
              </a:rPr>
              <a:t>(</a:t>
            </a:r>
            <a:r>
              <a:rPr lang="bn-BD" sz="3200" dirty="0" smtClean="0">
                <a:ln>
                  <a:solidFill>
                    <a:schemeClr val="tx1"/>
                  </a:solidFill>
                </a:ln>
                <a:solidFill>
                  <a:prstClr val="black"/>
                </a:solidFill>
                <a:latin typeface="NikoshBAN" pitchFamily="2" charset="0"/>
                <a:cs typeface="NikoshBAN" pitchFamily="2" charset="0"/>
              </a:rPr>
              <a:t>ক)২৫ দিন ১০ ঘণ্টায়</a:t>
            </a:r>
            <a:endParaRPr lang="en-US" sz="3200" dirty="0">
              <a:ln>
                <a:solidFill>
                  <a:schemeClr val="tx1"/>
                </a:solidFill>
              </a:ln>
              <a:solidFill>
                <a:prstClr val="black"/>
              </a:solidFill>
            </a:endParaRPr>
          </a:p>
        </p:txBody>
      </p:sp>
      <p:sp>
        <p:nvSpPr>
          <p:cNvPr id="16" name="Rounded Rectangle 15"/>
          <p:cNvSpPr/>
          <p:nvPr/>
        </p:nvSpPr>
        <p:spPr>
          <a:xfrm>
            <a:off x="4871810" y="5530491"/>
            <a:ext cx="2978780" cy="6952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dirty="0" smtClean="0">
                <a:ln>
                  <a:solidFill>
                    <a:schemeClr val="tx1"/>
                  </a:solidFill>
                </a:ln>
                <a:solidFill>
                  <a:prstClr val="black"/>
                </a:solidFill>
                <a:latin typeface="NikoshBAN" panose="02000000000000000000" pitchFamily="2" charset="0"/>
                <a:cs typeface="NikoshBAN" panose="02000000000000000000" pitchFamily="2" charset="0"/>
              </a:rPr>
              <a:t>(ঘ)২৮ দিন ৯ঘন্টায়</a:t>
            </a:r>
            <a:endParaRPr lang="en-US" sz="3200" dirty="0">
              <a:ln>
                <a:solidFill>
                  <a:schemeClr val="tx1"/>
                </a:solidFill>
              </a:ln>
              <a:solidFill>
                <a:prstClr val="black"/>
              </a:solidFill>
              <a:latin typeface="NikoshBAN" panose="02000000000000000000" pitchFamily="2" charset="0"/>
              <a:cs typeface="NikoshBAN" panose="02000000000000000000" pitchFamily="2" charset="0"/>
            </a:endParaRPr>
          </a:p>
        </p:txBody>
      </p:sp>
      <p:sp>
        <p:nvSpPr>
          <p:cNvPr id="17" name="Rounded Rectangle 16"/>
          <p:cNvSpPr/>
          <p:nvPr/>
        </p:nvSpPr>
        <p:spPr>
          <a:xfrm>
            <a:off x="914400" y="5558250"/>
            <a:ext cx="3146886" cy="672565"/>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ln>
                  <a:solidFill>
                    <a:schemeClr val="tx1"/>
                  </a:solidFill>
                </a:ln>
                <a:solidFill>
                  <a:prstClr val="black"/>
                </a:solidFill>
                <a:latin typeface="NikoshBAN" pitchFamily="2" charset="0"/>
                <a:cs typeface="NikoshBAN" pitchFamily="2" charset="0"/>
              </a:rPr>
              <a:t>(গ) ২৭ দিন ৮ঘণ্টায়</a:t>
            </a:r>
            <a:endParaRPr lang="en-US" sz="3600" dirty="0">
              <a:ln>
                <a:solidFill>
                  <a:schemeClr val="tx1"/>
                </a:solidFill>
              </a:ln>
              <a:solidFill>
                <a:prstClr val="black"/>
              </a:solidFill>
            </a:endParaRPr>
          </a:p>
        </p:txBody>
      </p:sp>
      <p:sp>
        <p:nvSpPr>
          <p:cNvPr id="18" name="Rounded Rectangle 17"/>
          <p:cNvSpPr/>
          <p:nvPr/>
        </p:nvSpPr>
        <p:spPr>
          <a:xfrm>
            <a:off x="4871809" y="4699611"/>
            <a:ext cx="2978780" cy="6651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ln>
                  <a:solidFill>
                    <a:schemeClr val="tx1"/>
                  </a:solidFill>
                </a:ln>
                <a:solidFill>
                  <a:prstClr val="black"/>
                </a:solidFill>
                <a:latin typeface="NikoshBAN" pitchFamily="2" charset="0"/>
                <a:cs typeface="NikoshBAN" pitchFamily="2" charset="0"/>
              </a:rPr>
              <a:t>(খ) ২৬ দিন ১১ঘন্টায় </a:t>
            </a:r>
            <a:endParaRPr lang="en-US" sz="3200" dirty="0">
              <a:ln>
                <a:solidFill>
                  <a:schemeClr val="tx1"/>
                </a:solidFill>
              </a:ln>
              <a:solidFill>
                <a:prstClr val="black"/>
              </a:solidFill>
              <a:latin typeface="NikoshBAN" pitchFamily="2" charset="0"/>
              <a:cs typeface="NikoshBAN" pitchFamily="2" charset="0"/>
            </a:endParaRPr>
          </a:p>
        </p:txBody>
      </p:sp>
      <p:sp>
        <p:nvSpPr>
          <p:cNvPr id="19" name="Multiply 18"/>
          <p:cNvSpPr/>
          <p:nvPr/>
        </p:nvSpPr>
        <p:spPr>
          <a:xfrm>
            <a:off x="4303670" y="4800540"/>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Multiply 19"/>
          <p:cNvSpPr/>
          <p:nvPr/>
        </p:nvSpPr>
        <p:spPr>
          <a:xfrm>
            <a:off x="8202714" y="5626908"/>
            <a:ext cx="346262" cy="50292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Up Ribbon 20"/>
          <p:cNvSpPr/>
          <p:nvPr/>
        </p:nvSpPr>
        <p:spPr>
          <a:xfrm>
            <a:off x="2267400" y="238258"/>
            <a:ext cx="4373877" cy="991695"/>
          </a:xfrm>
          <a:prstGeom prst="ribbon2">
            <a:avLst/>
          </a:prstGeom>
          <a:noFill/>
          <a:ln w="28575">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lIns="91410" tIns="45705" rIns="91410" bIns="45705">
            <a:spAutoFit/>
          </a:bodyPr>
          <a:lstStyle/>
          <a:p>
            <a:pPr algn="ctr">
              <a:defRPr/>
            </a:pPr>
            <a:r>
              <a:rPr lang="bn-BD" sz="48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মূল্যায়ন</a:t>
            </a:r>
            <a:endParaRPr lang="en-US" sz="4800" b="1" kern="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w Cen MT"/>
            </a:endParaRPr>
          </a:p>
        </p:txBody>
      </p:sp>
    </p:spTree>
    <p:extLst>
      <p:ext uri="{BB962C8B-B14F-4D97-AF65-F5344CB8AC3E}">
        <p14:creationId xmlns:p14="http://schemas.microsoft.com/office/powerpoint/2010/main" val="116474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 calcmode="lin" valueType="num">
                                      <p:cBhvr>
                                        <p:cTn id="41" dur="1000" fill="hold"/>
                                        <p:tgtEl>
                                          <p:spTgt spid="7"/>
                                        </p:tgtEl>
                                        <p:attrNameLst>
                                          <p:attrName>style.rotation</p:attrName>
                                        </p:attrNameLst>
                                      </p:cBhvr>
                                      <p:tavLst>
                                        <p:tav tm="0">
                                          <p:val>
                                            <p:fltVal val="90"/>
                                          </p:val>
                                        </p:tav>
                                        <p:tav tm="100000">
                                          <p:val>
                                            <p:fltVal val="0"/>
                                          </p:val>
                                        </p:tav>
                                      </p:tavLst>
                                    </p:anim>
                                    <p:animEffect transition="in" filter="fade">
                                      <p:cBhvr>
                                        <p:cTn id="42" dur="1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1000" fill="hold"/>
                                        <p:tgtEl>
                                          <p:spTgt spid="8"/>
                                        </p:tgtEl>
                                        <p:attrNameLst>
                                          <p:attrName>ppt_w</p:attrName>
                                        </p:attrNameLst>
                                      </p:cBhvr>
                                      <p:tavLst>
                                        <p:tav tm="0">
                                          <p:val>
                                            <p:fltVal val="0"/>
                                          </p:val>
                                        </p:tav>
                                        <p:tav tm="100000">
                                          <p:val>
                                            <p:strVal val="#ppt_w"/>
                                          </p:val>
                                        </p:tav>
                                      </p:tavLst>
                                    </p:anim>
                                    <p:anim calcmode="lin" valueType="num">
                                      <p:cBhvr>
                                        <p:cTn id="48" dur="1000" fill="hold"/>
                                        <p:tgtEl>
                                          <p:spTgt spid="8"/>
                                        </p:tgtEl>
                                        <p:attrNameLst>
                                          <p:attrName>ppt_h</p:attrName>
                                        </p:attrNameLst>
                                      </p:cBhvr>
                                      <p:tavLst>
                                        <p:tav tm="0">
                                          <p:val>
                                            <p:fltVal val="0"/>
                                          </p:val>
                                        </p:tav>
                                        <p:tav tm="100000">
                                          <p:val>
                                            <p:strVal val="#ppt_h"/>
                                          </p:val>
                                        </p:tav>
                                      </p:tavLst>
                                    </p:anim>
                                    <p:anim calcmode="lin" valueType="num">
                                      <p:cBhvr>
                                        <p:cTn id="49" dur="1000" fill="hold"/>
                                        <p:tgtEl>
                                          <p:spTgt spid="8"/>
                                        </p:tgtEl>
                                        <p:attrNameLst>
                                          <p:attrName>style.rotation</p:attrName>
                                        </p:attrNameLst>
                                      </p:cBhvr>
                                      <p:tavLst>
                                        <p:tav tm="0">
                                          <p:val>
                                            <p:fltVal val="90"/>
                                          </p:val>
                                        </p:tav>
                                        <p:tav tm="100000">
                                          <p:val>
                                            <p:fltVal val="0"/>
                                          </p:val>
                                        </p:tav>
                                      </p:tavLst>
                                    </p:anim>
                                    <p:animEffect transition="in" filter="fade">
                                      <p:cBhvr>
                                        <p:cTn id="50" dur="1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1000" fill="hold"/>
                                        <p:tgtEl>
                                          <p:spTgt spid="15"/>
                                        </p:tgtEl>
                                        <p:attrNameLst>
                                          <p:attrName>ppt_w</p:attrName>
                                        </p:attrNameLst>
                                      </p:cBhvr>
                                      <p:tavLst>
                                        <p:tav tm="0">
                                          <p:val>
                                            <p:fltVal val="0"/>
                                          </p:val>
                                        </p:tav>
                                        <p:tav tm="100000">
                                          <p:val>
                                            <p:strVal val="#ppt_w"/>
                                          </p:val>
                                        </p:tav>
                                      </p:tavLst>
                                    </p:anim>
                                    <p:anim calcmode="lin" valueType="num">
                                      <p:cBhvr>
                                        <p:cTn id="64" dur="1000" fill="hold"/>
                                        <p:tgtEl>
                                          <p:spTgt spid="15"/>
                                        </p:tgtEl>
                                        <p:attrNameLst>
                                          <p:attrName>ppt_h</p:attrName>
                                        </p:attrNameLst>
                                      </p:cBhvr>
                                      <p:tavLst>
                                        <p:tav tm="0">
                                          <p:val>
                                            <p:fltVal val="0"/>
                                          </p:val>
                                        </p:tav>
                                        <p:tav tm="100000">
                                          <p:val>
                                            <p:strVal val="#ppt_h"/>
                                          </p:val>
                                        </p:tav>
                                      </p:tavLst>
                                    </p:anim>
                                    <p:anim calcmode="lin" valueType="num">
                                      <p:cBhvr>
                                        <p:cTn id="65" dur="1000" fill="hold"/>
                                        <p:tgtEl>
                                          <p:spTgt spid="15"/>
                                        </p:tgtEl>
                                        <p:attrNameLst>
                                          <p:attrName>style.rotation</p:attrName>
                                        </p:attrNameLst>
                                      </p:cBhvr>
                                      <p:tavLst>
                                        <p:tav tm="0">
                                          <p:val>
                                            <p:fltVal val="90"/>
                                          </p:val>
                                        </p:tav>
                                        <p:tav tm="100000">
                                          <p:val>
                                            <p:fltVal val="0"/>
                                          </p:val>
                                        </p:tav>
                                      </p:tavLst>
                                    </p:anim>
                                    <p:animEffect transition="in" filter="fade">
                                      <p:cBhvr>
                                        <p:cTn id="66" dur="1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p:cTn id="71" dur="1000" fill="hold"/>
                                        <p:tgtEl>
                                          <p:spTgt spid="18"/>
                                        </p:tgtEl>
                                        <p:attrNameLst>
                                          <p:attrName>ppt_w</p:attrName>
                                        </p:attrNameLst>
                                      </p:cBhvr>
                                      <p:tavLst>
                                        <p:tav tm="0">
                                          <p:val>
                                            <p:fltVal val="0"/>
                                          </p:val>
                                        </p:tav>
                                        <p:tav tm="100000">
                                          <p:val>
                                            <p:strVal val="#ppt_w"/>
                                          </p:val>
                                        </p:tav>
                                      </p:tavLst>
                                    </p:anim>
                                    <p:anim calcmode="lin" valueType="num">
                                      <p:cBhvr>
                                        <p:cTn id="72" dur="1000" fill="hold"/>
                                        <p:tgtEl>
                                          <p:spTgt spid="18"/>
                                        </p:tgtEl>
                                        <p:attrNameLst>
                                          <p:attrName>ppt_h</p:attrName>
                                        </p:attrNameLst>
                                      </p:cBhvr>
                                      <p:tavLst>
                                        <p:tav tm="0">
                                          <p:val>
                                            <p:fltVal val="0"/>
                                          </p:val>
                                        </p:tav>
                                        <p:tav tm="100000">
                                          <p:val>
                                            <p:strVal val="#ppt_h"/>
                                          </p:val>
                                        </p:tav>
                                      </p:tavLst>
                                    </p:anim>
                                    <p:anim calcmode="lin" valueType="num">
                                      <p:cBhvr>
                                        <p:cTn id="73" dur="1000" fill="hold"/>
                                        <p:tgtEl>
                                          <p:spTgt spid="18"/>
                                        </p:tgtEl>
                                        <p:attrNameLst>
                                          <p:attrName>style.rotation</p:attrName>
                                        </p:attrNameLst>
                                      </p:cBhvr>
                                      <p:tavLst>
                                        <p:tav tm="0">
                                          <p:val>
                                            <p:fltVal val="90"/>
                                          </p:val>
                                        </p:tav>
                                        <p:tav tm="100000">
                                          <p:val>
                                            <p:fltVal val="0"/>
                                          </p:val>
                                        </p:tav>
                                      </p:tavLst>
                                    </p:anim>
                                    <p:animEffect transition="in" filter="fade">
                                      <p:cBhvr>
                                        <p:cTn id="74" dur="10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p:cTn id="79" dur="1000" fill="hold"/>
                                        <p:tgtEl>
                                          <p:spTgt spid="17"/>
                                        </p:tgtEl>
                                        <p:attrNameLst>
                                          <p:attrName>ppt_w</p:attrName>
                                        </p:attrNameLst>
                                      </p:cBhvr>
                                      <p:tavLst>
                                        <p:tav tm="0">
                                          <p:val>
                                            <p:fltVal val="0"/>
                                          </p:val>
                                        </p:tav>
                                        <p:tav tm="100000">
                                          <p:val>
                                            <p:strVal val="#ppt_w"/>
                                          </p:val>
                                        </p:tav>
                                      </p:tavLst>
                                    </p:anim>
                                    <p:anim calcmode="lin" valueType="num">
                                      <p:cBhvr>
                                        <p:cTn id="80" dur="1000" fill="hold"/>
                                        <p:tgtEl>
                                          <p:spTgt spid="17"/>
                                        </p:tgtEl>
                                        <p:attrNameLst>
                                          <p:attrName>ppt_h</p:attrName>
                                        </p:attrNameLst>
                                      </p:cBhvr>
                                      <p:tavLst>
                                        <p:tav tm="0">
                                          <p:val>
                                            <p:fltVal val="0"/>
                                          </p:val>
                                        </p:tav>
                                        <p:tav tm="100000">
                                          <p:val>
                                            <p:strVal val="#ppt_h"/>
                                          </p:val>
                                        </p:tav>
                                      </p:tavLst>
                                    </p:anim>
                                    <p:anim calcmode="lin" valueType="num">
                                      <p:cBhvr>
                                        <p:cTn id="81" dur="1000" fill="hold"/>
                                        <p:tgtEl>
                                          <p:spTgt spid="17"/>
                                        </p:tgtEl>
                                        <p:attrNameLst>
                                          <p:attrName>style.rotation</p:attrName>
                                        </p:attrNameLst>
                                      </p:cBhvr>
                                      <p:tavLst>
                                        <p:tav tm="0">
                                          <p:val>
                                            <p:fltVal val="90"/>
                                          </p:val>
                                        </p:tav>
                                        <p:tav tm="100000">
                                          <p:val>
                                            <p:fltVal val="0"/>
                                          </p:val>
                                        </p:tav>
                                      </p:tavLst>
                                    </p:anim>
                                    <p:animEffect transition="in" filter="fade">
                                      <p:cBhvr>
                                        <p:cTn id="82" dur="1000"/>
                                        <p:tgtEl>
                                          <p:spTgt spid="17"/>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1000" fill="hold"/>
                                        <p:tgtEl>
                                          <p:spTgt spid="16"/>
                                        </p:tgtEl>
                                        <p:attrNameLst>
                                          <p:attrName>ppt_w</p:attrName>
                                        </p:attrNameLst>
                                      </p:cBhvr>
                                      <p:tavLst>
                                        <p:tav tm="0">
                                          <p:val>
                                            <p:fltVal val="0"/>
                                          </p:val>
                                        </p:tav>
                                        <p:tav tm="100000">
                                          <p:val>
                                            <p:strVal val="#ppt_w"/>
                                          </p:val>
                                        </p:tav>
                                      </p:tavLst>
                                    </p:anim>
                                    <p:anim calcmode="lin" valueType="num">
                                      <p:cBhvr>
                                        <p:cTn id="88" dur="1000" fill="hold"/>
                                        <p:tgtEl>
                                          <p:spTgt spid="16"/>
                                        </p:tgtEl>
                                        <p:attrNameLst>
                                          <p:attrName>ppt_h</p:attrName>
                                        </p:attrNameLst>
                                      </p:cBhvr>
                                      <p:tavLst>
                                        <p:tav tm="0">
                                          <p:val>
                                            <p:fltVal val="0"/>
                                          </p:val>
                                        </p:tav>
                                        <p:tav tm="100000">
                                          <p:val>
                                            <p:strVal val="#ppt_h"/>
                                          </p:val>
                                        </p:tav>
                                      </p:tavLst>
                                    </p:anim>
                                    <p:anim calcmode="lin" valueType="num">
                                      <p:cBhvr>
                                        <p:cTn id="89" dur="1000" fill="hold"/>
                                        <p:tgtEl>
                                          <p:spTgt spid="16"/>
                                        </p:tgtEl>
                                        <p:attrNameLst>
                                          <p:attrName>style.rotation</p:attrName>
                                        </p:attrNameLst>
                                      </p:cBhvr>
                                      <p:tavLst>
                                        <p:tav tm="0">
                                          <p:val>
                                            <p:fltVal val="90"/>
                                          </p:val>
                                        </p:tav>
                                        <p:tav tm="100000">
                                          <p:val>
                                            <p:fltVal val="0"/>
                                          </p:val>
                                        </p:tav>
                                      </p:tavLst>
                                    </p:anim>
                                    <p:animEffect transition="in" filter="fade">
                                      <p:cBhvr>
                                        <p:cTn id="9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1" restart="whenNotActive" fill="hold" evtFilter="cancelBubble" nodeType="interactiveSeq">
                <p:stCondLst>
                  <p:cond evt="onClick" delay="0">
                    <p:tgtEl>
                      <p:spTgt spid="5"/>
                    </p:tgtEl>
                  </p:cond>
                </p:stCondLst>
                <p:endSync evt="end" delay="0">
                  <p:rtn val="all"/>
                </p:endSync>
                <p:childTnLst>
                  <p:par>
                    <p:cTn id="92" fill="hold">
                      <p:stCondLst>
                        <p:cond delay="0"/>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500" fill="hold"/>
                                        <p:tgtEl>
                                          <p:spTgt spid="10"/>
                                        </p:tgtEl>
                                        <p:attrNameLst>
                                          <p:attrName>ppt_w</p:attrName>
                                        </p:attrNameLst>
                                      </p:cBhvr>
                                      <p:tavLst>
                                        <p:tav tm="0">
                                          <p:val>
                                            <p:fltVal val="0"/>
                                          </p:val>
                                        </p:tav>
                                        <p:tav tm="100000">
                                          <p:val>
                                            <p:strVal val="#ppt_w"/>
                                          </p:val>
                                        </p:tav>
                                      </p:tavLst>
                                    </p:anim>
                                    <p:anim calcmode="lin" valueType="num">
                                      <p:cBhvr>
                                        <p:cTn id="97"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5"/>
                  </p:tgtEl>
                </p:cond>
              </p:nextCondLst>
            </p:seq>
            <p:seq concurrent="1" nextAc="seek">
              <p:cTn id="98" restart="whenNotActive" fill="hold" evtFilter="cancelBubble" nodeType="interactiveSeq">
                <p:stCondLst>
                  <p:cond evt="onClick" delay="0">
                    <p:tgtEl>
                      <p:spTgt spid="6"/>
                    </p:tgtEl>
                  </p:cond>
                </p:stCondLst>
                <p:endSync evt="end" delay="0">
                  <p:rtn val="all"/>
                </p:endSync>
                <p:childTnLst>
                  <p:par>
                    <p:cTn id="99" fill="hold">
                      <p:stCondLst>
                        <p:cond delay="0"/>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3"/>
                                        </p:tgtEl>
                                        <p:attrNameLst>
                                          <p:attrName>style.visibility</p:attrName>
                                        </p:attrNameLst>
                                      </p:cBhvr>
                                      <p:to>
                                        <p:strVal val="visible"/>
                                      </p:to>
                                    </p:set>
                                    <p:anim calcmode="lin" valueType="num">
                                      <p:cBhvr>
                                        <p:cTn id="103" dur="500" fill="hold"/>
                                        <p:tgtEl>
                                          <p:spTgt spid="3"/>
                                        </p:tgtEl>
                                        <p:attrNameLst>
                                          <p:attrName>ppt_w</p:attrName>
                                        </p:attrNameLst>
                                      </p:cBhvr>
                                      <p:tavLst>
                                        <p:tav tm="0">
                                          <p:val>
                                            <p:fltVal val="0"/>
                                          </p:val>
                                        </p:tav>
                                        <p:tav tm="100000">
                                          <p:val>
                                            <p:strVal val="#ppt_w"/>
                                          </p:val>
                                        </p:tav>
                                      </p:tavLst>
                                    </p:anim>
                                    <p:anim calcmode="lin" valueType="num">
                                      <p:cBhvr>
                                        <p:cTn id="10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6"/>
                  </p:tgtEl>
                </p:cond>
              </p:nextCondLst>
            </p:seq>
            <p:seq concurrent="1" nextAc="seek">
              <p:cTn id="105" restart="whenNotActive" fill="hold" evtFilter="cancelBubble" nodeType="interactiveSeq">
                <p:stCondLst>
                  <p:cond evt="onClick" delay="0">
                    <p:tgtEl>
                      <p:spTgt spid="7"/>
                    </p:tgtEl>
                  </p:cond>
                </p:stCondLst>
                <p:endSync evt="end" delay="0">
                  <p:rtn val="all"/>
                </p:endSync>
                <p:childTnLst>
                  <p:par>
                    <p:cTn id="106" fill="hold">
                      <p:stCondLst>
                        <p:cond delay="0"/>
                      </p:stCondLst>
                      <p:childTnLst>
                        <p:par>
                          <p:cTn id="107" fill="hold">
                            <p:stCondLst>
                              <p:cond delay="0"/>
                            </p:stCondLst>
                            <p:childTnLst>
                              <p:par>
                                <p:cTn id="108" presetID="23" presetClass="entr" presetSubtype="16" fill="hold" grpId="0" nodeType="clickEffect">
                                  <p:stCondLst>
                                    <p:cond delay="0"/>
                                  </p:stCondLst>
                                  <p:childTnLst>
                                    <p:set>
                                      <p:cBhvr>
                                        <p:cTn id="109" dur="1" fill="hold">
                                          <p:stCondLst>
                                            <p:cond delay="0"/>
                                          </p:stCondLst>
                                        </p:cTn>
                                        <p:tgtEl>
                                          <p:spTgt spid="11"/>
                                        </p:tgtEl>
                                        <p:attrNameLst>
                                          <p:attrName>style.visibility</p:attrName>
                                        </p:attrNameLst>
                                      </p:cBhvr>
                                      <p:to>
                                        <p:strVal val="visible"/>
                                      </p:to>
                                    </p:set>
                                    <p:anim calcmode="lin" valueType="num">
                                      <p:cBhvr>
                                        <p:cTn id="110" dur="500" fill="hold"/>
                                        <p:tgtEl>
                                          <p:spTgt spid="11"/>
                                        </p:tgtEl>
                                        <p:attrNameLst>
                                          <p:attrName>ppt_w</p:attrName>
                                        </p:attrNameLst>
                                      </p:cBhvr>
                                      <p:tavLst>
                                        <p:tav tm="0">
                                          <p:val>
                                            <p:fltVal val="0"/>
                                          </p:val>
                                        </p:tav>
                                        <p:tav tm="100000">
                                          <p:val>
                                            <p:strVal val="#ppt_w"/>
                                          </p:val>
                                        </p:tav>
                                      </p:tavLst>
                                    </p:anim>
                                    <p:anim calcmode="lin" valueType="num">
                                      <p:cBhvr>
                                        <p:cTn id="111"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7"/>
                  </p:tgtEl>
                </p:cond>
              </p:nextCondLst>
            </p:seq>
            <p:seq concurrent="1" nextAc="seek">
              <p:cTn id="112" restart="whenNotActive" fill="hold" evtFilter="cancelBubble" nodeType="interactiveSeq">
                <p:stCondLst>
                  <p:cond evt="onClick" delay="0">
                    <p:tgtEl>
                      <p:spTgt spid="15"/>
                    </p:tgtEl>
                  </p:cond>
                </p:stCondLst>
                <p:endSync evt="end" delay="0">
                  <p:rtn val="all"/>
                </p:endSync>
                <p:childTnLst>
                  <p:par>
                    <p:cTn id="113" fill="hold">
                      <p:stCondLst>
                        <p:cond delay="0"/>
                      </p:stCondLst>
                      <p:childTnLst>
                        <p:par>
                          <p:cTn id="114" fill="hold">
                            <p:stCondLst>
                              <p:cond delay="0"/>
                            </p:stCondLst>
                            <p:childTnLst>
                              <p:par>
                                <p:cTn id="115" presetID="23" presetClass="entr" presetSubtype="16" fill="hold" grpId="0" nodeType="clickEffect">
                                  <p:stCondLst>
                                    <p:cond delay="0"/>
                                  </p:stCondLst>
                                  <p:childTnLst>
                                    <p:set>
                                      <p:cBhvr>
                                        <p:cTn id="116" dur="1" fill="hold">
                                          <p:stCondLst>
                                            <p:cond delay="0"/>
                                          </p:stCondLst>
                                        </p:cTn>
                                        <p:tgtEl>
                                          <p:spTgt spid="19"/>
                                        </p:tgtEl>
                                        <p:attrNameLst>
                                          <p:attrName>style.visibility</p:attrName>
                                        </p:attrNameLst>
                                      </p:cBhvr>
                                      <p:to>
                                        <p:strVal val="visible"/>
                                      </p:to>
                                    </p:set>
                                    <p:anim calcmode="lin" valueType="num">
                                      <p:cBhvr>
                                        <p:cTn id="117" dur="500" fill="hold"/>
                                        <p:tgtEl>
                                          <p:spTgt spid="19"/>
                                        </p:tgtEl>
                                        <p:attrNameLst>
                                          <p:attrName>ppt_w</p:attrName>
                                        </p:attrNameLst>
                                      </p:cBhvr>
                                      <p:tavLst>
                                        <p:tav tm="0">
                                          <p:val>
                                            <p:fltVal val="0"/>
                                          </p:val>
                                        </p:tav>
                                        <p:tav tm="100000">
                                          <p:val>
                                            <p:strVal val="#ppt_w"/>
                                          </p:val>
                                        </p:tav>
                                      </p:tavLst>
                                    </p:anim>
                                    <p:anim calcmode="lin" valueType="num">
                                      <p:cBhvr>
                                        <p:cTn id="118"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5"/>
                  </p:tgtEl>
                </p:cond>
              </p:nextCondLst>
            </p:seq>
            <p:seq concurrent="1" nextAc="seek">
              <p:cTn id="119" restart="whenNotActive" fill="hold" evtFilter="cancelBubble" nodeType="interactiveSeq">
                <p:stCondLst>
                  <p:cond evt="onClick" delay="0">
                    <p:tgtEl>
                      <p:spTgt spid="17"/>
                    </p:tgtEl>
                  </p:cond>
                </p:stCondLst>
                <p:endSync evt="end" delay="0">
                  <p:rtn val="all"/>
                </p:endSync>
                <p:childTnLst>
                  <p:par>
                    <p:cTn id="120" fill="hold">
                      <p:stCondLst>
                        <p:cond delay="0"/>
                      </p:stCondLst>
                      <p:childTnLst>
                        <p:par>
                          <p:cTn id="121" fill="hold">
                            <p:stCondLst>
                              <p:cond delay="0"/>
                            </p:stCondLst>
                            <p:childTnLst>
                              <p:par>
                                <p:cTn id="122" presetID="23" presetClass="entr" presetSubtype="16" fill="hold" grpId="0" nodeType="clickEffect">
                                  <p:stCondLst>
                                    <p:cond delay="0"/>
                                  </p:stCondLst>
                                  <p:childTnLst>
                                    <p:set>
                                      <p:cBhvr>
                                        <p:cTn id="123" dur="1" fill="hold">
                                          <p:stCondLst>
                                            <p:cond delay="0"/>
                                          </p:stCondLst>
                                        </p:cTn>
                                        <p:tgtEl>
                                          <p:spTgt spid="14"/>
                                        </p:tgtEl>
                                        <p:attrNameLst>
                                          <p:attrName>style.visibility</p:attrName>
                                        </p:attrNameLst>
                                      </p:cBhvr>
                                      <p:to>
                                        <p:strVal val="visible"/>
                                      </p:to>
                                    </p:set>
                                    <p:anim calcmode="lin" valueType="num">
                                      <p:cBhvr>
                                        <p:cTn id="124" dur="500" fill="hold"/>
                                        <p:tgtEl>
                                          <p:spTgt spid="14"/>
                                        </p:tgtEl>
                                        <p:attrNameLst>
                                          <p:attrName>ppt_w</p:attrName>
                                        </p:attrNameLst>
                                      </p:cBhvr>
                                      <p:tavLst>
                                        <p:tav tm="0">
                                          <p:val>
                                            <p:fltVal val="0"/>
                                          </p:val>
                                        </p:tav>
                                        <p:tav tm="100000">
                                          <p:val>
                                            <p:strVal val="#ppt_w"/>
                                          </p:val>
                                        </p:tav>
                                      </p:tavLst>
                                    </p:anim>
                                    <p:anim calcmode="lin" valueType="num">
                                      <p:cBhvr>
                                        <p:cTn id="125"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7"/>
                  </p:tgtEl>
                </p:cond>
              </p:nextCondLst>
            </p:seq>
            <p:seq concurrent="1" nextAc="seek">
              <p:cTn id="126" restart="whenNotActive" fill="hold" evtFilter="cancelBubble" nodeType="interactiveSeq">
                <p:stCondLst>
                  <p:cond evt="onClick" delay="0">
                    <p:tgtEl>
                      <p:spTgt spid="18"/>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clickEffect">
                                  <p:stCondLst>
                                    <p:cond delay="0"/>
                                  </p:stCondLst>
                                  <p:childTnLst>
                                    <p:set>
                                      <p:cBhvr>
                                        <p:cTn id="130" dur="1" fill="hold">
                                          <p:stCondLst>
                                            <p:cond delay="0"/>
                                          </p:stCondLst>
                                        </p:cTn>
                                        <p:tgtEl>
                                          <p:spTgt spid="13"/>
                                        </p:tgtEl>
                                        <p:attrNameLst>
                                          <p:attrName>style.visibility</p:attrName>
                                        </p:attrNameLst>
                                      </p:cBhvr>
                                      <p:to>
                                        <p:strVal val="visible"/>
                                      </p:to>
                                    </p:set>
                                    <p:anim calcmode="lin" valueType="num">
                                      <p:cBhvr>
                                        <p:cTn id="131" dur="500" fill="hold"/>
                                        <p:tgtEl>
                                          <p:spTgt spid="13"/>
                                        </p:tgtEl>
                                        <p:attrNameLst>
                                          <p:attrName>ppt_w</p:attrName>
                                        </p:attrNameLst>
                                      </p:cBhvr>
                                      <p:tavLst>
                                        <p:tav tm="0">
                                          <p:val>
                                            <p:fltVal val="0"/>
                                          </p:val>
                                        </p:tav>
                                        <p:tav tm="100000">
                                          <p:val>
                                            <p:strVal val="#ppt_w"/>
                                          </p:val>
                                        </p:tav>
                                      </p:tavLst>
                                    </p:anim>
                                    <p:anim calcmode="lin" valueType="num">
                                      <p:cBhvr>
                                        <p:cTn id="132" dur="500" fill="hold"/>
                                        <p:tgtEl>
                                          <p:spTgt spid="13"/>
                                        </p:tgtEl>
                                        <p:attrNameLst>
                                          <p:attrName>ppt_h</p:attrName>
                                        </p:attrNameLst>
                                      </p:cBhvr>
                                      <p:tavLst>
                                        <p:tav tm="0">
                                          <p:val>
                                            <p:fltVal val="0"/>
                                          </p:val>
                                        </p:tav>
                                        <p:tav tm="100000">
                                          <p:val>
                                            <p:strVal val="#ppt_h"/>
                                          </p:val>
                                        </p:tav>
                                      </p:tavLst>
                                    </p:anim>
                                    <p:animEffect transition="in" filter="fade">
                                      <p:cBhvr>
                                        <p:cTn id="133" dur="500"/>
                                        <p:tgtEl>
                                          <p:spTgt spid="13"/>
                                        </p:tgtEl>
                                      </p:cBhvr>
                                    </p:animEffect>
                                  </p:childTnLst>
                                </p:cTn>
                              </p:par>
                            </p:childTnLst>
                          </p:cTn>
                        </p:par>
                      </p:childTnLst>
                    </p:cTn>
                  </p:par>
                </p:childTnLst>
              </p:cTn>
              <p:nextCondLst>
                <p:cond evt="onClick" delay="0">
                  <p:tgtEl>
                    <p:spTgt spid="18"/>
                  </p:tgtEl>
                </p:cond>
              </p:nextCondLst>
            </p:seq>
            <p:seq concurrent="1" nextAc="seek">
              <p:cTn id="134" restart="whenNotActive" fill="hold" evtFilter="cancelBubble" nodeType="interactiveSeq">
                <p:stCondLst>
                  <p:cond evt="onClick" delay="0">
                    <p:tgtEl>
                      <p:spTgt spid="8"/>
                    </p:tgtEl>
                  </p:cond>
                </p:stCondLst>
                <p:endSync evt="end" delay="0">
                  <p:rtn val="all"/>
                </p:endSync>
                <p:childTnLst>
                  <p:par>
                    <p:cTn id="135" fill="hold">
                      <p:stCondLst>
                        <p:cond delay="0"/>
                      </p:stCondLst>
                      <p:childTnLst>
                        <p:par>
                          <p:cTn id="136" fill="hold">
                            <p:stCondLst>
                              <p:cond delay="0"/>
                            </p:stCondLst>
                            <p:childTnLst>
                              <p:par>
                                <p:cTn id="137" presetID="23" presetClass="entr" presetSubtype="16" fill="hold" grpId="0" nodeType="clickEffect">
                                  <p:stCondLst>
                                    <p:cond delay="0"/>
                                  </p:stCondLst>
                                  <p:childTnLst>
                                    <p:set>
                                      <p:cBhvr>
                                        <p:cTn id="138" dur="1" fill="hold">
                                          <p:stCondLst>
                                            <p:cond delay="0"/>
                                          </p:stCondLst>
                                        </p:cTn>
                                        <p:tgtEl>
                                          <p:spTgt spid="4"/>
                                        </p:tgtEl>
                                        <p:attrNameLst>
                                          <p:attrName>style.visibility</p:attrName>
                                        </p:attrNameLst>
                                      </p:cBhvr>
                                      <p:to>
                                        <p:strVal val="visible"/>
                                      </p:to>
                                    </p:set>
                                    <p:anim calcmode="lin" valueType="num">
                                      <p:cBhvr>
                                        <p:cTn id="139" dur="500" fill="hold"/>
                                        <p:tgtEl>
                                          <p:spTgt spid="4"/>
                                        </p:tgtEl>
                                        <p:attrNameLst>
                                          <p:attrName>ppt_w</p:attrName>
                                        </p:attrNameLst>
                                      </p:cBhvr>
                                      <p:tavLst>
                                        <p:tav tm="0">
                                          <p:val>
                                            <p:fltVal val="0"/>
                                          </p:val>
                                        </p:tav>
                                        <p:tav tm="100000">
                                          <p:val>
                                            <p:strVal val="#ppt_w"/>
                                          </p:val>
                                        </p:tav>
                                      </p:tavLst>
                                    </p:anim>
                                    <p:anim calcmode="lin" valueType="num">
                                      <p:cBhvr>
                                        <p:cTn id="140"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141" restart="whenNotActive" fill="hold" evtFilter="cancelBubble" nodeType="interactiveSeq">
                <p:stCondLst>
                  <p:cond evt="onClick" delay="0">
                    <p:tgtEl>
                      <p:spTgt spid="16"/>
                    </p:tgtEl>
                  </p:cond>
                </p:stCondLst>
                <p:endSync evt="end" delay="0">
                  <p:rtn val="all"/>
                </p:endSync>
                <p:childTnLst>
                  <p:par>
                    <p:cTn id="142" fill="hold">
                      <p:stCondLst>
                        <p:cond delay="0"/>
                      </p:stCondLst>
                      <p:childTnLst>
                        <p:par>
                          <p:cTn id="143" fill="hold">
                            <p:stCondLst>
                              <p:cond delay="0"/>
                            </p:stCondLst>
                            <p:childTnLst>
                              <p:par>
                                <p:cTn id="144" presetID="23" presetClass="entr" presetSubtype="16" fill="hold" grpId="0" nodeType="clickEffect">
                                  <p:stCondLst>
                                    <p:cond delay="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fltVal val="0"/>
                                          </p:val>
                                        </p:tav>
                                        <p:tav tm="100000">
                                          <p:val>
                                            <p:strVal val="#ppt_w"/>
                                          </p:val>
                                        </p:tav>
                                      </p:tavLst>
                                    </p:anim>
                                    <p:anim calcmode="lin" valueType="num">
                                      <p:cBhvr>
                                        <p:cTn id="147"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6"/>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animBg="1"/>
      <p:bldP spid="12" grpId="0"/>
      <p:bldP spid="13" grpId="0" animBg="1"/>
      <p:bldP spid="14" grpId="0" animBg="1"/>
      <p:bldP spid="15" grpId="0" animBg="1"/>
      <p:bldP spid="16" grpId="0" animBg="1"/>
      <p:bldP spid="17" grpId="0" animBg="1"/>
      <p:bldP spid="18"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4038600"/>
            <a:ext cx="8001000" cy="1754296"/>
          </a:xfrm>
          <a:prstGeom prst="rect">
            <a:avLst/>
          </a:prstGeom>
          <a:ln w="38100"/>
        </p:spPr>
        <p:style>
          <a:lnRef idx="2">
            <a:schemeClr val="accent4"/>
          </a:lnRef>
          <a:fillRef idx="1">
            <a:schemeClr val="lt1"/>
          </a:fillRef>
          <a:effectRef idx="0">
            <a:schemeClr val="accent4"/>
          </a:effectRef>
          <a:fontRef idx="minor">
            <a:schemeClr val="dk1"/>
          </a:fontRef>
        </p:style>
        <p:txBody>
          <a:bodyPr wrap="square" lIns="91410" tIns="45705" rIns="91410" bIns="45705">
            <a:spAutoFit/>
          </a:bodyPr>
          <a:lstStyle/>
          <a:p>
            <a:pPr marL="428625" indent="-428625" algn="just">
              <a:buFont typeface="Wingdings" panose="05000000000000000000" pitchFamily="2" charset="2"/>
              <a:buChar char="q"/>
            </a:pPr>
            <a:r>
              <a:rPr lang="bn-BD" sz="3600" b="1" dirty="0" smtClean="0">
                <a:latin typeface="NikoshBAN" panose="02000000000000000000" pitchFamily="2" charset="0"/>
                <a:cs typeface="NikoshBAN" panose="02000000000000000000" pitchFamily="2" charset="0"/>
              </a:rPr>
              <a:t>তৃতীয় গ্রহের সাথে অনেক মিল থাকা সত্ত্বেও চতুর্থ গ্রহটি জীবজগতের বসবাসের উপযোগী নয়- যুক্তি সহ ব্যাখ্যা</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লিখ</a:t>
            </a:r>
            <a:r>
              <a:rPr lang="en-US"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71800" y="1953768"/>
            <a:ext cx="3276600" cy="1752600"/>
          </a:xfrm>
          <a:prstGeom prst="rect">
            <a:avLst/>
          </a:prstGeom>
        </p:spPr>
      </p:pic>
      <p:sp>
        <p:nvSpPr>
          <p:cNvPr id="4" name="TextBox 3"/>
          <p:cNvSpPr txBox="1"/>
          <p:nvPr/>
        </p:nvSpPr>
        <p:spPr>
          <a:xfrm>
            <a:off x="2819400" y="737616"/>
            <a:ext cx="3581400" cy="92333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bn-BD"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বাড়ির কাজ</a:t>
            </a:r>
            <a:endPar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val="130775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86000"/>
            <a:ext cx="6096000" cy="3962400"/>
          </a:xfrm>
          <a:prstGeom prst="rect">
            <a:avLst/>
          </a:prstGeom>
          <a:ln w="88900" cap="sq" cmpd="thickThin">
            <a:solidFill>
              <a:srgbClr val="000000"/>
            </a:solidFill>
            <a:prstDash val="solid"/>
            <a:miter lim="800000"/>
          </a:ln>
          <a:effectLst>
            <a:innerShdw blurRad="76200">
              <a:srgbClr val="000000"/>
            </a:innerShdw>
          </a:effectLst>
        </p:spPr>
      </p:pic>
      <p:sp>
        <p:nvSpPr>
          <p:cNvPr id="5" name="Rectangle 4"/>
          <p:cNvSpPr/>
          <p:nvPr/>
        </p:nvSpPr>
        <p:spPr>
          <a:xfrm>
            <a:off x="1252330" y="685799"/>
            <a:ext cx="6629400" cy="1164439"/>
          </a:xfrm>
          <a:prstGeom prst="rect">
            <a:avLst/>
          </a:prstGeom>
          <a:noFill/>
        </p:spPr>
        <p:txBody>
          <a:bodyPr wrap="square" lIns="91440" tIns="45720" rIns="91440" bIns="45720" numCol="1">
            <a:prstTxWarp prst="textWave1">
              <a:avLst/>
            </a:prstTxWarp>
            <a:spAutoFit/>
          </a:bodyPr>
          <a:lstStyle/>
          <a:p>
            <a:pPr algn="ctr"/>
            <a:r>
              <a:rPr lang="bn-BD"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ধন্যবাদ সবাইকে</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Tree>
    <p:extLst>
      <p:ext uri="{BB962C8B-B14F-4D97-AF65-F5344CB8AC3E}">
        <p14:creationId xmlns:p14="http://schemas.microsoft.com/office/powerpoint/2010/main" val="41014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repeatCount="2000"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5"/>
                                        </p:tgtEl>
                                        <p:attrNameLst>
                                          <p:attrName>ppt_y</p:attrName>
                                        </p:attrNameLst>
                                      </p:cBhvr>
                                      <p:tavLst>
                                        <p:tav tm="0">
                                          <p:val>
                                            <p:strVal val="#ppt_y"/>
                                          </p:val>
                                        </p:tav>
                                        <p:tav tm="100000">
                                          <p:val>
                                            <p:strVal val="#ppt_y"/>
                                          </p:val>
                                        </p:tav>
                                      </p:tavLst>
                                    </p:anim>
                                    <p:anim calcmode="lin" valueType="num">
                                      <p:cBhvr>
                                        <p:cTn id="9" dur="2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1588" y="609600"/>
            <a:ext cx="6096000" cy="707886"/>
          </a:xfrm>
          <a:prstGeom prst="rect">
            <a:avLst/>
          </a:prstGeom>
          <a:noFill/>
        </p:spPr>
        <p:txBody>
          <a:bodyPr wrap="square" rtlCol="0">
            <a:spAutoFit/>
          </a:bodyPr>
          <a:lstStyle/>
          <a:p>
            <a:pPr algn="ctr"/>
            <a:r>
              <a:rPr lang="bn-BD" sz="4000" b="1" dirty="0" smtClean="0">
                <a:latin typeface="NikoshBAN" pitchFamily="2" charset="0"/>
                <a:cs typeface="NikoshBAN" pitchFamily="2" charset="0"/>
              </a:rPr>
              <a:t>এসো মনোযোগ দিয়ে একটি ছবি দেখি</a:t>
            </a:r>
            <a:endParaRPr lang="en-US" sz="4000" b="1" dirty="0">
              <a:latin typeface="NikoshBAN" pitchFamily="2" charset="0"/>
              <a:cs typeface="NikoshBAN" pitchFamily="2" charset="0"/>
            </a:endParaRPr>
          </a:p>
        </p:txBody>
      </p:sp>
      <p:sp>
        <p:nvSpPr>
          <p:cNvPr id="5" name="TextBox 4"/>
          <p:cNvSpPr txBox="1"/>
          <p:nvPr/>
        </p:nvSpPr>
        <p:spPr>
          <a:xfrm>
            <a:off x="1143000" y="5334000"/>
            <a:ext cx="6858000" cy="707886"/>
          </a:xfrm>
          <a:prstGeom prst="rect">
            <a:avLst/>
          </a:prstGeom>
          <a:solidFill>
            <a:schemeClr val="bg1">
              <a:lumMod val="95000"/>
            </a:schemeClr>
          </a:solidFill>
        </p:spPr>
        <p:txBody>
          <a:bodyPr wrap="square" rtlCol="0">
            <a:spAutoFit/>
          </a:bodyPr>
          <a:lstStyle/>
          <a:p>
            <a:pPr algn="ctr"/>
            <a:r>
              <a:rPr lang="bn-BD" sz="4000" b="1" dirty="0" smtClean="0">
                <a:latin typeface="NikoshBAN" pitchFamily="2" charset="0"/>
                <a:cs typeface="NikoshBAN" pitchFamily="2" charset="0"/>
              </a:rPr>
              <a:t>ছবিতে কী দেখতে পাচ্ছো?</a:t>
            </a:r>
            <a:endParaRPr lang="en-US" sz="4000" b="1" dirty="0">
              <a:latin typeface="NikoshBAN" pitchFamily="2" charset="0"/>
              <a:cs typeface="NikoshBAN" pitchFamily="2" charset="0"/>
            </a:endParaRPr>
          </a:p>
        </p:txBody>
      </p:sp>
      <p:sp>
        <p:nvSpPr>
          <p:cNvPr id="6" name="TextBox 5"/>
          <p:cNvSpPr txBox="1"/>
          <p:nvPr/>
        </p:nvSpPr>
        <p:spPr>
          <a:xfrm>
            <a:off x="1169894" y="5347447"/>
            <a:ext cx="6858000" cy="707886"/>
          </a:xfrm>
          <a:prstGeom prst="rect">
            <a:avLst/>
          </a:prstGeom>
          <a:solidFill>
            <a:schemeClr val="bg1">
              <a:lumMod val="95000"/>
            </a:schemeClr>
          </a:solidFill>
        </p:spPr>
        <p:txBody>
          <a:bodyPr wrap="square" rtlCol="0">
            <a:spAutoFit/>
          </a:bodyPr>
          <a:lstStyle/>
          <a:p>
            <a:pPr algn="ctr"/>
            <a:r>
              <a:rPr lang="bn-BD" sz="4000" b="1" dirty="0" smtClean="0">
                <a:latin typeface="NikoshBAN" pitchFamily="2" charset="0"/>
                <a:cs typeface="NikoshBAN" pitchFamily="2" charset="0"/>
              </a:rPr>
              <a:t>সৌরজগতের বিভিন্ন গ্রহ</a:t>
            </a:r>
            <a:endParaRPr lang="en-US" sz="4000" b="1" dirty="0">
              <a:latin typeface="NikoshBAN" pitchFamily="2" charset="0"/>
              <a:cs typeface="NikoshBAN"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194" y="1585193"/>
            <a:ext cx="5105400" cy="3169024"/>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19079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p:cNvSpPr txBox="1"/>
          <p:nvPr/>
        </p:nvSpPr>
        <p:spPr>
          <a:xfrm>
            <a:off x="1459929" y="1676400"/>
            <a:ext cx="6172200" cy="2971800"/>
          </a:xfrm>
          <a:prstGeom prst="rect">
            <a:avLst/>
          </a:prstGeom>
          <a:solidFill>
            <a:schemeClr val="accent5">
              <a:lumMod val="20000"/>
              <a:lumOff val="80000"/>
            </a:schemeClr>
          </a:solidFill>
          <a:ln w="57150">
            <a:solidFill>
              <a:srgbClr val="7030A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6600" dirty="0" smtClean="0">
              <a:ln>
                <a:solidFill>
                  <a:schemeClr val="tx1"/>
                </a:solidFill>
              </a:ln>
              <a:latin typeface="Nikosh" pitchFamily="2" charset="0"/>
              <a:cs typeface="Nikosh" pitchFamily="2" charset="0"/>
            </a:endParaRPr>
          </a:p>
        </p:txBody>
      </p:sp>
      <p:sp>
        <p:nvSpPr>
          <p:cNvPr id="5" name="TextBox 1"/>
          <p:cNvSpPr txBox="1"/>
          <p:nvPr/>
        </p:nvSpPr>
        <p:spPr>
          <a:xfrm>
            <a:off x="1443228" y="2133600"/>
            <a:ext cx="6438900" cy="2308324"/>
          </a:xfrm>
          <a:prstGeom prst="rect">
            <a:avLst/>
          </a:prstGeom>
          <a:noFill/>
          <a:ln w="57150">
            <a:no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BD" sz="7200" dirty="0" smtClean="0">
                <a:ln>
                  <a:solidFill>
                    <a:schemeClr val="tx1"/>
                  </a:solidFill>
                </a:ln>
                <a:latin typeface="Nikosh" pitchFamily="2" charset="0"/>
                <a:cs typeface="Nikosh" pitchFamily="2" charset="0"/>
              </a:rPr>
              <a:t>আজকের পাঠ....</a:t>
            </a:r>
          </a:p>
          <a:p>
            <a:pPr algn="ctr"/>
            <a:r>
              <a:rPr lang="bn-BD" sz="7200" dirty="0" smtClean="0">
                <a:ln>
                  <a:solidFill>
                    <a:schemeClr val="tx1"/>
                  </a:solidFill>
                </a:ln>
                <a:latin typeface="Nikosh" pitchFamily="2" charset="0"/>
                <a:cs typeface="Nikosh" pitchFamily="2" charset="0"/>
              </a:rPr>
              <a:t>       সৌরজগৎ</a:t>
            </a:r>
            <a:endParaRPr lang="en-US" sz="6600" dirty="0" smtClean="0">
              <a:ln>
                <a:solidFill>
                  <a:schemeClr val="tx1"/>
                </a:solidFill>
              </a:ln>
              <a:latin typeface="Nikosh" pitchFamily="2" charset="0"/>
              <a:cs typeface="Nikosh" pitchFamily="2" charset="0"/>
            </a:endParaRPr>
          </a:p>
        </p:txBody>
      </p:sp>
    </p:spTree>
    <p:extLst>
      <p:ext uri="{BB962C8B-B14F-4D97-AF65-F5344CB8AC3E}">
        <p14:creationId xmlns:p14="http://schemas.microsoft.com/office/powerpoint/2010/main" val="1310091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0-#ppt_h/2"/>
                                          </p:val>
                                        </p:tav>
                                        <p:tav tm="100000">
                                          <p:val>
                                            <p:strVal val="#ppt_y"/>
                                          </p:val>
                                        </p:tav>
                                      </p:tavLst>
                                    </p:anim>
                                  </p:childTnLst>
                                </p:cTn>
                              </p:par>
                              <p:par>
                                <p:cTn id="14" presetID="2" presetClass="entr" presetSubtype="9" fill="hold" nodeType="withEffect">
                                  <p:stCondLst>
                                    <p:cond delay="0"/>
                                  </p:stCondLst>
                                  <p:iterate type="lt">
                                    <p:tmPct val="10000"/>
                                  </p:iterate>
                                  <p:childTnLst>
                                    <p:set>
                                      <p:cBhvr>
                                        <p:cTn id="15" dur="1" fill="hold">
                                          <p:stCondLst>
                                            <p:cond delay="0"/>
                                          </p:stCondLst>
                                        </p:cTn>
                                        <p:tgtEl>
                                          <p:spTgt spid="5">
                                            <p:txEl>
                                              <p:pRg st="1" end="1"/>
                                            </p:txEl>
                                          </p:spTgt>
                                        </p:tgtEl>
                                        <p:attrNameLst>
                                          <p:attrName>style.visibility</p:attrName>
                                        </p:attrNameLst>
                                      </p:cBhvr>
                                      <p:to>
                                        <p:strVal val="visible"/>
                                      </p:to>
                                    </p:set>
                                    <p:anim calcmode="lin" valueType="num">
                                      <p:cBhvr additive="base">
                                        <p:cTn id="16"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770707" y="1401208"/>
            <a:ext cx="7690395" cy="4226169"/>
          </a:xfrm>
          <a:prstGeom prst="horizontalScroll">
            <a:avLst/>
          </a:prstGeom>
          <a:noFill/>
          <a:ln>
            <a:noFill/>
          </a:ln>
        </p:spPr>
        <p:style>
          <a:lnRef idx="1">
            <a:schemeClr val="dk1"/>
          </a:lnRef>
          <a:fillRef idx="2">
            <a:schemeClr val="dk1"/>
          </a:fillRef>
          <a:effectRef idx="1">
            <a:schemeClr val="dk1"/>
          </a:effectRef>
          <a:fontRef idx="minor">
            <a:schemeClr val="dk1"/>
          </a:fontRef>
        </p:style>
        <p:txBody>
          <a:bodyPr rtlCol="0" anchor="ctr"/>
          <a:lstStyle/>
          <a:p>
            <a:r>
              <a:rPr lang="bn-BD"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bn-IN"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এই পাঠ শেষে শিক্ষার্থীরা ---</a:t>
            </a:r>
            <a:endParaRPr lang="bn-BD"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a:p>
            <a:pPr marL="457200" indent="-457200">
              <a:buFont typeface="Wingdings" pitchFamily="2" charset="2"/>
              <a:buChar char="v"/>
            </a:pPr>
            <a:r>
              <a:rPr lang="en-US" sz="3600" dirty="0" err="1" smtClean="0">
                <a:ln>
                  <a:solidFill>
                    <a:schemeClr val="tx1"/>
                  </a:solidFill>
                </a:ln>
                <a:solidFill>
                  <a:schemeClr val="tx1"/>
                </a:solidFill>
                <a:latin typeface="NikoshBAN" panose="02000000000000000000" pitchFamily="2" charset="0"/>
                <a:cs typeface="NikoshBAN" panose="02000000000000000000" pitchFamily="2" charset="0"/>
              </a:rPr>
              <a:t>সৌর</a:t>
            </a:r>
            <a:r>
              <a:rPr lang="bn-BD" sz="3600" dirty="0" smtClean="0">
                <a:ln>
                  <a:solidFill>
                    <a:schemeClr val="tx1"/>
                  </a:solidFill>
                </a:ln>
                <a:solidFill>
                  <a:schemeClr val="tx1"/>
                </a:solidFill>
                <a:latin typeface="NikoshBAN" panose="02000000000000000000" pitchFamily="2" charset="0"/>
                <a:cs typeface="NikoshBAN" panose="02000000000000000000" pitchFamily="2" charset="0"/>
              </a:rPr>
              <a:t>জগত কাকে বলে বলতে পারবে;</a:t>
            </a:r>
          </a:p>
          <a:p>
            <a:pPr marL="457200" indent="-457200">
              <a:buFont typeface="Wingdings" pitchFamily="2" charset="2"/>
              <a:buChar char="v"/>
            </a:pPr>
            <a:r>
              <a:rPr lang="bn-BD" sz="3600" dirty="0" smtClean="0">
                <a:ln>
                  <a:solidFill>
                    <a:schemeClr val="tx1"/>
                  </a:solidFill>
                </a:ln>
                <a:solidFill>
                  <a:schemeClr val="tx1"/>
                </a:solidFill>
                <a:latin typeface="NikoshBAN" panose="02000000000000000000" pitchFamily="2" charset="0"/>
                <a:cs typeface="NikoshBAN" panose="02000000000000000000" pitchFamily="2" charset="0"/>
              </a:rPr>
              <a:t>সৌরজগতের গ্রহগুলোর নাম বলতে পারবে;</a:t>
            </a:r>
          </a:p>
          <a:p>
            <a:pPr marL="457200" indent="-457200">
              <a:buFont typeface="Wingdings" pitchFamily="2" charset="2"/>
              <a:buChar char="v"/>
            </a:pPr>
            <a:r>
              <a:rPr lang="bn-BD" sz="3600" dirty="0" smtClean="0">
                <a:ln>
                  <a:solidFill>
                    <a:schemeClr val="tx1"/>
                  </a:solidFill>
                </a:ln>
                <a:solidFill>
                  <a:schemeClr val="tx1"/>
                </a:solidFill>
                <a:latin typeface="NikoshBAN" panose="02000000000000000000" pitchFamily="2" charset="0"/>
                <a:cs typeface="NikoshBAN" panose="02000000000000000000" pitchFamily="2" charset="0"/>
              </a:rPr>
              <a:t>বিভিন্ন গ্রহ সম্পর্কে ব্যাখ্যা করতে পারবে ।</a:t>
            </a:r>
          </a:p>
          <a:p>
            <a:r>
              <a:rPr lang="bn-BD" sz="3600" dirty="0" smtClean="0">
                <a:ln>
                  <a:solidFill>
                    <a:schemeClr val="tx1"/>
                  </a:solidFill>
                </a:ln>
                <a:solidFill>
                  <a:schemeClr val="tx1"/>
                </a:solidFill>
                <a:latin typeface="NikoshBAN" panose="02000000000000000000" pitchFamily="2" charset="0"/>
                <a:cs typeface="NikoshBAN" panose="02000000000000000000" pitchFamily="2" charset="0"/>
              </a:rPr>
              <a:t> </a:t>
            </a:r>
            <a:endParaRPr lang="en-US" sz="3600" dirty="0">
              <a:ln>
                <a:solidFill>
                  <a:schemeClr val="tx1"/>
                </a:solidFill>
              </a:ln>
              <a:solidFill>
                <a:schemeClr val="tx1"/>
              </a:solidFill>
              <a:latin typeface="NikoshBAN" panose="02000000000000000000" pitchFamily="2" charset="0"/>
              <a:cs typeface="NikoshBAN" panose="02000000000000000000" pitchFamily="2" charset="0"/>
            </a:endParaRPr>
          </a:p>
        </p:txBody>
      </p:sp>
      <p:sp>
        <p:nvSpPr>
          <p:cNvPr id="3" name="Rectangle 2"/>
          <p:cNvSpPr/>
          <p:nvPr/>
        </p:nvSpPr>
        <p:spPr>
          <a:xfrm>
            <a:off x="2939504" y="639208"/>
            <a:ext cx="3352800" cy="76200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bn-IN" sz="4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শিখনফল</a:t>
            </a:r>
            <a:endParaRPr lang="en-US" sz="1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3794964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1752600"/>
            <a:ext cx="5638800" cy="3962400"/>
          </a:xfrm>
          <a:prstGeom prst="rect">
            <a:avLst/>
          </a:prstGeom>
        </p:spPr>
      </p:pic>
      <p:pic>
        <p:nvPicPr>
          <p:cNvPr id="2" name="vlc-record-2018-03-23-15h40m51s-SOLAR SYSTEM (সৌরজগৎ).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115426" y="1931504"/>
            <a:ext cx="5065547" cy="2819400"/>
          </a:xfrm>
          <a:prstGeom prst="rect">
            <a:avLst/>
          </a:prstGeom>
        </p:spPr>
      </p:pic>
      <p:sp>
        <p:nvSpPr>
          <p:cNvPr id="3" name="Down Arrow Callout 2"/>
          <p:cNvSpPr/>
          <p:nvPr/>
        </p:nvSpPr>
        <p:spPr>
          <a:xfrm>
            <a:off x="1828800" y="586154"/>
            <a:ext cx="5638800" cy="990600"/>
          </a:xfrm>
          <a:prstGeom prst="downArrowCallou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Rectangle 3"/>
          <p:cNvSpPr/>
          <p:nvPr/>
        </p:nvSpPr>
        <p:spPr>
          <a:xfrm>
            <a:off x="1905000" y="586154"/>
            <a:ext cx="5486400" cy="611706"/>
          </a:xfrm>
          <a:prstGeom prst="rect">
            <a:avLst/>
          </a:prstGeom>
          <a:noFill/>
        </p:spPr>
        <p:txBody>
          <a:bodyPr wrap="square">
            <a:spAutoFit/>
          </a:bodyPr>
          <a:lstStyle/>
          <a:p>
            <a:pPr algn="ctr"/>
            <a:r>
              <a:rPr lang="bn-IN" sz="3375"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নিচের</a:t>
            </a:r>
            <a:r>
              <a:rPr lang="bn-BD" sz="3375"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 </a:t>
            </a:r>
            <a:r>
              <a:rPr lang="bn-BD" sz="3375"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ভিডিয়োটি </a:t>
            </a:r>
            <a:r>
              <a:rPr lang="bn-BD" sz="3375"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ভালভাবে </a:t>
            </a:r>
            <a:r>
              <a:rPr lang="bn-BD" sz="3375"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rPr>
              <a:t>লক্ষ কর</a:t>
            </a:r>
            <a:endParaRPr lang="en-US" sz="3375"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18928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2"/>
                </p:tgtEl>
              </p:cMediaNode>
            </p:video>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1" y="3806687"/>
            <a:ext cx="7924800" cy="3539430"/>
          </a:xfrm>
          <a:prstGeom prst="rect">
            <a:avLst/>
          </a:prstGeom>
          <a:noFill/>
        </p:spPr>
        <p:txBody>
          <a:bodyPr wrap="square" rtlCol="0">
            <a:spAutoFit/>
          </a:bodyPr>
          <a:lstStyle/>
          <a:p>
            <a:r>
              <a:rPr lang="bn-BD" sz="3200" dirty="0" smtClean="0">
                <a:ln>
                  <a:solidFill>
                    <a:schemeClr val="tx1"/>
                  </a:solidFill>
                </a:ln>
                <a:latin typeface="NikoshBAN" pitchFamily="2" charset="0"/>
                <a:cs typeface="NikoshBAN" pitchFamily="2" charset="0"/>
              </a:rPr>
              <a:t>সূর্যকে কেন্দ্র করে ঘূর্ণায়মান জ্যোতিষ্কমন্ডলীকে সৌরজগৎ বলে।</a:t>
            </a:r>
            <a:r>
              <a:rPr lang="bn-BD" sz="3200" dirty="0">
                <a:ln>
                  <a:solidFill>
                    <a:schemeClr val="tx1"/>
                  </a:solidFill>
                </a:ln>
                <a:latin typeface="NikoshBAN" pitchFamily="2" charset="0"/>
                <a:cs typeface="NikoshBAN" pitchFamily="2" charset="0"/>
              </a:rPr>
              <a:t>সৌরজগতের গ্রহ গুলো হলো- বুধ, শুক্র</a:t>
            </a:r>
            <a:r>
              <a:rPr lang="en-US" sz="3200" dirty="0">
                <a:ln>
                  <a:solidFill>
                    <a:schemeClr val="tx1"/>
                  </a:solidFill>
                </a:ln>
                <a:latin typeface="NikoshBAN" pitchFamily="2" charset="0"/>
                <a:cs typeface="NikoshBAN" pitchFamily="2" charset="0"/>
              </a:rPr>
              <a:t>, </a:t>
            </a:r>
            <a:r>
              <a:rPr lang="bn-BD" sz="3200" dirty="0">
                <a:ln>
                  <a:solidFill>
                    <a:schemeClr val="tx1"/>
                  </a:solidFill>
                </a:ln>
                <a:latin typeface="NikoshBAN" pitchFamily="2" charset="0"/>
                <a:cs typeface="NikoshBAN" pitchFamily="2" charset="0"/>
              </a:rPr>
              <a:t>পৃথিবী, </a:t>
            </a:r>
            <a:r>
              <a:rPr lang="bn-BD" sz="3200" dirty="0" smtClean="0">
                <a:ln>
                  <a:solidFill>
                    <a:schemeClr val="tx1"/>
                  </a:solidFill>
                </a:ln>
                <a:latin typeface="NikoshBAN" pitchFamily="2" charset="0"/>
                <a:cs typeface="NikoshBAN" pitchFamily="2" charset="0"/>
              </a:rPr>
              <a:t>মঙ্গল, বৃহস্পতি</a:t>
            </a:r>
            <a:r>
              <a:rPr lang="bn-BD" sz="3200" dirty="0">
                <a:ln>
                  <a:solidFill>
                    <a:schemeClr val="tx1"/>
                  </a:solidFill>
                </a:ln>
                <a:latin typeface="NikoshBAN" pitchFamily="2" charset="0"/>
                <a:cs typeface="NikoshBAN" pitchFamily="2" charset="0"/>
              </a:rPr>
              <a:t>, শনি, </a:t>
            </a:r>
            <a:r>
              <a:rPr lang="bn-BD" sz="3200" dirty="0" smtClean="0">
                <a:ln>
                  <a:solidFill>
                    <a:schemeClr val="tx1"/>
                  </a:solidFill>
                </a:ln>
                <a:latin typeface="NikoshBAN" pitchFamily="2" charset="0"/>
                <a:cs typeface="NikoshBAN" pitchFamily="2" charset="0"/>
              </a:rPr>
              <a:t>ইউরেনাস ও নেপচুন</a:t>
            </a:r>
            <a:r>
              <a:rPr lang="en-US" sz="3200" dirty="0" smtClean="0">
                <a:ln>
                  <a:solidFill>
                    <a:schemeClr val="tx1"/>
                  </a:solidFill>
                </a:ln>
                <a:latin typeface="NikoshBAN" pitchFamily="2" charset="0"/>
                <a:cs typeface="NikoshBAN" pitchFamily="2" charset="0"/>
              </a:rPr>
              <a:t>।</a:t>
            </a:r>
            <a:r>
              <a:rPr lang="bn-BD" sz="3200" dirty="0" smtClean="0">
                <a:ln>
                  <a:solidFill>
                    <a:schemeClr val="tx1"/>
                  </a:solidFill>
                </a:ln>
                <a:latin typeface="NikoshBAN" pitchFamily="2" charset="0"/>
                <a:cs typeface="NikoshBAN" pitchFamily="2" charset="0"/>
              </a:rPr>
              <a:t> প্লুটো নামক একটি  </a:t>
            </a:r>
          </a:p>
          <a:p>
            <a:r>
              <a:rPr lang="bn-BD" sz="3200" dirty="0" smtClean="0">
                <a:ln>
                  <a:solidFill>
                    <a:schemeClr val="tx1"/>
                  </a:solidFill>
                </a:ln>
                <a:latin typeface="NikoshBAN" pitchFamily="2" charset="0"/>
                <a:cs typeface="NikoshBAN" pitchFamily="2" charset="0"/>
              </a:rPr>
              <a:t>জ্যোতিষ্ককে গ্রহ </a:t>
            </a:r>
            <a:r>
              <a:rPr lang="bn-BD" sz="3200" dirty="0">
                <a:ln>
                  <a:solidFill>
                    <a:schemeClr val="tx1"/>
                  </a:solidFill>
                </a:ln>
                <a:latin typeface="NikoshBAN" panose="02000000000000000000" pitchFamily="2" charset="0"/>
                <a:cs typeface="NikoshBAN" panose="02000000000000000000" pitchFamily="2" charset="0"/>
              </a:rPr>
              <a:t>বলা </a:t>
            </a:r>
            <a:r>
              <a:rPr lang="bn-BD" sz="3200" dirty="0" smtClean="0">
                <a:ln>
                  <a:solidFill>
                    <a:schemeClr val="tx1"/>
                  </a:solidFill>
                </a:ln>
                <a:latin typeface="NikoshBAN" panose="02000000000000000000" pitchFamily="2" charset="0"/>
                <a:cs typeface="NikoshBAN" panose="02000000000000000000" pitchFamily="2" charset="0"/>
              </a:rPr>
              <a:t>হতো কিন্তু </a:t>
            </a:r>
            <a:r>
              <a:rPr lang="bn-BD" sz="3200" dirty="0">
                <a:ln>
                  <a:solidFill>
                    <a:schemeClr val="tx1"/>
                  </a:solidFill>
                </a:ln>
                <a:latin typeface="NikoshBAN" panose="02000000000000000000" pitchFamily="2" charset="0"/>
                <a:cs typeface="NikoshBAN" panose="02000000000000000000" pitchFamily="2" charset="0"/>
              </a:rPr>
              <a:t>২০০৯ সালে </a:t>
            </a:r>
            <a:r>
              <a:rPr lang="bn-BD" sz="3200" dirty="0" smtClean="0">
                <a:ln>
                  <a:solidFill>
                    <a:schemeClr val="tx1"/>
                  </a:solidFill>
                </a:ln>
                <a:latin typeface="NikoshBAN" panose="02000000000000000000" pitchFamily="2" charset="0"/>
                <a:cs typeface="NikoshBAN" panose="02000000000000000000" pitchFamily="2" charset="0"/>
              </a:rPr>
              <a:t>বিজ্ঞানীরা</a:t>
            </a:r>
          </a:p>
          <a:p>
            <a:r>
              <a:rPr lang="bn-BD" sz="3200" dirty="0" smtClean="0">
                <a:ln>
                  <a:solidFill>
                    <a:schemeClr val="tx1"/>
                  </a:solidFill>
                </a:ln>
                <a:latin typeface="NikoshBAN" panose="02000000000000000000" pitchFamily="2" charset="0"/>
                <a:cs typeface="NikoshBAN" panose="02000000000000000000" pitchFamily="2" charset="0"/>
              </a:rPr>
              <a:t> </a:t>
            </a:r>
            <a:r>
              <a:rPr lang="bn-BD" sz="3200" dirty="0">
                <a:ln>
                  <a:solidFill>
                    <a:schemeClr val="tx1"/>
                  </a:solidFill>
                </a:ln>
                <a:latin typeface="NikoshBAN" panose="02000000000000000000" pitchFamily="2" charset="0"/>
                <a:cs typeface="NikoshBAN" panose="02000000000000000000" pitchFamily="2" charset="0"/>
              </a:rPr>
              <a:t>সিদ্ধান্ত </a:t>
            </a:r>
            <a:r>
              <a:rPr lang="bn-BD" sz="3200" dirty="0" smtClean="0">
                <a:ln>
                  <a:solidFill>
                    <a:schemeClr val="tx1"/>
                  </a:solidFill>
                </a:ln>
                <a:latin typeface="NikoshBAN" panose="02000000000000000000" pitchFamily="2" charset="0"/>
                <a:cs typeface="NikoshBAN" panose="02000000000000000000" pitchFamily="2" charset="0"/>
              </a:rPr>
              <a:t>নেন যে এটি একটি </a:t>
            </a:r>
            <a:r>
              <a:rPr lang="bn-BD" sz="3200" dirty="0">
                <a:ln>
                  <a:solidFill>
                    <a:schemeClr val="tx1"/>
                  </a:solidFill>
                </a:ln>
                <a:latin typeface="NikoshBAN" panose="02000000000000000000" pitchFamily="2" charset="0"/>
                <a:cs typeface="NikoshBAN" panose="02000000000000000000" pitchFamily="2" charset="0"/>
              </a:rPr>
              <a:t>ক্ষুদ্র </a:t>
            </a:r>
            <a:r>
              <a:rPr lang="bn-BD" sz="3200" dirty="0" smtClean="0">
                <a:ln>
                  <a:solidFill>
                    <a:schemeClr val="tx1"/>
                  </a:solidFill>
                </a:ln>
                <a:latin typeface="NikoshBAN" panose="02000000000000000000" pitchFamily="2" charset="0"/>
                <a:cs typeface="NikoshBAN" panose="02000000000000000000" pitchFamily="2" charset="0"/>
              </a:rPr>
              <a:t>অ</a:t>
            </a:r>
            <a:r>
              <a:rPr lang="en-US" sz="3200" dirty="0" err="1" smtClean="0">
                <a:ln>
                  <a:solidFill>
                    <a:schemeClr val="tx1"/>
                  </a:solidFill>
                </a:ln>
                <a:latin typeface="NikoshBAN" panose="02000000000000000000" pitchFamily="2" charset="0"/>
                <a:cs typeface="NikoshBAN" panose="02000000000000000000" pitchFamily="2" charset="0"/>
              </a:rPr>
              <a:t>সম্পূর্ণ</a:t>
            </a:r>
            <a:r>
              <a:rPr lang="bn-BD" sz="3200" dirty="0" smtClean="0">
                <a:ln>
                  <a:solidFill>
                    <a:schemeClr val="tx1"/>
                  </a:solidFill>
                </a:ln>
                <a:latin typeface="NikoshBAN" panose="02000000000000000000" pitchFamily="2" charset="0"/>
                <a:cs typeface="NikoshBAN" panose="02000000000000000000" pitchFamily="2" charset="0"/>
              </a:rPr>
              <a:t> </a:t>
            </a:r>
            <a:r>
              <a:rPr lang="bn-BD" sz="3200" dirty="0">
                <a:ln>
                  <a:solidFill>
                    <a:schemeClr val="tx1"/>
                  </a:solidFill>
                </a:ln>
                <a:latin typeface="NikoshBAN" panose="02000000000000000000" pitchFamily="2" charset="0"/>
                <a:cs typeface="NikoshBAN" panose="02000000000000000000" pitchFamily="2" charset="0"/>
              </a:rPr>
              <a:t>গ্রহ। </a:t>
            </a:r>
            <a:r>
              <a:rPr lang="en-US" sz="3200" dirty="0" smtClean="0">
                <a:ln>
                  <a:solidFill>
                    <a:schemeClr val="tx1"/>
                  </a:solidFill>
                </a:ln>
                <a:latin typeface="NikoshBAN" panose="02000000000000000000" pitchFamily="2" charset="0"/>
                <a:cs typeface="NikoshBAN" panose="02000000000000000000" pitchFamily="2" charset="0"/>
              </a:rPr>
              <a:t> </a:t>
            </a:r>
            <a:endParaRPr lang="en-US" sz="3200" dirty="0">
              <a:ln>
                <a:solidFill>
                  <a:schemeClr val="tx1"/>
                </a:solidFill>
              </a:ln>
              <a:latin typeface="NikoshBAN" panose="02000000000000000000" pitchFamily="2" charset="0"/>
              <a:cs typeface="NikoshBAN" panose="02000000000000000000" pitchFamily="2" charset="0"/>
            </a:endParaRPr>
          </a:p>
          <a:p>
            <a:endParaRPr lang="en-US" sz="3200" dirty="0">
              <a:ln>
                <a:solidFill>
                  <a:schemeClr val="tx1"/>
                </a:solidFill>
              </a:ln>
              <a:latin typeface="NikoshBAN" panose="02000000000000000000" pitchFamily="2" charset="0"/>
              <a:cs typeface="NikoshBAN" panose="02000000000000000000" pitchFamily="2" charset="0"/>
            </a:endParaRPr>
          </a:p>
          <a:p>
            <a:endParaRPr lang="en-US" sz="3200" dirty="0">
              <a:ln>
                <a:solidFill>
                  <a:schemeClr val="tx1"/>
                </a:solidFill>
              </a:ln>
              <a:latin typeface="NikoshBAN" panose="02000000000000000000" pitchFamily="2" charset="0"/>
              <a:cs typeface="NikoshBAN" panose="02000000000000000000" pitchFamily="2" charset="0"/>
            </a:endParaRPr>
          </a:p>
        </p:txBody>
      </p:sp>
      <p:pic>
        <p:nvPicPr>
          <p:cNvPr id="10" name="Content Placeholder 3" descr="001-solar_system-my-fantasy.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881285" y="1229254"/>
            <a:ext cx="3443315" cy="2340114"/>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2520461" y="533400"/>
            <a:ext cx="4325815"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4000" b="1" dirty="0" err="1" smtClean="0">
                <a:latin typeface="NikoshBAN" pitchFamily="2" charset="0"/>
                <a:cs typeface="NikoshBAN" pitchFamily="2" charset="0"/>
              </a:rPr>
              <a:t>ছবিতে</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কী</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দেখতে</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পাচ্ছো</a:t>
            </a:r>
            <a:r>
              <a:rPr lang="en-US" sz="4000" b="1" dirty="0" smtClean="0">
                <a:latin typeface="NikoshBAN" pitchFamily="2" charset="0"/>
                <a:cs typeface="NikoshBAN" pitchFamily="2" charset="0"/>
              </a:rPr>
              <a:t>?</a:t>
            </a:r>
            <a:endParaRPr lang="en-US" sz="4000" b="1" dirty="0">
              <a:latin typeface="NikoshBAN" pitchFamily="2" charset="0"/>
              <a:cs typeface="NikoshBAN" pitchFamily="2" charset="0"/>
            </a:endParaRPr>
          </a:p>
        </p:txBody>
      </p:sp>
      <p:sp>
        <p:nvSpPr>
          <p:cNvPr id="5" name="TextBox 4"/>
          <p:cNvSpPr txBox="1"/>
          <p:nvPr/>
        </p:nvSpPr>
        <p:spPr>
          <a:xfrm>
            <a:off x="2445804" y="521368"/>
            <a:ext cx="4325815" cy="70788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4000" b="1" dirty="0" smtClean="0">
                <a:latin typeface="NikoshBAN" pitchFamily="2" charset="0"/>
                <a:cs typeface="NikoshBAN" pitchFamily="2" charset="0"/>
              </a:rPr>
              <a:t>সৌরজগৎ</a:t>
            </a:r>
            <a:r>
              <a:rPr lang="en-US" sz="4000" b="1" dirty="0" smtClean="0">
                <a:latin typeface="NikoshBAN" pitchFamily="2" charset="0"/>
                <a:cs typeface="NikoshBAN" pitchFamily="2" charset="0"/>
              </a:rPr>
              <a:t> </a:t>
            </a:r>
            <a:endParaRPr lang="en-US" sz="4000" b="1" dirty="0">
              <a:latin typeface="NikoshBAN" pitchFamily="2" charset="0"/>
              <a:cs typeface="NikoshBAN" pitchFamily="2" charset="0"/>
            </a:endParaRPr>
          </a:p>
        </p:txBody>
      </p:sp>
      <p:sp>
        <p:nvSpPr>
          <p:cNvPr id="8" name="TextBox 7"/>
          <p:cNvSpPr txBox="1"/>
          <p:nvPr/>
        </p:nvSpPr>
        <p:spPr>
          <a:xfrm>
            <a:off x="2327955" y="459813"/>
            <a:ext cx="4443664" cy="76944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4400" b="1" dirty="0" smtClean="0">
                <a:latin typeface="NikoshBAN" pitchFamily="2" charset="0"/>
                <a:cs typeface="NikoshBAN" pitchFamily="2" charset="0"/>
              </a:rPr>
              <a:t>সৌরজগত কী? </a:t>
            </a:r>
            <a:endParaRPr lang="en-US" sz="4400" b="1" dirty="0">
              <a:latin typeface="NikoshBAN" pitchFamily="2" charset="0"/>
              <a:cs typeface="NikoshBAN" pitchFamily="2" charset="0"/>
            </a:endParaRPr>
          </a:p>
        </p:txBody>
      </p:sp>
    </p:spTree>
    <p:extLst>
      <p:ext uri="{BB962C8B-B14F-4D97-AF65-F5344CB8AC3E}">
        <p14:creationId xmlns:p14="http://schemas.microsoft.com/office/powerpoint/2010/main" val="12094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2" dur="500"/>
                                        <p:tgtEl>
                                          <p:spTgt spid="6">
                                            <p:txEl>
                                              <p:pRg st="0" end="0"/>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5" dur="500"/>
                                        <p:tgtEl>
                                          <p:spTgt spid="6">
                                            <p:txEl>
                                              <p:pRg st="1" end="1"/>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50477" y="457200"/>
            <a:ext cx="4114799" cy="919367"/>
          </a:xfrm>
          <a:prstGeom prst="roundRect">
            <a:avLst/>
          </a:prstGeom>
          <a:ln/>
        </p:spPr>
        <p:style>
          <a:lnRef idx="2">
            <a:schemeClr val="dk1"/>
          </a:lnRef>
          <a:fillRef idx="1">
            <a:schemeClr val="lt1"/>
          </a:fillRef>
          <a:effectRef idx="0">
            <a:schemeClr val="dk1"/>
          </a:effectRef>
          <a:fontRef idx="minor">
            <a:schemeClr val="dk1"/>
          </a:fontRef>
        </p:style>
        <p:txBody>
          <a:bodyPr wrap="square" lIns="91410" tIns="45705" rIns="91410" bIns="45705" rtlCol="0">
            <a:spAutoFit/>
          </a:bodyPr>
          <a:lstStyle/>
          <a:p>
            <a:pPr algn="ctr"/>
            <a:r>
              <a:rPr lang="bn-BD" sz="4800" b="1" dirty="0">
                <a:solidFill>
                  <a:prstClr val="black"/>
                </a:solidFill>
                <a:latin typeface="NikoshBAN" panose="02000000000000000000" pitchFamily="2" charset="0"/>
                <a:cs typeface="NikoshBAN" panose="02000000000000000000" pitchFamily="2" charset="0"/>
              </a:rPr>
              <a:t>একক কাজ</a:t>
            </a:r>
            <a:endParaRPr lang="en-US" sz="4800" b="1" dirty="0">
              <a:solidFill>
                <a:prstClr val="black"/>
              </a:solidFill>
              <a:latin typeface="NikoshBAN" panose="02000000000000000000" pitchFamily="2" charset="0"/>
              <a:cs typeface="NikoshBAN" panose="02000000000000000000" pitchFamily="2" charset="0"/>
            </a:endParaRPr>
          </a:p>
        </p:txBody>
      </p:sp>
      <p:pic>
        <p:nvPicPr>
          <p:cNvPr id="3" name="Picture 2" descr="C:\Users\Home\Download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524000"/>
            <a:ext cx="2971800" cy="2133600"/>
          </a:xfrm>
          <a:prstGeom prst="rect">
            <a:avLst/>
          </a:prstGeom>
          <a:ln w="88900" cap="sq" cmpd="thickThin">
            <a:solidFill>
              <a:srgbClr val="000000"/>
            </a:solidFill>
            <a:prstDash val="solid"/>
            <a:miter lim="800000"/>
          </a:ln>
          <a:effectLst>
            <a:innerShdw blurRad="76200">
              <a:srgbClr val="000000"/>
            </a:innerShdw>
          </a:effectLst>
          <a:extLst/>
        </p:spPr>
      </p:pic>
      <p:sp>
        <p:nvSpPr>
          <p:cNvPr id="4" name="TextBox 3"/>
          <p:cNvSpPr txBox="1"/>
          <p:nvPr/>
        </p:nvSpPr>
        <p:spPr>
          <a:xfrm>
            <a:off x="914400" y="4267200"/>
            <a:ext cx="7543800" cy="76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685800" indent="-685800" algn="ctr">
              <a:buFont typeface="Wingdings" pitchFamily="2" charset="2"/>
              <a:buChar char="v"/>
            </a:pPr>
            <a:r>
              <a:rPr lang="en-US" sz="4400" b="1" dirty="0" err="1" smtClean="0">
                <a:ln>
                  <a:solidFill>
                    <a:schemeClr val="tx1"/>
                  </a:solidFill>
                </a:ln>
                <a:latin typeface="NikoshBAN" panose="02000000000000000000" pitchFamily="2" charset="0"/>
                <a:cs typeface="NikoshBAN" panose="02000000000000000000" pitchFamily="2" charset="0"/>
              </a:rPr>
              <a:t>সৌরজগতের</a:t>
            </a:r>
            <a:r>
              <a:rPr lang="en-US" sz="4400" b="1" dirty="0" smtClean="0">
                <a:ln>
                  <a:solidFill>
                    <a:schemeClr val="tx1"/>
                  </a:solidFill>
                </a:ln>
                <a:latin typeface="NikoshBAN" panose="02000000000000000000" pitchFamily="2" charset="0"/>
                <a:cs typeface="NikoshBAN" panose="02000000000000000000" pitchFamily="2" charset="0"/>
              </a:rPr>
              <a:t> </a:t>
            </a:r>
            <a:r>
              <a:rPr lang="en-US" sz="4400" b="1" dirty="0" err="1" smtClean="0">
                <a:ln>
                  <a:solidFill>
                    <a:schemeClr val="tx1"/>
                  </a:solidFill>
                </a:ln>
                <a:latin typeface="NikoshBAN" panose="02000000000000000000" pitchFamily="2" charset="0"/>
                <a:cs typeface="NikoshBAN" panose="02000000000000000000" pitchFamily="2" charset="0"/>
              </a:rPr>
              <a:t>গ্রহ</a:t>
            </a:r>
            <a:r>
              <a:rPr lang="bn-BD" sz="4400" b="1" dirty="0" smtClean="0">
                <a:ln>
                  <a:solidFill>
                    <a:schemeClr val="tx1"/>
                  </a:solidFill>
                </a:ln>
                <a:latin typeface="NikoshBAN" panose="02000000000000000000" pitchFamily="2" charset="0"/>
                <a:cs typeface="NikoshBAN" panose="02000000000000000000" pitchFamily="2" charset="0"/>
              </a:rPr>
              <a:t> কয়টি ও কী কী?</a:t>
            </a:r>
          </a:p>
        </p:txBody>
      </p:sp>
    </p:spTree>
    <p:extLst>
      <p:ext uri="{BB962C8B-B14F-4D97-AF65-F5344CB8AC3E}">
        <p14:creationId xmlns:p14="http://schemas.microsoft.com/office/powerpoint/2010/main" val="19761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7662" y="1085606"/>
            <a:ext cx="3352800" cy="2342031"/>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3886200" y="1798806"/>
            <a:ext cx="1905000" cy="830997"/>
          </a:xfrm>
          <a:prstGeom prst="rect">
            <a:avLst/>
          </a:prstGeom>
          <a:noFill/>
        </p:spPr>
        <p:txBody>
          <a:bodyPr wrap="square" rtlCol="0">
            <a:spAutoFit/>
          </a:bodyPr>
          <a:lstStyle/>
          <a:p>
            <a:pPr algn="ctr"/>
            <a:r>
              <a:rPr lang="bn-BD" sz="4800" dirty="0" smtClean="0">
                <a:ln>
                  <a:solidFill>
                    <a:schemeClr val="tx1"/>
                  </a:solidFill>
                </a:ln>
                <a:latin typeface="NikoshBAN" pitchFamily="2" charset="0"/>
                <a:cs typeface="NikoshBAN" pitchFamily="2" charset="0"/>
              </a:rPr>
              <a:t>সূর্য</a:t>
            </a:r>
            <a:endParaRPr lang="en-US" sz="4800" dirty="0">
              <a:ln>
                <a:solidFill>
                  <a:schemeClr val="tx1"/>
                </a:solidFill>
              </a:ln>
              <a:latin typeface="NikoshBAN" pitchFamily="2" charset="0"/>
              <a:cs typeface="NikoshBAN" pitchFamily="2" charset="0"/>
            </a:endParaRPr>
          </a:p>
        </p:txBody>
      </p:sp>
      <p:sp>
        <p:nvSpPr>
          <p:cNvPr id="6" name="TextBox 5"/>
          <p:cNvSpPr txBox="1"/>
          <p:nvPr/>
        </p:nvSpPr>
        <p:spPr>
          <a:xfrm>
            <a:off x="539262" y="3733800"/>
            <a:ext cx="8229600" cy="2246769"/>
          </a:xfrm>
          <a:prstGeom prst="rect">
            <a:avLst/>
          </a:prstGeom>
          <a:noFill/>
        </p:spPr>
        <p:txBody>
          <a:bodyPr wrap="square" rtlCol="0">
            <a:spAutoFit/>
          </a:bodyPr>
          <a:lstStyle/>
          <a:p>
            <a:r>
              <a:rPr lang="bn-BD" sz="2800" b="1" dirty="0" smtClean="0">
                <a:latin typeface="NikoshBAN" pitchFamily="2" charset="0"/>
                <a:cs typeface="NikoshBAN" pitchFamily="2" charset="0"/>
              </a:rPr>
              <a:t>সূর্য একটি উজ্জল নক্ষত্র।সূর্য পৃথিবী অপেক্ষা ১৩ লক্ষ গুন বড়। পৃথিবী থেকে সূর্য প্রায় ১৫ কোটি কিলোমিটার দূরে অবস্থিত। এর ব্যাস প্রায় ১৩ লক্ষ ৮৪ হাজার কিলোমিটার। সূর্যের উপরিভাগের উষ্ণতা ৫৭,০০০ ডিগ্রী সেলসিয়াস। শতকরা ৫৫ ভাগ হাইড্রোজেন, ৪৪ ভাগ হিলিয়াম এবং একভাগ অন্যান্য গ্যাসে সূর্য গঠিত।</a:t>
            </a:r>
            <a:endParaRPr lang="en-US" sz="2800" b="1" dirty="0">
              <a:latin typeface="NikoshBAN" pitchFamily="2" charset="0"/>
              <a:cs typeface="NikoshBAN" pitchFamily="2" charset="0"/>
            </a:endParaRPr>
          </a:p>
        </p:txBody>
      </p:sp>
      <p:sp>
        <p:nvSpPr>
          <p:cNvPr id="7" name="TextBox 6"/>
          <p:cNvSpPr txBox="1"/>
          <p:nvPr/>
        </p:nvSpPr>
        <p:spPr>
          <a:xfrm>
            <a:off x="2746131" y="380394"/>
            <a:ext cx="4059115" cy="646331"/>
          </a:xfrm>
          <a:prstGeom prst="rect">
            <a:avLst/>
          </a:prstGeom>
          <a:noFill/>
        </p:spPr>
        <p:txBody>
          <a:bodyPr wrap="square" rtlCol="0">
            <a:spAutoFit/>
          </a:bodyPr>
          <a:lstStyle/>
          <a:p>
            <a:r>
              <a:rPr lang="bn-BD" sz="3600" b="1" dirty="0" smtClean="0">
                <a:latin typeface="NikoshBAN" pitchFamily="2" charset="0"/>
                <a:cs typeface="NikoshBAN" pitchFamily="2" charset="0"/>
              </a:rPr>
              <a:t>ছবিতে কী দেখতে পাচ্ছো?</a:t>
            </a:r>
            <a:endParaRPr lang="en-US" sz="3600" b="1" dirty="0">
              <a:latin typeface="NikoshBAN" pitchFamily="2" charset="0"/>
              <a:cs typeface="NikoshBAN" pitchFamily="2" charset="0"/>
            </a:endParaRPr>
          </a:p>
        </p:txBody>
      </p:sp>
    </p:spTree>
    <p:extLst>
      <p:ext uri="{BB962C8B-B14F-4D97-AF65-F5344CB8AC3E}">
        <p14:creationId xmlns:p14="http://schemas.microsoft.com/office/powerpoint/2010/main" val="385114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1698</TotalTime>
  <Words>746</Words>
  <Application>Microsoft Office PowerPoint</Application>
  <PresentationFormat>On-screen Show (4:3)</PresentationFormat>
  <Paragraphs>92</Paragraphs>
  <Slides>23</Slides>
  <Notes>2</Notes>
  <HiddenSlides>0</HiddenSlides>
  <MMClips>1</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 City</dc:creator>
  <cp:lastModifiedBy>City computer</cp:lastModifiedBy>
  <cp:revision>315</cp:revision>
  <dcterms:created xsi:type="dcterms:W3CDTF">2006-08-16T00:00:00Z</dcterms:created>
  <dcterms:modified xsi:type="dcterms:W3CDTF">2020-09-15T12:38:25Z</dcterms:modified>
</cp:coreProperties>
</file>