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70" r:id="rId4"/>
    <p:sldId id="258" r:id="rId5"/>
    <p:sldId id="259" r:id="rId6"/>
    <p:sldId id="271" r:id="rId7"/>
    <p:sldId id="289" r:id="rId8"/>
    <p:sldId id="278" r:id="rId9"/>
    <p:sldId id="279" r:id="rId10"/>
    <p:sldId id="264" r:id="rId11"/>
    <p:sldId id="273" r:id="rId12"/>
    <p:sldId id="280" r:id="rId13"/>
    <p:sldId id="281" r:id="rId14"/>
    <p:sldId id="265" r:id="rId15"/>
    <p:sldId id="27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AE394-4C82-40FF-9D4A-BD3CBF5879F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7A486D-765E-400B-8135-B13515F8751A}">
      <dgm:prSet custT="1"/>
      <dgm:spPr/>
      <dgm:t>
        <a:bodyPr/>
        <a:lstStyle/>
        <a:p>
          <a:pPr rtl="0"/>
          <a:r>
            <a:rPr lang="bn-BD" sz="3200" b="1" i="0" baseline="0" dirty="0">
              <a:latin typeface="NikoshBAN" pitchFamily="2" charset="0"/>
              <a:cs typeface="NikoshBAN" pitchFamily="2" charset="0"/>
            </a:rPr>
            <a:t>মোঃ জহরুল ইসলাম </a:t>
          </a:r>
          <a:br>
            <a:rPr lang="bn-BD" sz="2000" b="1" i="0" baseline="0" dirty="0">
              <a:latin typeface="NikoshBAN" pitchFamily="2" charset="0"/>
              <a:cs typeface="NikoshBAN" pitchFamily="2" charset="0"/>
            </a:rPr>
          </a:br>
          <a:r>
            <a:rPr lang="bn-BD" sz="2400" b="1" i="0" baseline="0" dirty="0">
              <a:latin typeface="NikoshBAN" pitchFamily="2" charset="0"/>
              <a:cs typeface="NikoshBAN" pitchFamily="2" charset="0"/>
            </a:rPr>
            <a:t>সহকারী শিক্ষক</a:t>
          </a:r>
          <a:endParaRPr lang="bn-BD" sz="2000" b="1" i="0" baseline="0" dirty="0">
            <a:latin typeface="NikoshBAN" pitchFamily="2" charset="0"/>
            <a:cs typeface="NikoshBAN" pitchFamily="2" charset="0"/>
          </a:endParaRPr>
        </a:p>
      </dgm:t>
    </dgm:pt>
    <dgm:pt modelId="{C03F28F4-B4E0-4BE2-9973-57DAC1D368D4}" type="parTrans" cxnId="{4924EDD4-C1F1-406D-8187-C757A365D9CB}">
      <dgm:prSet/>
      <dgm:spPr/>
      <dgm:t>
        <a:bodyPr/>
        <a:lstStyle/>
        <a:p>
          <a:endParaRPr lang="en-US"/>
        </a:p>
      </dgm:t>
    </dgm:pt>
    <dgm:pt modelId="{23073CE5-3E91-4CAA-808B-B6AAD3D9CA9C}" type="sibTrans" cxnId="{4924EDD4-C1F1-406D-8187-C757A365D9CB}">
      <dgm:prSet/>
      <dgm:spPr/>
      <dgm:t>
        <a:bodyPr/>
        <a:lstStyle/>
        <a:p>
          <a:endParaRPr lang="en-US"/>
        </a:p>
      </dgm:t>
    </dgm:pt>
    <dgm:pt modelId="{822EA1A4-C990-4A46-B65D-4DC289207B68}">
      <dgm:prSet/>
      <dgm:spPr/>
      <dgm:t>
        <a:bodyPr/>
        <a:lstStyle/>
        <a:p>
          <a:pPr rtl="0"/>
          <a:r>
            <a:rPr lang="bn-BD" b="1" i="0" baseline="0">
              <a:latin typeface="NikoshBAN" pitchFamily="2" charset="0"/>
              <a:cs typeface="NikoshBAN" pitchFamily="2" charset="0"/>
            </a:rPr>
            <a:t>চরমোহনপুর উচ্চ বিদ্যালয়</a:t>
          </a:r>
          <a:endParaRPr lang="en-US" b="1" i="0" baseline="0" dirty="0">
            <a:latin typeface="NikoshBAN" pitchFamily="2" charset="0"/>
            <a:cs typeface="NikoshBAN" pitchFamily="2" charset="0"/>
          </a:endParaRPr>
        </a:p>
      </dgm:t>
    </dgm:pt>
    <dgm:pt modelId="{87E725E8-F029-43B0-8C1E-375D4718101D}" type="parTrans" cxnId="{5D908E21-78AB-4B0F-B81F-29B365206E15}">
      <dgm:prSet/>
      <dgm:spPr/>
      <dgm:t>
        <a:bodyPr/>
        <a:lstStyle/>
        <a:p>
          <a:endParaRPr lang="en-US"/>
        </a:p>
      </dgm:t>
    </dgm:pt>
    <dgm:pt modelId="{263DE8BC-3B44-4CAE-B3B5-D4F63F4E9829}" type="sibTrans" cxnId="{5D908E21-78AB-4B0F-B81F-29B365206E15}">
      <dgm:prSet/>
      <dgm:spPr/>
      <dgm:t>
        <a:bodyPr/>
        <a:lstStyle/>
        <a:p>
          <a:endParaRPr lang="en-US"/>
        </a:p>
      </dgm:t>
    </dgm:pt>
    <dgm:pt modelId="{E71DFEC7-933D-494D-8A10-FABB400CAD08}">
      <dgm:prSet/>
      <dgm:spPr/>
      <dgm:t>
        <a:bodyPr/>
        <a:lstStyle/>
        <a:p>
          <a:pPr rtl="0"/>
          <a:r>
            <a:rPr lang="en-US" b="1" i="0" baseline="0">
              <a:latin typeface="NikoshBAN" pitchFamily="2" charset="0"/>
              <a:cs typeface="NikoshBAN" pitchFamily="2" charset="0"/>
            </a:rPr>
            <a:t>টিকরামপুর, চাঁপাই নবাবগঞ্জ</a:t>
          </a:r>
          <a:endParaRPr lang="bn-BD" b="1" i="0" baseline="0" dirty="0">
            <a:latin typeface="NikoshBAN" pitchFamily="2" charset="0"/>
            <a:cs typeface="NikoshBAN" pitchFamily="2" charset="0"/>
          </a:endParaRPr>
        </a:p>
      </dgm:t>
    </dgm:pt>
    <dgm:pt modelId="{95AE2181-0617-4701-9E83-8120E3067129}" type="parTrans" cxnId="{072CF9AA-2DCF-4FD3-A465-2018D4C24D6C}">
      <dgm:prSet/>
      <dgm:spPr/>
      <dgm:t>
        <a:bodyPr/>
        <a:lstStyle/>
        <a:p>
          <a:endParaRPr lang="en-US"/>
        </a:p>
      </dgm:t>
    </dgm:pt>
    <dgm:pt modelId="{62874BF0-5464-4417-8414-8271C29AC049}" type="sibTrans" cxnId="{072CF9AA-2DCF-4FD3-A465-2018D4C24D6C}">
      <dgm:prSet/>
      <dgm:spPr/>
      <dgm:t>
        <a:bodyPr/>
        <a:lstStyle/>
        <a:p>
          <a:endParaRPr lang="en-US"/>
        </a:p>
      </dgm:t>
    </dgm:pt>
    <dgm:pt modelId="{D540AC9E-9713-4695-BC43-E683B2A6BC56}" type="pres">
      <dgm:prSet presAssocID="{44FAE394-4C82-40FF-9D4A-BD3CBF5879FF}" presName="compositeShape" presStyleCnt="0">
        <dgm:presLayoutVars>
          <dgm:dir/>
          <dgm:resizeHandles/>
        </dgm:presLayoutVars>
      </dgm:prSet>
      <dgm:spPr/>
    </dgm:pt>
    <dgm:pt modelId="{2C37AE6A-9D34-421B-A1B6-EA82D8580076}" type="pres">
      <dgm:prSet presAssocID="{44FAE394-4C82-40FF-9D4A-BD3CBF5879FF}" presName="pyramid" presStyleLbl="node1" presStyleIdx="0" presStyleCnt="1" custScaleX="60359" custLinFactNeighborX="-12836" custLinFactNeighborY="1252"/>
      <dgm:spPr>
        <a:prstGeom prst="flowChartDocument">
          <a:avLst/>
        </a:prstGeom>
      </dgm:spPr>
    </dgm:pt>
    <dgm:pt modelId="{4D884149-EED1-4B6F-B401-435106248F20}" type="pres">
      <dgm:prSet presAssocID="{44FAE394-4C82-40FF-9D4A-BD3CBF5879FF}" presName="theList" presStyleCnt="0"/>
      <dgm:spPr/>
    </dgm:pt>
    <dgm:pt modelId="{21382964-15AA-4B47-B992-F76C93916407}" type="pres">
      <dgm:prSet presAssocID="{9B7A486D-765E-400B-8135-B13515F8751A}" presName="aNode" presStyleLbl="fgAcc1" presStyleIdx="0" presStyleCnt="3" custScaleX="174658" custLinFactY="-10769" custLinFactNeighborX="24808" custLinFactNeighborY="-100000">
        <dgm:presLayoutVars>
          <dgm:bulletEnabled val="1"/>
        </dgm:presLayoutVars>
      </dgm:prSet>
      <dgm:spPr>
        <a:prstGeom prst="flowChartDelay">
          <a:avLst/>
        </a:prstGeom>
      </dgm:spPr>
    </dgm:pt>
    <dgm:pt modelId="{D37093ED-9172-4F44-906A-158BFA7A9112}" type="pres">
      <dgm:prSet presAssocID="{9B7A486D-765E-400B-8135-B13515F8751A}" presName="aSpace" presStyleCnt="0"/>
      <dgm:spPr/>
    </dgm:pt>
    <dgm:pt modelId="{444152A1-90BA-496D-9E71-F1BF672F3483}" type="pres">
      <dgm:prSet presAssocID="{822EA1A4-C990-4A46-B65D-4DC289207B68}" presName="aNode" presStyleLbl="fgAcc1" presStyleIdx="1" presStyleCnt="3" custScaleX="175814" custLinFactNeighborX="18548" custLinFactNeighborY="-62052">
        <dgm:presLayoutVars>
          <dgm:bulletEnabled val="1"/>
        </dgm:presLayoutVars>
      </dgm:prSet>
      <dgm:spPr>
        <a:prstGeom prst="flowChartDelay">
          <a:avLst/>
        </a:prstGeom>
      </dgm:spPr>
    </dgm:pt>
    <dgm:pt modelId="{9BCFFB6C-E3BC-4419-87CB-99FA1944C7D0}" type="pres">
      <dgm:prSet presAssocID="{822EA1A4-C990-4A46-B65D-4DC289207B68}" presName="aSpace" presStyleCnt="0"/>
      <dgm:spPr/>
    </dgm:pt>
    <dgm:pt modelId="{C108F0B3-9727-4D14-A938-2A62B0C20301}" type="pres">
      <dgm:prSet presAssocID="{E71DFEC7-933D-494D-8A10-FABB400CAD08}" presName="aNode" presStyleLbl="fgAcc1" presStyleIdx="2" presStyleCnt="3" custScaleX="174909" custLinFactNeighborX="18096" custLinFactNeighborY="62049">
        <dgm:presLayoutVars>
          <dgm:bulletEnabled val="1"/>
        </dgm:presLayoutVars>
      </dgm:prSet>
      <dgm:spPr>
        <a:prstGeom prst="flowChartDelay">
          <a:avLst/>
        </a:prstGeom>
      </dgm:spPr>
    </dgm:pt>
    <dgm:pt modelId="{0DBB93F5-4BA1-4203-8363-3FF0A6E943B8}" type="pres">
      <dgm:prSet presAssocID="{E71DFEC7-933D-494D-8A10-FABB400CAD08}" presName="aSpace" presStyleCnt="0"/>
      <dgm:spPr/>
    </dgm:pt>
  </dgm:ptLst>
  <dgm:cxnLst>
    <dgm:cxn modelId="{5D908E21-78AB-4B0F-B81F-29B365206E15}" srcId="{44FAE394-4C82-40FF-9D4A-BD3CBF5879FF}" destId="{822EA1A4-C990-4A46-B65D-4DC289207B68}" srcOrd="1" destOrd="0" parTransId="{87E725E8-F029-43B0-8C1E-375D4718101D}" sibTransId="{263DE8BC-3B44-4CAE-B3B5-D4F63F4E9829}"/>
    <dgm:cxn modelId="{B2BAA225-62EE-4A47-8A22-E7EBC08CD709}" type="presOf" srcId="{44FAE394-4C82-40FF-9D4A-BD3CBF5879FF}" destId="{D540AC9E-9713-4695-BC43-E683B2A6BC56}" srcOrd="0" destOrd="0" presId="urn:microsoft.com/office/officeart/2005/8/layout/pyramid2"/>
    <dgm:cxn modelId="{79D5183F-C41C-4F1E-A86A-E87A9B9A7FBF}" type="presOf" srcId="{9B7A486D-765E-400B-8135-B13515F8751A}" destId="{21382964-15AA-4B47-B992-F76C93916407}" srcOrd="0" destOrd="0" presId="urn:microsoft.com/office/officeart/2005/8/layout/pyramid2"/>
    <dgm:cxn modelId="{AABA988A-053F-4D62-8CD8-6D09FF1E3C26}" type="presOf" srcId="{822EA1A4-C990-4A46-B65D-4DC289207B68}" destId="{444152A1-90BA-496D-9E71-F1BF672F3483}" srcOrd="0" destOrd="0" presId="urn:microsoft.com/office/officeart/2005/8/layout/pyramid2"/>
    <dgm:cxn modelId="{F7FBB798-5E21-45B1-8993-CD0550CDCDC1}" type="presOf" srcId="{E71DFEC7-933D-494D-8A10-FABB400CAD08}" destId="{C108F0B3-9727-4D14-A938-2A62B0C20301}" srcOrd="0" destOrd="0" presId="urn:microsoft.com/office/officeart/2005/8/layout/pyramid2"/>
    <dgm:cxn modelId="{072CF9AA-2DCF-4FD3-A465-2018D4C24D6C}" srcId="{44FAE394-4C82-40FF-9D4A-BD3CBF5879FF}" destId="{E71DFEC7-933D-494D-8A10-FABB400CAD08}" srcOrd="2" destOrd="0" parTransId="{95AE2181-0617-4701-9E83-8120E3067129}" sibTransId="{62874BF0-5464-4417-8414-8271C29AC049}"/>
    <dgm:cxn modelId="{4924EDD4-C1F1-406D-8187-C757A365D9CB}" srcId="{44FAE394-4C82-40FF-9D4A-BD3CBF5879FF}" destId="{9B7A486D-765E-400B-8135-B13515F8751A}" srcOrd="0" destOrd="0" parTransId="{C03F28F4-B4E0-4BE2-9973-57DAC1D368D4}" sibTransId="{23073CE5-3E91-4CAA-808B-B6AAD3D9CA9C}"/>
    <dgm:cxn modelId="{0C848FD7-9145-4C4B-A407-ECA94C037285}" type="presParOf" srcId="{D540AC9E-9713-4695-BC43-E683B2A6BC56}" destId="{2C37AE6A-9D34-421B-A1B6-EA82D8580076}" srcOrd="0" destOrd="0" presId="urn:microsoft.com/office/officeart/2005/8/layout/pyramid2"/>
    <dgm:cxn modelId="{6C4FCC23-16A6-47A5-BA3E-79CDEC5BF116}" type="presParOf" srcId="{D540AC9E-9713-4695-BC43-E683B2A6BC56}" destId="{4D884149-EED1-4B6F-B401-435106248F20}" srcOrd="1" destOrd="0" presId="urn:microsoft.com/office/officeart/2005/8/layout/pyramid2"/>
    <dgm:cxn modelId="{20987815-B873-4C39-8645-D4C6268E3613}" type="presParOf" srcId="{4D884149-EED1-4B6F-B401-435106248F20}" destId="{21382964-15AA-4B47-B992-F76C93916407}" srcOrd="0" destOrd="0" presId="urn:microsoft.com/office/officeart/2005/8/layout/pyramid2"/>
    <dgm:cxn modelId="{A459A29B-3AED-44B2-9369-66C043BD22C5}" type="presParOf" srcId="{4D884149-EED1-4B6F-B401-435106248F20}" destId="{D37093ED-9172-4F44-906A-158BFA7A9112}" srcOrd="1" destOrd="0" presId="urn:microsoft.com/office/officeart/2005/8/layout/pyramid2"/>
    <dgm:cxn modelId="{69858F21-CFC7-4C84-9C8B-D6FC8173209E}" type="presParOf" srcId="{4D884149-EED1-4B6F-B401-435106248F20}" destId="{444152A1-90BA-496D-9E71-F1BF672F3483}" srcOrd="2" destOrd="0" presId="urn:microsoft.com/office/officeart/2005/8/layout/pyramid2"/>
    <dgm:cxn modelId="{7B25DE42-D5E5-4209-9F6F-09964DE70C14}" type="presParOf" srcId="{4D884149-EED1-4B6F-B401-435106248F20}" destId="{9BCFFB6C-E3BC-4419-87CB-99FA1944C7D0}" srcOrd="3" destOrd="0" presId="urn:microsoft.com/office/officeart/2005/8/layout/pyramid2"/>
    <dgm:cxn modelId="{ACFBBED6-EA28-4C28-BF0A-E0BBF7EC5959}" type="presParOf" srcId="{4D884149-EED1-4B6F-B401-435106248F20}" destId="{C108F0B3-9727-4D14-A938-2A62B0C20301}" srcOrd="4" destOrd="0" presId="urn:microsoft.com/office/officeart/2005/8/layout/pyramid2"/>
    <dgm:cxn modelId="{02EBEEFB-57DE-44EC-B0CF-F52182ACBC09}" type="presParOf" srcId="{4D884149-EED1-4B6F-B401-435106248F20}" destId="{0DBB93F5-4BA1-4203-8363-3FF0A6E943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7AE6A-9D34-421B-A1B6-EA82D8580076}">
      <dsp:nvSpPr>
        <dsp:cNvPr id="0" name=""/>
        <dsp:cNvSpPr/>
      </dsp:nvSpPr>
      <dsp:spPr>
        <a:xfrm>
          <a:off x="302903" y="0"/>
          <a:ext cx="1910375" cy="4642341"/>
        </a:xfrm>
        <a:prstGeom prst="flowChart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82964-15AA-4B47-B992-F76C93916407}">
      <dsp:nvSpPr>
        <dsp:cNvPr id="0" name=""/>
        <dsp:cNvSpPr/>
      </dsp:nvSpPr>
      <dsp:spPr>
        <a:xfrm>
          <a:off x="1406763" y="211017"/>
          <a:ext cx="3593175" cy="1098929"/>
        </a:xfrm>
        <a:prstGeom prst="flowChartDelay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i="0" kern="1200" baseline="0" dirty="0">
              <a:latin typeface="NikoshBAN" pitchFamily="2" charset="0"/>
              <a:cs typeface="NikoshBAN" pitchFamily="2" charset="0"/>
            </a:rPr>
            <a:t>মোঃ জহরুল ইসলাম </a:t>
          </a:r>
          <a:br>
            <a:rPr lang="bn-BD" sz="2000" b="1" i="0" kern="1200" baseline="0" dirty="0">
              <a:latin typeface="NikoshBAN" pitchFamily="2" charset="0"/>
              <a:cs typeface="NikoshBAN" pitchFamily="2" charset="0"/>
            </a:rPr>
          </a:br>
          <a:r>
            <a:rPr lang="bn-BD" sz="2400" b="1" i="0" kern="1200" baseline="0" dirty="0">
              <a:latin typeface="NikoshBAN" pitchFamily="2" charset="0"/>
              <a:cs typeface="NikoshBAN" pitchFamily="2" charset="0"/>
            </a:rPr>
            <a:t>সহকারী শিক্ষক</a:t>
          </a:r>
          <a:endParaRPr lang="bn-BD" sz="2000" b="1" i="0" kern="1200" baseline="0" dirty="0">
            <a:latin typeface="NikoshBAN" pitchFamily="2" charset="0"/>
            <a:cs typeface="NikoshBAN" pitchFamily="2" charset="0"/>
          </a:endParaRPr>
        </a:p>
      </dsp:txBody>
      <dsp:txXfrm>
        <a:off x="1406763" y="371951"/>
        <a:ext cx="3066967" cy="777061"/>
      </dsp:txXfrm>
    </dsp:sp>
    <dsp:sp modelId="{444152A1-90BA-496D-9E71-F1BF672F3483}">
      <dsp:nvSpPr>
        <dsp:cNvPr id="0" name=""/>
        <dsp:cNvSpPr/>
      </dsp:nvSpPr>
      <dsp:spPr>
        <a:xfrm>
          <a:off x="1266087" y="1617784"/>
          <a:ext cx="3616957" cy="1098929"/>
        </a:xfrm>
        <a:prstGeom prst="flowChartDelay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600" b="1" i="0" kern="1200" baseline="0">
              <a:latin typeface="NikoshBAN" pitchFamily="2" charset="0"/>
              <a:cs typeface="NikoshBAN" pitchFamily="2" charset="0"/>
            </a:rPr>
            <a:t>চরমোহনপুর উচ্চ বিদ্যালয়</a:t>
          </a:r>
          <a:endParaRPr lang="en-US" sz="2600" b="1" i="0" kern="1200" baseline="0" dirty="0">
            <a:latin typeface="NikoshBAN" pitchFamily="2" charset="0"/>
            <a:cs typeface="NikoshBAN" pitchFamily="2" charset="0"/>
          </a:endParaRPr>
        </a:p>
      </dsp:txBody>
      <dsp:txXfrm>
        <a:off x="1266087" y="1778718"/>
        <a:ext cx="3087266" cy="777061"/>
      </dsp:txXfrm>
    </dsp:sp>
    <dsp:sp modelId="{C108F0B3-9727-4D14-A938-2A62B0C20301}">
      <dsp:nvSpPr>
        <dsp:cNvPr id="0" name=""/>
        <dsp:cNvSpPr/>
      </dsp:nvSpPr>
      <dsp:spPr>
        <a:xfrm>
          <a:off x="1266098" y="3024553"/>
          <a:ext cx="3598339" cy="1098929"/>
        </a:xfrm>
        <a:prstGeom prst="flowChartDelay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>
              <a:latin typeface="NikoshBAN" pitchFamily="2" charset="0"/>
              <a:cs typeface="NikoshBAN" pitchFamily="2" charset="0"/>
            </a:rPr>
            <a:t>টিকরামপুর, চাঁপাই নবাবগঞ্জ</a:t>
          </a:r>
          <a:endParaRPr lang="bn-BD" sz="2500" b="1" i="0" kern="1200" baseline="0" dirty="0">
            <a:latin typeface="NikoshBAN" pitchFamily="2" charset="0"/>
            <a:cs typeface="NikoshBAN" pitchFamily="2" charset="0"/>
          </a:endParaRPr>
        </a:p>
      </dsp:txBody>
      <dsp:txXfrm>
        <a:off x="1266098" y="3185487"/>
        <a:ext cx="3071374" cy="777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4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38400"/>
            <a:ext cx="9144000" cy="26468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/>
              <a:t>  </a:t>
            </a:r>
            <a:r>
              <a:rPr lang="bn-BD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399"/>
            <a:ext cx="7696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লিখঃ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বাষ্প-শকট, পাই, ক্রোর,অট্টলিকা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1999" y="113589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বাষ্প-শকট -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বাষ্প দ্বারা চালিত গাড়ী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9" y="1918503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পাই-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একক বিশেষ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580" y="2571631"/>
            <a:ext cx="426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অট্টালিকা-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প্রাসাদ।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391" y="321796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ক্রোর-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কোটি।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5900" y="291736"/>
            <a:ext cx="61722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                      অর্থ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043648"/>
            <a:ext cx="6095999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75057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কবি কাদের এবং কেন মিথ্যাবাদী বলেছেন?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895600"/>
            <a:ext cx="9067800" cy="28623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কবি সমাজের ধনী ও বিত্তশালী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নীকে মিথ্যাবাদী বলেছেন। কারন কুলি-মজুরের অক্লান্ত শ্রমের বিনিময়ে গড়ে উঠেছে মানব সভ্যতা।তাদের শ্রমে ও ঘামে চলে রেলগাড়ী,মোট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রযান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হাজ। এদের শোষণ করেই ধনিক শ্রনী বিত্ত সম্পদের মালিক। যুগ যুগ ধরে সমাজে এরাই বঞ্চিত ও উপেক্ষিত।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F04B19-AD24-41DE-92CB-A611FAE06DB1}"/>
              </a:ext>
            </a:extLst>
          </p:cNvPr>
          <p:cNvSpPr txBox="1"/>
          <p:nvPr/>
        </p:nvSpPr>
        <p:spPr>
          <a:xfrm>
            <a:off x="1752600" y="546080"/>
            <a:ext cx="48300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/>
              <a:t>   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7724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483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পাই শব্দের অর্থ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237131"/>
            <a:ext cx="7010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itchFamily="2" charset="0"/>
              </a:rPr>
              <a:t>রণ-সংগীত কোন গ্রন্থের অন্তর্গত?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0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473" y="1524000"/>
            <a:ext cx="435032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05200"/>
            <a:ext cx="8686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মানব সভ্যতার উন্নয়নে শ্রমিকদের অবদান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767280"/>
            <a:ext cx="5334000" cy="132343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/>
              <a:t>  </a:t>
            </a:r>
            <a:r>
              <a:rPr lang="bn-BD" sz="8000" b="1" dirty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8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lu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934311"/>
            <a:ext cx="2391508" cy="198706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1104708"/>
              </p:ext>
            </p:extLst>
          </p:nvPr>
        </p:nvGraphicFramePr>
        <p:xfrm>
          <a:off x="0" y="1600201"/>
          <a:ext cx="5210630" cy="4642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605315" y="611482"/>
            <a:ext cx="4786346" cy="7670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84406" tIns="42203" rIns="84406" bIns="42203">
            <a:spAutoFit/>
          </a:bodyPr>
          <a:lstStyle/>
          <a:p>
            <a:pPr algn="ctr"/>
            <a:r>
              <a:rPr lang="bn-BD" sz="4431" b="1" spc="554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bn-BD" sz="4431" b="1" spc="554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BD" sz="4431" b="1" spc="554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</a:t>
            </a:r>
            <a:r>
              <a:rPr lang="bn-BD" sz="4431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রিচিতি</a:t>
            </a:r>
            <a:endParaRPr lang="en-US" sz="4431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2C37AE6A-9D34-421B-A1B6-EA82D8580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21382964-15AA-4B47-B992-F76C939164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444152A1-90BA-496D-9E71-F1BF672F3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graphicEl>
                                              <a:dgm id="{C108F0B3-9727-4D14-A938-2A62B0C20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56323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600" b="1" dirty="0"/>
          </a:p>
          <a:p>
            <a:pPr algn="ctr"/>
            <a:r>
              <a:rPr lang="bn-BD" sz="9600" b="1" u="sng" dirty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বিষয়-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প্রথম পত্র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(২য়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11.05.2019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809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V="1">
            <a:off x="5081846" y="0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841242"/>
            <a:ext cx="9144000" cy="307776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b="1" dirty="0">
              <a:solidFill>
                <a:srgbClr val="9829A1"/>
              </a:solidFill>
              <a:latin typeface="NikoshBAN" pitchFamily="2" charset="0"/>
              <a:cs typeface="NikoshBAN" pitchFamily="2" charset="0"/>
            </a:endParaRPr>
          </a:p>
          <a:p>
            <a:pPr marL="515938"/>
            <a:r>
              <a:rPr lang="en-US" sz="3200" b="1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কবি পরিচিতি বলতে পারবে।</a:t>
            </a:r>
          </a:p>
          <a:p>
            <a:pPr marL="515938"/>
            <a:r>
              <a:rPr lang="en-US" sz="3200" b="1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নতুন নতুন কঠিন শব্দের অর্থ ও বাক্য লিখতে পারবে।</a:t>
            </a:r>
          </a:p>
          <a:p>
            <a:pPr marL="515938"/>
            <a:r>
              <a:rPr lang="en-US" sz="3200" b="1" dirty="0">
                <a:latin typeface="NikoshBAN" pitchFamily="2" charset="0"/>
                <a:cs typeface="NikoshBAN" pitchFamily="2" charset="0"/>
              </a:rPr>
              <a:t>3.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কবিতার মূলভাব ব্যাখ্যা করতে পারবে।   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3211" y="654742"/>
            <a:ext cx="57150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দেখ এবং বল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90" y="2819400"/>
            <a:ext cx="3027218" cy="267597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11" y="2819400"/>
            <a:ext cx="3276600" cy="27235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D47845-5DB1-4C18-9922-B06195B24485}"/>
              </a:ext>
            </a:extLst>
          </p:cNvPr>
          <p:cNvSpPr txBox="1"/>
          <p:nvPr/>
        </p:nvSpPr>
        <p:spPr>
          <a:xfrm>
            <a:off x="1143000" y="5849315"/>
            <a:ext cx="6858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152"/>
            <a:ext cx="9144000" cy="186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   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0"/>
            <a:ext cx="9144000" cy="264687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600" dirty="0"/>
              <a:t>   </a:t>
            </a:r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31071" y="613685"/>
            <a:ext cx="1066800" cy="6330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bn-BD" sz="1662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জন্মস্থান</a:t>
            </a:r>
            <a:r>
              <a:rPr lang="en-US" sz="1662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62" dirty="0" err="1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1662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1067823" y="556846"/>
            <a:ext cx="5791200" cy="633046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bn-BD" sz="3692" dirty="0">
                <a:solidFill>
                  <a:schemeClr val="bg1"/>
                </a:solidFill>
              </a:rPr>
              <a:t>লেখক পরিচিতি</a:t>
            </a:r>
            <a:endParaRPr lang="en-US" sz="3692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09755" y="5760569"/>
            <a:ext cx="3337311" cy="628909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1071" y="1246731"/>
            <a:ext cx="1066800" cy="6330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bn-BD" sz="1662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জন্ম সাল </a:t>
            </a:r>
            <a:endParaRPr lang="en-US" sz="1662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2777" y="1890462"/>
            <a:ext cx="1066800" cy="6330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en-US" sz="1662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উপাধি</a:t>
            </a:r>
            <a:endParaRPr lang="en-US" sz="1662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31071" y="2526162"/>
            <a:ext cx="1066800" cy="6330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en-US" sz="1662" dirty="0" err="1">
                <a:latin typeface="NikoshBAN" pitchFamily="2" charset="0"/>
                <a:cs typeface="NikoshBAN" pitchFamily="2" charset="0"/>
              </a:rPr>
              <a:t>গ্রন্থ</a:t>
            </a:r>
            <a:endParaRPr lang="en-US" sz="1662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Off-page Connector 9"/>
          <p:cNvSpPr/>
          <p:nvPr/>
        </p:nvSpPr>
        <p:spPr>
          <a:xfrm>
            <a:off x="228600" y="2800348"/>
            <a:ext cx="1389185" cy="1466852"/>
          </a:xfrm>
          <a:prstGeom prst="flowChartOffpage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১৮৯৯ সালে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২৪ 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১৯৭৬ সালে ২৯ আগস্ট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Off-page Connector 10"/>
          <p:cNvSpPr/>
          <p:nvPr/>
        </p:nvSpPr>
        <p:spPr>
          <a:xfrm>
            <a:off x="2958974" y="1301931"/>
            <a:ext cx="1446167" cy="844062"/>
          </a:xfrm>
          <a:prstGeom prst="flowChartOffpage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lvl="0"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ঝিঙেফুল,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সঞ্চায়ন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6172200" y="2655277"/>
            <a:ext cx="1143000" cy="91440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lvl="0" algn="ctr"/>
            <a:endParaRPr lang="en-US" sz="1662" dirty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1662" b="1" dirty="0" err="1">
                <a:latin typeface="NikoshBAN" pitchFamily="2" charset="0"/>
                <a:cs typeface="NikoshBAN" pitchFamily="2" charset="0"/>
              </a:rPr>
              <a:t>চুরুলিয়া</a:t>
            </a:r>
            <a:r>
              <a:rPr lang="en-US" sz="1662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62" b="1" dirty="0">
                <a:latin typeface="NikoshBAN" pitchFamily="2" charset="0"/>
                <a:cs typeface="NikoshBAN" pitchFamily="2" charset="0"/>
              </a:rPr>
              <a:t>গ্রাম</a:t>
            </a:r>
            <a:endParaRPr lang="en-US" sz="1662" b="1" dirty="0"/>
          </a:p>
        </p:txBody>
      </p:sp>
      <p:sp>
        <p:nvSpPr>
          <p:cNvPr id="13" name="Flowchart: Off-page Connector 12"/>
          <p:cNvSpPr/>
          <p:nvPr/>
        </p:nvSpPr>
        <p:spPr>
          <a:xfrm>
            <a:off x="6287523" y="4624593"/>
            <a:ext cx="1443548" cy="1266253"/>
          </a:xfrm>
          <a:prstGeom prst="flowChartOffpage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বিদ্রোহী ও জাতীয়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 কবি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33"/>
          <p:cNvGrpSpPr/>
          <p:nvPr/>
        </p:nvGrpSpPr>
        <p:grpSpPr>
          <a:xfrm>
            <a:off x="1630683" y="2256701"/>
            <a:ext cx="4387491" cy="3360141"/>
            <a:chOff x="1630678" y="2120410"/>
            <a:chExt cx="4497388" cy="3678743"/>
          </a:xfrm>
          <a:solidFill>
            <a:srgbClr val="33CC33"/>
          </a:solidFill>
        </p:grpSpPr>
        <p:grpSp>
          <p:nvGrpSpPr>
            <p:cNvPr id="16" name="Group 15"/>
            <p:cNvGrpSpPr/>
            <p:nvPr/>
          </p:nvGrpSpPr>
          <p:grpSpPr>
            <a:xfrm rot="2623579">
              <a:off x="1678301" y="2903072"/>
              <a:ext cx="467584" cy="533881"/>
              <a:chOff x="2807589" y="1645521"/>
              <a:chExt cx="610288" cy="455265"/>
            </a:xfrm>
            <a:grpFill/>
          </p:grpSpPr>
          <p:sp>
            <p:nvSpPr>
              <p:cNvPr id="17" name="Right Arrow 16"/>
              <p:cNvSpPr/>
              <p:nvPr/>
            </p:nvSpPr>
            <p:spPr>
              <a:xfrm rot="18838439">
                <a:off x="2885100" y="1568010"/>
                <a:ext cx="455265" cy="61028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ight Arrow 4"/>
              <p:cNvSpPr/>
              <p:nvPr/>
            </p:nvSpPr>
            <p:spPr>
              <a:xfrm rot="18838439">
                <a:off x="2905974" y="1739213"/>
                <a:ext cx="318686" cy="36617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74503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62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 rot="2651568">
              <a:off x="1630678" y="5265272"/>
              <a:ext cx="467584" cy="533881"/>
              <a:chOff x="2807589" y="1645521"/>
              <a:chExt cx="610288" cy="455265"/>
            </a:xfrm>
            <a:grpFill/>
          </p:grpSpPr>
          <p:sp>
            <p:nvSpPr>
              <p:cNvPr id="20" name="Right Arrow 19"/>
              <p:cNvSpPr/>
              <p:nvPr/>
            </p:nvSpPr>
            <p:spPr>
              <a:xfrm rot="18838439">
                <a:off x="2885100" y="1568010"/>
                <a:ext cx="455265" cy="61028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Right Arrow 4"/>
              <p:cNvSpPr/>
              <p:nvPr/>
            </p:nvSpPr>
            <p:spPr>
              <a:xfrm rot="18838439">
                <a:off x="2905974" y="1739213"/>
                <a:ext cx="318686" cy="36617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74503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62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rot="13585580">
              <a:off x="5572690" y="5149787"/>
              <a:ext cx="520351" cy="590401"/>
              <a:chOff x="2807589" y="1645521"/>
              <a:chExt cx="610288" cy="455265"/>
            </a:xfrm>
            <a:grpFill/>
          </p:grpSpPr>
          <p:sp>
            <p:nvSpPr>
              <p:cNvPr id="23" name="Right Arrow 22"/>
              <p:cNvSpPr/>
              <p:nvPr/>
            </p:nvSpPr>
            <p:spPr>
              <a:xfrm rot="18838439">
                <a:off x="2885100" y="1568010"/>
                <a:ext cx="455265" cy="61028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ight Arrow 4"/>
              <p:cNvSpPr/>
              <p:nvPr/>
            </p:nvSpPr>
            <p:spPr>
              <a:xfrm rot="18838439">
                <a:off x="2905974" y="1739213"/>
                <a:ext cx="318686" cy="36617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74503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62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rot="13667560">
              <a:off x="5531177" y="2830626"/>
              <a:ext cx="467584" cy="533881"/>
              <a:chOff x="2807589" y="1645521"/>
              <a:chExt cx="610288" cy="455265"/>
            </a:xfrm>
            <a:grpFill/>
          </p:grpSpPr>
          <p:sp>
            <p:nvSpPr>
              <p:cNvPr id="26" name="Right Arrow 25"/>
              <p:cNvSpPr/>
              <p:nvPr/>
            </p:nvSpPr>
            <p:spPr>
              <a:xfrm rot="18838439">
                <a:off x="2885100" y="1568010"/>
                <a:ext cx="455265" cy="61028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ight Arrow 4"/>
              <p:cNvSpPr/>
              <p:nvPr/>
            </p:nvSpPr>
            <p:spPr>
              <a:xfrm rot="18838439">
                <a:off x="2905974" y="1739213"/>
                <a:ext cx="318686" cy="36617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74503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62" dirty="0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 rot="8090361">
              <a:off x="3509004" y="2087261"/>
              <a:ext cx="467584" cy="533881"/>
              <a:chOff x="2807589" y="1645521"/>
              <a:chExt cx="610288" cy="455265"/>
            </a:xfrm>
            <a:grpFill/>
          </p:grpSpPr>
          <p:sp>
            <p:nvSpPr>
              <p:cNvPr id="32" name="Right Arrow 31"/>
              <p:cNvSpPr/>
              <p:nvPr/>
            </p:nvSpPr>
            <p:spPr>
              <a:xfrm rot="18838439">
                <a:off x="2885100" y="1568010"/>
                <a:ext cx="455265" cy="61028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ight Arrow 4"/>
              <p:cNvSpPr/>
              <p:nvPr/>
            </p:nvSpPr>
            <p:spPr>
              <a:xfrm rot="18838439">
                <a:off x="2905974" y="1739213"/>
                <a:ext cx="318686" cy="36617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74503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62" dirty="0"/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7736163" y="3157830"/>
            <a:ext cx="1056815" cy="644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5643" tIns="32822" rIns="65643" bIns="32822" rtlCol="0" anchor="ctr"/>
          <a:lstStyle/>
          <a:p>
            <a:pPr algn="ctr"/>
            <a:r>
              <a:rPr lang="en-US" sz="1662" dirty="0">
                <a:latin typeface="NikoshBAN" pitchFamily="2" charset="0"/>
                <a:cs typeface="NikoshBAN" pitchFamily="2" charset="0"/>
              </a:rPr>
              <a:t>000</a:t>
            </a:r>
          </a:p>
        </p:txBody>
      </p:sp>
      <p:sp>
        <p:nvSpPr>
          <p:cNvPr id="34" name="Flowchart: Off-page Connector 33"/>
          <p:cNvSpPr/>
          <p:nvPr/>
        </p:nvSpPr>
        <p:spPr>
          <a:xfrm>
            <a:off x="422031" y="5117123"/>
            <a:ext cx="1143000" cy="773723"/>
          </a:xfrm>
          <a:prstGeom prst="flowChartOffpage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5146" tIns="42572" rIns="85146" bIns="42572" rtlCol="0" anchor="ctr"/>
          <a:lstStyle/>
          <a:p>
            <a:pPr algn="ctr"/>
            <a:endParaRPr lang="bn-BD" sz="2215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37110D2-A5B9-4617-A177-D35BCE18B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44" y="2953060"/>
            <a:ext cx="2605169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676" y="211957"/>
            <a:ext cx="7011240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/>
              <a:t>     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500" y="3523321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80882" y="2133600"/>
            <a:ext cx="722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    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69622" y="2897018"/>
            <a:ext cx="673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    </a:t>
            </a:r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933F5-F781-4B8F-86A8-37100BE48913}"/>
              </a:ext>
            </a:extLst>
          </p:cNvPr>
          <p:cNvSpPr txBox="1"/>
          <p:nvPr/>
        </p:nvSpPr>
        <p:spPr>
          <a:xfrm>
            <a:off x="228298" y="2139934"/>
            <a:ext cx="8763302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ইসলামের উপাধি কি?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তাঁর লেখা দুটি কাব্যগ্রন্থের নাম লিখ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কত সালে মৃত্যু বরণ করেন?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বাংলা সাহিত্যর কোন কোন ক্ষেএে অবদান রেখেছেন?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/>
          </a:p>
        </p:txBody>
      </p:sp>
    </p:spTree>
    <p:extLst>
      <p:ext uri="{BB962C8B-B14F-4D97-AF65-F5344CB8AC3E}">
        <p14:creationId xmlns:p14="http://schemas.microsoft.com/office/powerpoint/2010/main" val="4517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491" y="381000"/>
            <a:ext cx="676101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608301"/>
            <a:ext cx="6144491" cy="283154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/>
          </a:p>
          <a:p>
            <a:r>
              <a:rPr lang="bn-BD" sz="4000" dirty="0"/>
              <a:t>  </a:t>
            </a:r>
            <a:r>
              <a:rPr lang="en-US" sz="4000" dirty="0"/>
              <a:t>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বিদ্রোহী কবি।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ঝিঙেফুল, সঞ্চয়ন।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১৯৭৬ সালে ২৯ আগস্ট।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সন্ধ্যা।</a:t>
            </a:r>
          </a:p>
        </p:txBody>
      </p:sp>
    </p:spTree>
    <p:extLst>
      <p:ext uri="{BB962C8B-B14F-4D97-AF65-F5344CB8AC3E}">
        <p14:creationId xmlns:p14="http://schemas.microsoft.com/office/powerpoint/2010/main" val="398078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292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DOEL</cp:lastModifiedBy>
  <cp:revision>242</cp:revision>
  <dcterms:created xsi:type="dcterms:W3CDTF">2006-08-16T00:00:00Z</dcterms:created>
  <dcterms:modified xsi:type="dcterms:W3CDTF">2020-09-15T15:20:38Z</dcterms:modified>
</cp:coreProperties>
</file>