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0" r:id="rId2"/>
    <p:sldId id="287" r:id="rId3"/>
    <p:sldId id="295" r:id="rId4"/>
    <p:sldId id="258" r:id="rId5"/>
    <p:sldId id="265" r:id="rId6"/>
    <p:sldId id="266" r:id="rId7"/>
    <p:sldId id="296" r:id="rId8"/>
    <p:sldId id="271" r:id="rId9"/>
    <p:sldId id="274" r:id="rId10"/>
    <p:sldId id="275" r:id="rId11"/>
    <p:sldId id="277" r:id="rId12"/>
    <p:sldId id="278" r:id="rId13"/>
    <p:sldId id="288" r:id="rId14"/>
    <p:sldId id="292" r:id="rId15"/>
    <p:sldId id="29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0B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84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FAE394-4C82-40FF-9D4A-BD3CBF5879FF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B7A486D-765E-400B-8135-B13515F8751A}">
      <dgm:prSet custT="1"/>
      <dgm:spPr/>
      <dgm:t>
        <a:bodyPr/>
        <a:lstStyle/>
        <a:p>
          <a:pPr rtl="0"/>
          <a:r>
            <a:rPr lang="bn-BD" sz="3200" b="1" i="0" baseline="0" dirty="0">
              <a:latin typeface="NikoshBAN" pitchFamily="2" charset="0"/>
              <a:cs typeface="NikoshBAN" pitchFamily="2" charset="0"/>
            </a:rPr>
            <a:t>মোঃ জহরুল ইসলাম </a:t>
          </a:r>
          <a:br>
            <a:rPr lang="bn-BD" sz="2000" b="1" i="0" baseline="0" dirty="0">
              <a:latin typeface="NikoshBAN" pitchFamily="2" charset="0"/>
              <a:cs typeface="NikoshBAN" pitchFamily="2" charset="0"/>
            </a:rPr>
          </a:br>
          <a:r>
            <a:rPr lang="bn-BD" sz="2400" b="1" i="0" baseline="0" dirty="0">
              <a:latin typeface="NikoshBAN" pitchFamily="2" charset="0"/>
              <a:cs typeface="NikoshBAN" pitchFamily="2" charset="0"/>
            </a:rPr>
            <a:t>সহকারী শিক্ষক</a:t>
          </a:r>
          <a:endParaRPr lang="bn-BD" sz="2000" b="1" i="0" baseline="0" dirty="0">
            <a:latin typeface="NikoshBAN" pitchFamily="2" charset="0"/>
            <a:cs typeface="NikoshBAN" pitchFamily="2" charset="0"/>
          </a:endParaRPr>
        </a:p>
      </dgm:t>
    </dgm:pt>
    <dgm:pt modelId="{C03F28F4-B4E0-4BE2-9973-57DAC1D368D4}" type="parTrans" cxnId="{4924EDD4-C1F1-406D-8187-C757A365D9CB}">
      <dgm:prSet/>
      <dgm:spPr/>
      <dgm:t>
        <a:bodyPr/>
        <a:lstStyle/>
        <a:p>
          <a:endParaRPr lang="en-US"/>
        </a:p>
      </dgm:t>
    </dgm:pt>
    <dgm:pt modelId="{23073CE5-3E91-4CAA-808B-B6AAD3D9CA9C}" type="sibTrans" cxnId="{4924EDD4-C1F1-406D-8187-C757A365D9CB}">
      <dgm:prSet/>
      <dgm:spPr/>
      <dgm:t>
        <a:bodyPr/>
        <a:lstStyle/>
        <a:p>
          <a:endParaRPr lang="en-US"/>
        </a:p>
      </dgm:t>
    </dgm:pt>
    <dgm:pt modelId="{822EA1A4-C990-4A46-B65D-4DC289207B68}">
      <dgm:prSet/>
      <dgm:spPr/>
      <dgm:t>
        <a:bodyPr/>
        <a:lstStyle/>
        <a:p>
          <a:pPr rtl="0"/>
          <a:r>
            <a:rPr lang="bn-BD" b="1" i="0" baseline="0">
              <a:latin typeface="NikoshBAN" pitchFamily="2" charset="0"/>
              <a:cs typeface="NikoshBAN" pitchFamily="2" charset="0"/>
            </a:rPr>
            <a:t>চরমোহনপুর উচ্চ বিদ্যালয়</a:t>
          </a:r>
          <a:endParaRPr lang="en-US" b="1" i="0" baseline="0" dirty="0">
            <a:latin typeface="NikoshBAN" pitchFamily="2" charset="0"/>
            <a:cs typeface="NikoshBAN" pitchFamily="2" charset="0"/>
          </a:endParaRPr>
        </a:p>
      </dgm:t>
    </dgm:pt>
    <dgm:pt modelId="{87E725E8-F029-43B0-8C1E-375D4718101D}" type="parTrans" cxnId="{5D908E21-78AB-4B0F-B81F-29B365206E15}">
      <dgm:prSet/>
      <dgm:spPr/>
      <dgm:t>
        <a:bodyPr/>
        <a:lstStyle/>
        <a:p>
          <a:endParaRPr lang="en-US"/>
        </a:p>
      </dgm:t>
    </dgm:pt>
    <dgm:pt modelId="{263DE8BC-3B44-4CAE-B3B5-D4F63F4E9829}" type="sibTrans" cxnId="{5D908E21-78AB-4B0F-B81F-29B365206E15}">
      <dgm:prSet/>
      <dgm:spPr/>
      <dgm:t>
        <a:bodyPr/>
        <a:lstStyle/>
        <a:p>
          <a:endParaRPr lang="en-US"/>
        </a:p>
      </dgm:t>
    </dgm:pt>
    <dgm:pt modelId="{E71DFEC7-933D-494D-8A10-FABB400CAD08}">
      <dgm:prSet/>
      <dgm:spPr/>
      <dgm:t>
        <a:bodyPr/>
        <a:lstStyle/>
        <a:p>
          <a:pPr rtl="0"/>
          <a:r>
            <a:rPr lang="en-US" b="1" i="0" baseline="0">
              <a:latin typeface="NikoshBAN" pitchFamily="2" charset="0"/>
              <a:cs typeface="NikoshBAN" pitchFamily="2" charset="0"/>
            </a:rPr>
            <a:t>টিকরামপুর, চাঁপাই নবাবগঞ্জ</a:t>
          </a:r>
          <a:endParaRPr lang="bn-BD" b="1" i="0" baseline="0" dirty="0">
            <a:latin typeface="NikoshBAN" pitchFamily="2" charset="0"/>
            <a:cs typeface="NikoshBAN" pitchFamily="2" charset="0"/>
          </a:endParaRPr>
        </a:p>
      </dgm:t>
    </dgm:pt>
    <dgm:pt modelId="{95AE2181-0617-4701-9E83-8120E3067129}" type="parTrans" cxnId="{072CF9AA-2DCF-4FD3-A465-2018D4C24D6C}">
      <dgm:prSet/>
      <dgm:spPr/>
      <dgm:t>
        <a:bodyPr/>
        <a:lstStyle/>
        <a:p>
          <a:endParaRPr lang="en-US"/>
        </a:p>
      </dgm:t>
    </dgm:pt>
    <dgm:pt modelId="{62874BF0-5464-4417-8414-8271C29AC049}" type="sibTrans" cxnId="{072CF9AA-2DCF-4FD3-A465-2018D4C24D6C}">
      <dgm:prSet/>
      <dgm:spPr/>
      <dgm:t>
        <a:bodyPr/>
        <a:lstStyle/>
        <a:p>
          <a:endParaRPr lang="en-US"/>
        </a:p>
      </dgm:t>
    </dgm:pt>
    <dgm:pt modelId="{D540AC9E-9713-4695-BC43-E683B2A6BC56}" type="pres">
      <dgm:prSet presAssocID="{44FAE394-4C82-40FF-9D4A-BD3CBF5879FF}" presName="compositeShape" presStyleCnt="0">
        <dgm:presLayoutVars>
          <dgm:dir/>
          <dgm:resizeHandles/>
        </dgm:presLayoutVars>
      </dgm:prSet>
      <dgm:spPr/>
    </dgm:pt>
    <dgm:pt modelId="{2C37AE6A-9D34-421B-A1B6-EA82D8580076}" type="pres">
      <dgm:prSet presAssocID="{44FAE394-4C82-40FF-9D4A-BD3CBF5879FF}" presName="pyramid" presStyleLbl="node1" presStyleIdx="0" presStyleCnt="1" custScaleX="60359" custLinFactNeighborX="-12836" custLinFactNeighborY="1252"/>
      <dgm:spPr>
        <a:prstGeom prst="flowChartDocument">
          <a:avLst/>
        </a:prstGeom>
      </dgm:spPr>
    </dgm:pt>
    <dgm:pt modelId="{4D884149-EED1-4B6F-B401-435106248F20}" type="pres">
      <dgm:prSet presAssocID="{44FAE394-4C82-40FF-9D4A-BD3CBF5879FF}" presName="theList" presStyleCnt="0"/>
      <dgm:spPr/>
    </dgm:pt>
    <dgm:pt modelId="{21382964-15AA-4B47-B992-F76C93916407}" type="pres">
      <dgm:prSet presAssocID="{9B7A486D-765E-400B-8135-B13515F8751A}" presName="aNode" presStyleLbl="fgAcc1" presStyleIdx="0" presStyleCnt="3" custScaleX="174658" custLinFactY="-10769" custLinFactNeighborX="24808" custLinFactNeighborY="-100000">
        <dgm:presLayoutVars>
          <dgm:bulletEnabled val="1"/>
        </dgm:presLayoutVars>
      </dgm:prSet>
      <dgm:spPr>
        <a:prstGeom prst="flowChartDelay">
          <a:avLst/>
        </a:prstGeom>
      </dgm:spPr>
    </dgm:pt>
    <dgm:pt modelId="{D37093ED-9172-4F44-906A-158BFA7A9112}" type="pres">
      <dgm:prSet presAssocID="{9B7A486D-765E-400B-8135-B13515F8751A}" presName="aSpace" presStyleCnt="0"/>
      <dgm:spPr/>
    </dgm:pt>
    <dgm:pt modelId="{444152A1-90BA-496D-9E71-F1BF672F3483}" type="pres">
      <dgm:prSet presAssocID="{822EA1A4-C990-4A46-B65D-4DC289207B68}" presName="aNode" presStyleLbl="fgAcc1" presStyleIdx="1" presStyleCnt="3" custScaleX="175814" custLinFactNeighborX="18548" custLinFactNeighborY="-62052">
        <dgm:presLayoutVars>
          <dgm:bulletEnabled val="1"/>
        </dgm:presLayoutVars>
      </dgm:prSet>
      <dgm:spPr>
        <a:prstGeom prst="flowChartDelay">
          <a:avLst/>
        </a:prstGeom>
      </dgm:spPr>
    </dgm:pt>
    <dgm:pt modelId="{9BCFFB6C-E3BC-4419-87CB-99FA1944C7D0}" type="pres">
      <dgm:prSet presAssocID="{822EA1A4-C990-4A46-B65D-4DC289207B68}" presName="aSpace" presStyleCnt="0"/>
      <dgm:spPr/>
    </dgm:pt>
    <dgm:pt modelId="{C108F0B3-9727-4D14-A938-2A62B0C20301}" type="pres">
      <dgm:prSet presAssocID="{E71DFEC7-933D-494D-8A10-FABB400CAD08}" presName="aNode" presStyleLbl="fgAcc1" presStyleIdx="2" presStyleCnt="3" custScaleX="174909" custLinFactNeighborX="18096" custLinFactNeighborY="62049">
        <dgm:presLayoutVars>
          <dgm:bulletEnabled val="1"/>
        </dgm:presLayoutVars>
      </dgm:prSet>
      <dgm:spPr>
        <a:prstGeom prst="flowChartDelay">
          <a:avLst/>
        </a:prstGeom>
      </dgm:spPr>
    </dgm:pt>
    <dgm:pt modelId="{0DBB93F5-4BA1-4203-8363-3FF0A6E943B8}" type="pres">
      <dgm:prSet presAssocID="{E71DFEC7-933D-494D-8A10-FABB400CAD08}" presName="aSpace" presStyleCnt="0"/>
      <dgm:spPr/>
    </dgm:pt>
  </dgm:ptLst>
  <dgm:cxnLst>
    <dgm:cxn modelId="{5D908E21-78AB-4B0F-B81F-29B365206E15}" srcId="{44FAE394-4C82-40FF-9D4A-BD3CBF5879FF}" destId="{822EA1A4-C990-4A46-B65D-4DC289207B68}" srcOrd="1" destOrd="0" parTransId="{87E725E8-F029-43B0-8C1E-375D4718101D}" sibTransId="{263DE8BC-3B44-4CAE-B3B5-D4F63F4E9829}"/>
    <dgm:cxn modelId="{B2BAA225-62EE-4A47-8A22-E7EBC08CD709}" type="presOf" srcId="{44FAE394-4C82-40FF-9D4A-BD3CBF5879FF}" destId="{D540AC9E-9713-4695-BC43-E683B2A6BC56}" srcOrd="0" destOrd="0" presId="urn:microsoft.com/office/officeart/2005/8/layout/pyramid2"/>
    <dgm:cxn modelId="{79D5183F-C41C-4F1E-A86A-E87A9B9A7FBF}" type="presOf" srcId="{9B7A486D-765E-400B-8135-B13515F8751A}" destId="{21382964-15AA-4B47-B992-F76C93916407}" srcOrd="0" destOrd="0" presId="urn:microsoft.com/office/officeart/2005/8/layout/pyramid2"/>
    <dgm:cxn modelId="{AABA988A-053F-4D62-8CD8-6D09FF1E3C26}" type="presOf" srcId="{822EA1A4-C990-4A46-B65D-4DC289207B68}" destId="{444152A1-90BA-496D-9E71-F1BF672F3483}" srcOrd="0" destOrd="0" presId="urn:microsoft.com/office/officeart/2005/8/layout/pyramid2"/>
    <dgm:cxn modelId="{F7FBB798-5E21-45B1-8993-CD0550CDCDC1}" type="presOf" srcId="{E71DFEC7-933D-494D-8A10-FABB400CAD08}" destId="{C108F0B3-9727-4D14-A938-2A62B0C20301}" srcOrd="0" destOrd="0" presId="urn:microsoft.com/office/officeart/2005/8/layout/pyramid2"/>
    <dgm:cxn modelId="{072CF9AA-2DCF-4FD3-A465-2018D4C24D6C}" srcId="{44FAE394-4C82-40FF-9D4A-BD3CBF5879FF}" destId="{E71DFEC7-933D-494D-8A10-FABB400CAD08}" srcOrd="2" destOrd="0" parTransId="{95AE2181-0617-4701-9E83-8120E3067129}" sibTransId="{62874BF0-5464-4417-8414-8271C29AC049}"/>
    <dgm:cxn modelId="{4924EDD4-C1F1-406D-8187-C757A365D9CB}" srcId="{44FAE394-4C82-40FF-9D4A-BD3CBF5879FF}" destId="{9B7A486D-765E-400B-8135-B13515F8751A}" srcOrd="0" destOrd="0" parTransId="{C03F28F4-B4E0-4BE2-9973-57DAC1D368D4}" sibTransId="{23073CE5-3E91-4CAA-808B-B6AAD3D9CA9C}"/>
    <dgm:cxn modelId="{0C848FD7-9145-4C4B-A407-ECA94C037285}" type="presParOf" srcId="{D540AC9E-9713-4695-BC43-E683B2A6BC56}" destId="{2C37AE6A-9D34-421B-A1B6-EA82D8580076}" srcOrd="0" destOrd="0" presId="urn:microsoft.com/office/officeart/2005/8/layout/pyramid2"/>
    <dgm:cxn modelId="{6C4FCC23-16A6-47A5-BA3E-79CDEC5BF116}" type="presParOf" srcId="{D540AC9E-9713-4695-BC43-E683B2A6BC56}" destId="{4D884149-EED1-4B6F-B401-435106248F20}" srcOrd="1" destOrd="0" presId="urn:microsoft.com/office/officeart/2005/8/layout/pyramid2"/>
    <dgm:cxn modelId="{20987815-B873-4C39-8645-D4C6268E3613}" type="presParOf" srcId="{4D884149-EED1-4B6F-B401-435106248F20}" destId="{21382964-15AA-4B47-B992-F76C93916407}" srcOrd="0" destOrd="0" presId="urn:microsoft.com/office/officeart/2005/8/layout/pyramid2"/>
    <dgm:cxn modelId="{A459A29B-3AED-44B2-9369-66C043BD22C5}" type="presParOf" srcId="{4D884149-EED1-4B6F-B401-435106248F20}" destId="{D37093ED-9172-4F44-906A-158BFA7A9112}" srcOrd="1" destOrd="0" presId="urn:microsoft.com/office/officeart/2005/8/layout/pyramid2"/>
    <dgm:cxn modelId="{69858F21-CFC7-4C84-9C8B-D6FC8173209E}" type="presParOf" srcId="{4D884149-EED1-4B6F-B401-435106248F20}" destId="{444152A1-90BA-496D-9E71-F1BF672F3483}" srcOrd="2" destOrd="0" presId="urn:microsoft.com/office/officeart/2005/8/layout/pyramid2"/>
    <dgm:cxn modelId="{7B25DE42-D5E5-4209-9F6F-09964DE70C14}" type="presParOf" srcId="{4D884149-EED1-4B6F-B401-435106248F20}" destId="{9BCFFB6C-E3BC-4419-87CB-99FA1944C7D0}" srcOrd="3" destOrd="0" presId="urn:microsoft.com/office/officeart/2005/8/layout/pyramid2"/>
    <dgm:cxn modelId="{ACFBBED6-EA28-4C28-BF0A-E0BBF7EC5959}" type="presParOf" srcId="{4D884149-EED1-4B6F-B401-435106248F20}" destId="{C108F0B3-9727-4D14-A938-2A62B0C20301}" srcOrd="4" destOrd="0" presId="urn:microsoft.com/office/officeart/2005/8/layout/pyramid2"/>
    <dgm:cxn modelId="{02EBEEFB-57DE-44EC-B0CF-F52182ACBC09}" type="presParOf" srcId="{4D884149-EED1-4B6F-B401-435106248F20}" destId="{0DBB93F5-4BA1-4203-8363-3FF0A6E943B8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37AE6A-9D34-421B-A1B6-EA82D8580076}">
      <dsp:nvSpPr>
        <dsp:cNvPr id="0" name=""/>
        <dsp:cNvSpPr/>
      </dsp:nvSpPr>
      <dsp:spPr>
        <a:xfrm>
          <a:off x="302903" y="0"/>
          <a:ext cx="1910375" cy="4642341"/>
        </a:xfrm>
        <a:prstGeom prst="flowChartDocumen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382964-15AA-4B47-B992-F76C93916407}">
      <dsp:nvSpPr>
        <dsp:cNvPr id="0" name=""/>
        <dsp:cNvSpPr/>
      </dsp:nvSpPr>
      <dsp:spPr>
        <a:xfrm>
          <a:off x="1406763" y="211017"/>
          <a:ext cx="3593175" cy="1098929"/>
        </a:xfrm>
        <a:prstGeom prst="flowChartDelay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200" b="1" i="0" kern="1200" baseline="0" dirty="0">
              <a:latin typeface="NikoshBAN" pitchFamily="2" charset="0"/>
              <a:cs typeface="NikoshBAN" pitchFamily="2" charset="0"/>
            </a:rPr>
            <a:t>মোঃ জহরুল ইসলাম </a:t>
          </a:r>
          <a:br>
            <a:rPr lang="bn-BD" sz="2000" b="1" i="0" kern="1200" baseline="0" dirty="0">
              <a:latin typeface="NikoshBAN" pitchFamily="2" charset="0"/>
              <a:cs typeface="NikoshBAN" pitchFamily="2" charset="0"/>
            </a:rPr>
          </a:br>
          <a:r>
            <a:rPr lang="bn-BD" sz="2400" b="1" i="0" kern="1200" baseline="0" dirty="0">
              <a:latin typeface="NikoshBAN" pitchFamily="2" charset="0"/>
              <a:cs typeface="NikoshBAN" pitchFamily="2" charset="0"/>
            </a:rPr>
            <a:t>সহকারী শিক্ষক</a:t>
          </a:r>
          <a:endParaRPr lang="bn-BD" sz="2000" b="1" i="0" kern="1200" baseline="0" dirty="0">
            <a:latin typeface="NikoshBAN" pitchFamily="2" charset="0"/>
            <a:cs typeface="NikoshBAN" pitchFamily="2" charset="0"/>
          </a:endParaRPr>
        </a:p>
      </dsp:txBody>
      <dsp:txXfrm>
        <a:off x="1406763" y="371951"/>
        <a:ext cx="3066967" cy="777061"/>
      </dsp:txXfrm>
    </dsp:sp>
    <dsp:sp modelId="{444152A1-90BA-496D-9E71-F1BF672F3483}">
      <dsp:nvSpPr>
        <dsp:cNvPr id="0" name=""/>
        <dsp:cNvSpPr/>
      </dsp:nvSpPr>
      <dsp:spPr>
        <a:xfrm>
          <a:off x="1266087" y="1617784"/>
          <a:ext cx="3616957" cy="1098929"/>
        </a:xfrm>
        <a:prstGeom prst="flowChartDelay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600" b="1" i="0" kern="1200" baseline="0">
              <a:latin typeface="NikoshBAN" pitchFamily="2" charset="0"/>
              <a:cs typeface="NikoshBAN" pitchFamily="2" charset="0"/>
            </a:rPr>
            <a:t>চরমোহনপুর উচ্চ বিদ্যালয়</a:t>
          </a:r>
          <a:endParaRPr lang="en-US" sz="2600" b="1" i="0" kern="1200" baseline="0" dirty="0">
            <a:latin typeface="NikoshBAN" pitchFamily="2" charset="0"/>
            <a:cs typeface="NikoshBAN" pitchFamily="2" charset="0"/>
          </a:endParaRPr>
        </a:p>
      </dsp:txBody>
      <dsp:txXfrm>
        <a:off x="1266087" y="1778718"/>
        <a:ext cx="3087266" cy="777061"/>
      </dsp:txXfrm>
    </dsp:sp>
    <dsp:sp modelId="{C108F0B3-9727-4D14-A938-2A62B0C20301}">
      <dsp:nvSpPr>
        <dsp:cNvPr id="0" name=""/>
        <dsp:cNvSpPr/>
      </dsp:nvSpPr>
      <dsp:spPr>
        <a:xfrm>
          <a:off x="1266098" y="3024553"/>
          <a:ext cx="3598339" cy="1098929"/>
        </a:xfrm>
        <a:prstGeom prst="flowChartDelay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i="0" kern="1200" baseline="0">
              <a:latin typeface="NikoshBAN" pitchFamily="2" charset="0"/>
              <a:cs typeface="NikoshBAN" pitchFamily="2" charset="0"/>
            </a:rPr>
            <a:t>টিকরামপুর, চাঁপাই নবাবগঞ্জ</a:t>
          </a:r>
          <a:endParaRPr lang="bn-BD" sz="2500" b="1" i="0" kern="1200" baseline="0" dirty="0">
            <a:latin typeface="NikoshBAN" pitchFamily="2" charset="0"/>
            <a:cs typeface="NikoshBAN" pitchFamily="2" charset="0"/>
          </a:endParaRPr>
        </a:p>
      </dsp:txBody>
      <dsp:txXfrm>
        <a:off x="1266098" y="3185487"/>
        <a:ext cx="3071374" cy="7770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52EAD4-1D3D-4477-BE90-4E2AC2D90C6A}" type="datetimeFigureOut">
              <a:rPr lang="en-US" smtClean="0"/>
              <a:t>15-Sep-20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3CA180-2AAA-48B6-B1D3-1A703F60C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133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IN" sz="1200" baseline="0" dirty="0">
                <a:latin typeface="NikoshBAN" pitchFamily="2" charset="0"/>
                <a:cs typeface="NikoshBAN" pitchFamily="2" charset="0"/>
              </a:rPr>
              <a:t> শিক্ষার্থীদের শুভেচ্ছা জানাবেন</a:t>
            </a:r>
            <a:r>
              <a:rPr lang="bn-BD" sz="1200" baseline="0" dirty="0">
                <a:latin typeface="NikoshBAN" pitchFamily="2" charset="0"/>
                <a:cs typeface="NikoshBAN" pitchFamily="2" charset="0"/>
              </a:rPr>
              <a:t>। আপনাদের নিজস্ব কলাকৌশল প্রয়োগ করে সুন্দর ভাবে ক্লাসটি উপস্থাপন করতে পারেন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baseline="0" dirty="0">
                <a:latin typeface="NikoshBAN" pitchFamily="2" charset="0"/>
                <a:cs typeface="NikoshBAN" pitchFamily="2" charset="0"/>
              </a:rPr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7C116-8007-4207-B2FF-CC5E252AC6E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823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>
                <a:latin typeface="NikoshBAN" pitchFamily="2" charset="0"/>
                <a:cs typeface="NikoshBAN" pitchFamily="2" charset="0"/>
              </a:rPr>
              <a:t>মানসিক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 পরিবেশ সৃষ্টি করতে শিক্ষক মন্ডলী অন্য উপকরণ বা ছবি ও ভিডিও ব্যবহার করতে পারবেন।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7C116-8007-4207-B2FF-CC5E252AC6E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514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/>
              <a:t>পাঠ ঘোষনা ।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7C116-8007-4207-B2FF-CC5E252AC6E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845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 এককভাবে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 আহসান হাবীব এর 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 অনুভূতি ব্যক্ত করার সুযোগদিয়ে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উত্তর আদায় করার মধ্য দিয়ে পাঠটি কতটুকু শিখতে পারলো এবং তাদের চিন্তন দক্ষতা কতটুকু বৃদ্ধি পেল তা যাচাই করা যেতে পারে।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7C116-8007-4207-B2FF-CC5E252AC6E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312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>
                <a:latin typeface="NikoshBAN" pitchFamily="2" charset="0"/>
                <a:cs typeface="NikoshBAN" pitchFamily="2" charset="0"/>
              </a:rPr>
              <a:t>প্রতিটি শব্দের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 অর্থ ছবিসহ উল্লেখ করা হয়েছে,এতে শিক্ষার্থীরা প্রথমে শব্দ এবং পরে ছবিসহ শব্দের অর্থ শিখবে ও বাক্য তৈরি করবে।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7C116-8007-4207-B2FF-CC5E252AC6E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8403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 জোড়ায়   প্রশ্ন করে 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উত্তর আদায় করার মধ্য দিয়ে পাঠটি কতটুকু শিখতে পারলো এবং তাদের চিন্তন দক্ষতা কতটুকু বৃদ্ধি পেল তা যাচাই করা যেতে পারে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7C116-8007-4207-B2FF-CC5E252AC6E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8076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>
                <a:latin typeface="NikoshBAN" pitchFamily="2" charset="0"/>
                <a:cs typeface="NikoshBAN" pitchFamily="2" charset="0"/>
              </a:rPr>
              <a:t>‘মেলা’ কবিতাটিতে শিক্ষার্থীরা মেলা ফুল, পাখি,  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মানবসভ্যতার বিকাশে নারী ও পুরুষের অবদান  সম্পর্কে শিক্ষক শ্রেণিতে বলবেন।  ,যাতে শিক্ষার্থীদের পাঠটি বোধগম্য সহজ হবে এবং শিক্ষার্থীরা নারী ও পুরুষের সমান অধিকারে আস্থাবান হবে।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7C116-8007-4207-B2FF-CC5E252AC6E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21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40824-7E3A-462D-9917-9FABD83096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CA92B8-1858-4E47-BEE5-7303FBA8F8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D14A44-3278-4D9D-AEAD-FCE5DE8E3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11A5D-A04B-4643-9D46-A1361767956A}" type="datetimeFigureOut">
              <a:rPr lang="en-US" smtClean="0"/>
              <a:t>15-Sep-20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A03EF3-DE64-4B8B-8E95-90B9771BE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A0991-CA1D-47C6-9C1A-F141898AB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2BE88-09D4-4E86-A9E6-7D367B976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393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C94A1-22D1-420F-9782-E70BD8A7F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B44E97-DE67-435D-893C-3BDFB28C7B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7F2890-8C5B-4355-852E-F38061596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11A5D-A04B-4643-9D46-A1361767956A}" type="datetimeFigureOut">
              <a:rPr lang="en-US" smtClean="0"/>
              <a:t>15-Sep-20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92536F-E4E5-46E6-A063-226B93390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46A734-CE79-4952-8852-CC3BA9CD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2BE88-09D4-4E86-A9E6-7D367B976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984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91C014-4071-498D-82CA-2073A7BC97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FB2FD1-AAB6-490D-8BF5-2C5AE669AF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F0CD9A-4CC1-4C23-B76D-82D8D3EB2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11A5D-A04B-4643-9D46-A1361767956A}" type="datetimeFigureOut">
              <a:rPr lang="en-US" smtClean="0"/>
              <a:t>15-Sep-20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B962B-0612-46C7-A27C-26C2AA8F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52AE75-B739-4D42-BF09-43D922EE3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2BE88-09D4-4E86-A9E6-7D367B976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838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13CA7-0DB0-4FB6-90A1-5C62E49C4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4031D-2857-497B-B267-E78D3FA4E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DF7FF3-525C-4893-A188-09B4B373E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11A5D-A04B-4643-9D46-A1361767956A}" type="datetimeFigureOut">
              <a:rPr lang="en-US" smtClean="0"/>
              <a:t>15-Sep-20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3A4163-4800-4EF2-A479-60187067A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CD8D14-01EE-4836-9512-98AE188AA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2BE88-09D4-4E86-A9E6-7D367B976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486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2AC6F-CE26-4A8A-838B-FA431601B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1FE6D4-7EA0-416E-96B8-BF1DFA0B35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A39C62-9A89-4509-85B9-205BECC55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11A5D-A04B-4643-9D46-A1361767956A}" type="datetimeFigureOut">
              <a:rPr lang="en-US" smtClean="0"/>
              <a:t>15-Sep-20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0DBFDA-45E1-4173-A8FB-0ECD49393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FB1422-6893-4AD7-AC35-74906E3CF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2BE88-09D4-4E86-A9E6-7D367B976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176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357EA-7D14-4238-AE4A-550D670F0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9E776C-986E-440D-9DCF-4C93835354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D3B553-8CE5-4F7C-BFED-4BB42E5CBD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F0DC88-695C-4EAC-BACE-FD1D301D1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11A5D-A04B-4643-9D46-A1361767956A}" type="datetimeFigureOut">
              <a:rPr lang="en-US" smtClean="0"/>
              <a:t>15-Sep-20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51DF93-D09A-4930-AC98-9712C2AB8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CBE075-D2D8-4E90-9DA8-E30347413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2BE88-09D4-4E86-A9E6-7D367B976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844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593E2-C6C5-49F5-9C12-6A63C612F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767FB8-3814-4842-9FA8-6833BC835F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4E95F7-2360-4426-B019-E36A529743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F34133-1F47-42FE-ACE4-E04BD272D6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0C3A97-FB93-485F-99CE-6FE79A9966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EF72B4-60FA-4583-B30C-B812B6042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11A5D-A04B-4643-9D46-A1361767956A}" type="datetimeFigureOut">
              <a:rPr lang="en-US" smtClean="0"/>
              <a:t>15-Sep-20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476B75-5AE9-436C-AC62-91EA10081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8EEE3E-CE5A-4EC5-A716-336B0564D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2BE88-09D4-4E86-A9E6-7D367B976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187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219B9-92C6-4039-B839-B5B58DD72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B81F93-AE6D-47E0-A72F-EA366A062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11A5D-A04B-4643-9D46-A1361767956A}" type="datetimeFigureOut">
              <a:rPr lang="en-US" smtClean="0"/>
              <a:t>15-Sep-20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10E441-72A3-4B22-8F2B-3F9168536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B18DB1-F1D3-4EE0-9371-C55D486FA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2BE88-09D4-4E86-A9E6-7D367B976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142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A84493-D161-4F71-80F1-D8BEAD2AE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11A5D-A04B-4643-9D46-A1361767956A}" type="datetimeFigureOut">
              <a:rPr lang="en-US" smtClean="0"/>
              <a:t>15-Sep-20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61BE45-E2B3-44A1-8ACB-EB57205FC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886774-3421-4407-BFB2-D311E686A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2BE88-09D4-4E86-A9E6-7D367B976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626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B40BB-35E3-4FCF-8547-84396E1A3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D687CA-F3ED-4F06-86C5-46F693531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9BD817-9680-4A5B-8D5E-0E8F7A8EB6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5F57AA-CABD-4EA5-A22A-CECA7BEB1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11A5D-A04B-4643-9D46-A1361767956A}" type="datetimeFigureOut">
              <a:rPr lang="en-US" smtClean="0"/>
              <a:t>15-Sep-20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C174B3-FDB6-4DC7-9F25-4CBA216B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31BA0A-5888-47CE-941D-4F842EF7D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2BE88-09D4-4E86-A9E6-7D367B976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828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E611F-D5BE-4023-A4CE-88E2D3309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372A23-4087-4151-BA47-5F2331DB5B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9D5B11-F547-47EC-AF64-AFD9488BCF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4C86C4-D515-4584-8A98-CA0475782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11A5D-A04B-4643-9D46-A1361767956A}" type="datetimeFigureOut">
              <a:rPr lang="en-US" smtClean="0"/>
              <a:t>15-Sep-20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AAD877-749E-48C8-A32D-87C6FE98B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31E0D5-1F24-40E8-945D-5D499BA10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2BE88-09D4-4E86-A9E6-7D367B976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761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D10BB0-7284-4F2A-A8D2-5E0B16D04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5B0912-5167-4AC3-8FDC-773429D518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1E9F16-6345-4346-8B77-E032246F43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11A5D-A04B-4643-9D46-A1361767956A}" type="datetimeFigureOut">
              <a:rPr lang="en-US" smtClean="0"/>
              <a:t>15-Sep-20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6BEB7B-50FF-4065-8B04-C68CC8D29B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B5C33F-DB4E-4419-B03F-891AD3C95C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2BE88-09D4-4E86-A9E6-7D367B976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199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4.jpg"/><Relationship Id="rId7" Type="http://schemas.microsoft.com/office/2007/relationships/hdphoto" Target="../media/hdphoto3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11.pn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80315" y="5203673"/>
            <a:ext cx="4362824" cy="1460362"/>
          </a:xfrm>
          <a:prstGeom prst="rect">
            <a:avLst/>
          </a:prstGeom>
          <a:noFill/>
        </p:spPr>
        <p:txBody>
          <a:bodyPr wrap="square" lIns="71718" tIns="35859" rIns="71718" bIns="35859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9019" b="1" spc="39" dirty="0">
                <a:ln w="11430">
                  <a:solidFill>
                    <a:srgbClr val="FF33CC"/>
                  </a:solidFill>
                </a:ln>
                <a:solidFill>
                  <a:srgbClr val="7030A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019" b="1" spc="39" dirty="0">
              <a:ln w="11430">
                <a:solidFill>
                  <a:srgbClr val="FF33CC"/>
                </a:solidFill>
              </a:ln>
              <a:solidFill>
                <a:srgbClr val="7030A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B89F36-3FAE-431E-84C6-3B0CDDE09E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74" y="193965"/>
            <a:ext cx="10029789" cy="500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16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8FD5F62-9D1C-4E5A-982B-1637577DA8F0}"/>
              </a:ext>
            </a:extLst>
          </p:cNvPr>
          <p:cNvSpPr txBox="1"/>
          <p:nvPr/>
        </p:nvSpPr>
        <p:spPr>
          <a:xfrm>
            <a:off x="2330823" y="154983"/>
            <a:ext cx="7530353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bn-BD" sz="13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138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C8EE3B-DA92-4509-92A6-17BA6978968F}"/>
              </a:ext>
            </a:extLst>
          </p:cNvPr>
          <p:cNvSpPr txBox="1"/>
          <p:nvPr/>
        </p:nvSpPr>
        <p:spPr>
          <a:xfrm>
            <a:off x="759417" y="3109709"/>
            <a:ext cx="1025987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bn-BD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মেলা,সুবাস শব্দগুলো দিয়ে জোড়ায় আলোচনা করে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চার</a:t>
            </a:r>
            <a:r>
              <a:rPr lang="bn-BD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’টি করে বাক্য লেখ।</a:t>
            </a:r>
            <a:endParaRPr lang="en-US" sz="48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530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r="473" b="14074"/>
          <a:stretch/>
        </p:blipFill>
        <p:spPr>
          <a:xfrm>
            <a:off x="2673458" y="560294"/>
            <a:ext cx="6261316" cy="28687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CBCC7D1-2742-42BE-B653-D98515CFD86C}"/>
              </a:ext>
            </a:extLst>
          </p:cNvPr>
          <p:cNvSpPr txBox="1"/>
          <p:nvPr/>
        </p:nvSpPr>
        <p:spPr>
          <a:xfrm>
            <a:off x="2194302" y="3619337"/>
            <a:ext cx="7803395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4400" dirty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ফুলের মেলা পাখির মেলা</a:t>
            </a:r>
          </a:p>
          <a:p>
            <a:r>
              <a:rPr lang="bn-BD" sz="4400" dirty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আকাশ জুড়ে তারার মেলা</a:t>
            </a:r>
          </a:p>
          <a:p>
            <a:r>
              <a:rPr lang="bn-BD" sz="4400" dirty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রোজ সকালে রঙের মেলা</a:t>
            </a:r>
          </a:p>
          <a:p>
            <a:r>
              <a:rPr lang="bn-BD" sz="4400" dirty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সাত সাগরে ঢেউয়ের মেলা</a:t>
            </a:r>
            <a:endParaRPr lang="en-US" sz="4400" dirty="0">
              <a:ln>
                <a:solidFill>
                  <a:srgbClr val="00206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414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E99D268-5878-4209-AF5E-3A4C84205E66}"/>
              </a:ext>
            </a:extLst>
          </p:cNvPr>
          <p:cNvSpPr txBox="1"/>
          <p:nvPr/>
        </p:nvSpPr>
        <p:spPr>
          <a:xfrm>
            <a:off x="1824926" y="889843"/>
            <a:ext cx="872942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5400" dirty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আর এক মেলা জগৎ জুড়ে</a:t>
            </a:r>
          </a:p>
          <a:p>
            <a:r>
              <a:rPr lang="bn-BD" sz="5400" dirty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         ভাইরা মিলে বোনরা মিলে</a:t>
            </a:r>
          </a:p>
          <a:p>
            <a:r>
              <a:rPr lang="bn-BD" sz="5400" dirty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রং কুড়িয়ে বেড়ায় তারা</a:t>
            </a:r>
          </a:p>
          <a:p>
            <a:r>
              <a:rPr lang="bn-BD" sz="5400" dirty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         নীল আকাশের অপার নীলে</a:t>
            </a:r>
          </a:p>
        </p:txBody>
      </p:sp>
    </p:spTree>
    <p:extLst>
      <p:ext uri="{BB962C8B-B14F-4D97-AF65-F5344CB8AC3E}">
        <p14:creationId xmlns:p14="http://schemas.microsoft.com/office/powerpoint/2010/main" val="2786139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21411" y="506179"/>
            <a:ext cx="2717775" cy="92333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গত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 কাজ 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960895" y="3222660"/>
            <a:ext cx="10321871" cy="1050467"/>
          </a:xfrm>
          <a:prstGeom prst="round2DiagRect">
            <a:avLst>
              <a:gd name="adj1" fmla="val 0"/>
              <a:gd name="adj2" fmla="val 4426"/>
            </a:avLst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তুমি এলাকায় কিভাবে ঐক্যবদ্ধ</a:t>
            </a:r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bn-BD" sz="6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সমাজ গঠন করবে দলে আলোচনা করে </a:t>
            </a:r>
            <a:r>
              <a:rPr lang="en-US" sz="60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তিন</a:t>
            </a:r>
            <a:r>
              <a:rPr lang="bn-BD" sz="6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 বাক্য লেখ।</a:t>
            </a:r>
            <a:endParaRPr lang="en-US" sz="6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838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3599217" y="4520878"/>
            <a:ext cx="249897" cy="31081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12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595D48-C92F-4D34-B1B4-52180AC8E085}"/>
              </a:ext>
            </a:extLst>
          </p:cNvPr>
          <p:cNvSpPr txBox="1"/>
          <p:nvPr/>
        </p:nvSpPr>
        <p:spPr>
          <a:xfrm>
            <a:off x="3405753" y="453549"/>
            <a:ext cx="60985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bn-BD" sz="1800" b="1" dirty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C61AA2A-F1F6-4965-9B3D-D5F367694697}"/>
              </a:ext>
            </a:extLst>
          </p:cNvPr>
          <p:cNvSpPr txBox="1"/>
          <p:nvPr/>
        </p:nvSpPr>
        <p:spPr>
          <a:xfrm>
            <a:off x="6093418" y="672182"/>
            <a:ext cx="60985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1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উত্তরের জন্য ক্লিক</a:t>
            </a:r>
            <a:endParaRPr lang="en-US" sz="1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995007F-3C41-4E63-92A3-E5602681C36E}"/>
              </a:ext>
            </a:extLst>
          </p:cNvPr>
          <p:cNvSpPr txBox="1"/>
          <p:nvPr/>
        </p:nvSpPr>
        <p:spPr>
          <a:xfrm>
            <a:off x="3405753" y="1415340"/>
            <a:ext cx="70091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1</a:t>
            </a:r>
            <a:r>
              <a:rPr lang="bn-BD" sz="1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1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‘সবুজ পৃথিবী গড়তে পারলে’ বিশ্ব পরিণত হবে- </a:t>
            </a:r>
            <a:endParaRPr lang="en-US" sz="1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E943400-9FC5-4D13-A0E4-B0C3FE64B591}"/>
              </a:ext>
            </a:extLst>
          </p:cNvPr>
          <p:cNvSpPr txBox="1"/>
          <p:nvPr/>
        </p:nvSpPr>
        <p:spPr>
          <a:xfrm>
            <a:off x="3405753" y="1890172"/>
            <a:ext cx="70091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en-US" sz="1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1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   মিলন মেলায়  </a:t>
            </a:r>
            <a:endParaRPr lang="en-US" sz="1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7E5B917-EA14-44F3-A74B-DF4E601FBB31}"/>
              </a:ext>
            </a:extLst>
          </p:cNvPr>
          <p:cNvSpPr txBox="1"/>
          <p:nvPr/>
        </p:nvSpPr>
        <p:spPr>
          <a:xfrm>
            <a:off x="3405753" y="2292670"/>
            <a:ext cx="700910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0050" indent="-400050">
              <a:buAutoNum type="romanLcPeriod" startAt="2"/>
            </a:pPr>
            <a:r>
              <a:rPr lang="bn-BD" sz="1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এক পরিবারে </a:t>
            </a:r>
            <a:endParaRPr lang="en-US" sz="1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400050" indent="-400050">
              <a:buAutoNum type="romanLcPeriod" startAt="2"/>
            </a:pPr>
            <a:r>
              <a:rPr lang="en-US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iii.</a:t>
            </a:r>
            <a:r>
              <a:rPr lang="bn-BD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একটি দেশে</a:t>
            </a:r>
            <a:endParaRPr lang="en-US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1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0C2201B-2891-4C1C-85C4-AA073F7AC250}"/>
              </a:ext>
            </a:extLst>
          </p:cNvPr>
          <p:cNvSpPr txBox="1"/>
          <p:nvPr/>
        </p:nvSpPr>
        <p:spPr>
          <a:xfrm>
            <a:off x="3582693" y="3026602"/>
            <a:ext cx="60985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1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নিচের কোনটি সঠিক?</a:t>
            </a:r>
            <a:endParaRPr lang="en-US" sz="1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FA4099E-F4C7-44E0-9B33-F0E03260EC6F}"/>
              </a:ext>
            </a:extLst>
          </p:cNvPr>
          <p:cNvSpPr txBox="1"/>
          <p:nvPr/>
        </p:nvSpPr>
        <p:spPr>
          <a:xfrm>
            <a:off x="3582693" y="3802848"/>
            <a:ext cx="609858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1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18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bn-BD" sz="1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bn-BD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ii</a:t>
            </a:r>
            <a:r>
              <a:rPr lang="en-US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bn-BD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(খ)</a:t>
            </a:r>
            <a:r>
              <a:rPr lang="en-US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bn-BD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</a:p>
          <a:p>
            <a:r>
              <a:rPr lang="bn-BD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(গ)</a:t>
            </a:r>
            <a:r>
              <a:rPr lang="en-US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ii</a:t>
            </a:r>
            <a:r>
              <a:rPr lang="bn-BD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</a:p>
          <a:p>
            <a:endParaRPr lang="en-US" sz="1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BB615E4-28B1-4BF3-B286-EFF8426E6FA9}"/>
              </a:ext>
            </a:extLst>
          </p:cNvPr>
          <p:cNvSpPr txBox="1"/>
          <p:nvPr/>
        </p:nvSpPr>
        <p:spPr>
          <a:xfrm>
            <a:off x="3599217" y="4462365"/>
            <a:ext cx="60985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1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18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en-US" sz="1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, ii</a:t>
            </a:r>
            <a:r>
              <a:rPr lang="bn-BD" sz="1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</a:p>
        </p:txBody>
      </p:sp>
    </p:spTree>
    <p:extLst>
      <p:ext uri="{BB962C8B-B14F-4D97-AF65-F5344CB8AC3E}">
        <p14:creationId xmlns:p14="http://schemas.microsoft.com/office/powerpoint/2010/main" val="200969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2629647" y="2602727"/>
            <a:ext cx="6932706" cy="1050467"/>
          </a:xfrm>
          <a:prstGeom prst="round2DiagRect">
            <a:avLst>
              <a:gd name="adj1" fmla="val 0"/>
              <a:gd name="adj2" fmla="val 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23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23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23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2823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23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লিখে আনবে।</a:t>
            </a:r>
            <a:endParaRPr lang="en-US" sz="2823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6B1E7E-6355-4C1D-8876-7FE9BEDDF9FC}"/>
              </a:ext>
            </a:extLst>
          </p:cNvPr>
          <p:cNvSpPr txBox="1"/>
          <p:nvPr/>
        </p:nvSpPr>
        <p:spPr>
          <a:xfrm>
            <a:off x="4098162" y="759854"/>
            <a:ext cx="60985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bn-BD" sz="72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72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779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ulu-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00" y="1934312"/>
            <a:ext cx="2391508" cy="1987061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/>
        </p:nvGraphicFramePr>
        <p:xfrm>
          <a:off x="1524000" y="1600201"/>
          <a:ext cx="5210630" cy="46423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/>
          <p:cNvSpPr/>
          <p:nvPr/>
        </p:nvSpPr>
        <p:spPr>
          <a:xfrm>
            <a:off x="4129315" y="611482"/>
            <a:ext cx="4786346" cy="76708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84406" tIns="42203" rIns="84406" bIns="42203">
            <a:spAutoFit/>
          </a:bodyPr>
          <a:lstStyle/>
          <a:p>
            <a:pPr algn="ctr"/>
            <a:r>
              <a:rPr lang="bn-BD" sz="4431" b="1" spc="554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শিক্ষক</a:t>
            </a:r>
            <a:r>
              <a:rPr lang="bn-BD" sz="4431" b="1" spc="554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bn-BD" sz="4431" b="1" spc="554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</a:t>
            </a:r>
            <a:r>
              <a:rPr lang="bn-BD" sz="4431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রিচিতি</a:t>
            </a:r>
            <a:endParaRPr lang="en-US" sz="4431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C37AE6A-9D34-421B-A1B6-EA82D85800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>
                                            <p:graphicEl>
                                              <a:dgm id="{2C37AE6A-9D34-421B-A1B6-EA82D85800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>
                                            <p:graphicEl>
                                              <a:dgm id="{2C37AE6A-9D34-421B-A1B6-EA82D85800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>
                                            <p:graphicEl>
                                              <a:dgm id="{2C37AE6A-9D34-421B-A1B6-EA82D85800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>
                                            <p:graphicEl>
                                              <a:dgm id="{2C37AE6A-9D34-421B-A1B6-EA82D85800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>
                                            <p:graphicEl>
                                              <a:dgm id="{2C37AE6A-9D34-421B-A1B6-EA82D85800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1382964-15AA-4B47-B992-F76C939164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>
                                            <p:graphicEl>
                                              <a:dgm id="{21382964-15AA-4B47-B992-F76C939164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>
                                            <p:graphicEl>
                                              <a:dgm id="{21382964-15AA-4B47-B992-F76C939164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>
                                            <p:graphicEl>
                                              <a:dgm id="{21382964-15AA-4B47-B992-F76C939164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>
                                            <p:graphicEl>
                                              <a:dgm id="{21382964-15AA-4B47-B992-F76C939164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">
                                            <p:graphicEl>
                                              <a:dgm id="{21382964-15AA-4B47-B992-F76C939164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44152A1-90BA-496D-9E71-F1BF672F34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">
                                            <p:graphicEl>
                                              <a:dgm id="{444152A1-90BA-496D-9E71-F1BF672F34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">
                                            <p:graphicEl>
                                              <a:dgm id="{444152A1-90BA-496D-9E71-F1BF672F34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">
                                            <p:graphicEl>
                                              <a:dgm id="{444152A1-90BA-496D-9E71-F1BF672F34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">
                                            <p:graphicEl>
                                              <a:dgm id="{444152A1-90BA-496D-9E71-F1BF672F34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">
                                            <p:graphicEl>
                                              <a:dgm id="{444152A1-90BA-496D-9E71-F1BF672F34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108F0B3-9727-4D14-A938-2A62B0C203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5">
                                            <p:graphicEl>
                                              <a:dgm id="{C108F0B3-9727-4D14-A938-2A62B0C203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5">
                                            <p:graphicEl>
                                              <a:dgm id="{C108F0B3-9727-4D14-A938-2A62B0C203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5">
                                            <p:graphicEl>
                                              <a:dgm id="{C108F0B3-9727-4D14-A938-2A62B0C203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5">
                                            <p:graphicEl>
                                              <a:dgm id="{C108F0B3-9727-4D14-A938-2A62B0C203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5">
                                            <p:graphicEl>
                                              <a:dgm id="{C108F0B3-9727-4D14-A938-2A62B0C203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52789F0-15CA-4014-88C6-C175A062AE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352" y="166254"/>
            <a:ext cx="3705683" cy="3829423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C7B275-45AC-4736-8E4A-05F50FD09541}"/>
              </a:ext>
            </a:extLst>
          </p:cNvPr>
          <p:cNvSpPr txBox="1"/>
          <p:nvPr/>
        </p:nvSpPr>
        <p:spPr>
          <a:xfrm>
            <a:off x="3948544" y="3995678"/>
            <a:ext cx="6373091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2510" dirty="0">
                <a:ln w="11430">
                  <a:solidFill>
                    <a:srgbClr val="0C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       :    সপ্তম</a:t>
            </a:r>
          </a:p>
          <a:p>
            <a:pPr algn="just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বিষয়      :    বাংলা ১ম পত্র</a:t>
            </a:r>
          </a:p>
          <a:p>
            <a:pPr algn="just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কবিতা     :   মেলা</a:t>
            </a:r>
          </a:p>
          <a:p>
            <a:pPr algn="just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সময়       </a:t>
            </a:r>
            <a:r>
              <a:rPr lang="en-AU" sz="36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  ৫০ মিনিট।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871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9177" y="3429000"/>
            <a:ext cx="1135529" cy="3693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ঐক্য মেলা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50529" y="350258"/>
            <a:ext cx="5199529" cy="46166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দেখে আমরা কী বুঝতে পারছি?</a:t>
            </a:r>
            <a:endParaRPr lang="bn-BD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257"/>
          <a:stretch/>
        </p:blipFill>
        <p:spPr>
          <a:xfrm>
            <a:off x="6608881" y="4627000"/>
            <a:ext cx="4482353" cy="11220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182" b="26075"/>
          <a:stretch/>
        </p:blipFill>
        <p:spPr>
          <a:xfrm>
            <a:off x="1016000" y="4419736"/>
            <a:ext cx="4479033" cy="11220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390588" y="6118412"/>
            <a:ext cx="1494118" cy="3693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পাখির মেলা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47529" y="6118412"/>
            <a:ext cx="1494118" cy="3693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তারার মেলা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247529" y="3429000"/>
            <a:ext cx="1494118" cy="3693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ফুলের মেলা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1157942"/>
            <a:ext cx="4482353" cy="22112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6AEDFFF-CFFE-4335-8328-ED69B83E3F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705" y="1108918"/>
            <a:ext cx="2806706" cy="221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20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274406" y="201706"/>
            <a:ext cx="2928471" cy="1426635"/>
          </a:xfrm>
          <a:prstGeom prst="rect">
            <a:avLst/>
          </a:prstGeom>
          <a:noFill/>
        </p:spPr>
        <p:txBody>
          <a:bodyPr wrap="square" lIns="71718" tIns="35859" rIns="71718" bIns="35859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8800" dirty="0">
                <a:latin typeface="NikoshBAN" panose="02000000000000000000" pitchFamily="2" charset="0"/>
                <a:cs typeface="NikoshBAN" panose="02000000000000000000" pitchFamily="2" charset="0"/>
              </a:rPr>
              <a:t>মেলা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03818" y="509482"/>
            <a:ext cx="4100945" cy="811082"/>
          </a:xfrm>
          <a:prstGeom prst="rect">
            <a:avLst/>
          </a:prstGeom>
          <a:noFill/>
        </p:spPr>
        <p:txBody>
          <a:bodyPr wrap="square" lIns="71718" tIns="35859" rIns="71718" bIns="35859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800" dirty="0"/>
              <a:t>আহসান হাবীব</a:t>
            </a:r>
            <a:endParaRPr lang="en-US" sz="4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83"/>
          <a:stretch/>
        </p:blipFill>
        <p:spPr>
          <a:xfrm>
            <a:off x="956235" y="1576296"/>
            <a:ext cx="10232580" cy="3480614"/>
          </a:xfrm>
          <a:prstGeom prst="rect">
            <a:avLst/>
          </a:prstGeom>
          <a:ln w="38100" cap="sq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8839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4000" y="679823"/>
            <a:ext cx="2181412" cy="81650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706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706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AFEBCB-3AAF-438C-9324-2118ACB3289E}"/>
              </a:ext>
            </a:extLst>
          </p:cNvPr>
          <p:cNvSpPr txBox="1"/>
          <p:nvPr/>
        </p:nvSpPr>
        <p:spPr>
          <a:xfrm>
            <a:off x="1209557" y="3397521"/>
            <a:ext cx="1007171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কবি ‘আহসান হাবীব’ এর সংক্ষিপ্ত পরিচয় উল্লেখ করতে পারবে।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1FAE0F-B151-4490-83C0-8B3E9481FC40}"/>
              </a:ext>
            </a:extLst>
          </p:cNvPr>
          <p:cNvSpPr txBox="1"/>
          <p:nvPr/>
        </p:nvSpPr>
        <p:spPr>
          <a:xfrm>
            <a:off x="1235974" y="2536448"/>
            <a:ext cx="95982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bn-BD" sz="4000" dirty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নতুন শব্দের অর্থ </a:t>
            </a:r>
            <a:r>
              <a:rPr lang="en-US" sz="4000" dirty="0" err="1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000" dirty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4000" dirty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4000" dirty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n w="11430"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08DC17-643D-4295-BE2B-6029E6CF0E6D}"/>
              </a:ext>
            </a:extLst>
          </p:cNvPr>
          <p:cNvSpPr txBox="1"/>
          <p:nvPr/>
        </p:nvSpPr>
        <p:spPr>
          <a:xfrm>
            <a:off x="1235974" y="4208973"/>
            <a:ext cx="83098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bn-BD" sz="1800" b="1" dirty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‘</a:t>
            </a:r>
            <a:r>
              <a:rPr lang="bn-BD" sz="4000" dirty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মেলা’ কবিতাটি শুদ্ধ </a:t>
            </a:r>
            <a:r>
              <a:rPr lang="en-US" sz="4000" dirty="0" err="1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আবৃত্তি  করতে পারবে।</a:t>
            </a:r>
            <a:endParaRPr lang="en-US" sz="1800" dirty="0">
              <a:ln w="11430"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7C553F-ECBE-4195-9BBA-04959139A502}"/>
              </a:ext>
            </a:extLst>
          </p:cNvPr>
          <p:cNvSpPr txBox="1"/>
          <p:nvPr/>
        </p:nvSpPr>
        <p:spPr>
          <a:xfrm>
            <a:off x="2342877" y="183172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bn-BD" dirty="0"/>
              <a:t>এই পাঠে শিক্ষার্থীরা....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498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518327" y="379075"/>
            <a:ext cx="1155700" cy="685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2241" tIns="46120" rIns="92241" bIns="46120" rtlCol="0" anchor="ctr"/>
          <a:lstStyle/>
          <a:p>
            <a:pPr algn="ctr"/>
            <a:r>
              <a:rPr lang="bn-BD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জন্মস্থান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 Same Side Corner Rectangle 3"/>
          <p:cNvSpPr/>
          <p:nvPr/>
        </p:nvSpPr>
        <p:spPr>
          <a:xfrm>
            <a:off x="2299808" y="317500"/>
            <a:ext cx="6273800" cy="685800"/>
          </a:xfrm>
          <a:prstGeom prst="round2Same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92241" tIns="46120" rIns="92241" bIns="46120" rtlCol="0" anchor="ctr"/>
          <a:lstStyle/>
          <a:p>
            <a:pPr algn="ctr"/>
            <a:r>
              <a:rPr lang="bn-BD" sz="4000" dirty="0">
                <a:solidFill>
                  <a:schemeClr val="bg1"/>
                </a:solidFill>
              </a:rPr>
              <a:t>লেখক পরিচিতি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657600" y="5791200"/>
            <a:ext cx="3615420" cy="681318"/>
          </a:xfrm>
          <a:prstGeom prst="roundRect">
            <a:avLst>
              <a:gd name="adj" fmla="val 50000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2241" tIns="46120" rIns="92241" bIns="46120" rtlCol="0" anchor="ctr"/>
          <a:lstStyle/>
          <a:p>
            <a:r>
              <a:rPr lang="bn-BD" sz="4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আহসান হাবীব</a:t>
            </a:r>
            <a:endParaRPr lang="en-US" sz="44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518327" y="1064875"/>
            <a:ext cx="1155700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2241" tIns="46120" rIns="92241" bIns="46120" rtlCol="0" anchor="ctr"/>
          <a:lstStyle/>
          <a:p>
            <a:pPr algn="ctr"/>
            <a:r>
              <a:rPr lang="bn-BD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জন্ম সাল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520175" y="1762250"/>
            <a:ext cx="1155700" cy="685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2241" tIns="46120" rIns="92241" bIns="46120" rtlCol="0" anchor="ctr"/>
          <a:lstStyle/>
          <a:p>
            <a:pPr algn="ctr"/>
            <a:r>
              <a:rPr lang="en-US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পেশা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518327" y="2450925"/>
            <a:ext cx="11557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2241" tIns="46120" rIns="92241" bIns="46120" rtlCol="0" anchor="ctr"/>
          <a:lstStyle/>
          <a:p>
            <a:pPr algn="ctr"/>
            <a:r>
              <a:rPr lang="en-US" dirty="0" err="1">
                <a:latin typeface="NikoshBAN" pitchFamily="2" charset="0"/>
                <a:cs typeface="NikoshBAN" pitchFamily="2" charset="0"/>
              </a:rPr>
              <a:t>গ্রন্থ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lowchart: Off-page Connector 9"/>
          <p:cNvSpPr/>
          <p:nvPr/>
        </p:nvSpPr>
        <p:spPr>
          <a:xfrm>
            <a:off x="763403" y="2524167"/>
            <a:ext cx="2081711" cy="1464566"/>
          </a:xfrm>
          <a:prstGeom prst="flowChartOffpage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2241" tIns="46120" rIns="92241" bIns="46120" rtlCol="0" anchor="ctr"/>
          <a:lstStyle/>
          <a:p>
            <a:r>
              <a:rPr lang="bn-BD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১৯১৭ খ্রিষ্টাব্দে</a:t>
            </a:r>
            <a:endParaRPr lang="en-US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/>
            <a:endParaRPr lang="en-US" sz="2200" dirty="0"/>
          </a:p>
        </p:txBody>
      </p:sp>
      <p:sp>
        <p:nvSpPr>
          <p:cNvPr id="11" name="Flowchart: Off-page Connector 10"/>
          <p:cNvSpPr/>
          <p:nvPr/>
        </p:nvSpPr>
        <p:spPr>
          <a:xfrm>
            <a:off x="4348556" y="1124675"/>
            <a:ext cx="1566681" cy="914400"/>
          </a:xfrm>
          <a:prstGeom prst="flowChartOffpage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2241" tIns="46120" rIns="92241" bIns="46120" rtlCol="0" anchor="ctr"/>
          <a:lstStyle/>
          <a:p>
            <a:pPr lvl="0" algn="ctr"/>
            <a:r>
              <a:rPr lang="bn-BD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অরণ্যে নীলিমা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Flowchart: Off-page Connector 11"/>
          <p:cNvSpPr/>
          <p:nvPr/>
        </p:nvSpPr>
        <p:spPr>
          <a:xfrm>
            <a:off x="7829550" y="2590800"/>
            <a:ext cx="1238250" cy="990600"/>
          </a:xfrm>
          <a:prstGeom prst="flowChartOffpageConnec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2241" tIns="46120" rIns="92241" bIns="46120" rtlCol="0" anchor="ctr"/>
          <a:lstStyle/>
          <a:p>
            <a:pPr lvl="0" algn="ctr"/>
            <a:endParaRPr lang="en-US" dirty="0"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bn-BD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পিরোজপুর জেলায়</a:t>
            </a:r>
            <a:endParaRPr lang="en-US" b="1" dirty="0"/>
          </a:p>
        </p:txBody>
      </p:sp>
      <p:sp>
        <p:nvSpPr>
          <p:cNvPr id="13" name="Flowchart: Off-page Connector 12"/>
          <p:cNvSpPr/>
          <p:nvPr/>
        </p:nvSpPr>
        <p:spPr>
          <a:xfrm>
            <a:off x="7912100" y="5105400"/>
            <a:ext cx="1238250" cy="838200"/>
          </a:xfrm>
          <a:prstGeom prst="flowChartOffpageConnec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2241" tIns="46120" rIns="92241" bIns="46120" rtlCol="0" anchor="ctr"/>
          <a:lstStyle/>
          <a:p>
            <a:pPr algn="ctr"/>
            <a:r>
              <a:rPr lang="bn-BD" sz="20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সাংবাদিকতা</a:t>
            </a:r>
            <a:endParaRPr lang="en-US" sz="20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33"/>
          <p:cNvGrpSpPr/>
          <p:nvPr/>
        </p:nvGrpSpPr>
        <p:grpSpPr>
          <a:xfrm>
            <a:off x="2909574" y="2159010"/>
            <a:ext cx="4753115" cy="3640153"/>
            <a:chOff x="1630678" y="2120410"/>
            <a:chExt cx="4497388" cy="3678743"/>
          </a:xfrm>
          <a:solidFill>
            <a:srgbClr val="33CC33"/>
          </a:solidFill>
        </p:grpSpPr>
        <p:grpSp>
          <p:nvGrpSpPr>
            <p:cNvPr id="16" name="Group 15"/>
            <p:cNvGrpSpPr/>
            <p:nvPr/>
          </p:nvGrpSpPr>
          <p:grpSpPr>
            <a:xfrm rot="2623579">
              <a:off x="1678301" y="2903072"/>
              <a:ext cx="467584" cy="533881"/>
              <a:chOff x="2807589" y="1645521"/>
              <a:chExt cx="610288" cy="455265"/>
            </a:xfrm>
            <a:grpFill/>
          </p:grpSpPr>
          <p:sp>
            <p:nvSpPr>
              <p:cNvPr id="17" name="Right Arrow 16"/>
              <p:cNvSpPr/>
              <p:nvPr/>
            </p:nvSpPr>
            <p:spPr>
              <a:xfrm rot="18838439">
                <a:off x="2885100" y="1568010"/>
                <a:ext cx="455265" cy="610288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grpFill/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8" name="Right Arrow 4"/>
              <p:cNvSpPr/>
              <p:nvPr/>
            </p:nvSpPr>
            <p:spPr>
              <a:xfrm rot="18838439">
                <a:off x="2905974" y="1739213"/>
                <a:ext cx="318686" cy="366172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 defTabSz="80710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dirty="0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 rot="2651568">
              <a:off x="1630678" y="5265272"/>
              <a:ext cx="467584" cy="533881"/>
              <a:chOff x="2807589" y="1645521"/>
              <a:chExt cx="610288" cy="455265"/>
            </a:xfrm>
            <a:grpFill/>
          </p:grpSpPr>
          <p:sp>
            <p:nvSpPr>
              <p:cNvPr id="20" name="Right Arrow 19"/>
              <p:cNvSpPr/>
              <p:nvPr/>
            </p:nvSpPr>
            <p:spPr>
              <a:xfrm rot="18838439">
                <a:off x="2885100" y="1568010"/>
                <a:ext cx="455265" cy="610288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grpFill/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1" name="Right Arrow 4"/>
              <p:cNvSpPr/>
              <p:nvPr/>
            </p:nvSpPr>
            <p:spPr>
              <a:xfrm rot="18838439">
                <a:off x="2905974" y="1739213"/>
                <a:ext cx="318686" cy="366172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 defTabSz="80710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dirty="0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 rot="13585580">
              <a:off x="5572690" y="5149787"/>
              <a:ext cx="520351" cy="590401"/>
              <a:chOff x="2807589" y="1645521"/>
              <a:chExt cx="610288" cy="455265"/>
            </a:xfrm>
            <a:grpFill/>
          </p:grpSpPr>
          <p:sp>
            <p:nvSpPr>
              <p:cNvPr id="23" name="Right Arrow 22"/>
              <p:cNvSpPr/>
              <p:nvPr/>
            </p:nvSpPr>
            <p:spPr>
              <a:xfrm rot="18838439">
                <a:off x="2885100" y="1568010"/>
                <a:ext cx="455265" cy="610288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grpFill/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4" name="Right Arrow 4"/>
              <p:cNvSpPr/>
              <p:nvPr/>
            </p:nvSpPr>
            <p:spPr>
              <a:xfrm rot="18838439">
                <a:off x="2905974" y="1739213"/>
                <a:ext cx="318686" cy="366172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 defTabSz="80710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dirty="0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 rot="13667560">
              <a:off x="5531177" y="2830626"/>
              <a:ext cx="467584" cy="533881"/>
              <a:chOff x="2807589" y="1645521"/>
              <a:chExt cx="610288" cy="455265"/>
            </a:xfrm>
            <a:grpFill/>
          </p:grpSpPr>
          <p:sp>
            <p:nvSpPr>
              <p:cNvPr id="26" name="Right Arrow 25"/>
              <p:cNvSpPr/>
              <p:nvPr/>
            </p:nvSpPr>
            <p:spPr>
              <a:xfrm rot="18838439">
                <a:off x="2885100" y="1568010"/>
                <a:ext cx="455265" cy="610288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grpFill/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7" name="Right Arrow 4"/>
              <p:cNvSpPr/>
              <p:nvPr/>
            </p:nvSpPr>
            <p:spPr>
              <a:xfrm rot="18838439">
                <a:off x="2905974" y="1739213"/>
                <a:ext cx="318686" cy="366172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 defTabSz="80710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dirty="0"/>
              </a:p>
            </p:txBody>
          </p:sp>
        </p:grpSp>
        <p:grpSp>
          <p:nvGrpSpPr>
            <p:cNvPr id="28" name="Group 30"/>
            <p:cNvGrpSpPr/>
            <p:nvPr/>
          </p:nvGrpSpPr>
          <p:grpSpPr>
            <a:xfrm rot="8090361">
              <a:off x="3509004" y="2087261"/>
              <a:ext cx="467584" cy="533881"/>
              <a:chOff x="2807589" y="1645521"/>
              <a:chExt cx="610288" cy="455265"/>
            </a:xfrm>
            <a:grpFill/>
          </p:grpSpPr>
          <p:sp>
            <p:nvSpPr>
              <p:cNvPr id="32" name="Right Arrow 31"/>
              <p:cNvSpPr/>
              <p:nvPr/>
            </p:nvSpPr>
            <p:spPr>
              <a:xfrm rot="18838439">
                <a:off x="2885100" y="1568010"/>
                <a:ext cx="455265" cy="610288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grpFill/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3" name="Right Arrow 4"/>
              <p:cNvSpPr/>
              <p:nvPr/>
            </p:nvSpPr>
            <p:spPr>
              <a:xfrm rot="18838439">
                <a:off x="2905974" y="1739213"/>
                <a:ext cx="318686" cy="366172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 defTabSz="80710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dirty="0"/>
              </a:p>
            </p:txBody>
          </p:sp>
        </p:grpSp>
      </p:grpSp>
      <p:sp>
        <p:nvSpPr>
          <p:cNvPr id="31" name="Rectangle 30"/>
          <p:cNvSpPr/>
          <p:nvPr/>
        </p:nvSpPr>
        <p:spPr>
          <a:xfrm>
            <a:off x="9523844" y="3135232"/>
            <a:ext cx="1144883" cy="6985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1113" tIns="35557" rIns="71113" bIns="35557" rtlCol="0" anchor="ctr"/>
          <a:lstStyle/>
          <a:p>
            <a:pPr algn="ctr"/>
            <a:r>
              <a:rPr lang="en-US" dirty="0" err="1">
                <a:latin typeface="NikoshBAN" pitchFamily="2" charset="0"/>
                <a:cs typeface="NikoshBAN" pitchFamily="2" charset="0"/>
              </a:rPr>
              <a:t>পুরস্কার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Flowchart: Off-page Connector 33"/>
          <p:cNvSpPr/>
          <p:nvPr/>
        </p:nvSpPr>
        <p:spPr>
          <a:xfrm>
            <a:off x="763403" y="4631434"/>
            <a:ext cx="2075047" cy="1464566"/>
          </a:xfrm>
          <a:prstGeom prst="flowChartOffpageConnec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2241" tIns="46120" rIns="92241" bIns="46120" rtlCol="0" anchor="ctr"/>
          <a:lstStyle/>
          <a:p>
            <a:pPr algn="ctr"/>
            <a:r>
              <a:rPr lang="bn-BD" sz="24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শিশুতোষ গ্রন্থগুলো বেশ জনপ্রিয়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6068C4B6-B91F-40A1-A1E9-0F05302754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r="11778"/>
          <a:stretch/>
        </p:blipFill>
        <p:spPr>
          <a:xfrm>
            <a:off x="4221331" y="2912968"/>
            <a:ext cx="2151529" cy="215152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mph" presetSubtype="0" repeatCount="1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0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2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99529" y="620059"/>
            <a:ext cx="1852706" cy="67172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765" b="1" dirty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1767" y="2274838"/>
            <a:ext cx="11112284" cy="230832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7200" b="1" dirty="0">
                <a:ln w="11430">
                  <a:solidFill>
                    <a:srgbClr val="180000"/>
                  </a:solidFill>
                </a:ln>
                <a:solidFill>
                  <a:srgbClr val="010B0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 ‘আহসান হাবীব’-এর জীবনী সম্পর্কে </a:t>
            </a:r>
            <a:r>
              <a:rPr lang="en-US" sz="7200" b="1" dirty="0" err="1">
                <a:ln w="11430">
                  <a:solidFill>
                    <a:srgbClr val="180000"/>
                  </a:solidFill>
                </a:ln>
                <a:solidFill>
                  <a:srgbClr val="010B0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তিন</a:t>
            </a:r>
            <a:r>
              <a:rPr lang="bn-BD" sz="7200" b="1" dirty="0">
                <a:ln w="11430">
                  <a:solidFill>
                    <a:srgbClr val="180000"/>
                  </a:solidFill>
                </a:ln>
                <a:solidFill>
                  <a:srgbClr val="010B0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 বাক্য লেখ।</a:t>
            </a:r>
            <a:endParaRPr lang="en-US" sz="7200" b="1" dirty="0">
              <a:ln w="11430">
                <a:solidFill>
                  <a:srgbClr val="180000"/>
                </a:solidFill>
              </a:ln>
              <a:solidFill>
                <a:srgbClr val="010B0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558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45647" y="440765"/>
            <a:ext cx="3167529" cy="57509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137" dirty="0">
                <a:ln w="11430">
                  <a:solidFill>
                    <a:schemeClr val="tx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নতুন শব্দ ও বাক্যগঠন</a:t>
            </a:r>
            <a:endParaRPr lang="en-US" sz="3137" dirty="0">
              <a:ln w="11430">
                <a:solidFill>
                  <a:schemeClr val="tx1"/>
                </a:solidFill>
              </a:ln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896471" y="2293674"/>
            <a:ext cx="2569882" cy="836706"/>
          </a:xfrm>
          <a:prstGeom prst="homePlate">
            <a:avLst>
              <a:gd name="adj" fmla="val 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2823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মেলা</a:t>
            </a:r>
            <a:endParaRPr lang="en-US" sz="2823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09446" y="2886066"/>
            <a:ext cx="4362824" cy="86485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just"/>
            <a:r>
              <a:rPr lang="bn-BD" sz="251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মিলন বা একত্র হওয়া, উৎসব বা অনুষ্ঠান উপলক্ষে অনেক মানুষের সমাবেশ</a:t>
            </a:r>
            <a:endParaRPr lang="en-US" sz="251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941" y="2090000"/>
            <a:ext cx="3167529" cy="15921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Pentagon 9"/>
          <p:cNvSpPr/>
          <p:nvPr/>
        </p:nvSpPr>
        <p:spPr>
          <a:xfrm>
            <a:off x="896471" y="4923117"/>
            <a:ext cx="2569882" cy="896471"/>
          </a:xfrm>
          <a:prstGeom prst="homePlate">
            <a:avLst>
              <a:gd name="adj" fmla="val 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2823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সুবাস</a:t>
            </a:r>
            <a:endParaRPr lang="en-US" sz="2823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35" r="-2454"/>
          <a:stretch/>
        </p:blipFill>
        <p:spPr>
          <a:xfrm>
            <a:off x="3947814" y="4579469"/>
            <a:ext cx="2569882" cy="15837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6992470" y="4982883"/>
            <a:ext cx="4362824" cy="47859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just"/>
            <a:r>
              <a:rPr lang="bn-BD" sz="251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সুগন্ধ</a:t>
            </a:r>
            <a:endParaRPr lang="en-US" sz="251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169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442</Words>
  <Application>Microsoft Office PowerPoint</Application>
  <PresentationFormat>Widescreen</PresentationFormat>
  <Paragraphs>79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Nikosh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42</cp:revision>
  <dcterms:created xsi:type="dcterms:W3CDTF">2020-09-15T15:56:15Z</dcterms:created>
  <dcterms:modified xsi:type="dcterms:W3CDTF">2020-09-15T16:32:56Z</dcterms:modified>
</cp:coreProperties>
</file>