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33"/>
  </p:notesMasterIdLst>
  <p:sldIdLst>
    <p:sldId id="290" r:id="rId5"/>
    <p:sldId id="281" r:id="rId6"/>
    <p:sldId id="288" r:id="rId7"/>
    <p:sldId id="292" r:id="rId8"/>
    <p:sldId id="297" r:id="rId9"/>
    <p:sldId id="276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9" r:id="rId19"/>
    <p:sldId id="295" r:id="rId20"/>
    <p:sldId id="303" r:id="rId21"/>
    <p:sldId id="300" r:id="rId22"/>
    <p:sldId id="283" r:id="rId23"/>
    <p:sldId id="293" r:id="rId24"/>
    <p:sldId id="294" r:id="rId25"/>
    <p:sldId id="259" r:id="rId26"/>
    <p:sldId id="260" r:id="rId27"/>
    <p:sldId id="285" r:id="rId28"/>
    <p:sldId id="302" r:id="rId29"/>
    <p:sldId id="286" r:id="rId30"/>
    <p:sldId id="287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69" d="100"/>
          <a:sy n="69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F929C-E126-4D06-B4B9-C67393D17A4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CC116-E235-455F-A713-CC548A054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7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1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0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0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61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4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B58C-329E-4C46-8EA4-C122031397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2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1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34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4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9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0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6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B58C-329E-4C46-8EA4-C122031397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C7F-8898-45BB-90F2-3DA97744F1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8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4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7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5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4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2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0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6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7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26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05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5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2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3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2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14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77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38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42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51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5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4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88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81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16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15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9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4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91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76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86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4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3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5.jpeg"/><Relationship Id="rId7" Type="http://schemas.openxmlformats.org/officeDocument/2006/relationships/image" Target="../media/image41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62.jpeg"/><Relationship Id="rId4" Type="http://schemas.openxmlformats.org/officeDocument/2006/relationships/image" Target="../media/image6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" y="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Picture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00800"/>
            <a:ext cx="4572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438399"/>
            <a:ext cx="9023350" cy="242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4" name="Picture 2" descr="C:\Users\User-PC\Picture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92202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62401"/>
            <a:ext cx="892302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363932"/>
            <a:ext cx="882534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1" y="0"/>
            <a:ext cx="9255126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Picture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4400"/>
            <a:ext cx="8991601" cy="201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3276600"/>
            <a:ext cx="89916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914400"/>
            <a:ext cx="911629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91281"/>
            <a:ext cx="84582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1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5202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" y="2667000"/>
            <a:ext cx="90487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0782"/>
            <a:ext cx="9144000" cy="32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PC\Picture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72200"/>
            <a:ext cx="7010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5785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209800"/>
            <a:ext cx="8930640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1066799"/>
            <a:ext cx="8986059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13855"/>
            <a:ext cx="896527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1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6675"/>
            <a:ext cx="93345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64782" cy="6934200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bn-IN" sz="2000" dirty="0" smtClean="0"/>
              </a:p>
              <a:p>
                <a:pPr marL="0" indent="0">
                  <a:buNone/>
                </a:pPr>
                <a:endParaRPr lang="bn-IN" sz="2000" dirty="0"/>
              </a:p>
              <a:p>
                <a:pPr marL="0" indent="0">
                  <a:buNone/>
                </a:pPr>
                <a:r>
                  <a:rPr lang="bn-IN" sz="2000" dirty="0" smtClean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A.A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 A.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17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36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11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+2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- 11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+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17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bn-I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bn-I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64782" cy="6934200"/>
              </a:xfrm>
              <a:blipFill rotWithShape="1">
                <a:blip r:embed="rId3"/>
                <a:stretch>
                  <a:fillRect l="-531" t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-152400" y="-152400"/>
                <a:ext cx="9372600" cy="1185672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হলে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এবং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নির্ণয়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কর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এবং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দেখাও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যে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11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যেখানে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 , 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dirty="0" smtClean="0"/>
                  <a:t> </a:t>
                </a: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-152400"/>
                <a:ext cx="9372600" cy="1185672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0" y="762000"/>
            <a:ext cx="1143000" cy="5334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সমাধান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  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হলে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5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নির্ণয়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কর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যেখানে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 A.A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chemeClr val="tx1"/>
                    </a:solidFill>
                  </a:rPr>
                  <a:t>এখন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4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- 5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Ans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ight Arrow 4"/>
              <p:cNvSpPr/>
              <p:nvPr/>
            </p:nvSpPr>
            <p:spPr>
              <a:xfrm>
                <a:off x="0" y="838200"/>
                <a:ext cx="978408" cy="609461"/>
              </a:xfrm>
              <a:prstGeom prst="rightArrow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𝑆𝑜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5" name="Right Arrow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978408" cy="609461"/>
              </a:xfrm>
              <a:prstGeom prst="rightArrow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User-PC\Pictures\imag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838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   </a:t>
                </a:r>
                <a:endParaRPr lang="en-US" sz="20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i="1" dirty="0" smtClean="0">
                    <a:solidFill>
                      <a:schemeClr val="tx1"/>
                    </a:solidFill>
                    <a:latin typeface="Cambria Math"/>
                  </a:rPr>
                  <a:t>          </a:t>
                </a:r>
                <a:endParaRPr lang="bn-IN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i="1" dirty="0" smtClean="0">
                    <a:solidFill>
                      <a:schemeClr val="tx1"/>
                    </a:solidFill>
                    <a:latin typeface="Cambria Math"/>
                  </a:rPr>
                  <a:t>  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∴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2" t="-443" r="-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79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20782"/>
            <a:ext cx="6115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User-PC\Videos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16" y="2971800"/>
            <a:ext cx="4419600" cy="22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-PC\Desktop\h7a0p8lud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121746" cy="20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196544"/>
            <a:ext cx="91694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-PC\Pictures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96" y="304800"/>
            <a:ext cx="5029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3106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77491" cy="4083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55626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9144000" cy="556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9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AB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bn-IN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20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BA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bn-IN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                   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AB </a:t>
                </a:r>
                <a:r>
                  <a:rPr lang="en-US" sz="2400" dirty="0">
                    <a:solidFill>
                      <a:schemeClr val="tx1"/>
                    </a:solidFill>
                  </a:rPr>
                  <a:t>= BA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(Showed)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529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0" y="762000"/>
            <a:ext cx="1143000" cy="5334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সমাধান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88"/>
            <a:ext cx="6705600" cy="88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-PC\Pictures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9350"/>
            <a:ext cx="67056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1"/>
            <a:ext cx="9116290" cy="17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User-PC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2" y="1447800"/>
            <a:ext cx="2133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3982601"/>
            <a:ext cx="91694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195451"/>
            <a:ext cx="91694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-PC\Pictures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436011"/>
            <a:ext cx="457200" cy="3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bn-IN" sz="2000" dirty="0" smtClean="0"/>
              </a:p>
              <a:p>
                <a:pPr marL="0" indent="0">
                  <a:buNone/>
                </a:pPr>
                <a:endParaRPr lang="bn-IN" sz="2000" dirty="0"/>
              </a:p>
              <a:p>
                <a:pPr marL="0" indent="0">
                  <a:buNone/>
                </a:pPr>
                <a:endParaRPr lang="bn-IN" sz="2000" dirty="0" smtClean="0"/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bn-IN" sz="2000" dirty="0" smtClean="0"/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600" b="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dirty="0" smtClean="0">
                        <a:solidFill>
                          <a:schemeClr val="tx1"/>
                        </a:solidFill>
                      </a:rPr>
                      <m:t>  </m:t>
                    </m:r>
                    <m:r>
                      <m:rPr>
                        <m:nor/>
                      </m:rPr>
                      <a:rPr lang="en-US" sz="1800" b="0" i="0" dirty="0" smtClean="0">
                        <a:solidFill>
                          <a:schemeClr val="tx1"/>
                        </a:solidFill>
                      </a:rPr>
                      <m:t>BA</m:t>
                    </m:r>
                    <m:r>
                      <m:rPr>
                        <m:nor/>
                      </m:rPr>
                      <a:rPr lang="en-US" sz="1800" b="0" i="0" dirty="0" smtClean="0">
                        <a:solidFill>
                          <a:schemeClr val="tx1"/>
                        </a:solidFill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AB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BA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532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/>
          <p:cNvSpPr/>
          <p:nvPr/>
        </p:nvSpPr>
        <p:spPr>
          <a:xfrm>
            <a:off x="0" y="-152400"/>
            <a:ext cx="9144000" cy="118567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387" y="981317"/>
            <a:ext cx="1143000" cy="5334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User-PC\Picture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685800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8" y="27709"/>
            <a:ext cx="8983922" cy="88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7" y="1065553"/>
            <a:ext cx="927619" cy="6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bn-IN" sz="2000" dirty="0" smtClean="0"/>
              </a:p>
              <a:p>
                <a:pPr marL="0" indent="0">
                  <a:buNone/>
                </a:pPr>
                <a:endParaRPr lang="bn-IN" sz="2000" dirty="0"/>
              </a:p>
              <a:p>
                <a:pPr marL="0" indent="0">
                  <a:buNone/>
                </a:pPr>
                <a:endParaRPr lang="bn-IN" sz="2000" dirty="0" smtClean="0"/>
              </a:p>
              <a:p>
                <a:pPr marL="0" indent="0">
                  <a:buNone/>
                </a:pPr>
                <a:r>
                  <a:rPr lang="bn-IN" sz="20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𝐴𝐵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bn-IN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𝐵𝐶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(AB)C </a:t>
                </a:r>
                <a14:m>
                  <m:oMath xmlns:m="http://schemas.openxmlformats.org/officeDocument/2006/math"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bn-I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/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A(BC)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AB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 =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BC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(Showed)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532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0" y="-304800"/>
                <a:ext cx="9144000" cy="1338072"/>
              </a:xfrm>
              <a:prstGeom prst="horizontalScroll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এবং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হলে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দেখাও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যে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 (AB)C = A(BC)</a:t>
                </a:r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04800"/>
                <a:ext cx="9144000" cy="1338072"/>
              </a:xfrm>
              <a:prstGeom prst="horizont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/>
          <p:cNvSpPr/>
          <p:nvPr/>
        </p:nvSpPr>
        <p:spPr>
          <a:xfrm>
            <a:off x="0" y="914400"/>
            <a:ext cx="1524000" cy="381000"/>
          </a:xfrm>
          <a:prstGeom prst="flowChartConnec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সমাধান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C:\Users\User-PC\Pictures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2200"/>
            <a:ext cx="779318" cy="3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 smtClean="0">
              <a:solidFill>
                <a:prstClr val="black"/>
              </a:solidFill>
            </a:endParaRPr>
          </a:p>
          <a:p>
            <a:endParaRPr lang="en-US" sz="6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User-PC\Picture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55327"/>
            <a:ext cx="655320" cy="2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3968"/>
            <a:ext cx="8662987" cy="43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orizontal Scroll 8"/>
          <p:cNvSpPr/>
          <p:nvPr/>
        </p:nvSpPr>
        <p:spPr>
          <a:xfrm>
            <a:off x="0" y="1015662"/>
            <a:ext cx="9144000" cy="1194137"/>
          </a:xfrm>
          <a:prstGeom prst="horizontalScroll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06" y="-308938"/>
            <a:ext cx="378618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3355"/>
            <a:ext cx="73279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7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0" lvl="0" indent="0">
                  <a:buNone/>
                </a:pP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bn-IN" sz="20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000" dirty="0" err="1" smtClean="0">
                    <a:solidFill>
                      <a:schemeClr val="tx1"/>
                    </a:solidFill>
                  </a:rPr>
                  <a:t>ধরি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 </a:t>
                </a:r>
                <a:r>
                  <a:rPr lang="en-US" sz="2000" dirty="0">
                    <a:solidFill>
                      <a:schemeClr val="tx1"/>
                    </a:solidFill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sz="2000" i="1" dirty="0" smtClean="0">
                    <a:solidFill>
                      <a:schemeClr val="tx1"/>
                    </a:solidFill>
                  </a:rPr>
                  <a:t> </a:t>
                </a:r>
                <a:endParaRPr lang="en-US" sz="2000" i="1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20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A</m:t>
                        </m:r>
                      </m:e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bn-IN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bn-IN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nor/>
                      </m:rPr>
                      <a:rPr lang="bn-IN" sz="2000" dirty="0" smtClean="0">
                        <a:solidFill>
                          <a:srgbClr val="C00000"/>
                        </a:solidFill>
                      </a:rPr>
                      <m:t>ম্যাট্রিক্সটি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bn-IN" sz="2000" dirty="0" smtClean="0">
                        <a:solidFill>
                          <a:srgbClr val="C00000"/>
                        </a:solidFill>
                      </a:rPr>
                      <m:t>বিপরীত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rgbClr val="C00000"/>
                        </a:solidFill>
                      </a:rPr>
                      <m:t>যোগ্য।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=2,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13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 3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=2,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=5,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23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=7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=-2,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32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=-4,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33</m:t>
                        </m:r>
                      </m:sub>
                    </m:sSub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-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5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adjA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∴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𝑎𝑑𝑗𝐴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(Ans.)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                                    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266" t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152400"/>
            <a:ext cx="3571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82129"/>
            <a:ext cx="76628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5" y="-187027"/>
            <a:ext cx="3276600" cy="139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8600" y="1974354"/>
                <a:ext cx="8915400" cy="375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1.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= </a:t>
                </a:r>
                <a:r>
                  <a:rPr lang="bn-IN" dirty="0">
                    <a:solidFill>
                      <a:prstClr val="black"/>
                    </a:solidFill>
                  </a:rPr>
                  <a:t>কোনটি ? </a:t>
                </a:r>
                <a:endPara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খ)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bn-IN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>
                    <a:solidFill>
                      <a:prstClr val="black"/>
                    </a:solidFill>
                  </a:rPr>
                  <a:t>2.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A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( 2,1)-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তম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ভূক্তির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সহগুণক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dirty="0">
                    <a:solidFill>
                      <a:prstClr val="black"/>
                    </a:solidFill>
                  </a:rPr>
                  <a:t>ক)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খ)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bn-IN" dirty="0" smtClean="0">
                    <a:solidFill>
                      <a:prstClr val="black"/>
                    </a:solidFill>
                  </a:rPr>
                  <a:t>         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গ</a:t>
                </a:r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ঘ)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bn-IN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dirty="0">
                    <a:solidFill>
                      <a:prstClr val="black"/>
                    </a:solidFill>
                  </a:rPr>
                  <a:t>A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এবং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B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ম্যাট্রিক্সের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ক্রম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যথাক্রমে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এবং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হলে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𝐴𝐵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ম্যাট্রিক্সের </a:t>
                </a:r>
                <a14:m>
                  <m:oMath xmlns:m="http://schemas.openxmlformats.org/officeDocument/2006/math">
                    <m:r>
                      <a:rPr lang="bn-IN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ক্রম</m:t>
                    </m:r>
                    <m:r>
                      <a:rPr lang="bn-IN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dirty="0">
                    <a:solidFill>
                      <a:prstClr val="black"/>
                    </a:solidFill>
                  </a:rPr>
                  <a:t>         ক)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খ)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গ</a:t>
                </a:r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ঘ</a:t>
                </a:r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74354"/>
                <a:ext cx="8915400" cy="3759234"/>
              </a:xfrm>
              <a:prstGeom prst="rect">
                <a:avLst/>
              </a:prstGeom>
              <a:blipFill rotWithShape="1">
                <a:blip r:embed="rId5"/>
                <a:stretch>
                  <a:fillRect l="-1436" t="-486" b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Connector 21"/>
          <p:cNvSpPr/>
          <p:nvPr/>
        </p:nvSpPr>
        <p:spPr>
          <a:xfrm>
            <a:off x="907473" y="31242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2438400" y="43053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User-PC\Pictures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48" y="6248400"/>
            <a:ext cx="838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328242"/>
                <a:ext cx="2438400" cy="60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28242"/>
                <a:ext cx="2438400" cy="603499"/>
              </a:xfrm>
              <a:prstGeom prst="rect">
                <a:avLst/>
              </a:prstGeom>
              <a:blipFill rotWithShape="1">
                <a:blip r:embed="rId7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/>
          <p:cNvSpPr/>
          <p:nvPr/>
        </p:nvSpPr>
        <p:spPr>
          <a:xfrm>
            <a:off x="824346" y="5410200"/>
            <a:ext cx="235527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bn-IN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529"/>
            <a:ext cx="3657601" cy="160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User-PC\Pictures\1595675299_সিআইএ-সদর-দফতরের-এই-ভাস্কর্যটি-বিশ্বের-অন্যতম-বিখ্যাত-অমীমাংসিত-রহস্য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2603"/>
            <a:ext cx="2209800" cy="13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1524000" cy="120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3240087"/>
            <a:ext cx="7642531" cy="345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23900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05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152400"/>
            <a:ext cx="924242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-PC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92201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1"/>
            <a:ext cx="6477000" cy="1219200"/>
          </a:xfrm>
          <a:solidFill>
            <a:srgbClr val="00B050"/>
          </a:solidFill>
        </p:spPr>
        <p:txBody>
          <a:bodyPr anchor="t">
            <a:noAutofit/>
          </a:bodyPr>
          <a:lstStyle/>
          <a:p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User-PC\Picture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86" y="245918"/>
            <a:ext cx="571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1676400"/>
            <a:ext cx="5410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উচ্চতর গণিত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প্রথম পত্র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bn-BD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	একাদশ</a:t>
            </a:r>
            <a:r>
              <a:rPr kumimoji="0" lang="bn-IN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4800" b="0" i="0" u="none" strike="noStrike" kern="0" cap="none" spc="0" normalizeH="0" baseline="0" noProof="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en-US" sz="4800" b="0" i="0" u="none" strike="noStrike" kern="0" cap="none" spc="0" normalizeH="0" baseline="0" noProof="0" dirty="0" err="1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প্রথম</a:t>
            </a:r>
            <a: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অধ্যয়</a:t>
            </a:r>
            <a:endParaRPr kumimoji="0" lang="en-US" sz="3200" b="0" i="0" u="none" strike="noStrike" kern="0" cap="none" spc="0" normalizeH="0" baseline="0" noProof="0" dirty="0">
              <a:ln w="10160">
                <a:solidFill>
                  <a:srgbClr val="4F81BD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800" kern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bn-IN" sz="4800" b="0" i="0" u="none" strike="noStrike" kern="0" cap="none" spc="0" normalizeH="0" baseline="0" noProof="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০</a:t>
            </a:r>
            <a:r>
              <a:rPr kumimoji="0" lang="bn-BD" sz="4800" b="0" i="0" u="none" strike="noStrike" kern="0" cap="none" spc="0" normalizeH="0" baseline="0" noProof="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800" kern="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kumimoji="0" lang="bn-BD" sz="4800" b="0" i="0" u="none" strike="noStrike" kern="0" cap="none" spc="0" normalizeH="0" baseline="0" noProof="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/২০</a:t>
            </a:r>
            <a:r>
              <a:rPr kumimoji="0" lang="bn-IN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২০</a:t>
            </a:r>
            <a: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bn-BD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ইং</a:t>
            </a:r>
            <a:r>
              <a:rPr kumimoji="0" lang="en-US" sz="4800" b="0" i="0" u="none" strike="noStrike" kern="0" cap="none" spc="0" normalizeH="0" baseline="0" noProof="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76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bn-IN" sz="3600" dirty="0" smtClean="0">
              <a:solidFill>
                <a:schemeClr val="tx1"/>
              </a:solidFill>
            </a:endParaRPr>
          </a:p>
          <a:p>
            <a:pPr lvl="0" algn="l"/>
            <a:endParaRPr lang="bn-IN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4495800" cy="16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141411" cy="5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er-PC\Pictures\images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93" y="5305776"/>
            <a:ext cx="762000" cy="7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52" y="90055"/>
            <a:ext cx="3962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407885"/>
            <a:ext cx="8685211" cy="28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User-PC\Video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42" y="212689"/>
            <a:ext cx="1059358" cy="48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-PC\3D Object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64" y="190500"/>
            <a:ext cx="1676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427"/>
            <a:ext cx="60166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992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vlc-record-2020-08-21-05h52m10s-vlc-record-2020-08-21-05h44m22s-videoplayback (1).mp4-.mp4-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6588" y="1600200"/>
            <a:ext cx="7870825" cy="4525963"/>
          </a:xfrm>
        </p:spPr>
      </p:pic>
    </p:spTree>
    <p:extLst>
      <p:ext uri="{BB962C8B-B14F-4D97-AF65-F5344CB8AC3E}">
        <p14:creationId xmlns:p14="http://schemas.microsoft.com/office/powerpoint/2010/main" val="23310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533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আর্থর</a:t>
            </a:r>
            <a:r>
              <a:rPr lang="en-US" dirty="0" smtClean="0"/>
              <a:t> </a:t>
            </a:r>
            <a:r>
              <a:rPr lang="en-US" dirty="0" err="1" smtClean="0"/>
              <a:t>ক্যালিকে</a:t>
            </a:r>
            <a:r>
              <a:rPr lang="en-US" dirty="0" smtClean="0"/>
              <a:t> ম</a:t>
            </a:r>
            <a:r>
              <a:rPr lang="bn-IN" dirty="0" smtClean="0"/>
              <a:t>্যাট্রিক্স এর জনক বলা হয়।</a:t>
            </a:r>
            <a:endParaRPr lang="en-US" dirty="0"/>
          </a:p>
        </p:txBody>
      </p:sp>
      <p:pic>
        <p:nvPicPr>
          <p:cNvPr id="1029" name="Picture 5" descr="C:\Users\User-PC\Videos\220px-Arthur_Cay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657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-PC\Pictures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14400"/>
            <a:ext cx="3429000" cy="32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-PC\Pictures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3814763"/>
            <a:ext cx="3196936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31" y="201363"/>
            <a:ext cx="1041610" cy="47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5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কতকগুলি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সংখ্যা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চলক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প্যারামিটারকে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সারি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ও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কলামে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সাজালে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যে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বর্গকার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chemeClr val="tx1"/>
                    </a:solidFill>
                  </a:rPr>
                  <a:t>আয়তাকার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বিন্যাস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পাওয়া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যায়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তাকে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ম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্যাট্রিক্স বলে।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্যাট্রিক্সকে লিখতে সাধারণত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I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/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বা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/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বা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/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প্রতীকগুলি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ব্যবহার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করা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হয়।</m:t>
                    </m:r>
                  </m:oMath>
                </a14:m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যে সমস্ত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সংখ্যা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বা রাশি নিয়ে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গঠিত হয় তাদেরকে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্যাট্রিক্সের ভুক্তি বলে।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্যাট্রিক্সকে বিস্তার করা যায় না,তাই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্যাট্রিক্সের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মান নির্ণয় করা যায় না।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সাধারণত ইংরেজি বড় অক্ষর (যেমনঃ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A,B,C,D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) দ্বারা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্যাট্রিক্সের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এবং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ইংরেজি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ছোট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অক্ষর </a:t>
                </a:r>
                <a:r>
                  <a:rPr lang="bn-IN" sz="2000" dirty="0">
                    <a:solidFill>
                      <a:schemeClr val="tx1"/>
                    </a:solidFill>
                  </a:rPr>
                  <a:t>(যেমনঃ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a,b,c,d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দ্বারা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্যাট্রিক্সের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ভুক্তি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গুলির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নামকরণ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হয়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:r>
                  <a:rPr lang="bn-IN" sz="2000" dirty="0">
                    <a:solidFill>
                      <a:schemeClr val="tx1"/>
                    </a:solidFill>
                  </a:rPr>
                  <a:t>ভুক্তি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গুলির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অনুভূমিক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বিন্যাস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কে সারি</a:t>
                </a:r>
                <a14:m>
                  <m:oMath xmlns:m="http://schemas.openxmlformats.org/officeDocument/2006/math"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</m:e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এবং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উলম্ব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বিন্যাসকে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কলাম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↓↓</m:t>
                        </m:r>
                      </m:e>
                    </m:d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বলা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হয়।</m:t>
                    </m:r>
                  </m:oMath>
                </a14:m>
                <a:endParaRPr lang="bn-IN" sz="20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A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err="1" smtClean="0">
                    <a:solidFill>
                      <a:schemeClr val="tx1"/>
                    </a:solidFill>
                  </a:rPr>
                  <a:t>আকারে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প্রকাশ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করা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হয়</a:t>
                </a:r>
                <a:r>
                  <a:rPr lang="en-US" sz="2000" dirty="0">
                    <a:solidFill>
                      <a:schemeClr val="tx1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                                                            যেখানে,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আবার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কে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err="1" smtClean="0">
                    <a:solidFill>
                      <a:schemeClr val="tx1"/>
                    </a:solidFill>
                  </a:rPr>
                  <a:t>ম্যাট্রিক্সের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i-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তম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সারি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ও  j-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তম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কলামের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ভুক্তিকে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সংক্ষেপে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I,j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)-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তম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>
                    <a:solidFill>
                      <a:schemeClr val="tx1"/>
                    </a:solidFill>
                  </a:rPr>
                  <a:t>ভুক্তি বলে।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13</m:t>
                        </m:r>
                      </m:sub>
                    </m:sSub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ভুক্তি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নিয়ে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গঠিত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সারিকে প্রথম সারি এবং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bn-IN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31</m:t>
                        </m:r>
                      </m:sub>
                    </m:sSub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ভুক্তি নিয়ে </a:t>
                </a: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গঠিত কলামকে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প্রথম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কলাম </a:t>
                </a:r>
                <a14:m>
                  <m:oMath xmlns:m="http://schemas.openxmlformats.org/officeDocument/2006/math"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বলা</m:t>
                    </m:r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হয়।</m:t>
                    </m:r>
                  </m:oMath>
                </a14:m>
                <a:endParaRPr lang="bn-IN" sz="2000" dirty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532" t="-354" r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User-PC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9800"/>
            <a:ext cx="1257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্যাট্রিক্সের ক্রম বা মাত্রাঃ </a:t>
                </a:r>
              </a:p>
              <a:p>
                <a:pPr marL="0" indent="0">
                  <a:buNone/>
                </a:pPr>
                <a:r>
                  <a:rPr lang="bn-IN" sz="2000" dirty="0">
                    <a:solidFill>
                      <a:schemeClr val="tx1"/>
                    </a:solidFill>
                  </a:rPr>
                  <a:t>কোন</a:t>
                </a:r>
                <a:r>
                  <a:rPr lang="en-US" sz="2000" dirty="0">
                    <a:solidFill>
                      <a:schemeClr val="tx1"/>
                    </a:solidFill>
                  </a:rPr>
                  <a:t> 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্যাট্রিক্সের সারিসংখ্যা </a:t>
                </a:r>
                <a:r>
                  <a:rPr lang="en-US" sz="2000" dirty="0">
                    <a:solidFill>
                      <a:schemeClr val="tx1"/>
                    </a:solidFill>
                  </a:rPr>
                  <a:t>m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এবং কলামসংখ্যা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n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হলে উহার ক্রম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যা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সাধারণ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ভাবে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পড়া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হয়।</m:t>
                    </m:r>
                  </m:oMath>
                </a14:m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 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্যাট্রিক্সের ক্রম </a:t>
                </a:r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:r>
                  <a:rPr lang="bn-IN" sz="2000" dirty="0">
                    <a:solidFill>
                      <a:prstClr val="black"/>
                    </a:solidFill>
                  </a:rPr>
                  <a:t> সারিসংখ্যা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কলামসংখ্যা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bn-IN" sz="2000" dirty="0">
                    <a:solidFill>
                      <a:schemeClr val="tx1"/>
                    </a:solidFill>
                  </a:rPr>
                  <a:t>কোন</a:t>
                </a:r>
                <a:r>
                  <a:rPr lang="en-US" sz="2000" dirty="0">
                    <a:solidFill>
                      <a:schemeClr val="tx1"/>
                    </a:solidFill>
                  </a:rPr>
                  <a:t> ম</a:t>
                </a:r>
                <a:r>
                  <a:rPr lang="bn-IN" sz="2000" dirty="0">
                    <a:solidFill>
                      <a:schemeClr val="tx1"/>
                    </a:solidFill>
                  </a:rPr>
                  <a:t>্যাট্রিক্সের মোট ভুক্তিসংখ্যা এর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সারিসংখ্যা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ও</m:t>
                    </m:r>
                    <m:r>
                      <a:rPr lang="bn-IN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কলামসংখ্যার গুণফলের সমান।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যেমনঃ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ম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্যাট্রিক্সের সারি 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৩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টি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ea typeface="Cambria Math"/>
                      </a:rPr>
                      <m:t> </m:t>
                    </m:r>
                    <m:r>
                      <a:rPr lang="bn-IN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ও</m:t>
                    </m:r>
                    <m:r>
                      <a:rPr lang="bn-IN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কলাম 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২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টি সুতরাং ম্যাট্রিক্সের ক্রম হলো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bn-IN" sz="2000">
                          <a:solidFill>
                            <a:schemeClr val="tx1"/>
                          </a:solidFill>
                          <a:latin typeface="Cambria Math"/>
                        </a:rPr>
                        <m:t>ম্যা</m:t>
                      </m:r>
                      <m:r>
                        <m:rPr>
                          <m:nor/>
                        </m:rPr>
                        <a:rPr lang="bn-IN" sz="2000" dirty="0">
                          <a:solidFill>
                            <a:schemeClr val="tx1"/>
                          </a:solidFill>
                        </a:rPr>
                        <m:t>ট্রিক্সের </m:t>
                      </m:r>
                      <m:r>
                        <m:rPr>
                          <m:nor/>
                        </m:rPr>
                        <a:rPr lang="bn-IN" sz="2000" dirty="0">
                          <a:solidFill>
                            <a:prstClr val="black"/>
                          </a:solidFill>
                        </a:rPr>
                        <m:t>সারি </m:t>
                      </m:r>
                      <m:r>
                        <m:rPr>
                          <m:nor/>
                        </m:rPr>
                        <a:rPr lang="bn-IN" sz="2000" dirty="0">
                          <a:solidFill>
                            <a:prstClr val="black"/>
                          </a:solidFill>
                        </a:rPr>
                        <m:t>২</m:t>
                      </m:r>
                      <m:r>
                        <m:rPr>
                          <m:nor/>
                        </m:rPr>
                        <a:rPr lang="bn-IN" sz="2000" dirty="0">
                          <a:solidFill>
                            <a:prstClr val="black"/>
                          </a:solidFill>
                        </a:rPr>
                        <m:t>টি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ea typeface="Cambria Math"/>
                        </a:rPr>
                        <m:t> </m:t>
                      </m:r>
                      <m:r>
                        <a:rPr lang="bn-IN" sz="20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bn-IN" sz="20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ও</m:t>
                      </m:r>
                      <m:r>
                        <a:rPr lang="bn-IN" sz="20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bn-IN" sz="2000" dirty="0">
                          <a:solidFill>
                            <a:schemeClr val="tx1"/>
                          </a:solidFill>
                        </a:rPr>
                        <m:t>কলাম </m:t>
                      </m:r>
                      <m:r>
                        <m:rPr>
                          <m:nor/>
                        </m:rPr>
                        <a:rPr lang="bn-IN" sz="2000" dirty="0">
                          <a:solidFill>
                            <a:schemeClr val="tx1"/>
                          </a:solidFill>
                        </a:rPr>
                        <m:t>৩</m:t>
                      </m:r>
                      <m:r>
                        <m:rPr>
                          <m:nor/>
                        </m:rPr>
                        <a:rPr lang="bn-IN" sz="2000" dirty="0">
                          <a:solidFill>
                            <a:schemeClr val="tx1"/>
                          </a:solidFill>
                        </a:rPr>
                        <m:t>টি সুতরাং ম্যাট্রিক্সের ক্রম হলো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>
                    <a:solidFill>
                      <a:schemeClr val="tx1"/>
                    </a:solidFill>
                  </a:rPr>
                  <a:t>। মোট ভুক্তিসংখ্যা = ৬টি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532" t="-177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User-PC\Picture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80" y="6085607"/>
            <a:ext cx="899160" cy="4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207"/>
            <a:ext cx="8991600" cy="34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2887</Words>
  <Application>Microsoft Office PowerPoint</Application>
  <PresentationFormat>On-screen Show (4:3)</PresentationFormat>
  <Paragraphs>186</Paragraphs>
  <Slides>28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4_Office Theme</vt:lpstr>
      <vt:lpstr>24_Office Theme</vt:lpstr>
      <vt:lpstr>5_Office Theme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169</cp:revision>
  <dcterms:created xsi:type="dcterms:W3CDTF">2006-08-16T00:00:00Z</dcterms:created>
  <dcterms:modified xsi:type="dcterms:W3CDTF">2020-09-10T00:06:18Z</dcterms:modified>
</cp:coreProperties>
</file>