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63" r:id="rId6"/>
    <p:sldId id="264" r:id="rId7"/>
    <p:sldId id="260" r:id="rId8"/>
    <p:sldId id="274" r:id="rId9"/>
    <p:sldId id="261" r:id="rId10"/>
    <p:sldId id="266" r:id="rId11"/>
    <p:sldId id="265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1CB-2E52-4F88-8827-826C08D41382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15E6-CB40-431B-9E54-86E4CEA58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1CB-2E52-4F88-8827-826C08D41382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15E6-CB40-431B-9E54-86E4CEA58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1CB-2E52-4F88-8827-826C08D41382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15E6-CB40-431B-9E54-86E4CEA58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1CB-2E52-4F88-8827-826C08D41382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15E6-CB40-431B-9E54-86E4CEA58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1CB-2E52-4F88-8827-826C08D41382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15E6-CB40-431B-9E54-86E4CEA58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1CB-2E52-4F88-8827-826C08D41382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15E6-CB40-431B-9E54-86E4CEA58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1CB-2E52-4F88-8827-826C08D41382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15E6-CB40-431B-9E54-86E4CEA58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1CB-2E52-4F88-8827-826C08D41382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15E6-CB40-431B-9E54-86E4CEA58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1CB-2E52-4F88-8827-826C08D41382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15E6-CB40-431B-9E54-86E4CEA58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1CB-2E52-4F88-8827-826C08D41382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15E6-CB40-431B-9E54-86E4CEA58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251CB-2E52-4F88-8827-826C08D41382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0D15E6-CB40-431B-9E54-86E4CEA58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5251CB-2E52-4F88-8827-826C08D41382}" type="datetimeFigureOut">
              <a:rPr lang="en-US" smtClean="0"/>
              <a:pPr/>
              <a:t>9/15/2020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0D15E6-CB40-431B-9E54-86E4CEA582F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33400" y="609600"/>
            <a:ext cx="7467600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হরিপুর</a:t>
            </a:r>
            <a:r>
              <a:rPr lang="en-US" sz="36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আলী</a:t>
            </a:r>
            <a:r>
              <a:rPr lang="en-US" sz="36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আকবর</a:t>
            </a:r>
            <a:r>
              <a:rPr lang="en-US" sz="36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উচ্চ</a:t>
            </a:r>
            <a:r>
              <a:rPr lang="en-US" sz="36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বিদ্যালয়</a:t>
            </a:r>
            <a:r>
              <a:rPr lang="en-US" sz="36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অনলাইন</a:t>
            </a:r>
            <a:r>
              <a:rPr lang="en-US" sz="36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স্কুলের</a:t>
            </a:r>
            <a:r>
              <a:rPr lang="en-US" sz="36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পক্ষ</a:t>
            </a:r>
            <a:r>
              <a:rPr lang="en-US" sz="36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36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সবাইকে</a:t>
            </a:r>
            <a:r>
              <a:rPr lang="en-US" sz="36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জানাই</a:t>
            </a:r>
            <a:endParaRPr lang="en-US" sz="3600" b="1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6" descr="59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09800" y="3429000"/>
            <a:ext cx="4572000" cy="1371600"/>
          </a:xfrm>
          <a:prstGeom prst="rect">
            <a:avLst/>
          </a:prstGeom>
        </p:spPr>
      </p:pic>
      <p:pic>
        <p:nvPicPr>
          <p:cNvPr id="8" name="Picture 7" descr="1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495800" cy="6858000"/>
          </a:xfrm>
          <a:prstGeom prst="rect">
            <a:avLst/>
          </a:prstGeom>
        </p:spPr>
      </p:pic>
      <p:pic>
        <p:nvPicPr>
          <p:cNvPr id="9" name="Picture 8" descr="12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5800" y="0"/>
            <a:ext cx="46482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905000" y="381000"/>
            <a:ext cx="51054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সামাজিক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নৈরাজ্যের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লক্ষন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38200" y="1447800"/>
            <a:ext cx="7391400" cy="434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endParaRPr lang="en-US" sz="2400" b="1" dirty="0" smtClean="0">
              <a:latin typeface="Nikosh" pitchFamily="2" charset="0"/>
              <a:cs typeface="Nikosh" pitchFamily="2" charset="0"/>
            </a:endParaRPr>
          </a:p>
          <a:p>
            <a:pPr fontAlgn="base"/>
            <a:endParaRPr lang="en-US" sz="2400" b="1" dirty="0" smtClean="0">
              <a:latin typeface="Nikosh" pitchFamily="2" charset="0"/>
              <a:cs typeface="Nikosh" pitchFamily="2" charset="0"/>
            </a:endParaRPr>
          </a:p>
          <a:p>
            <a:pPr fontAlgn="base"/>
            <a:r>
              <a:rPr lang="as-IN" sz="2800" b="1" dirty="0" smtClean="0">
                <a:latin typeface="Nikosh" pitchFamily="2" charset="0"/>
                <a:cs typeface="Nikosh" pitchFamily="2" charset="0"/>
              </a:rPr>
              <a:t>১। মাদকাসক্তি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as-IN" sz="2800" b="1" dirty="0" smtClean="0">
                <a:latin typeface="Nikosh" pitchFamily="2" charset="0"/>
                <a:cs typeface="Nikosh" pitchFamily="2" charset="0"/>
              </a:rPr>
              <a:t>২। কিশোর অপরাধ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as-IN" sz="2800" b="1" dirty="0" smtClean="0">
                <a:latin typeface="Nikosh" pitchFamily="2" charset="0"/>
                <a:cs typeface="Nikosh" pitchFamily="2" charset="0"/>
              </a:rPr>
              <a:t>৩। অপহরণ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as-IN" sz="2800" b="1" dirty="0" smtClean="0">
                <a:latin typeface="Nikosh" pitchFamily="2" charset="0"/>
                <a:cs typeface="Nikosh" pitchFamily="2" charset="0"/>
              </a:rPr>
              <a:t>৪। অপরাধ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  </a:t>
            </a:r>
          </a:p>
          <a:p>
            <a:pPr fontAlgn="base"/>
            <a:r>
              <a:rPr lang="as-IN" sz="2800" b="1" dirty="0" smtClean="0">
                <a:latin typeface="Nikosh" pitchFamily="2" charset="0"/>
                <a:cs typeface="Nikosh" pitchFamily="2" charset="0"/>
              </a:rPr>
              <a:t>৫। আত্মহত্যা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   </a:t>
            </a:r>
            <a:r>
              <a:rPr lang="as-IN" sz="2800" b="1" dirty="0" smtClean="0">
                <a:latin typeface="Nikosh" pitchFamily="2" charset="0"/>
                <a:cs typeface="Nikosh" pitchFamily="2" charset="0"/>
              </a:rPr>
              <a:t>৬। নারী নির্যাতন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as-IN" sz="2800" b="1" dirty="0" smtClean="0">
                <a:latin typeface="Nikosh" pitchFamily="2" charset="0"/>
                <a:cs typeface="Nikosh" pitchFamily="2" charset="0"/>
              </a:rPr>
              <a:t>৭। বিবাহ বিচ্ছেদ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  </a:t>
            </a:r>
          </a:p>
          <a:p>
            <a:pPr fontAlgn="base"/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as-IN" sz="2800" b="1" dirty="0" smtClean="0">
                <a:latin typeface="Nikosh" pitchFamily="2" charset="0"/>
                <a:cs typeface="Nikosh" pitchFamily="2" charset="0"/>
              </a:rPr>
              <a:t>৮। আইনশৃঙ্খলার অবনতি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as-IN" sz="2800" b="1" dirty="0" smtClean="0">
                <a:latin typeface="Nikosh" pitchFamily="2" charset="0"/>
                <a:cs typeface="Nikosh" pitchFamily="2" charset="0"/>
              </a:rPr>
              <a:t>৯। ঘুষ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as-IN" sz="2800" b="1" dirty="0" smtClean="0">
                <a:latin typeface="Nikosh" pitchFamily="2" charset="0"/>
                <a:cs typeface="Nikosh" pitchFamily="2" charset="0"/>
              </a:rPr>
              <a:t>১০। সন্ত্রাস‌</a:t>
            </a:r>
          </a:p>
          <a:p>
            <a:pPr fontAlgn="base"/>
            <a:r>
              <a:rPr lang="as-IN" sz="2800" b="1" dirty="0" smtClean="0">
                <a:latin typeface="Nikosh" pitchFamily="2" charset="0"/>
                <a:cs typeface="Nikosh" pitchFamily="2" charset="0"/>
              </a:rPr>
              <a:t>১১। রাহাজানি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as-IN" sz="2800" b="1" dirty="0" smtClean="0">
                <a:latin typeface="Nikosh" pitchFamily="2" charset="0"/>
                <a:cs typeface="Nikosh" pitchFamily="2" charset="0"/>
              </a:rPr>
              <a:t>১২। চাদাবাজি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as-IN" sz="2800" b="1" dirty="0" smtClean="0">
                <a:latin typeface="Nikosh" pitchFamily="2" charset="0"/>
                <a:cs typeface="Nikosh" pitchFamily="2" charset="0"/>
              </a:rPr>
              <a:t>১৩। ছিনতাই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    </a:t>
            </a:r>
          </a:p>
          <a:p>
            <a:pPr fontAlgn="base"/>
            <a:r>
              <a:rPr lang="as-IN" sz="2800" b="1" dirty="0" smtClean="0">
                <a:latin typeface="Nikosh" pitchFamily="2" charset="0"/>
                <a:cs typeface="Nikosh" pitchFamily="2" charset="0"/>
              </a:rPr>
              <a:t>১৪। স্বজনপ্রীতি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as-IN" sz="2800" b="1" dirty="0" smtClean="0">
                <a:latin typeface="Nikosh" pitchFamily="2" charset="0"/>
                <a:cs typeface="Nikosh" pitchFamily="2" charset="0"/>
              </a:rPr>
              <a:t>১৫। হত্যা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   </a:t>
            </a:r>
            <a:r>
              <a:rPr lang="as-IN" sz="2800" b="1" dirty="0" smtClean="0">
                <a:latin typeface="Nikosh" pitchFamily="2" charset="0"/>
                <a:cs typeface="Nikosh" pitchFamily="2" charset="0"/>
              </a:rPr>
              <a:t>১৬। শিশুদের প্রতি অবহেলা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 </a:t>
            </a:r>
          </a:p>
          <a:p>
            <a:pPr fontAlgn="base"/>
            <a:r>
              <a:rPr lang="as-IN" sz="2800" b="1" dirty="0" smtClean="0">
                <a:latin typeface="Nikosh" pitchFamily="2" charset="0"/>
                <a:cs typeface="Nikosh" pitchFamily="2" charset="0"/>
              </a:rPr>
              <a:t>১৭। শিশুশ্রম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  </a:t>
            </a:r>
            <a:r>
              <a:rPr lang="as-IN" sz="2800" b="1" dirty="0" smtClean="0">
                <a:latin typeface="Nikosh" pitchFamily="2" charset="0"/>
                <a:cs typeface="Nikosh" pitchFamily="2" charset="0"/>
              </a:rPr>
              <a:t>১৮। স্বেচ্ছাচার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as-IN" sz="2800" b="1" dirty="0" smtClean="0">
                <a:latin typeface="Nikosh" pitchFamily="2" charset="0"/>
                <a:cs typeface="Nikosh" pitchFamily="2" charset="0"/>
              </a:rPr>
              <a:t>১৯। যৌনাচার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  </a:t>
            </a:r>
          </a:p>
          <a:p>
            <a:pPr fontAlgn="base"/>
            <a:r>
              <a:rPr lang="as-IN" sz="2800" b="1" dirty="0" smtClean="0">
                <a:latin typeface="Nikosh" pitchFamily="2" charset="0"/>
                <a:cs typeface="Nikosh" pitchFamily="2" charset="0"/>
              </a:rPr>
              <a:t>২০। যৌনব্যাধির প্রাদুর্ভাব</a:t>
            </a:r>
          </a:p>
          <a:p>
            <a:r>
              <a:rPr lang="as-IN" sz="2400" b="1" dirty="0" smtClean="0">
                <a:latin typeface="Nikosh" pitchFamily="2" charset="0"/>
                <a:cs typeface="Nikosh" pitchFamily="2" charset="0"/>
              </a:rPr>
              <a:t/>
            </a:r>
            <a:br>
              <a:rPr lang="as-IN" sz="2400" b="1" dirty="0" smtClean="0">
                <a:latin typeface="Nikosh" pitchFamily="2" charset="0"/>
                <a:cs typeface="Nikosh" pitchFamily="2" charset="0"/>
              </a:rPr>
            </a:b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447800" y="457200"/>
            <a:ext cx="6248400" cy="838200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সামাজিক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নৈরাজ্যের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কারণ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5800" y="1752600"/>
            <a:ext cx="7620000" cy="3429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as-IN" sz="2400" b="1" dirty="0" smtClean="0">
                <a:latin typeface="Nikosh" pitchFamily="2" charset="0"/>
                <a:cs typeface="Nikosh" pitchFamily="2" charset="0"/>
              </a:rPr>
              <a:t>সমাজে নৈরাজ্য সৃষ্টির পিছনে বহু কারণ কে দায়ী করা হয়। সামাজিক মূল্যবোধের যথাযথ অনুশীলন সুন্দর সমাজের গুরূত্বপূর্ণ বিষয়। মূল্যবোধের অবক্ষয়ের কারণে সমাজে নৈরাজ্য সৃষ্টি হয়। সমাজে আইন-শৃঙ্খলার অবনতি এবং শিথিলতা ঘটলে নৈরাজ্য সৃষ্টি হয়। তাছাড়া আইন-শৃঙ্খলা রক্ষাকারী প্রতিষ্ঠান কর্তৃক সাহায্যপ্রার্থী ব্যাক্তির প্রতি বৈষম্যমূলক আচরণ ও অবহেলা সমাজে নৈরাজ্য সৃষ্টি করে। সমাজের সংস্কৃতি পরিপন্থি কর্মকান্ড, অপসংস্কৃতির অনুপ্রবেশ, রাজনৈতিক অস্থিতিশীলতা, দুর্নীতি প্রভৃতির কারণে সমাজে নৈরাজ্য সৃষ্টি হয়ে থাকে।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09600" y="457200"/>
            <a:ext cx="7924800" cy="10668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3600" b="1" dirty="0" smtClean="0">
                <a:latin typeface="Nikosh" pitchFamily="2" charset="0"/>
                <a:cs typeface="Nikosh" pitchFamily="2" charset="0"/>
              </a:rPr>
              <a:t>সামাজিক নৈরাজ্য ও মূল্যবোধের অবক্ষয় প্রতিরোধে যেসকল পদক্ষেপ গ্রহণ করা উচিত?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" y="1828800"/>
            <a:ext cx="7924800" cy="419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as-IN" sz="2400" b="1" dirty="0" smtClean="0">
                <a:latin typeface="Nikosh" pitchFamily="2" charset="0"/>
                <a:cs typeface="Nikosh" pitchFamily="2" charset="0"/>
              </a:rPr>
              <a:t>১। ব্যাপক সামাজিক. আন্দোলন ও সচেতনতামূলক কার্যক্রম গ্রহণ করা।</a:t>
            </a:r>
          </a:p>
          <a:p>
            <a:pPr fontAlgn="base"/>
            <a:r>
              <a:rPr lang="as-IN" sz="2400" b="1" dirty="0" smtClean="0">
                <a:latin typeface="Nikosh" pitchFamily="2" charset="0"/>
                <a:cs typeface="Nikosh" pitchFamily="2" charset="0"/>
              </a:rPr>
              <a:t>২। আইন-শৃঙ্খলা রক্ষাকারী প্রতিষ্ঠানের কার্যক্রমে স্বচ্ছতা ও গতিশীলতা আনা।</a:t>
            </a:r>
          </a:p>
          <a:p>
            <a:pPr fontAlgn="base"/>
            <a:r>
              <a:rPr lang="as-IN" sz="2400" b="1" dirty="0" smtClean="0">
                <a:latin typeface="Nikosh" pitchFamily="2" charset="0"/>
                <a:cs typeface="Nikosh" pitchFamily="2" charset="0"/>
              </a:rPr>
              <a:t>৩। অপসংস্কৃতি রোধে ব্যাপক সচেতনতামূলক কার্যক্রম গ্রহণ করা।</a:t>
            </a:r>
          </a:p>
          <a:p>
            <a:pPr fontAlgn="base"/>
            <a:r>
              <a:rPr lang="as-IN" sz="2400" b="1" dirty="0" smtClean="0">
                <a:latin typeface="Nikosh" pitchFamily="2" charset="0"/>
                <a:cs typeface="Nikosh" pitchFamily="2" charset="0"/>
              </a:rPr>
              <a:t>৪। দুর্নীতি ও স্বজনপ্রীতি রোধে কর্মক্ষেত্রে জবাবদিহিতা ও সচেতনতামূলক কার্যক্রম গ্রহন করা।</a:t>
            </a:r>
          </a:p>
          <a:p>
            <a:pPr fontAlgn="base"/>
            <a:r>
              <a:rPr lang="as-IN" sz="2400" b="1" dirty="0" smtClean="0">
                <a:latin typeface="Nikosh" pitchFamily="2" charset="0"/>
                <a:cs typeface="Nikosh" pitchFamily="2" charset="0"/>
              </a:rPr>
              <a:t>৫। ন্যায়বিচার প্রতিষ্ঠায় প্রাতিষ্ঠানিক কার্যক্রমে স্বচ্ছতা আনা।</a:t>
            </a:r>
          </a:p>
          <a:p>
            <a:pPr fontAlgn="base"/>
            <a:r>
              <a:rPr lang="as-IN" sz="2400" b="1" dirty="0" smtClean="0">
                <a:latin typeface="Nikosh" pitchFamily="2" charset="0"/>
                <a:cs typeface="Nikosh" pitchFamily="2" charset="0"/>
              </a:rPr>
              <a:t>৬। সমাজের হিংসাত্মক কার্যক্রম রোধে সচেতনতা সৃষ্টি করা।</a:t>
            </a:r>
          </a:p>
          <a:p>
            <a:pPr fontAlgn="base"/>
            <a:r>
              <a:rPr lang="as-IN" sz="2400" b="1" dirty="0" smtClean="0">
                <a:latin typeface="Nikosh" pitchFamily="2" charset="0"/>
                <a:cs typeface="Nikosh" pitchFamily="2" charset="0"/>
              </a:rPr>
              <a:t>৭। আইনের শাসন প্রতিষ্ঠা করা প্রভৃতি।</a:t>
            </a:r>
          </a:p>
          <a:p>
            <a:pPr fontAlgn="base"/>
            <a:r>
              <a:rPr lang="as-IN" sz="2400" b="1" dirty="0" smtClean="0">
                <a:latin typeface="Nikosh" pitchFamily="2" charset="0"/>
                <a:cs typeface="Nikosh" pitchFamily="2" charset="0"/>
              </a:rPr>
              <a:t>সুতরাং আমাদের সবাইকেই এগিয়ে আসতে হবে এ সমস্যা থেকে মুক্তি লাভের জন্য। সরকার কিংবা কোনো একজনের দ্বারা এটি সমাধান করা সম্ভব নয়</a:t>
            </a:r>
            <a:r>
              <a:rPr lang="as-IN" dirty="0" smtClean="0"/>
              <a:t>।</a:t>
            </a:r>
            <a:endParaRPr lang="as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209800" y="457200"/>
            <a:ext cx="4343400" cy="6858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নারীর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প্রতি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সহিংসতা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5800" y="1447800"/>
            <a:ext cx="7620000" cy="1143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পুরুষ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নারী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কর্তৃক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বয়সের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নারীর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প্রতি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শুধু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নারী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হওয়ার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কারণে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সহিংসতা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তাই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নারীর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প্রতি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সহিংসতা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।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 descr="download (20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124200"/>
            <a:ext cx="3543300" cy="2895600"/>
          </a:xfrm>
          <a:prstGeom prst="rect">
            <a:avLst/>
          </a:prstGeom>
        </p:spPr>
      </p:pic>
      <p:pic>
        <p:nvPicPr>
          <p:cNvPr id="6" name="Picture 5" descr="main-qimg-247e592b560d49809440f24c0dc07f3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3124200"/>
            <a:ext cx="4381500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33600" y="457200"/>
            <a:ext cx="5257800" cy="762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নারীর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প্রতি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সহিংসতার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ধরন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381000" y="1600200"/>
            <a:ext cx="1447800" cy="1219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2400" b="1" dirty="0" smtClean="0">
                <a:latin typeface="Nikosh" pitchFamily="2" charset="0"/>
                <a:cs typeface="Nikosh" pitchFamily="2" charset="0"/>
              </a:rPr>
              <a:t>ধর্ষণের মাধ্যমে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2362200" y="1676400"/>
            <a:ext cx="1371600" cy="12192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2400" b="1" dirty="0" smtClean="0">
                <a:latin typeface="Nikosh" pitchFamily="2" charset="0"/>
                <a:cs typeface="Nikosh" pitchFamily="2" charset="0"/>
              </a:rPr>
              <a:t>এসিড নিক্ষেপ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343400" y="1676400"/>
            <a:ext cx="1447800" cy="1219200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2400" b="1" dirty="0" smtClean="0">
                <a:latin typeface="Nikosh" pitchFamily="2" charset="0"/>
                <a:cs typeface="Nikosh" pitchFamily="2" charset="0"/>
              </a:rPr>
              <a:t>নারী হত্যা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6324600" y="1600200"/>
            <a:ext cx="1676400" cy="1219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2400" b="1" dirty="0" smtClean="0">
                <a:latin typeface="Nikosh" pitchFamily="2" charset="0"/>
                <a:cs typeface="Nikosh" pitchFamily="2" charset="0"/>
              </a:rPr>
              <a:t>পতিতাবৃত্তি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04800" y="3124200"/>
            <a:ext cx="1447800" cy="1219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400" b="1" dirty="0" smtClean="0">
                <a:latin typeface="Nikosh" pitchFamily="2" charset="0"/>
                <a:cs typeface="Nikosh" pitchFamily="2" charset="0"/>
              </a:rPr>
              <a:t>গৃহকর্মী নির্যাতন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209800" y="3124200"/>
            <a:ext cx="1600200" cy="1219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400" b="1" dirty="0" smtClean="0">
                <a:latin typeface="Nikosh" pitchFamily="2" charset="0"/>
                <a:cs typeface="Nikosh" pitchFamily="2" charset="0"/>
              </a:rPr>
              <a:t>যৌতুকের কারণে নির্যাতন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4495800" y="3124200"/>
            <a:ext cx="1295400" cy="12192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400" b="1" dirty="0" smtClean="0">
                <a:latin typeface="Nikosh" pitchFamily="2" charset="0"/>
                <a:cs typeface="Nikosh" pitchFamily="2" charset="0"/>
              </a:rPr>
              <a:t>গর্ভপাত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477000" y="3048000"/>
            <a:ext cx="1676400" cy="1219200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400" b="1" dirty="0" smtClean="0">
                <a:latin typeface="Nikosh" pitchFamily="2" charset="0"/>
                <a:cs typeface="Nikosh" pitchFamily="2" charset="0"/>
              </a:rPr>
              <a:t>ইভটিজিং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304800" y="4572000"/>
            <a:ext cx="1524000" cy="1219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400" b="1" dirty="0" smtClean="0">
                <a:latin typeface="Nikosh" pitchFamily="2" charset="0"/>
                <a:cs typeface="Nikosh" pitchFamily="2" charset="0"/>
              </a:rPr>
              <a:t>কর্মস্থলে নির্যাতন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2057400" y="4648200"/>
            <a:ext cx="1524000" cy="11430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400" b="1" dirty="0" smtClean="0">
                <a:latin typeface="Nikosh" pitchFamily="2" charset="0"/>
                <a:cs typeface="Nikosh" pitchFamily="2" charset="0"/>
              </a:rPr>
              <a:t>বাল্য</a:t>
            </a:r>
            <a:endParaRPr lang="en-US" sz="2400" b="1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as-IN" sz="2400" b="1" dirty="0" smtClean="0">
                <a:latin typeface="Nikosh" pitchFamily="2" charset="0"/>
                <a:cs typeface="Nikosh" pitchFamily="2" charset="0"/>
              </a:rPr>
              <a:t>বিবাহ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733800" y="4572000"/>
            <a:ext cx="1676400" cy="1295400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400" b="1" dirty="0" smtClean="0">
                <a:latin typeface="Nikosh" pitchFamily="2" charset="0"/>
                <a:cs typeface="Nikosh" pitchFamily="2" charset="0"/>
              </a:rPr>
              <a:t>পুলিশ কর্তৃক নির্যাতন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562600" y="4572000"/>
            <a:ext cx="1676400" cy="121920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s-IN" sz="2400" b="1" dirty="0" smtClean="0">
                <a:latin typeface="Nikosh" pitchFamily="2" charset="0"/>
                <a:cs typeface="Nikosh" pitchFamily="2" charset="0"/>
              </a:rPr>
              <a:t>রাষ্ট্রীয় নির্যাতন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7315200" y="4495800"/>
            <a:ext cx="1371600" cy="1219200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ফতোয়া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133600" y="457200"/>
            <a:ext cx="4495800" cy="533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নারীর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প্রতি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সহিংসতার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কারণ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5800" y="1143000"/>
            <a:ext cx="7924800" cy="1905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সমাজে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নারীর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প্রতি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সহিংসতার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বহুবিধ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কারণ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রয়েছে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।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আমাদের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সমাজে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নারীকে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দূর্বল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অপারদর্শী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ভাবা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।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ধর্মীয়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বিভিন্ন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আচার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অনুষ্ঠান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বিরত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রাখা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।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যৌতুক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বাল্য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বিবাহ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বহু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বিবাহ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ক্রমাগত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কন্যা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সন্তানের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জন্ম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ফলে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পুত্র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সন্তানের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প্রতি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আগ্রহী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হয়ে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উঠা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প্রভৃতি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সামাজিক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দৃষ্টিভঙ্গি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নারীর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প্রতি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সহিংসতা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বৃদ্ধিতে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প্রভাব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ফেলছে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।</a:t>
            </a:r>
            <a:endParaRPr lang="en-US" sz="24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514600" y="3200400"/>
            <a:ext cx="38862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নারীর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প্রতি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সহিংসতা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রোধের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উপায়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09600" y="3810000"/>
            <a:ext cx="7924800" cy="2133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2400" b="1" dirty="0" smtClean="0">
              <a:latin typeface="Nikosh" pitchFamily="2" charset="0"/>
              <a:cs typeface="Nikosh" pitchFamily="2" charset="0"/>
            </a:endParaRPr>
          </a:p>
          <a:p>
            <a:pPr algn="just"/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১ ।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নারীর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ক্ষমাতায়ন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     </a:t>
            </a:r>
          </a:p>
          <a:p>
            <a:pPr algn="just"/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২ ।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আইন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প্রণয়ন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যথাযথ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প্রয়োগ</a:t>
            </a:r>
            <a:endParaRPr lang="en-US" sz="2400" b="1" dirty="0" smtClean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  <a:p>
            <a:pPr algn="just"/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৩ ।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পরিবারে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নৈতিক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প্রদান</a:t>
            </a:r>
            <a:endParaRPr lang="en-US" sz="2400" b="1" dirty="0" smtClean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  <a:p>
            <a:pPr algn="just"/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৪ ।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সামাজিক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চাপ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প্রয়োগ</a:t>
            </a:r>
            <a:endParaRPr lang="en-US" sz="2400" b="1" dirty="0" smtClean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  <a:p>
            <a:pPr algn="just"/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৫ ।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ইলেট্রনিক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প্রিন্ট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মিডিয়ায়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প্রচার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জন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সচেনতা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বৃদ্ধি</a:t>
            </a:r>
            <a:endParaRPr lang="en-US" sz="2400" b="1" dirty="0" smtClean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  <a:p>
            <a:pPr algn="just"/>
            <a:endParaRPr lang="en-US" sz="2400" b="1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048000" y="304800"/>
            <a:ext cx="2667000" cy="533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সড়ক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দূর্ঘটনা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" y="1066800"/>
            <a:ext cx="7696200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চালক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মালিক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ট্রাফিক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পুলিশ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এবং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রাস্তার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ত্র্রুটি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দুর্বলতাজনীত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কারনে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সড়কে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যে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দূর্ঘটনা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তাই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সড়ক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দূর্ঘটনা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।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62000" y="2209800"/>
            <a:ext cx="2895600" cy="533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সড়ক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দূর্ঘটনার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কারণ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400" y="2971800"/>
            <a:ext cx="3886200" cy="30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 smtClean="0">
                <a:latin typeface="Nikosh" pitchFamily="2" charset="0"/>
                <a:cs typeface="Nikosh" pitchFamily="2" charset="0"/>
              </a:rPr>
              <a:t>১ ।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অদক্ষ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প্রশিক্ষন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বিহীন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চালক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।</a:t>
            </a:r>
          </a:p>
          <a:p>
            <a:r>
              <a:rPr lang="en-US" sz="2400" b="1" dirty="0" smtClean="0">
                <a:latin typeface="Nikosh" pitchFamily="2" charset="0"/>
                <a:cs typeface="Nikosh" pitchFamily="2" charset="0"/>
              </a:rPr>
              <a:t>২ ।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অতিরিক্ত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মালামাল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বহন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।</a:t>
            </a:r>
          </a:p>
          <a:p>
            <a:r>
              <a:rPr lang="en-US" sz="2400" b="1" dirty="0" smtClean="0">
                <a:latin typeface="Nikosh" pitchFamily="2" charset="0"/>
                <a:cs typeface="Nikosh" pitchFamily="2" charset="0"/>
              </a:rPr>
              <a:t>৩ ।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ট্রাফিক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আইন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মানা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।</a:t>
            </a:r>
          </a:p>
          <a:p>
            <a:r>
              <a:rPr lang="en-US" sz="2400" b="1" dirty="0" smtClean="0">
                <a:latin typeface="Nikosh" pitchFamily="2" charset="0"/>
                <a:cs typeface="Nikosh" pitchFamily="2" charset="0"/>
              </a:rPr>
              <a:t>৪ ।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নেশাগ্রস্থ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হয়ে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গাড়ি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চালানো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।</a:t>
            </a:r>
          </a:p>
          <a:p>
            <a:r>
              <a:rPr lang="en-US" sz="2400" b="1" dirty="0" smtClean="0">
                <a:latin typeface="Nikosh" pitchFamily="2" charset="0"/>
                <a:cs typeface="Nikosh" pitchFamily="2" charset="0"/>
              </a:rPr>
              <a:t>৫ ।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বেপরোয়া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গতিতে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গাড়ি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চালানো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।</a:t>
            </a:r>
          </a:p>
          <a:p>
            <a:r>
              <a:rPr lang="en-US" sz="2400" b="1" dirty="0" smtClean="0">
                <a:latin typeface="Nikosh" pitchFamily="2" charset="0"/>
                <a:cs typeface="Nikosh" pitchFamily="2" charset="0"/>
              </a:rPr>
              <a:t>৬ ।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ফিটনেস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বিহীন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গাড়ি</a:t>
            </a:r>
            <a:endParaRPr lang="en-US" sz="2400" b="1" dirty="0" smtClean="0">
              <a:latin typeface="Nikosh" pitchFamily="2" charset="0"/>
              <a:cs typeface="Nikosh" pitchFamily="2" charset="0"/>
            </a:endParaRPr>
          </a:p>
          <a:p>
            <a:r>
              <a:rPr lang="en-US" sz="2400" b="1" dirty="0" smtClean="0">
                <a:latin typeface="Nikosh" pitchFamily="2" charset="0"/>
                <a:cs typeface="Nikosh" pitchFamily="2" charset="0"/>
              </a:rPr>
              <a:t>৭ ।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অপ্রশস্ত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রাস্তা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ঝুকিপূর্ণ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রাস্তা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।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05400" y="2286000"/>
            <a:ext cx="3352800" cy="457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সড়ক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দূর্ঘটনামুক্ত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রাখার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উপায়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24400" y="2971800"/>
            <a:ext cx="4038600" cy="3048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000" b="1" dirty="0" smtClean="0">
                <a:latin typeface="Nikosh" pitchFamily="2" charset="0"/>
                <a:cs typeface="Nikosh" pitchFamily="2" charset="0"/>
              </a:rPr>
              <a:t>১ ।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চালকদের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উপযুক্ত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প্রশিক্ষন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দেয়া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pPr algn="just"/>
            <a:r>
              <a:rPr lang="en-US" sz="2000" b="1" dirty="0" smtClean="0">
                <a:latin typeface="Nikosh" pitchFamily="2" charset="0"/>
                <a:cs typeface="Nikosh" pitchFamily="2" charset="0"/>
              </a:rPr>
              <a:t>২ ।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ভারি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যানবাহন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চলাচলের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আলাদা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লেনের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ব্যবস্থা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।</a:t>
            </a:r>
          </a:p>
          <a:p>
            <a:pPr algn="just"/>
            <a:r>
              <a:rPr lang="en-US" sz="2000" b="1" dirty="0" smtClean="0">
                <a:latin typeface="Nikosh" pitchFamily="2" charset="0"/>
                <a:cs typeface="Nikosh" pitchFamily="2" charset="0"/>
              </a:rPr>
              <a:t>৩ ।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ঝুকিপূর্ণ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রাস্তা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ব্রিজ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কালভার্ট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সংস্কার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পুনঃনির্মান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।</a:t>
            </a:r>
          </a:p>
          <a:p>
            <a:pPr algn="just"/>
            <a:r>
              <a:rPr lang="en-US" sz="2000" b="1" dirty="0" smtClean="0">
                <a:latin typeface="Nikosh" pitchFamily="2" charset="0"/>
                <a:cs typeface="Nikosh" pitchFamily="2" charset="0"/>
              </a:rPr>
              <a:t>৪ ।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রাস্তার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পাসে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ঘর-বাড়ি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দোকান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বাজার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স্থাপন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।</a:t>
            </a:r>
          </a:p>
          <a:p>
            <a:pPr algn="just"/>
            <a:r>
              <a:rPr lang="en-US" sz="2000" b="1" dirty="0" smtClean="0">
                <a:latin typeface="Nikosh" pitchFamily="2" charset="0"/>
                <a:cs typeface="Nikosh" pitchFamily="2" charset="0"/>
              </a:rPr>
              <a:t>৫ ।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আইন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প্রয়োগকারী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সংস্থাকে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সচেনতর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সহিত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দ্বায়িত্ব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পালন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000" b="1" dirty="0" err="1" smtClean="0">
                <a:latin typeface="Nikosh" pitchFamily="2" charset="0"/>
                <a:cs typeface="Nikosh" pitchFamily="2" charset="0"/>
              </a:rPr>
              <a:t>করা</a:t>
            </a:r>
            <a:r>
              <a:rPr lang="en-US" sz="2000" b="1" dirty="0" smtClean="0">
                <a:latin typeface="Nikosh" pitchFamily="2" charset="0"/>
                <a:cs typeface="Nikosh" pitchFamily="2" charset="0"/>
              </a:rPr>
              <a:t> ।</a:t>
            </a:r>
            <a:endParaRPr lang="en-US" sz="20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743200" y="457200"/>
            <a:ext cx="3429000" cy="533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জঙ্গীবাদ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" y="1295400"/>
            <a:ext cx="79248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জঙ্গী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বলতে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তাদের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বুজায়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যারা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যুদ্ধবাজ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আক্রমানণাত্মক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হিংসাত্মক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ধ্বংসকারী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।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তারা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সমাজ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অননুমোদিত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পন্থায়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সমবেত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ভাবে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কাজ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করে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।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জঙ্গীরা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চরম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হিংসাত্মক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পন্থার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আশ্রয়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নেয়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।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2667000"/>
            <a:ext cx="3048000" cy="3810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জঙ্গীবাদের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কারণ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5800" y="3276600"/>
            <a:ext cx="3581400" cy="2819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latin typeface="Nikosh" pitchFamily="2" charset="0"/>
                <a:cs typeface="Nikosh" pitchFamily="2" charset="0"/>
              </a:rPr>
              <a:t>১ ।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বিশেষ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কোন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গোষ্ঠির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চরম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রাজনৈতিক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কিংবা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উগ্র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ধর্মীয়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অধিকার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আদায়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।</a:t>
            </a:r>
          </a:p>
          <a:p>
            <a:pPr algn="just"/>
            <a:r>
              <a:rPr lang="en-US" sz="2400" b="1" dirty="0" smtClean="0">
                <a:latin typeface="Nikosh" pitchFamily="2" charset="0"/>
                <a:cs typeface="Nikosh" pitchFamily="2" charset="0"/>
              </a:rPr>
              <a:t>২ ।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রাজনৈতিক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উদ্দেশ্যে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দেশকে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অস্থিতিশীল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রাখা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। </a:t>
            </a:r>
          </a:p>
          <a:p>
            <a:pPr algn="just"/>
            <a:r>
              <a:rPr lang="en-US" sz="2400" b="1" dirty="0" smtClean="0">
                <a:latin typeface="Nikosh" pitchFamily="2" charset="0"/>
                <a:cs typeface="Nikosh" pitchFamily="2" charset="0"/>
              </a:rPr>
              <a:t>৩ ।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জীব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জগ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ৎ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সম্পর্কে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ত্রটিপূর্ণ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ধারনা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কিংবা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ধর্মীয়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অজ্ঞতা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।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05400" y="2667000"/>
            <a:ext cx="30480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জঙ্গীবাদ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প্রতিরোধ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648200" y="3352800"/>
            <a:ext cx="4038600" cy="2667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১ ।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ব্যাপক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সামাজিক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আন্দোলন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গড়ে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তোলা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।</a:t>
            </a:r>
          </a:p>
          <a:p>
            <a:pPr algn="just"/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২ ।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ছাত্র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আভিভাবকদের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সচেতন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থাকা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।</a:t>
            </a:r>
          </a:p>
          <a:p>
            <a:pPr algn="just"/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৩ ।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রাজনৈতিক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ধর্মীয়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ধারনার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সঠিক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দেয়া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।</a:t>
            </a:r>
            <a:endParaRPr lang="en-US" sz="2400" b="1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71800" y="457200"/>
            <a:ext cx="2743200" cy="5334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দূর্ণীতি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3400" y="1295400"/>
            <a:ext cx="8077200" cy="53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ব্যাক্তি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গোষ্ঠি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কর্তৃক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অবৈধ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পন্থায়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নীতি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বহির্ভুত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বা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জনসার্থ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বিরোধী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কাজই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দূর্ণীতি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43000" y="2133600"/>
            <a:ext cx="24384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দূর্ণীতির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কারণ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04800" y="2743200"/>
            <a:ext cx="3886200" cy="3276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latin typeface="Nikosh" pitchFamily="2" charset="0"/>
                <a:cs typeface="Nikosh" pitchFamily="2" charset="0"/>
              </a:rPr>
              <a:t>১ ।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লোভ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উচ্চাভিলাষী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মনোভাব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।</a:t>
            </a:r>
          </a:p>
          <a:p>
            <a:pPr algn="just"/>
            <a:r>
              <a:rPr lang="en-US" sz="2400" b="1" dirty="0" smtClean="0">
                <a:latin typeface="Nikosh" pitchFamily="2" charset="0"/>
                <a:cs typeface="Nikosh" pitchFamily="2" charset="0"/>
              </a:rPr>
              <a:t>২ ।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পরিবারের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অতিরিক্ত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চাহিদা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।</a:t>
            </a:r>
          </a:p>
          <a:p>
            <a:pPr algn="just"/>
            <a:r>
              <a:rPr lang="en-US" sz="2400" b="1" dirty="0" smtClean="0">
                <a:latin typeface="Nikosh" pitchFamily="2" charset="0"/>
                <a:cs typeface="Nikosh" pitchFamily="2" charset="0"/>
              </a:rPr>
              <a:t>৩ ।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রাজনীতিতে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গনতন্ত্র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চর্চার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অভাব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 ও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অরাজনৈতিক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ভাবে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ক্ষমতা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দখল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।</a:t>
            </a:r>
          </a:p>
          <a:p>
            <a:pPr algn="just"/>
            <a:r>
              <a:rPr lang="en-US" sz="2400" b="1" dirty="0" smtClean="0">
                <a:latin typeface="Nikosh" pitchFamily="2" charset="0"/>
                <a:cs typeface="Nikosh" pitchFamily="2" charset="0"/>
              </a:rPr>
              <a:t>৪ ।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ক্ষমতা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প্রতিপত্তি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অধীক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ধনী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হওয়ার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আশায়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।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181600" y="2133600"/>
            <a:ext cx="2819400" cy="381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প্রতিরোধ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343400" y="2819400"/>
            <a:ext cx="4343400" cy="3200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১ ।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গনসচেনতা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সামাজিক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আন্দোলন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।</a:t>
            </a:r>
          </a:p>
          <a:p>
            <a:pPr algn="just"/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২ ।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গনমাধ্যমে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দূর্ণীতি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বিষয়ে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তথ্য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প্রচার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।</a:t>
            </a:r>
          </a:p>
          <a:p>
            <a:pPr algn="just"/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৩ ।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সমাজের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সর্বস্তরে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জবাবদিহীতা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।</a:t>
            </a:r>
          </a:p>
          <a:p>
            <a:pPr algn="just"/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৪ ।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উপার্জন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ব্যয়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সমপদের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হিসাব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প্রদান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।</a:t>
            </a:r>
          </a:p>
          <a:p>
            <a:pPr algn="just"/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৫ ।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কর্মসংস্থান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সৃষ্টি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আইনের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শাসন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প্রতিষ্ঠা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।</a:t>
            </a:r>
            <a:endParaRPr lang="en-US" sz="2400" b="1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971800" y="457200"/>
            <a:ext cx="3048000" cy="762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জোড়ায়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কাজ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 descr="download8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676400"/>
            <a:ext cx="5867400" cy="22098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14400" y="4419600"/>
            <a:ext cx="7086600" cy="1219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বাংলাদেশের</a:t>
            </a:r>
            <a:r>
              <a:rPr lang="en-US" sz="36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সামাজিক</a:t>
            </a:r>
            <a:r>
              <a:rPr lang="en-US" sz="36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সমস্যা</a:t>
            </a:r>
            <a:r>
              <a:rPr lang="en-US" sz="36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গুলোর</a:t>
            </a:r>
            <a:r>
              <a:rPr lang="en-US" sz="36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একটি</a:t>
            </a:r>
            <a:r>
              <a:rPr lang="en-US" sz="36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তালিকা</a:t>
            </a:r>
            <a:r>
              <a:rPr lang="en-US" sz="36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তৈরী</a:t>
            </a:r>
            <a:r>
              <a:rPr lang="en-US" sz="36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কর</a:t>
            </a:r>
            <a:r>
              <a:rPr lang="en-US" sz="36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।</a:t>
            </a:r>
            <a:endParaRPr lang="en-US" sz="3600" b="1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590800" y="381000"/>
            <a:ext cx="3124200" cy="533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পরিচিতি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 descr="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9200" y="1143000"/>
            <a:ext cx="1828800" cy="1828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19200" y="3276600"/>
            <a:ext cx="1752600" cy="4616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শিক্ষক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পরিচিতি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33400" y="3810000"/>
            <a:ext cx="3200400" cy="2286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নজমুল</a:t>
            </a:r>
            <a:r>
              <a:rPr lang="en-US" sz="28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হাসান</a:t>
            </a:r>
            <a:r>
              <a:rPr lang="en-US" sz="28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চৌধুরী</a:t>
            </a:r>
            <a:endParaRPr lang="en-US" sz="2800" b="1" dirty="0" smtClean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শিক্ষক</a:t>
            </a:r>
            <a:endParaRPr lang="en-US" sz="2400" b="1" dirty="0" smtClean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হরিপুর</a:t>
            </a:r>
            <a:r>
              <a:rPr lang="en-US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আলী</a:t>
            </a:r>
            <a:r>
              <a:rPr lang="en-US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আকবর</a:t>
            </a:r>
            <a:r>
              <a:rPr lang="en-US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উচ্চ</a:t>
            </a:r>
            <a:r>
              <a:rPr lang="en-US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বিদ্যালয়</a:t>
            </a:r>
            <a:endParaRPr lang="en-US" b="1" dirty="0" smtClean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ছাগলনাইয়া</a:t>
            </a:r>
            <a:r>
              <a:rPr lang="en-US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ফেনী</a:t>
            </a:r>
            <a:endParaRPr lang="en-US" b="1" dirty="0" smtClean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মোবাইল-০১৮১৫৪৫৬০৭২</a:t>
            </a:r>
            <a:endParaRPr lang="en-US" b="1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7" name="Picture 6" descr="download (4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9800" y="1066800"/>
            <a:ext cx="1600200" cy="1828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62600" y="3124200"/>
            <a:ext cx="23622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পাঠ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পরিচিতি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800600" y="3886200"/>
            <a:ext cx="3886200" cy="2209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বিষয়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–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বাংলাদেশ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বিশ্বপরিচয়</a:t>
            </a:r>
            <a:endParaRPr lang="en-US" sz="2400" b="1" dirty="0" smtClean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শ্রেণি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-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নবম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/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দশম</a:t>
            </a:r>
            <a:endParaRPr lang="en-US" sz="2400" b="1" dirty="0" smtClean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পঞ্চদশ</a:t>
            </a:r>
            <a:r>
              <a:rPr lang="en-US" sz="2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অধ্যায়</a:t>
            </a:r>
            <a:endParaRPr lang="en-US" sz="2400" b="1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048000" y="533400"/>
            <a:ext cx="2667000" cy="6096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দলীয়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কাজ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 descr="download (5)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1676400"/>
            <a:ext cx="2552700" cy="17907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85800" y="3886200"/>
            <a:ext cx="7772400" cy="1752600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নারীর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প্রতি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সহিংসতার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কারণ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গুলো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বর্ননা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।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667000" y="533400"/>
            <a:ext cx="33528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বাড়ির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কাজ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 descr="8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1447800"/>
            <a:ext cx="7010400" cy="2819400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609600" y="4800600"/>
            <a:ext cx="7848600" cy="10668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জঙ্গীবাদ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প্রতিরোধে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পরিবারের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ভূমিকা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বিশ্লেষন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কর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।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143000" y="685800"/>
            <a:ext cx="7010400" cy="1752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সবাইকে</a:t>
            </a:r>
            <a:r>
              <a:rPr lang="en-US" sz="6000" b="1" dirty="0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" pitchFamily="2" charset="0"/>
                <a:cs typeface="Nikosh" pitchFamily="2" charset="0"/>
              </a:rPr>
              <a:t>ধন্যবাদ</a:t>
            </a:r>
            <a:endParaRPr lang="en-US" sz="6000" b="1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</p:txBody>
      </p:sp>
      <p:pic>
        <p:nvPicPr>
          <p:cNvPr id="4" name="Picture 3" descr="natureflow_y2vir75q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2971800"/>
            <a:ext cx="4648200" cy="3048000"/>
          </a:xfrm>
          <a:prstGeom prst="rect">
            <a:avLst/>
          </a:prstGeom>
        </p:spPr>
      </p:pic>
      <p:pic>
        <p:nvPicPr>
          <p:cNvPr id="5" name="Picture 4" descr="11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pic>
        <p:nvPicPr>
          <p:cNvPr id="6" name="Picture 5" descr="222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95600" y="457200"/>
            <a:ext cx="312420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পাঠ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শিরনাম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43000" y="2514600"/>
            <a:ext cx="7010400" cy="2743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বাংলাদেশের</a:t>
            </a:r>
            <a:r>
              <a:rPr lang="en-US" sz="5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সামাজিক</a:t>
            </a:r>
            <a:r>
              <a:rPr lang="en-US" sz="5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সমস্যা</a:t>
            </a:r>
            <a:r>
              <a:rPr lang="en-US" sz="5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ও </a:t>
            </a:r>
          </a:p>
          <a:p>
            <a:pPr algn="ctr"/>
            <a:r>
              <a:rPr lang="en-US" sz="5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এর</a:t>
            </a:r>
            <a:r>
              <a:rPr lang="en-US" sz="54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প্রতিকার</a:t>
            </a:r>
            <a:endParaRPr lang="en-US" sz="5400" b="1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100939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28600"/>
            <a:ext cx="3962400" cy="1866900"/>
          </a:xfrm>
          <a:prstGeom prst="rect">
            <a:avLst/>
          </a:prstGeom>
        </p:spPr>
      </p:pic>
      <p:pic>
        <p:nvPicPr>
          <p:cNvPr id="4" name="Picture 3" descr="download (19)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228601"/>
            <a:ext cx="3657600" cy="1828800"/>
          </a:xfrm>
          <a:prstGeom prst="rect">
            <a:avLst/>
          </a:prstGeom>
        </p:spPr>
      </p:pic>
      <p:pic>
        <p:nvPicPr>
          <p:cNvPr id="5" name="Picture 4" descr="download (20)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" y="4191000"/>
            <a:ext cx="3657600" cy="1981200"/>
          </a:xfrm>
          <a:prstGeom prst="rect">
            <a:avLst/>
          </a:prstGeom>
        </p:spPr>
      </p:pic>
      <p:pic>
        <p:nvPicPr>
          <p:cNvPr id="6" name="Picture 5" descr="images (5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5600" y="2286000"/>
            <a:ext cx="3429000" cy="1685925"/>
          </a:xfrm>
          <a:prstGeom prst="rect">
            <a:avLst/>
          </a:prstGeom>
        </p:spPr>
      </p:pic>
      <p:pic>
        <p:nvPicPr>
          <p:cNvPr id="7" name="Picture 6" descr="download (21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53000" y="4191000"/>
            <a:ext cx="3771900" cy="1943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819400" y="381000"/>
            <a:ext cx="32766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শিখনফল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1752600"/>
            <a:ext cx="8458200" cy="3733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latin typeface="Nikosh" pitchFamily="2" charset="0"/>
                <a:cs typeface="Nikosh" pitchFamily="2" charset="0"/>
              </a:rPr>
              <a:t>১ ।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বাংলাদেশের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সামাজিক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সমস্যা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গুলো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চিহ্নিত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। </a:t>
            </a:r>
          </a:p>
          <a:p>
            <a:r>
              <a:rPr lang="en-US" sz="3200" b="1" dirty="0" smtClean="0">
                <a:latin typeface="Nikosh" pitchFamily="2" charset="0"/>
                <a:cs typeface="Nikosh" pitchFamily="2" charset="0"/>
              </a:rPr>
              <a:t>২ ।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সামাজিক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সমস্যা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গুলোর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কারন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ব্যাখ্যা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পাবে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।</a:t>
            </a:r>
          </a:p>
          <a:p>
            <a:r>
              <a:rPr lang="en-US" sz="3200" b="1" dirty="0" smtClean="0">
                <a:latin typeface="Nikosh" pitchFamily="2" charset="0"/>
                <a:cs typeface="Nikosh" pitchFamily="2" charset="0"/>
              </a:rPr>
              <a:t>৩ ।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সমস্যা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সমাধানে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কি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করণীয়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তা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বিশ্লেষন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b="1" dirty="0" err="1" smtClean="0">
                <a:latin typeface="Nikosh" pitchFamily="2" charset="0"/>
                <a:cs typeface="Nikosh" pitchFamily="2" charset="0"/>
              </a:rPr>
              <a:t>পারবে</a:t>
            </a:r>
            <a:r>
              <a:rPr lang="en-US" sz="3200" b="1" dirty="0" smtClean="0">
                <a:latin typeface="Nikosh" pitchFamily="2" charset="0"/>
                <a:cs typeface="Nikosh" pitchFamily="2" charset="0"/>
              </a:rPr>
              <a:t> ।</a:t>
            </a:r>
            <a:endParaRPr lang="en-US" sz="32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590800" y="609600"/>
            <a:ext cx="35814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সামাজিক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সমস্যা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762000" y="1600200"/>
            <a:ext cx="7620000" cy="1066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সামাজিক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সমস্যা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হল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সমাজের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এমন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এক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অস্বাভাবিক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অবস্থা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যা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অধিকাংশ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লোককে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প্রভাবিত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করে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এবং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এ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অবস্থা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থেকে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উত্তোরণের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জন্য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সকলকে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একযোগে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কাজ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করতে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হয়</a:t>
            </a:r>
            <a:r>
              <a:rPr lang="en-US" sz="2400" b="1" dirty="0" smtClean="0">
                <a:solidFill>
                  <a:schemeClr val="tx1"/>
                </a:solidFill>
                <a:latin typeface="Nikosh" pitchFamily="2" charset="0"/>
                <a:cs typeface="Nikosh" pitchFamily="2" charset="0"/>
              </a:rPr>
              <a:t> ।</a:t>
            </a:r>
            <a:endParaRPr lang="en-US" sz="2400" b="1" dirty="0">
              <a:solidFill>
                <a:schemeClr val="tx1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3048000"/>
            <a:ext cx="7772400" cy="838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সামাজিক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পরিবর্তনের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সামাজিক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সমস্যার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গভির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সম্পর্ক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রয়েছে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685800" y="4495800"/>
            <a:ext cx="762000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সমাজভেদে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সামাজিক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সমস্যার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রুপ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পরিবর্তিত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b="1" dirty="0" err="1" smtClean="0">
                <a:latin typeface="Nikosh" pitchFamily="2" charset="0"/>
                <a:cs typeface="Nikosh" pitchFamily="2" charset="0"/>
              </a:rPr>
              <a:t>হয়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 ।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609600" y="381000"/>
            <a:ext cx="8077200" cy="1066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সমাজ</a:t>
            </a:r>
            <a:r>
              <a:rPr lang="en-US" sz="28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সৃষ্টির</a:t>
            </a:r>
            <a:r>
              <a:rPr lang="en-US" sz="28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লগ্ন</a:t>
            </a:r>
            <a:r>
              <a:rPr lang="en-US" sz="28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থেকেই</a:t>
            </a:r>
            <a:r>
              <a:rPr lang="en-US" sz="28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 </a:t>
            </a:r>
            <a:r>
              <a:rPr lang="en-US" sz="28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সামাজিক</a:t>
            </a:r>
            <a:r>
              <a:rPr lang="en-US" sz="28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সমস্যা</a:t>
            </a:r>
            <a:r>
              <a:rPr lang="en-US" sz="28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ছিল</a:t>
            </a:r>
            <a:r>
              <a:rPr lang="en-US" sz="28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, </a:t>
            </a:r>
            <a:r>
              <a:rPr lang="en-US" sz="28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এখন</a:t>
            </a:r>
            <a:r>
              <a:rPr lang="en-US" sz="28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আছে</a:t>
            </a:r>
            <a:r>
              <a:rPr lang="en-US" sz="28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। </a:t>
            </a:r>
          </a:p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শুধু</a:t>
            </a:r>
            <a:r>
              <a:rPr lang="en-US" sz="28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সমস্যার</a:t>
            </a:r>
            <a:r>
              <a:rPr lang="en-US" sz="28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প্রকৃতি</a:t>
            </a:r>
            <a:r>
              <a:rPr lang="en-US" sz="28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ও </a:t>
            </a:r>
            <a:r>
              <a:rPr lang="en-US" sz="28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ধরনের</a:t>
            </a:r>
            <a:r>
              <a:rPr lang="en-US" sz="28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পার্থক্য</a:t>
            </a:r>
            <a:r>
              <a:rPr lang="en-US" sz="28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ঘটেছে</a:t>
            </a:r>
            <a:r>
              <a:rPr lang="en-US" sz="28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।</a:t>
            </a:r>
            <a:endParaRPr lang="en-US" sz="2800" b="1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752600"/>
            <a:ext cx="79248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বাংলাদেশে</a:t>
            </a:r>
            <a:r>
              <a:rPr lang="en-US" sz="28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বহু</a:t>
            </a:r>
            <a:r>
              <a:rPr lang="en-US" sz="28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সামাজিক</a:t>
            </a:r>
            <a:r>
              <a:rPr lang="en-US" sz="28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সমস্যা</a:t>
            </a:r>
            <a:r>
              <a:rPr lang="en-US" sz="28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আছে</a:t>
            </a:r>
            <a:r>
              <a:rPr lang="en-US" sz="28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85800" y="2667000"/>
            <a:ext cx="2057400" cy="1219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সামাজিক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</a:p>
          <a:p>
            <a:pPr algn="ctr"/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নৈরাজ্য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971800" y="2667000"/>
            <a:ext cx="2057400" cy="12192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মূল্যবোধের</a:t>
            </a:r>
            <a:endParaRPr lang="en-US" sz="2800" b="1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অবক্ষয়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Oval 6"/>
          <p:cNvSpPr/>
          <p:nvPr/>
        </p:nvSpPr>
        <p:spPr>
          <a:xfrm>
            <a:off x="5486400" y="2667000"/>
            <a:ext cx="2057400" cy="1219200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নারীর</a:t>
            </a:r>
            <a:r>
              <a:rPr lang="en-US" sz="28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প্রতি</a:t>
            </a:r>
            <a:endParaRPr lang="en-US" sz="2800" b="1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সহিংসতা</a:t>
            </a:r>
            <a:endParaRPr lang="en-US" sz="2800" b="1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685800" y="4267200"/>
            <a:ext cx="2057400" cy="1219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সড়ক</a:t>
            </a:r>
            <a:endParaRPr lang="en-US" sz="2800" b="1" dirty="0" smtClean="0"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800" b="1" dirty="0" err="1" smtClean="0">
                <a:latin typeface="Nikosh" pitchFamily="2" charset="0"/>
                <a:cs typeface="Nikosh" pitchFamily="2" charset="0"/>
              </a:rPr>
              <a:t>দূর্ঘটনা</a:t>
            </a:r>
            <a:endParaRPr lang="en-US" sz="28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971800" y="4343400"/>
            <a:ext cx="2057400" cy="12192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জঙ্গীবাদ</a:t>
            </a:r>
            <a:endParaRPr lang="en-US" sz="2800" b="1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410200" y="4419600"/>
            <a:ext cx="2057400" cy="1219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দূর্ণীতি</a:t>
            </a:r>
            <a:endParaRPr lang="en-US" sz="2800" b="1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3200400" y="381000"/>
            <a:ext cx="2667000" cy="8382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একক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কাজ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295400" y="2057400"/>
            <a:ext cx="6324600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সামাজিক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সমস্যা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কি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?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19200" y="3505200"/>
            <a:ext cx="6400800" cy="1219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কিসের</a:t>
            </a:r>
            <a:r>
              <a:rPr lang="en-US" sz="36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সাথে</a:t>
            </a:r>
            <a:r>
              <a:rPr lang="en-US" sz="36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সামাজিক</a:t>
            </a:r>
            <a:r>
              <a:rPr lang="en-US" sz="36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সমস্যার</a:t>
            </a:r>
            <a:r>
              <a:rPr lang="en-US" sz="36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গভির</a:t>
            </a:r>
            <a:r>
              <a:rPr lang="en-US" sz="36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সম্পর্ক</a:t>
            </a:r>
            <a:r>
              <a:rPr lang="en-US" sz="36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রেয়ছে</a:t>
            </a:r>
            <a:r>
              <a:rPr lang="en-US" sz="3600" b="1" dirty="0" smtClean="0">
                <a:solidFill>
                  <a:srgbClr val="002060"/>
                </a:solidFill>
                <a:latin typeface="Nikosh" pitchFamily="2" charset="0"/>
                <a:cs typeface="Nikosh" pitchFamily="2" charset="0"/>
              </a:rPr>
              <a:t> ?</a:t>
            </a:r>
            <a:endParaRPr lang="en-US" sz="3600" b="1" dirty="0">
              <a:solidFill>
                <a:srgbClr val="002060"/>
              </a:solidFill>
              <a:latin typeface="Nikosh" pitchFamily="2" charset="0"/>
              <a:cs typeface="Nikosh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2667000" y="533400"/>
            <a:ext cx="3810000" cy="609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সামাজিক</a:t>
            </a:r>
            <a:r>
              <a:rPr lang="en-US" sz="3600" b="1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600" b="1" dirty="0" err="1" smtClean="0">
                <a:latin typeface="Nikosh" pitchFamily="2" charset="0"/>
                <a:cs typeface="Nikosh" pitchFamily="2" charset="0"/>
              </a:rPr>
              <a:t>নৈরাজ্য</a:t>
            </a:r>
            <a:endParaRPr lang="en-US" sz="3600" b="1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" y="1447800"/>
            <a:ext cx="7924800" cy="198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as-IN" sz="2400" b="1" dirty="0" smtClean="0">
                <a:latin typeface="Nikosh" pitchFamily="2" charset="0"/>
                <a:cs typeface="Nikosh" pitchFamily="2" charset="0"/>
              </a:rPr>
              <a:t>নৈরাজ্য হলো সামাজিক বিশৃঙ্খলার চরম রূপ। অর্থাত সমাজে সামাজিক বিশৃঙ্খলা যখন চরম আকার ধারণ করে তখন সামাজিক নৈরাজ্য দেখা দেয়। রাষ্ট্রের শাসনযন্ত্র যখন আর কাজ করে ন</a:t>
            </a:r>
            <a:r>
              <a:rPr lang="en-US" sz="2400" b="1" dirty="0" smtClean="0">
                <a:latin typeface="Nikosh" pitchFamily="2" charset="0"/>
                <a:cs typeface="Nikosh" pitchFamily="2" charset="0"/>
              </a:rPr>
              <a:t>া</a:t>
            </a:r>
            <a:r>
              <a:rPr lang="as-IN" sz="2400" b="1" dirty="0" smtClean="0">
                <a:latin typeface="Nikosh" pitchFamily="2" charset="0"/>
                <a:cs typeface="Nikosh" pitchFamily="2" charset="0"/>
              </a:rPr>
              <a:t> এবং শাসনযন্ত্র ব্যক্তি বা গোষ্ঠীর আচরণকে নিয়ন্ত্রণ করতে পারে না তখন সমাজে নৈরাজ্য দেখা দেয়। সমাজে নৈরাজ্য সৃষ্টি শুরু হয় সামাজিক মূল্যবোধের অবক্ষয় থেকে।</a:t>
            </a:r>
            <a:endParaRPr lang="en-US" sz="2400" b="1" dirty="0">
              <a:latin typeface="Nikosh" pitchFamily="2" charset="0"/>
              <a:cs typeface="Nikosh" pitchFamily="2" charset="0"/>
            </a:endParaRPr>
          </a:p>
        </p:txBody>
      </p:sp>
      <p:pic>
        <p:nvPicPr>
          <p:cNvPr id="5" name="Picture 4" descr="100939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3657600"/>
            <a:ext cx="7848600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335</TotalTime>
  <Words>995</Words>
  <Application>Microsoft Office PowerPoint</Application>
  <PresentationFormat>On-screen Show (4:3)</PresentationFormat>
  <Paragraphs>136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63</cp:revision>
  <dcterms:created xsi:type="dcterms:W3CDTF">2020-09-14T11:35:54Z</dcterms:created>
  <dcterms:modified xsi:type="dcterms:W3CDTF">2020-09-15T07:13:56Z</dcterms:modified>
</cp:coreProperties>
</file>