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5" r:id="rId6"/>
    <p:sldId id="269" r:id="rId7"/>
    <p:sldId id="266" r:id="rId8"/>
    <p:sldId id="277" r:id="rId9"/>
    <p:sldId id="273" r:id="rId10"/>
    <p:sldId id="271" r:id="rId11"/>
    <p:sldId id="274" r:id="rId12"/>
    <p:sldId id="272" r:id="rId13"/>
    <p:sldId id="270" r:id="rId14"/>
    <p:sldId id="275" r:id="rId15"/>
    <p:sldId id="276" r:id="rId16"/>
    <p:sldId id="260"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03" autoAdjust="0"/>
  </p:normalViewPr>
  <p:slideViewPr>
    <p:cSldViewPr>
      <p:cViewPr varScale="1">
        <p:scale>
          <a:sx n="59" d="100"/>
          <a:sy n="59" d="100"/>
        </p:scale>
        <p:origin x="1686" y="4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5AF32-A07C-4353-AFA8-4EFC3C87991B}" type="datetimeFigureOut">
              <a:rPr lang="en-US" smtClean="0"/>
              <a:pPr/>
              <a:t>9/15/2020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1F84B-0D3D-4733-9E73-DC11020C01DE}" type="slidenum">
              <a:rPr lang="en-US" smtClean="0"/>
              <a:pPr/>
              <a:t>‹#›</a:t>
            </a:fld>
            <a:endParaRPr lang="en-US"/>
          </a:p>
        </p:txBody>
      </p:sp>
    </p:spTree>
    <p:extLst>
      <p:ext uri="{BB962C8B-B14F-4D97-AF65-F5344CB8AC3E}">
        <p14:creationId xmlns:p14="http://schemas.microsoft.com/office/powerpoint/2010/main" val="194596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1F84B-0D3D-4733-9E73-DC11020C01DE}" type="slidenum">
              <a:rPr lang="en-US" smtClean="0"/>
              <a:pPr/>
              <a:t>1</a:t>
            </a:fld>
            <a:endParaRPr lang="en-US"/>
          </a:p>
        </p:txBody>
      </p:sp>
    </p:spTree>
    <p:extLst>
      <p:ext uri="{BB962C8B-B14F-4D97-AF65-F5344CB8AC3E}">
        <p14:creationId xmlns:p14="http://schemas.microsoft.com/office/powerpoint/2010/main" val="202210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1F84B-0D3D-4733-9E73-DC11020C01DE}" type="slidenum">
              <a:rPr lang="en-US" smtClean="0"/>
              <a:pPr/>
              <a:t>3</a:t>
            </a:fld>
            <a:endParaRPr lang="en-US"/>
          </a:p>
        </p:txBody>
      </p:sp>
    </p:spTree>
    <p:extLst>
      <p:ext uri="{BB962C8B-B14F-4D97-AF65-F5344CB8AC3E}">
        <p14:creationId xmlns:p14="http://schemas.microsoft.com/office/powerpoint/2010/main" val="232184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61F84B-0D3D-4733-9E73-DC11020C01DE}" type="slidenum">
              <a:rPr lang="en-US" smtClean="0"/>
              <a:pPr/>
              <a:t>11</a:t>
            </a:fld>
            <a:endParaRPr lang="en-US"/>
          </a:p>
        </p:txBody>
      </p:sp>
    </p:spTree>
    <p:extLst>
      <p:ext uri="{BB962C8B-B14F-4D97-AF65-F5344CB8AC3E}">
        <p14:creationId xmlns:p14="http://schemas.microsoft.com/office/powerpoint/2010/main" val="411485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url=https://www.youtube.com/watch?v=wzia2hBynsM&amp;psig=AOvVaw1J2stKR3XWXtNA0kJGrVyw&amp;ust=1600183704497000&amp;source=images&amp;cd=vfe&amp;ved=2ahUKEwijo8P7-ujrAhXnnEsFHdgICKMQr4kDegUIARCwAQ"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6400801" cy="1470025"/>
          </a:xfrm>
          <a:solidFill>
            <a:schemeClr val="bg2">
              <a:lumMod val="90000"/>
            </a:schemeClr>
          </a:solidFill>
          <a:ln w="57150">
            <a:solidFill>
              <a:schemeClr val="tx1"/>
            </a:solidFill>
          </a:ln>
        </p:spPr>
        <p:txBody>
          <a:bodyPr>
            <a:noAutofit/>
          </a:bodyPr>
          <a:lstStyle/>
          <a:p>
            <a:r>
              <a:rPr lang="bn-BD" sz="9600" dirty="0" smtClean="0">
                <a:solidFill>
                  <a:srgbClr val="C00000"/>
                </a:solidFill>
                <a:latin typeface="NikoshBAN" pitchFamily="2" charset="0"/>
                <a:cs typeface="NikoshBAN" pitchFamily="2" charset="0"/>
              </a:rPr>
              <a:t>স্বাগতম</a:t>
            </a:r>
            <a:endParaRPr lang="en-US" sz="9600" dirty="0">
              <a:solidFill>
                <a:srgbClr val="C00000"/>
              </a:solidFill>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762000" y="2666999"/>
            <a:ext cx="6858000" cy="4587777"/>
          </a:xfrm>
          <a:prstGeom prst="rect">
            <a:avLst/>
          </a:prstGeom>
        </p:spPr>
      </p:pic>
      <p:sp>
        <p:nvSpPr>
          <p:cNvPr id="3" name="Subtitle 2"/>
          <p:cNvSpPr>
            <a:spLocks noGrp="1"/>
          </p:cNvSpPr>
          <p:nvPr>
            <p:ph type="subTitle" idx="1"/>
          </p:nvPr>
        </p:nvSpPr>
        <p:spPr>
          <a:xfrm flipV="1">
            <a:off x="1219200" y="6019800"/>
            <a:ext cx="6400800" cy="3124200"/>
          </a:xfrm>
        </p:spPr>
        <p:txBody>
          <a:bodyPr/>
          <a:lstStyle/>
          <a:p>
            <a:endParaRPr lang="en-US" dirty="0"/>
          </a:p>
        </p:txBody>
      </p:sp>
    </p:spTree>
    <p:extLst>
      <p:ext uri="{BB962C8B-B14F-4D97-AF65-F5344CB8AC3E}">
        <p14:creationId xmlns:p14="http://schemas.microsoft.com/office/powerpoint/2010/main" val="409626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81000"/>
            <a:ext cx="5410200" cy="3276600"/>
          </a:xfrm>
          <a:prstGeom prst="rect">
            <a:avLst/>
          </a:prstGeom>
        </p:spPr>
      </p:pic>
      <p:sp>
        <p:nvSpPr>
          <p:cNvPr id="3" name="Rectangle 2"/>
          <p:cNvSpPr/>
          <p:nvPr/>
        </p:nvSpPr>
        <p:spPr>
          <a:xfrm>
            <a:off x="3048000" y="4495800"/>
            <a:ext cx="2590800" cy="923330"/>
          </a:xfrm>
          <a:prstGeom prst="rect">
            <a:avLst/>
          </a:prstGeom>
          <a:noFill/>
        </p:spPr>
        <p:txBody>
          <a:bodyPr wrap="square" lIns="91440" tIns="45720" rIns="91440" bIns="45720">
            <a:spAutoFit/>
          </a:bodyPr>
          <a:lstStyle/>
          <a:p>
            <a:pPr algn="ctr"/>
            <a:r>
              <a:rPr lang="as-IN" sz="5400" u="sng" dirty="0">
                <a:hlinkClick r:id="rId3" tooltip="কবর -জসীম উদ্‌দীন (Kobor by Jasimuddin) - YouTube"/>
              </a:rPr>
              <a:t>কবর</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AutoShape 2" descr="Kobor - কবর || Muslim Kobor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obor - কবর || Muslim Kobor - YouTub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426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990600"/>
            <a:ext cx="6400800" cy="3657600"/>
          </a:xfrm>
          <a:prstGeom prst="rect">
            <a:avLst/>
          </a:prstGeom>
        </p:spPr>
      </p:pic>
      <p:sp>
        <p:nvSpPr>
          <p:cNvPr id="3" name="Rectangle 2"/>
          <p:cNvSpPr/>
          <p:nvPr/>
        </p:nvSpPr>
        <p:spPr>
          <a:xfrm>
            <a:off x="2743200" y="5105400"/>
            <a:ext cx="3352800" cy="1107996"/>
          </a:xfrm>
          <a:prstGeom prst="rect">
            <a:avLst/>
          </a:prstGeom>
          <a:noFill/>
        </p:spPr>
        <p:txBody>
          <a:bodyPr wrap="square" lIns="91440" tIns="45720" rIns="91440" bIns="45720">
            <a:spAutoFit/>
          </a:bodyPr>
          <a:lstStyle/>
          <a:p>
            <a:pPr algn="ctr"/>
            <a:r>
              <a:rPr lang="en-US" sz="6600" b="0" cap="none" spc="0" dirty="0" err="1" smtClean="0">
                <a:ln w="0"/>
                <a:solidFill>
                  <a:schemeClr val="tx1"/>
                </a:solidFill>
                <a:effectLst>
                  <a:outerShdw blurRad="38100" dist="19050" dir="2700000" algn="tl" rotWithShape="0">
                    <a:schemeClr val="dk1">
                      <a:alpha val="40000"/>
                    </a:schemeClr>
                  </a:outerShdw>
                </a:effectLst>
              </a:rPr>
              <a:t>কিয়ামত</a:t>
            </a:r>
            <a:endParaRPr lang="en-US" sz="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563570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828800"/>
            <a:ext cx="4660250" cy="2646878"/>
          </a:xfrm>
          <a:prstGeom prst="rect">
            <a:avLst/>
          </a:prstGeom>
          <a:noFill/>
        </p:spPr>
        <p:txBody>
          <a:bodyPr wrap="none" lIns="91440" tIns="45720" rIns="91440" bIns="45720">
            <a:spAutoFit/>
          </a:bodyPr>
          <a:lstStyle/>
          <a:p>
            <a:pPr algn="ctr"/>
            <a:r>
              <a:rPr lang="as-IN" sz="5400" dirty="0" smtClean="0"/>
              <a:t> </a:t>
            </a:r>
            <a:r>
              <a:rPr lang="as-IN" sz="16600" dirty="0" smtClean="0">
                <a:solidFill>
                  <a:srgbClr val="FF0000"/>
                </a:solidFill>
              </a:rPr>
              <a:t>হাশর</a:t>
            </a:r>
            <a:endParaRPr lang="en-US" sz="166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56092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9906"/>
            <a:ext cx="4199125" cy="3067050"/>
          </a:xfrm>
          <a:prstGeom prst="rect">
            <a:avLst/>
          </a:prstGeom>
          <a:solidFill>
            <a:schemeClr val="tx2"/>
          </a:solidFill>
          <a:ln w="76200">
            <a:solidFill>
              <a:schemeClr val="accent6">
                <a:lumMod val="50000"/>
              </a:schemeClr>
            </a:solidFill>
          </a:ln>
        </p:spPr>
      </p:pic>
      <p:sp>
        <p:nvSpPr>
          <p:cNvPr id="5" name="TextBox 4"/>
          <p:cNvSpPr txBox="1"/>
          <p:nvPr/>
        </p:nvSpPr>
        <p:spPr>
          <a:xfrm>
            <a:off x="4876800" y="1828800"/>
            <a:ext cx="3657600" cy="923330"/>
          </a:xfrm>
          <a:prstGeom prst="rect">
            <a:avLst/>
          </a:prstGeom>
          <a:solidFill>
            <a:schemeClr val="accent4">
              <a:lumMod val="20000"/>
              <a:lumOff val="80000"/>
            </a:schemeClr>
          </a:solidFill>
          <a:ln w="76200">
            <a:solidFill>
              <a:schemeClr val="accent6">
                <a:lumMod val="50000"/>
              </a:schemeClr>
            </a:solidFill>
          </a:ln>
        </p:spPr>
        <p:txBody>
          <a:bodyPr wrap="square" rtlCol="0">
            <a:spAutoFit/>
          </a:bodyPr>
          <a:lstStyle/>
          <a:p>
            <a:pPr algn="ctr"/>
            <a:r>
              <a:rPr lang="bn-BD" sz="5400" dirty="0" smtClean="0">
                <a:latin typeface="NikoshBAN" pitchFamily="2" charset="0"/>
                <a:cs typeface="NikoshBAN" pitchFamily="2" charset="0"/>
              </a:rPr>
              <a:t>মীযান</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22634500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609600"/>
            <a:ext cx="6324600" cy="3876675"/>
          </a:xfrm>
          <a:prstGeom prst="rect">
            <a:avLst/>
          </a:prstGeom>
        </p:spPr>
      </p:pic>
      <p:sp>
        <p:nvSpPr>
          <p:cNvPr id="3" name="Rectangle 2"/>
          <p:cNvSpPr/>
          <p:nvPr/>
        </p:nvSpPr>
        <p:spPr>
          <a:xfrm>
            <a:off x="3505099" y="5029200"/>
            <a:ext cx="1393330" cy="923330"/>
          </a:xfrm>
          <a:prstGeom prst="rect">
            <a:avLst/>
          </a:prstGeom>
          <a:noFill/>
        </p:spPr>
        <p:txBody>
          <a:bodyPr wrap="non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rPr>
              <a:t>সিরাত</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327046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438400"/>
            <a:ext cx="4876800" cy="1862048"/>
          </a:xfrm>
          <a:prstGeom prst="rect">
            <a:avLst/>
          </a:prstGeom>
          <a:noFill/>
        </p:spPr>
        <p:txBody>
          <a:bodyPr wrap="square" lIns="91440" tIns="45720" rIns="91440" bIns="45720">
            <a:spAutoFit/>
          </a:bodyPr>
          <a:lstStyle/>
          <a:p>
            <a:pPr algn="ctr"/>
            <a:r>
              <a:rPr lang="en-US" sz="11500" dirty="0" err="1" smtClean="0">
                <a:ln w="0"/>
                <a:solidFill>
                  <a:srgbClr val="FF0000"/>
                </a:solidFill>
                <a:effectLst>
                  <a:outerShdw blurRad="38100" dist="19050" dir="2700000" algn="tl" rotWithShape="0">
                    <a:schemeClr val="dk1">
                      <a:alpha val="40000"/>
                    </a:schemeClr>
                  </a:outerShdw>
                </a:effectLst>
              </a:rPr>
              <a:t>শা</a:t>
            </a:r>
            <a:r>
              <a:rPr lang="en-US" sz="11500" b="0" cap="none" spc="0" dirty="0" err="1" smtClean="0">
                <a:ln w="0"/>
                <a:solidFill>
                  <a:srgbClr val="FF0000"/>
                </a:solidFill>
                <a:effectLst>
                  <a:outerShdw blurRad="38100" dist="19050" dir="2700000" algn="tl" rotWithShape="0">
                    <a:schemeClr val="dk1">
                      <a:alpha val="40000"/>
                    </a:schemeClr>
                  </a:outerShdw>
                </a:effectLst>
              </a:rPr>
              <a:t>ফাআত</a:t>
            </a:r>
            <a:endParaRPr lang="en-US" sz="115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85289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57800" y="726903"/>
            <a:ext cx="2971800" cy="769441"/>
          </a:xfrm>
          <a:prstGeom prst="rect">
            <a:avLst/>
          </a:prstGeom>
          <a:solidFill>
            <a:schemeClr val="accent1">
              <a:lumMod val="20000"/>
              <a:lumOff val="80000"/>
            </a:schemeClr>
          </a:solidFill>
        </p:spPr>
        <p:txBody>
          <a:bodyPr wrap="square" rtlCol="0">
            <a:spAutoFit/>
          </a:bodyPr>
          <a:lstStyle/>
          <a:p>
            <a:pPr algn="ctr"/>
            <a:r>
              <a:rPr lang="bn-BD" sz="4400" dirty="0" smtClean="0">
                <a:latin typeface="NikoshBAN" pitchFamily="2" charset="0"/>
                <a:cs typeface="NikoshBAN" pitchFamily="2" charset="0"/>
              </a:rPr>
              <a:t>জান্নাত</a:t>
            </a:r>
            <a:endParaRPr lang="en-US" sz="4400" dirty="0">
              <a:latin typeface="NikoshBAN" pitchFamily="2" charset="0"/>
              <a:cs typeface="NikoshBAN" pitchFamily="2" charset="0"/>
            </a:endParaRPr>
          </a:p>
        </p:txBody>
      </p:sp>
      <p:sp>
        <p:nvSpPr>
          <p:cNvPr id="9" name="TextBox 8"/>
          <p:cNvSpPr txBox="1"/>
          <p:nvPr/>
        </p:nvSpPr>
        <p:spPr>
          <a:xfrm>
            <a:off x="5486400" y="4356847"/>
            <a:ext cx="2743200" cy="769441"/>
          </a:xfrm>
          <a:prstGeom prst="rect">
            <a:avLst/>
          </a:prstGeom>
          <a:solidFill>
            <a:srgbClr val="FF0000"/>
          </a:solidFill>
        </p:spPr>
        <p:txBody>
          <a:bodyPr wrap="square" rtlCol="0">
            <a:spAutoFit/>
          </a:bodyPr>
          <a:lstStyle/>
          <a:p>
            <a:pPr algn="ctr"/>
            <a:r>
              <a:rPr lang="bn-BD" sz="4400" dirty="0" smtClean="0">
                <a:latin typeface="NikoshBAN" pitchFamily="2" charset="0"/>
                <a:cs typeface="NikoshBAN" pitchFamily="2" charset="0"/>
              </a:rPr>
              <a:t>জাহান্নাম</a:t>
            </a:r>
            <a:endParaRPr lang="en-US" sz="4400" dirty="0">
              <a:latin typeface="NikoshBAN" pitchFamily="2" charset="0"/>
              <a:cs typeface="NikoshBAN" pitchFamily="2" charset="0"/>
            </a:endParaRPr>
          </a:p>
        </p:txBody>
      </p:sp>
      <p:sp>
        <p:nvSpPr>
          <p:cNvPr id="2" name="AutoShape 2" descr="Beautiful Garden Images, Stock Photos &amp; Vectors | Shutterstock"/>
          <p:cNvSpPr>
            <a:spLocks noChangeAspect="1" noChangeArrowheads="1"/>
          </p:cNvSpPr>
          <p:nvPr/>
        </p:nvSpPr>
        <p:spPr bwMode="auto">
          <a:xfrm flipH="1">
            <a:off x="-685800" y="-144463"/>
            <a:ext cx="841375" cy="8413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a:xfrm flipV="1">
            <a:off x="457200" y="6126163"/>
            <a:ext cx="8229600" cy="1493837"/>
          </a:xfrm>
        </p:spPr>
        <p:txBody>
          <a:bodyPr/>
          <a:lstStyle/>
          <a:p>
            <a:endParaRPr lang="en-US" dirty="0"/>
          </a:p>
        </p:txBody>
      </p:sp>
      <p:pic>
        <p:nvPicPr>
          <p:cNvPr id="11" name="Picture 10"/>
          <p:cNvPicPr>
            <a:picLocks noChangeAspect="1"/>
          </p:cNvPicPr>
          <p:nvPr/>
        </p:nvPicPr>
        <p:blipFill>
          <a:blip r:embed="rId2"/>
          <a:stretch>
            <a:fillRect/>
          </a:stretch>
        </p:blipFill>
        <p:spPr>
          <a:xfrm>
            <a:off x="228600" y="152400"/>
            <a:ext cx="3964745" cy="2840038"/>
          </a:xfrm>
          <a:prstGeom prst="rect">
            <a:avLst/>
          </a:prstGeom>
        </p:spPr>
      </p:pic>
      <p:pic>
        <p:nvPicPr>
          <p:cNvPr id="12" name="Picture 11"/>
          <p:cNvPicPr>
            <a:picLocks noChangeAspect="1"/>
          </p:cNvPicPr>
          <p:nvPr/>
        </p:nvPicPr>
        <p:blipFill>
          <a:blip r:embed="rId3"/>
          <a:stretch>
            <a:fillRect/>
          </a:stretch>
        </p:blipFill>
        <p:spPr>
          <a:xfrm>
            <a:off x="228600" y="3217567"/>
            <a:ext cx="3964745" cy="3048000"/>
          </a:xfrm>
          <a:prstGeom prst="rect">
            <a:avLst/>
          </a:prstGeom>
        </p:spPr>
      </p:pic>
    </p:spTree>
    <p:extLst>
      <p:ext uri="{BB962C8B-B14F-4D97-AF65-F5344CB8AC3E}">
        <p14:creationId xmlns:p14="http://schemas.microsoft.com/office/powerpoint/2010/main" val="13017371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895600"/>
            <a:ext cx="8229600" cy="1066800"/>
          </a:xfrm>
          <a:solidFill>
            <a:schemeClr val="accent6">
              <a:lumMod val="75000"/>
            </a:schemeClr>
          </a:solidFill>
          <a:ln w="76200">
            <a:solidFill>
              <a:schemeClr val="tx1"/>
            </a:solidFill>
          </a:ln>
        </p:spPr>
        <p:txBody>
          <a:bodyPr>
            <a:normAutofit/>
          </a:bodyPr>
          <a:lstStyle/>
          <a:p>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আখিরাতের </a:t>
            </a:r>
            <a:r>
              <a:rPr lang="en-US" sz="4800" dirty="0" smtClean="0">
                <a:latin typeface="NikoshBAN" pitchFamily="2" charset="0"/>
                <a:cs typeface="NikoshBAN" pitchFamily="2" charset="0"/>
              </a:rPr>
              <a:t>9টি </a:t>
            </a:r>
            <a:r>
              <a:rPr lang="en-US" sz="4800" dirty="0" err="1" smtClean="0">
                <a:latin typeface="NikoshBAN" pitchFamily="2" charset="0"/>
                <a:cs typeface="NikoshBAN" pitchFamily="2" charset="0"/>
              </a:rPr>
              <a:t>স্তর</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সর্ম্পকে </a:t>
            </a:r>
            <a:r>
              <a:rPr lang="en-US" sz="4800" dirty="0" err="1" smtClean="0">
                <a:latin typeface="NikoshBAN" pitchFamily="2" charset="0"/>
                <a:cs typeface="NikoshBAN" pitchFamily="2" charset="0"/>
              </a:rPr>
              <a:t>লেখ</a:t>
            </a:r>
            <a:r>
              <a:rPr lang="bn-BD"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
        <p:nvSpPr>
          <p:cNvPr id="6" name="TextBox 5"/>
          <p:cNvSpPr txBox="1"/>
          <p:nvPr/>
        </p:nvSpPr>
        <p:spPr>
          <a:xfrm>
            <a:off x="3163420" y="838200"/>
            <a:ext cx="3121959" cy="984885"/>
          </a:xfrm>
          <a:prstGeom prst="rect">
            <a:avLst/>
          </a:prstGeom>
          <a:solidFill>
            <a:schemeClr val="accent3"/>
          </a:solidFill>
          <a:ln w="76200">
            <a:solidFill>
              <a:srgbClr val="7030A0"/>
            </a:solidFill>
          </a:ln>
        </p:spPr>
        <p:txBody>
          <a:bodyPr wrap="square" rtlCol="0">
            <a:spAutoFit/>
          </a:bodyPr>
          <a:lstStyle/>
          <a:p>
            <a:pPr algn="ctr"/>
            <a:r>
              <a:rPr lang="bn-BD" sz="4000" dirty="0">
                <a:latin typeface="NikoshBAN" pitchFamily="2" charset="0"/>
                <a:cs typeface="NikoshBAN" pitchFamily="2" charset="0"/>
              </a:rPr>
              <a:t>বাড়ির কাজঃ</a:t>
            </a:r>
          </a:p>
          <a:p>
            <a:endParaRPr lang="en-US" dirty="0"/>
          </a:p>
        </p:txBody>
      </p:sp>
    </p:spTree>
    <p:extLst>
      <p:ext uri="{BB962C8B-B14F-4D97-AF65-F5344CB8AC3E}">
        <p14:creationId xmlns:p14="http://schemas.microsoft.com/office/powerpoint/2010/main" val="1987939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1000"/>
                                        <p:tgtEl>
                                          <p:spTgt spid="3">
                                            <p:bg/>
                                          </p:spTgt>
                                        </p:tgtEl>
                                      </p:cBhvr>
                                    </p:animEffect>
                                    <p:anim calcmode="lin" valueType="num">
                                      <p:cBhvr>
                                        <p:cTn id="32" dur="1000" fill="hold"/>
                                        <p:tgtEl>
                                          <p:spTgt spid="3">
                                            <p:bg/>
                                          </p:spTgt>
                                        </p:tgtEl>
                                        <p:attrNameLst>
                                          <p:attrName>ppt_x</p:attrName>
                                        </p:attrNameLst>
                                      </p:cBhvr>
                                      <p:tavLst>
                                        <p:tav tm="0">
                                          <p:val>
                                            <p:strVal val="#ppt_x"/>
                                          </p:val>
                                        </p:tav>
                                        <p:tav tm="100000">
                                          <p:val>
                                            <p:strVal val="#ppt_x"/>
                                          </p:val>
                                        </p:tav>
                                      </p:tavLst>
                                    </p:anim>
                                    <p:anim calcmode="lin" valueType="num">
                                      <p:cBhvr>
                                        <p:cTn id="3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10000"/>
                                  </p:iterate>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2286000"/>
          </a:xfrm>
          <a:solidFill>
            <a:schemeClr val="accent2"/>
          </a:solidFill>
          <a:ln w="76200">
            <a:solidFill>
              <a:schemeClr val="tx1"/>
            </a:solidFill>
          </a:ln>
        </p:spPr>
        <p:txBody>
          <a:bodyPr>
            <a:noAutofit/>
          </a:bodyPr>
          <a:lstStyle/>
          <a:p>
            <a:r>
              <a:rPr lang="bn-BD" sz="6000" dirty="0" smtClean="0">
                <a:solidFill>
                  <a:schemeClr val="bg1"/>
                </a:solidFill>
                <a:latin typeface="NikoshBAN" pitchFamily="2" charset="0"/>
                <a:cs typeface="NikoshBAN" pitchFamily="2" charset="0"/>
              </a:rPr>
              <a:t>ধন্যবাদ</a:t>
            </a:r>
            <a:endParaRPr lang="en-US" sz="6000" dirty="0">
              <a:solidFill>
                <a:schemeClr val="bg1"/>
              </a:solidFill>
              <a:latin typeface="NikoshBAN" pitchFamily="2" charset="0"/>
              <a:cs typeface="NikoshBAN" pitchFamily="2" charset="0"/>
            </a:endParaRPr>
          </a:p>
        </p:txBody>
      </p:sp>
      <p:pic>
        <p:nvPicPr>
          <p:cNvPr id="7" name="Content Placeholder 6"/>
          <p:cNvPicPr>
            <a:picLocks noGrp="1" noChangeAspect="1"/>
          </p:cNvPicPr>
          <p:nvPr>
            <p:ph idx="1"/>
          </p:nvPr>
        </p:nvPicPr>
        <p:blipFill>
          <a:blip r:embed="rId2"/>
          <a:stretch>
            <a:fillRect/>
          </a:stretch>
        </p:blipFill>
        <p:spPr>
          <a:xfrm>
            <a:off x="685800" y="2451294"/>
            <a:ext cx="7848600" cy="4406705"/>
          </a:xfrm>
          <a:prstGeom prst="rect">
            <a:avLst/>
          </a:prstGeom>
        </p:spPr>
      </p:pic>
    </p:spTree>
    <p:extLst>
      <p:ext uri="{BB962C8B-B14F-4D97-AF65-F5344CB8AC3E}">
        <p14:creationId xmlns:p14="http://schemas.microsoft.com/office/powerpoint/2010/main" val="1361748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a:solidFill>
            <a:schemeClr val="tx2">
              <a:lumMod val="40000"/>
              <a:lumOff val="60000"/>
            </a:schemeClr>
          </a:solidFill>
          <a:ln w="38100">
            <a:solidFill>
              <a:srgbClr val="FF0000"/>
            </a:solidFill>
          </a:ln>
        </p:spPr>
        <p:txBody>
          <a:bodyPr>
            <a:normAutofit/>
          </a:bodyPr>
          <a:lstStyle/>
          <a:p>
            <a:r>
              <a:rPr lang="bn-BD" sz="5400" dirty="0" smtClean="0">
                <a:solidFill>
                  <a:schemeClr val="tx2">
                    <a:lumMod val="50000"/>
                  </a:schemeClr>
                </a:solidFill>
                <a:latin typeface="NikoshBAN" pitchFamily="2" charset="0"/>
                <a:cs typeface="NikoshBAN" pitchFamily="2" charset="0"/>
              </a:rPr>
              <a:t>শিক্ষক পরিচিতি</a:t>
            </a:r>
            <a:endParaRPr lang="en-US" sz="5400" dirty="0">
              <a:solidFill>
                <a:schemeClr val="tx2">
                  <a:lumMod val="50000"/>
                </a:schemeClr>
              </a:solidFill>
              <a:latin typeface="NikoshBAN" pitchFamily="2" charset="0"/>
              <a:cs typeface="NikoshBAN" pitchFamily="2" charset="0"/>
            </a:endParaRPr>
          </a:p>
        </p:txBody>
      </p:sp>
      <p:sp>
        <p:nvSpPr>
          <p:cNvPr id="3" name="Subtitle 2"/>
          <p:cNvSpPr>
            <a:spLocks noGrp="1"/>
          </p:cNvSpPr>
          <p:nvPr>
            <p:ph type="subTitle" idx="1"/>
          </p:nvPr>
        </p:nvSpPr>
        <p:spPr>
          <a:xfrm>
            <a:off x="685800" y="2286000"/>
            <a:ext cx="7848600" cy="3810000"/>
          </a:xfrm>
          <a:solidFill>
            <a:schemeClr val="tx1"/>
          </a:solidFill>
          <a:ln w="57150">
            <a:solidFill>
              <a:schemeClr val="tx1"/>
            </a:solidFill>
          </a:ln>
        </p:spPr>
        <p:txBody>
          <a:bodyPr>
            <a:noAutofit/>
          </a:bodyPr>
          <a:lstStyle/>
          <a:p>
            <a:pPr>
              <a:defRPr/>
            </a:pPr>
            <a:r>
              <a:rPr lang="en-US" sz="7200" dirty="0" err="1"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মোঃ</a:t>
            </a:r>
            <a:r>
              <a:rPr lang="en-US" sz="7200" dirty="0"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 </a:t>
            </a:r>
            <a:r>
              <a:rPr lang="bn-IN" sz="7200" dirty="0"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নুরুল হুদা</a:t>
            </a:r>
            <a:r>
              <a:rPr lang="en-US" sz="7200" dirty="0"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 </a:t>
            </a:r>
            <a:r>
              <a:rPr lang="en-US" sz="7200" dirty="0" err="1"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নেজামী</a:t>
            </a:r>
            <a:r>
              <a:rPr lang="bn-IN" sz="7200" dirty="0" smtClean="0">
                <a:solidFill>
                  <a:srgbClr val="FF0000"/>
                </a:solidFill>
                <a:effectLst>
                  <a:glow rad="228600">
                    <a:schemeClr val="accent4">
                      <a:satMod val="175000"/>
                      <a:alpha val="40000"/>
                    </a:schemeClr>
                  </a:glow>
                  <a:outerShdw blurRad="50800" dist="38100" dir="13500000" algn="br" rotWithShape="0">
                    <a:prstClr val="black">
                      <a:alpha val="40000"/>
                    </a:prstClr>
                  </a:outerShdw>
                </a:effectLst>
              </a:rPr>
              <a:t> </a:t>
            </a:r>
            <a:endParaRPr lang="en-US" sz="4800" dirty="0" smtClean="0">
              <a:solidFill>
                <a:srgbClr val="FF0000"/>
              </a:solidFill>
            </a:endParaRPr>
          </a:p>
          <a:p>
            <a:pPr>
              <a:defRPr/>
            </a:pPr>
            <a:r>
              <a:rPr lang="en-US" dirty="0" err="1" smtClean="0">
                <a:effectLst>
                  <a:glow rad="101600">
                    <a:srgbClr val="FF0000">
                      <a:alpha val="60000"/>
                    </a:srgbClr>
                  </a:glow>
                </a:effectLst>
              </a:rPr>
              <a:t>সহকারী</a:t>
            </a:r>
            <a:r>
              <a:rPr lang="en-US" dirty="0" smtClean="0">
                <a:effectLst>
                  <a:glow rad="101600">
                    <a:srgbClr val="FF0000">
                      <a:alpha val="60000"/>
                    </a:srgbClr>
                  </a:glow>
                </a:effectLst>
              </a:rPr>
              <a:t> </a:t>
            </a:r>
            <a:r>
              <a:rPr lang="en-US" dirty="0" err="1" smtClean="0">
                <a:effectLst>
                  <a:glow rad="101600">
                    <a:srgbClr val="FF0000">
                      <a:alpha val="60000"/>
                    </a:srgbClr>
                  </a:glow>
                </a:effectLst>
              </a:rPr>
              <a:t>শিক্ষক</a:t>
            </a:r>
            <a:r>
              <a:rPr lang="en-US" dirty="0" smtClean="0"/>
              <a:t/>
            </a:r>
            <a:br>
              <a:rPr lang="en-US" dirty="0" smtClean="0"/>
            </a:br>
            <a:r>
              <a:rPr lang="bn-IN" dirty="0" smtClean="0">
                <a:solidFill>
                  <a:srgbClr val="FF0000"/>
                </a:solidFill>
                <a:effectLst>
                  <a:glow rad="228600">
                    <a:schemeClr val="accent5">
                      <a:satMod val="175000"/>
                      <a:alpha val="40000"/>
                    </a:schemeClr>
                  </a:glow>
                </a:effectLst>
              </a:rPr>
              <a:t>বি.কে.জি.সি সরকারি বালিকা </a:t>
            </a:r>
            <a:r>
              <a:rPr lang="en-US" dirty="0" smtClean="0">
                <a:solidFill>
                  <a:srgbClr val="FF0000"/>
                </a:solidFill>
                <a:effectLst>
                  <a:glow rad="228600">
                    <a:schemeClr val="accent5">
                      <a:satMod val="175000"/>
                      <a:alpha val="40000"/>
                    </a:schemeClr>
                  </a:glow>
                </a:effectLst>
              </a:rPr>
              <a:t> </a:t>
            </a:r>
            <a:r>
              <a:rPr lang="en-US" dirty="0" err="1" smtClean="0">
                <a:solidFill>
                  <a:srgbClr val="FF0000"/>
                </a:solidFill>
                <a:effectLst>
                  <a:glow rad="228600">
                    <a:schemeClr val="accent5">
                      <a:satMod val="175000"/>
                      <a:alpha val="40000"/>
                    </a:schemeClr>
                  </a:glow>
                </a:effectLst>
              </a:rPr>
              <a:t>উচ্চ</a:t>
            </a:r>
            <a:r>
              <a:rPr lang="en-US" dirty="0" smtClean="0">
                <a:solidFill>
                  <a:srgbClr val="FF0000"/>
                </a:solidFill>
                <a:effectLst>
                  <a:glow rad="228600">
                    <a:schemeClr val="accent5">
                      <a:satMod val="175000"/>
                      <a:alpha val="40000"/>
                    </a:schemeClr>
                  </a:glow>
                </a:effectLst>
              </a:rPr>
              <a:t> </a:t>
            </a:r>
            <a:r>
              <a:rPr lang="en-US" dirty="0" err="1" smtClean="0">
                <a:solidFill>
                  <a:srgbClr val="FF0000"/>
                </a:solidFill>
                <a:effectLst>
                  <a:glow rad="228600">
                    <a:schemeClr val="accent5">
                      <a:satMod val="175000"/>
                      <a:alpha val="40000"/>
                    </a:schemeClr>
                  </a:glow>
                </a:effectLst>
              </a:rPr>
              <a:t>বিদ্যালয়</a:t>
            </a:r>
            <a:endParaRPr lang="bn-BD" dirty="0" smtClean="0">
              <a:solidFill>
                <a:srgbClr val="FF0000"/>
              </a:solidFill>
              <a:effectLst>
                <a:glow rad="228600">
                  <a:schemeClr val="accent5">
                    <a:satMod val="175000"/>
                    <a:alpha val="40000"/>
                  </a:schemeClr>
                </a:glow>
              </a:effectLst>
            </a:endParaRPr>
          </a:p>
          <a:p>
            <a:pPr>
              <a:defRPr/>
            </a:pPr>
            <a:r>
              <a:rPr lang="bn-IN" sz="4800" dirty="0" smtClean="0">
                <a:solidFill>
                  <a:srgbClr val="FF0000"/>
                </a:solidFill>
                <a:effectLst>
                  <a:glow rad="228600">
                    <a:schemeClr val="accent1">
                      <a:satMod val="175000"/>
                      <a:alpha val="40000"/>
                    </a:schemeClr>
                  </a:glow>
                </a:effectLst>
              </a:rPr>
              <a:t>হবিগঞ্জ</a:t>
            </a:r>
            <a:endParaRPr lang="en-US" sz="4800" dirty="0" smtClean="0">
              <a:latin typeface="NikoshBAN" panose="02000000000000000000" pitchFamily="2" charset="0"/>
              <a:cs typeface="NikoshBAN" panose="02000000000000000000" pitchFamily="2" charset="0"/>
            </a:endParaRPr>
          </a:p>
          <a:p>
            <a:endParaRPr lang="bn-BD" sz="4800" dirty="0" smtClean="0">
              <a:latin typeface="NikoshBAN" pitchFamily="2" charset="0"/>
              <a:cs typeface="NikoshBAN" pitchFamily="2" charset="0"/>
            </a:endParaRPr>
          </a:p>
          <a:p>
            <a:endParaRPr lang="bn-BD" sz="5400" dirty="0" smtClean="0">
              <a:latin typeface="NikoshBAN" pitchFamily="2" charset="0"/>
              <a:cs typeface="NikoshBAN" pitchFamily="2" charset="0"/>
            </a:endParaRPr>
          </a:p>
        </p:txBody>
      </p:sp>
    </p:spTree>
    <p:extLst>
      <p:ext uri="{BB962C8B-B14F-4D97-AF65-F5344CB8AC3E}">
        <p14:creationId xmlns:p14="http://schemas.microsoft.com/office/powerpoint/2010/main" val="7644269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lt">
                                    <p:tmPct val="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childTnLst>
                                    <p:set>
                                      <p:cBhvr>
                                        <p:cTn id="39" dur="1" fill="hold">
                                          <p:stCondLst>
                                            <p:cond delay="0"/>
                                          </p:stCondLst>
                                        </p:cTn>
                                        <p:tgtEl>
                                          <p:spTgt spid="3">
                                            <p:bg/>
                                          </p:spTgt>
                                        </p:tgtEl>
                                        <p:attrNameLst>
                                          <p:attrName>style.visibility</p:attrName>
                                        </p:attrNameLst>
                                      </p:cBhvr>
                                      <p:to>
                                        <p:strVal val="visible"/>
                                      </p:to>
                                    </p:set>
                                    <p:anim calcmode="lin" valueType="num">
                                      <p:cBhvr additive="base">
                                        <p:cTn id="4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 nodeType="clickEffect">
                                  <p:stCondLst>
                                    <p:cond delay="0"/>
                                  </p:stCondLst>
                                  <p:iterate type="lt">
                                    <p:tmPct val="10000"/>
                                  </p:iterate>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iterate type="lt">
                                    <p:tmPct val="10000"/>
                                  </p:iterate>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additive="base">
                                        <p:cTn id="5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iterate type="lt">
                                    <p:tmPct val="10000"/>
                                  </p:iterate>
                                  <p:childTnLst>
                                    <p:set>
                                      <p:cBhvr>
                                        <p:cTn id="57" dur="1" fill="hold">
                                          <p:stCondLst>
                                            <p:cond delay="0"/>
                                          </p:stCondLst>
                                        </p:cTn>
                                        <p:tgtEl>
                                          <p:spTgt spid="3">
                                            <p:txEl>
                                              <p:pRg st="2" end="2"/>
                                            </p:txEl>
                                          </p:spTgt>
                                        </p:tgtEl>
                                        <p:attrNameLst>
                                          <p:attrName>style.visibility</p:attrName>
                                        </p:attrNameLst>
                                      </p:cBhvr>
                                      <p:to>
                                        <p:strVal val="visible"/>
                                      </p:to>
                                    </p:set>
                                    <p:anim calcmode="lin" valueType="num">
                                      <p:cBhvr additive="base">
                                        <p:cTn id="5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3"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3733800"/>
          </a:xfrm>
          <a:solidFill>
            <a:schemeClr val="tx2">
              <a:lumMod val="60000"/>
              <a:lumOff val="40000"/>
            </a:schemeClr>
          </a:solidFill>
          <a:ln w="76200">
            <a:solidFill>
              <a:srgbClr val="C00000"/>
            </a:solidFill>
            <a:prstDash val="solid"/>
          </a:ln>
        </p:spPr>
        <p:txBody>
          <a:bodyPr>
            <a:normAutofit fontScale="90000"/>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BD" sz="5300" dirty="0" smtClean="0">
                <a:solidFill>
                  <a:schemeClr val="accent3">
                    <a:lumMod val="20000"/>
                    <a:lumOff val="80000"/>
                  </a:schemeClr>
                </a:solidFill>
                <a:latin typeface="NikoshBAN" pitchFamily="2" charset="0"/>
                <a:cs typeface="NikoshBAN" pitchFamily="2" charset="0"/>
              </a:rPr>
              <a:t>শ্রেণীঃ </a:t>
            </a:r>
            <a:r>
              <a:rPr lang="en-US" sz="5300" dirty="0" smtClean="0">
                <a:solidFill>
                  <a:schemeClr val="accent3">
                    <a:lumMod val="20000"/>
                    <a:lumOff val="80000"/>
                  </a:schemeClr>
                </a:solidFill>
                <a:latin typeface="NikoshBAN" pitchFamily="2" charset="0"/>
                <a:cs typeface="NikoshBAN" pitchFamily="2" charset="0"/>
              </a:rPr>
              <a:t>১০</a:t>
            </a:r>
            <a:r>
              <a:rPr lang="bn-BD" sz="5300" dirty="0" smtClean="0">
                <a:solidFill>
                  <a:schemeClr val="accent3">
                    <a:lumMod val="20000"/>
                    <a:lumOff val="80000"/>
                  </a:schemeClr>
                </a:solidFill>
                <a:latin typeface="NikoshBAN" pitchFamily="2" charset="0"/>
                <a:cs typeface="NikoshBAN" pitchFamily="2" charset="0"/>
              </a:rPr>
              <a:t>ম</a:t>
            </a:r>
            <a:r>
              <a:rPr lang="bn-BD" sz="5300" dirty="0" smtClean="0">
                <a:solidFill>
                  <a:schemeClr val="accent3">
                    <a:lumMod val="20000"/>
                    <a:lumOff val="80000"/>
                  </a:schemeClr>
                </a:solidFill>
                <a:latin typeface="NikoshBAN" pitchFamily="2" charset="0"/>
                <a:cs typeface="NikoshBAN" pitchFamily="2" charset="0"/>
              </a:rPr>
              <a:t/>
            </a:r>
            <a:br>
              <a:rPr lang="bn-BD" sz="5300" dirty="0" smtClean="0">
                <a:solidFill>
                  <a:schemeClr val="accent3">
                    <a:lumMod val="20000"/>
                    <a:lumOff val="80000"/>
                  </a:schemeClr>
                </a:solidFill>
                <a:latin typeface="NikoshBAN" pitchFamily="2" charset="0"/>
                <a:cs typeface="NikoshBAN" pitchFamily="2" charset="0"/>
              </a:rPr>
            </a:br>
            <a:r>
              <a:rPr lang="bn-BD" sz="5300" dirty="0">
                <a:solidFill>
                  <a:schemeClr val="accent3">
                    <a:lumMod val="20000"/>
                    <a:lumOff val="80000"/>
                  </a:schemeClr>
                </a:solidFill>
                <a:latin typeface="NikoshBAN" pitchFamily="2" charset="0"/>
                <a:cs typeface="NikoshBAN" pitchFamily="2" charset="0"/>
              </a:rPr>
              <a:t>ইসলামও নৈতিক </a:t>
            </a:r>
            <a:r>
              <a:rPr lang="bn-BD" sz="5300" dirty="0" smtClean="0">
                <a:solidFill>
                  <a:schemeClr val="accent3">
                    <a:lumMod val="20000"/>
                    <a:lumOff val="80000"/>
                  </a:schemeClr>
                </a:solidFill>
                <a:latin typeface="NikoshBAN" pitchFamily="2" charset="0"/>
                <a:cs typeface="NikoshBAN" pitchFamily="2" charset="0"/>
              </a:rPr>
              <a:t>শিক্ষা</a:t>
            </a:r>
            <a:br>
              <a:rPr lang="bn-BD" sz="5300" dirty="0" smtClean="0">
                <a:solidFill>
                  <a:schemeClr val="accent3">
                    <a:lumMod val="20000"/>
                    <a:lumOff val="80000"/>
                  </a:schemeClr>
                </a:solidFill>
                <a:latin typeface="NikoshBAN" pitchFamily="2" charset="0"/>
                <a:cs typeface="NikoshBAN" pitchFamily="2" charset="0"/>
              </a:rPr>
            </a:br>
            <a:r>
              <a:rPr lang="bn-BD" sz="5300" dirty="0" smtClean="0">
                <a:solidFill>
                  <a:schemeClr val="accent3">
                    <a:lumMod val="20000"/>
                    <a:lumOff val="80000"/>
                  </a:schemeClr>
                </a:solidFill>
                <a:latin typeface="NikoshBAN" pitchFamily="2" charset="0"/>
                <a:cs typeface="NikoshBAN" pitchFamily="2" charset="0"/>
              </a:rPr>
              <a:t>বিষয়ঃ আখিরাত</a:t>
            </a:r>
            <a:br>
              <a:rPr lang="bn-BD" sz="5300" dirty="0" smtClean="0">
                <a:solidFill>
                  <a:schemeClr val="accent3">
                    <a:lumMod val="20000"/>
                    <a:lumOff val="80000"/>
                  </a:schemeClr>
                </a:solidFill>
                <a:latin typeface="NikoshBAN" pitchFamily="2" charset="0"/>
                <a:cs typeface="NikoshBAN" pitchFamily="2" charset="0"/>
              </a:rPr>
            </a:br>
            <a:r>
              <a:rPr lang="bn-BD" sz="5300" dirty="0" smtClean="0">
                <a:solidFill>
                  <a:schemeClr val="accent3">
                    <a:lumMod val="20000"/>
                    <a:lumOff val="80000"/>
                  </a:schemeClr>
                </a:solidFill>
                <a:latin typeface="NikoshBAN" pitchFamily="2" charset="0"/>
                <a:cs typeface="NikoshBAN" pitchFamily="2" charset="0"/>
              </a:rPr>
              <a:t>১ম অধ্যায়</a:t>
            </a:r>
            <a:br>
              <a:rPr lang="bn-BD" sz="5300" dirty="0" smtClean="0">
                <a:solidFill>
                  <a:schemeClr val="accent3">
                    <a:lumMod val="20000"/>
                    <a:lumOff val="80000"/>
                  </a:schemeClr>
                </a:solidFill>
                <a:latin typeface="NikoshBAN" pitchFamily="2" charset="0"/>
                <a:cs typeface="NikoshBAN" pitchFamily="2" charset="0"/>
              </a:rPr>
            </a:br>
            <a:r>
              <a:rPr lang="bn-BD" sz="5300" dirty="0" smtClean="0">
                <a:solidFill>
                  <a:schemeClr val="accent3">
                    <a:lumMod val="20000"/>
                    <a:lumOff val="80000"/>
                  </a:schemeClr>
                </a:solidFill>
                <a:latin typeface="NikoshBAN" pitchFamily="2" charset="0"/>
                <a:cs typeface="NikoshBAN" pitchFamily="2" charset="0"/>
              </a:rPr>
              <a:t/>
            </a:r>
            <a:br>
              <a:rPr lang="bn-BD" sz="5300" dirty="0" smtClean="0">
                <a:solidFill>
                  <a:schemeClr val="accent3">
                    <a:lumMod val="20000"/>
                    <a:lumOff val="80000"/>
                  </a:schemeClr>
                </a:solidFill>
                <a:latin typeface="NikoshBAN" pitchFamily="2" charset="0"/>
                <a:cs typeface="NikoshBAN" pitchFamily="2" charset="0"/>
              </a:rPr>
            </a:br>
            <a:endParaRPr lang="en-US" sz="5300" dirty="0">
              <a:solidFill>
                <a:schemeClr val="accent3">
                  <a:lumMod val="20000"/>
                  <a:lumOff val="80000"/>
                </a:schemeClr>
              </a:solidFill>
              <a:latin typeface="NikoshBAN" pitchFamily="2" charset="0"/>
              <a:cs typeface="NikoshBAN" pitchFamily="2" charset="0"/>
            </a:endParaRPr>
          </a:p>
        </p:txBody>
      </p:sp>
      <p:sp>
        <p:nvSpPr>
          <p:cNvPr id="3" name="TextBox 2"/>
          <p:cNvSpPr txBox="1"/>
          <p:nvPr/>
        </p:nvSpPr>
        <p:spPr>
          <a:xfrm>
            <a:off x="2514600" y="228600"/>
            <a:ext cx="4495800" cy="769441"/>
          </a:xfrm>
          <a:prstGeom prst="rect">
            <a:avLst/>
          </a:prstGeom>
          <a:solidFill>
            <a:schemeClr val="accent3">
              <a:lumMod val="40000"/>
              <a:lumOff val="60000"/>
            </a:schemeClr>
          </a:solidFill>
          <a:ln w="76200">
            <a:solidFill>
              <a:srgbClr val="00B050"/>
            </a:solidFill>
          </a:ln>
        </p:spPr>
        <p:txBody>
          <a:bodyPr wrap="square" rtlCol="0">
            <a:spAutoFit/>
          </a:bodyPr>
          <a:lstStyle/>
          <a:p>
            <a:pPr algn="ctr"/>
            <a:r>
              <a:rPr lang="bn-BD" sz="4400" dirty="0">
                <a:latin typeface="NikoshBAN" pitchFamily="2" charset="0"/>
                <a:cs typeface="NikoshBAN" pitchFamily="2" charset="0"/>
              </a:rPr>
              <a:t>পাঠ পরিচিতিঃ</a:t>
            </a:r>
            <a:endParaRPr lang="en-US" sz="4400" dirty="0"/>
          </a:p>
        </p:txBody>
      </p:sp>
    </p:spTree>
    <p:extLst>
      <p:ext uri="{BB962C8B-B14F-4D97-AF65-F5344CB8AC3E}">
        <p14:creationId xmlns:p14="http://schemas.microsoft.com/office/powerpoint/2010/main" val="215334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81200"/>
          </a:xfrm>
          <a:solidFill>
            <a:schemeClr val="accent3"/>
          </a:solidFill>
          <a:ln w="76200">
            <a:solidFill>
              <a:schemeClr val="tx1"/>
            </a:solidFill>
          </a:ln>
        </p:spPr>
        <p:txBody>
          <a:bodyPr>
            <a:normAutofit/>
          </a:bodyPr>
          <a:lstStyle/>
          <a:p>
            <a:r>
              <a:rPr lang="bn-BD" sz="6000" dirty="0" smtClean="0">
                <a:latin typeface="NikoshBAN" pitchFamily="2" charset="0"/>
                <a:cs typeface="NikoshBAN" pitchFamily="2" charset="0"/>
              </a:rPr>
              <a:t>আজকের পাঠঃ</a:t>
            </a:r>
            <a:endParaRPr lang="en-US" sz="6000" dirty="0">
              <a:latin typeface="NikoshBAN" pitchFamily="2" charset="0"/>
              <a:cs typeface="NikoshBAN" pitchFamily="2" charset="0"/>
            </a:endParaRPr>
          </a:p>
        </p:txBody>
      </p:sp>
      <p:sp>
        <p:nvSpPr>
          <p:cNvPr id="4" name="Subtitle 3"/>
          <p:cNvSpPr>
            <a:spLocks noGrp="1"/>
          </p:cNvSpPr>
          <p:nvPr>
            <p:ph type="subTitle" idx="1"/>
          </p:nvPr>
        </p:nvSpPr>
        <p:spPr>
          <a:xfrm>
            <a:off x="1371600" y="2895600"/>
            <a:ext cx="6400800" cy="1752600"/>
          </a:xfrm>
          <a:solidFill>
            <a:schemeClr val="accent4">
              <a:lumMod val="60000"/>
              <a:lumOff val="40000"/>
            </a:schemeClr>
          </a:solidFill>
          <a:ln w="76200">
            <a:solidFill>
              <a:srgbClr val="00B050"/>
            </a:solidFill>
          </a:ln>
        </p:spPr>
        <p:txBody>
          <a:bodyPr/>
          <a:lstStyle/>
          <a:p>
            <a:r>
              <a:rPr lang="bn-BD" sz="6000" dirty="0">
                <a:solidFill>
                  <a:prstClr val="black"/>
                </a:solidFill>
                <a:latin typeface="NikoshBAN" pitchFamily="2" charset="0"/>
                <a:ea typeface="+mj-ea"/>
                <a:cs typeface="NikoshBAN" pitchFamily="2" charset="0"/>
              </a:rPr>
              <a:t>আখিরাত</a:t>
            </a:r>
            <a:endParaRPr lang="en-US" dirty="0"/>
          </a:p>
        </p:txBody>
      </p:sp>
    </p:spTree>
    <p:extLst>
      <p:ext uri="{BB962C8B-B14F-4D97-AF65-F5344CB8AC3E}">
        <p14:creationId xmlns:p14="http://schemas.microsoft.com/office/powerpoint/2010/main" val="2340944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heel(1)">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iterate type="wd">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686800" cy="4191000"/>
          </a:xfrm>
          <a:solidFill>
            <a:schemeClr val="tx2">
              <a:lumMod val="20000"/>
              <a:lumOff val="80000"/>
            </a:schemeClr>
          </a:solidFill>
          <a:ln w="76200">
            <a:solidFill>
              <a:schemeClr val="tx1"/>
            </a:solidFill>
          </a:ln>
        </p:spPr>
        <p:txBody>
          <a:bodyPr>
            <a:noAutofit/>
          </a:bodyPr>
          <a:lstStyle/>
          <a:p>
            <a:pPr algn="l"/>
            <a:r>
              <a:rPr lang="en-US" sz="3200" dirty="0" smtClean="0">
                <a:solidFill>
                  <a:schemeClr val="tx2">
                    <a:lumMod val="50000"/>
                  </a:schemeClr>
                </a:solidFill>
                <a:latin typeface="NikoshBAN" pitchFamily="2" charset="0"/>
                <a:cs typeface="NikoshBAN" pitchFamily="2" charset="0"/>
              </a:rPr>
              <a:t/>
            </a:r>
            <a:br>
              <a:rPr lang="en-US" sz="3200" dirty="0" smtClean="0">
                <a:solidFill>
                  <a:schemeClr val="tx2">
                    <a:lumMod val="50000"/>
                  </a:schemeClr>
                </a:solidFill>
                <a:latin typeface="NikoshBAN" pitchFamily="2" charset="0"/>
                <a:cs typeface="NikoshBAN" pitchFamily="2" charset="0"/>
              </a:rPr>
            </a:br>
            <a:r>
              <a:rPr lang="en-US" sz="3200" dirty="0" smtClean="0">
                <a:solidFill>
                  <a:schemeClr val="tx2">
                    <a:lumMod val="50000"/>
                  </a:schemeClr>
                </a:solidFill>
                <a:latin typeface="NikoshBAN" pitchFamily="2" charset="0"/>
                <a:cs typeface="NikoshBAN" pitchFamily="2" charset="0"/>
              </a:rPr>
              <a:t/>
            </a:r>
            <a:br>
              <a:rPr lang="en-US" sz="3200" dirty="0" smtClean="0">
                <a:solidFill>
                  <a:schemeClr val="tx2">
                    <a:lumMod val="50000"/>
                  </a:schemeClr>
                </a:solidFill>
                <a:latin typeface="NikoshBAN" pitchFamily="2" charset="0"/>
                <a:cs typeface="NikoshBAN" pitchFamily="2" charset="0"/>
              </a:rPr>
            </a:br>
            <a:r>
              <a:rPr lang="bn-BD" sz="3200" dirty="0" smtClean="0">
                <a:solidFill>
                  <a:schemeClr val="tx2">
                    <a:lumMod val="50000"/>
                  </a:schemeClr>
                </a:solidFill>
                <a:latin typeface="NikoshBAN" pitchFamily="2" charset="0"/>
                <a:cs typeface="NikoshBAN" pitchFamily="2" charset="0"/>
              </a:rPr>
              <a:t>১। দুনিয়া </a:t>
            </a:r>
            <a:r>
              <a:rPr lang="bn-BD" sz="3200" dirty="0">
                <a:solidFill>
                  <a:schemeClr val="tx2">
                    <a:lumMod val="50000"/>
                  </a:schemeClr>
                </a:solidFill>
                <a:latin typeface="NikoshBAN" pitchFamily="2" charset="0"/>
                <a:cs typeface="NikoshBAN" pitchFamily="2" charset="0"/>
              </a:rPr>
              <a:t>আখিরাতের শস্যক্ষেত্র হাদিসটির তাৎপর্য বিশ্লেষণ করতে পারবে।</a:t>
            </a:r>
            <a:br>
              <a:rPr lang="bn-BD" sz="3200" dirty="0">
                <a:solidFill>
                  <a:schemeClr val="tx2">
                    <a:lumMod val="50000"/>
                  </a:schemeClr>
                </a:solidFill>
                <a:latin typeface="NikoshBAN" pitchFamily="2" charset="0"/>
                <a:cs typeface="NikoshBAN" pitchFamily="2" charset="0"/>
              </a:rPr>
            </a:br>
            <a:r>
              <a:rPr lang="bn-BD" sz="3200" dirty="0" smtClean="0">
                <a:solidFill>
                  <a:schemeClr val="tx2">
                    <a:lumMod val="50000"/>
                  </a:schemeClr>
                </a:solidFill>
                <a:latin typeface="NikoshBAN" pitchFamily="2" charset="0"/>
                <a:cs typeface="NikoshBAN" pitchFamily="2" charset="0"/>
              </a:rPr>
              <a:t>২। </a:t>
            </a:r>
            <a:r>
              <a:rPr lang="bn-BD" sz="3200" dirty="0">
                <a:solidFill>
                  <a:schemeClr val="tx2">
                    <a:lumMod val="50000"/>
                  </a:schemeClr>
                </a:solidFill>
                <a:latin typeface="NikoshBAN" pitchFamily="2" charset="0"/>
                <a:cs typeface="NikoshBAN" pitchFamily="2" charset="0"/>
              </a:rPr>
              <a:t>আখিরাত শব্দের অর্থ বলতে পারবে। </a:t>
            </a:r>
            <a:r>
              <a:rPr lang="en-US" sz="3200" dirty="0" smtClean="0">
                <a:solidFill>
                  <a:schemeClr val="tx2">
                    <a:lumMod val="50000"/>
                  </a:schemeClr>
                </a:solidFill>
                <a:latin typeface="NikoshBAN" pitchFamily="2" charset="0"/>
                <a:cs typeface="NikoshBAN" pitchFamily="2" charset="0"/>
              </a:rPr>
              <a:t/>
            </a:r>
            <a:br>
              <a:rPr lang="en-US" sz="3200" dirty="0" smtClean="0">
                <a:solidFill>
                  <a:schemeClr val="tx2">
                    <a:lumMod val="50000"/>
                  </a:schemeClr>
                </a:solidFill>
                <a:latin typeface="NikoshBAN" pitchFamily="2" charset="0"/>
                <a:cs typeface="NikoshBAN" pitchFamily="2" charset="0"/>
              </a:rPr>
            </a:br>
            <a:r>
              <a:rPr lang="en-US" sz="3200" dirty="0" smtClean="0">
                <a:solidFill>
                  <a:schemeClr val="tx2">
                    <a:lumMod val="50000"/>
                  </a:schemeClr>
                </a:solidFill>
                <a:latin typeface="NikoshBAN" pitchFamily="2" charset="0"/>
                <a:cs typeface="NikoshBAN" pitchFamily="2" charset="0"/>
              </a:rPr>
              <a:t/>
            </a:r>
            <a:br>
              <a:rPr lang="en-US" sz="3200" dirty="0" smtClean="0">
                <a:solidFill>
                  <a:schemeClr val="tx2">
                    <a:lumMod val="50000"/>
                  </a:schemeClr>
                </a:solidFill>
                <a:latin typeface="NikoshBAN" pitchFamily="2" charset="0"/>
                <a:cs typeface="NikoshBAN" pitchFamily="2" charset="0"/>
              </a:rPr>
            </a:br>
            <a:r>
              <a:rPr lang="bn-BD" sz="3200" dirty="0" smtClean="0">
                <a:solidFill>
                  <a:schemeClr val="tx2">
                    <a:lumMod val="50000"/>
                  </a:schemeClr>
                </a:solidFill>
                <a:latin typeface="NikoshBAN" pitchFamily="2" charset="0"/>
                <a:cs typeface="NikoshBAN" pitchFamily="2" charset="0"/>
              </a:rPr>
              <a:t>৩। আখিরাত জীবনের  </a:t>
            </a:r>
            <a:r>
              <a:rPr lang="en-US" sz="3200" dirty="0" smtClean="0">
                <a:solidFill>
                  <a:schemeClr val="tx2">
                    <a:lumMod val="50000"/>
                  </a:schemeClr>
                </a:solidFill>
                <a:latin typeface="NikoshBAN" pitchFamily="2" charset="0"/>
                <a:cs typeface="NikoshBAN" pitchFamily="2" charset="0"/>
              </a:rPr>
              <a:t>9টি </a:t>
            </a:r>
            <a:r>
              <a:rPr lang="bn-BD" sz="3200" dirty="0" smtClean="0">
                <a:solidFill>
                  <a:schemeClr val="tx2">
                    <a:lumMod val="50000"/>
                  </a:schemeClr>
                </a:solidFill>
                <a:latin typeface="NikoshBAN" pitchFamily="2" charset="0"/>
                <a:cs typeface="NikoshBAN" pitchFamily="2" charset="0"/>
              </a:rPr>
              <a:t>গুরুত্ব পূর্ণ বিষয় ব্যাখা করতে পারবে।  </a:t>
            </a:r>
            <a:br>
              <a:rPr lang="bn-BD" sz="3200" dirty="0" smtClean="0">
                <a:solidFill>
                  <a:schemeClr val="tx2">
                    <a:lumMod val="50000"/>
                  </a:schemeClr>
                </a:solidFill>
                <a:latin typeface="NikoshBAN" pitchFamily="2" charset="0"/>
                <a:cs typeface="NikoshBAN" pitchFamily="2" charset="0"/>
              </a:rPr>
            </a:br>
            <a:r>
              <a:rPr lang="bn-BD" sz="3200" dirty="0">
                <a:solidFill>
                  <a:schemeClr val="tx2">
                    <a:lumMod val="50000"/>
                  </a:schemeClr>
                </a:solidFill>
                <a:latin typeface="NikoshBAN" pitchFamily="2" charset="0"/>
                <a:cs typeface="NikoshBAN" pitchFamily="2" charset="0"/>
              </a:rPr>
              <a:t/>
            </a:r>
            <a:br>
              <a:rPr lang="bn-BD" sz="3200" dirty="0">
                <a:solidFill>
                  <a:schemeClr val="tx2">
                    <a:lumMod val="50000"/>
                  </a:schemeClr>
                </a:solidFill>
                <a:latin typeface="NikoshBAN" pitchFamily="2" charset="0"/>
                <a:cs typeface="NikoshBAN" pitchFamily="2" charset="0"/>
              </a:rPr>
            </a:br>
            <a:r>
              <a:rPr lang="bn-BD" sz="3200" dirty="0" smtClean="0">
                <a:solidFill>
                  <a:schemeClr val="tx2">
                    <a:lumMod val="50000"/>
                  </a:schemeClr>
                </a:solidFill>
                <a:latin typeface="NikoshBAN" pitchFamily="2" charset="0"/>
                <a:cs typeface="NikoshBAN" pitchFamily="2" charset="0"/>
              </a:rPr>
              <a:t/>
            </a:r>
            <a:br>
              <a:rPr lang="bn-BD" sz="3200" dirty="0" smtClean="0">
                <a:solidFill>
                  <a:schemeClr val="tx2">
                    <a:lumMod val="50000"/>
                  </a:schemeClr>
                </a:solidFill>
                <a:latin typeface="NikoshBAN" pitchFamily="2" charset="0"/>
                <a:cs typeface="NikoshBAN" pitchFamily="2" charset="0"/>
              </a:rPr>
            </a:br>
            <a:endParaRPr lang="en-US" sz="3200" dirty="0">
              <a:solidFill>
                <a:schemeClr val="tx2">
                  <a:lumMod val="50000"/>
                </a:schemeClr>
              </a:solidFill>
              <a:latin typeface="NikoshBAN" pitchFamily="2" charset="0"/>
              <a:cs typeface="NikoshBAN" pitchFamily="2" charset="0"/>
            </a:endParaRPr>
          </a:p>
        </p:txBody>
      </p:sp>
      <p:sp>
        <p:nvSpPr>
          <p:cNvPr id="5" name="TextBox 4"/>
          <p:cNvSpPr txBox="1"/>
          <p:nvPr/>
        </p:nvSpPr>
        <p:spPr>
          <a:xfrm>
            <a:off x="1362635" y="457200"/>
            <a:ext cx="5334000" cy="1015663"/>
          </a:xfrm>
          <a:prstGeom prst="rect">
            <a:avLst/>
          </a:prstGeom>
          <a:solidFill>
            <a:schemeClr val="accent6"/>
          </a:solidFill>
          <a:ln w="76200">
            <a:solidFill>
              <a:schemeClr val="tx1"/>
            </a:solidFill>
          </a:ln>
        </p:spPr>
        <p:txBody>
          <a:bodyPr wrap="square" rtlCol="0">
            <a:spAutoFit/>
          </a:bodyPr>
          <a:lstStyle/>
          <a:p>
            <a:pPr algn="ctr"/>
            <a:r>
              <a:rPr lang="bn-BD" sz="6000" dirty="0" smtClean="0">
                <a:latin typeface="NikoshBAN" pitchFamily="2" charset="0"/>
                <a:cs typeface="NikoshBAN" pitchFamily="2" charset="0"/>
              </a:rPr>
              <a:t>শিখনফল:-</a:t>
            </a:r>
            <a:endParaRPr lang="en-US" sz="6000" dirty="0"/>
          </a:p>
        </p:txBody>
      </p:sp>
    </p:spTree>
    <p:extLst>
      <p:ext uri="{BB962C8B-B14F-4D97-AF65-F5344CB8AC3E}">
        <p14:creationId xmlns:p14="http://schemas.microsoft.com/office/powerpoint/2010/main" val="3631114027"/>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1"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800600"/>
            <a:ext cx="5638800" cy="769441"/>
          </a:xfrm>
          <a:prstGeom prst="rect">
            <a:avLst/>
          </a:prstGeom>
          <a:solidFill>
            <a:srgbClr val="00B050"/>
          </a:solidFill>
        </p:spPr>
        <p:txBody>
          <a:bodyPr wrap="square" rtlCol="0">
            <a:spAutoFit/>
          </a:bodyPr>
          <a:lstStyle/>
          <a:p>
            <a:pPr algn="ctr"/>
            <a:r>
              <a:rPr lang="bn-BD" sz="4400" dirty="0" smtClean="0">
                <a:latin typeface="NikoshBAN" pitchFamily="2" charset="0"/>
                <a:cs typeface="NikoshBAN" pitchFamily="2" charset="0"/>
              </a:rPr>
              <a:t>দুনিয়া আখিরাতের শষ্যক্ষেত্র</a:t>
            </a:r>
            <a:endParaRPr lang="en-US" sz="440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2209800" y="1371600"/>
            <a:ext cx="4648200" cy="2828925"/>
          </a:xfrm>
          <a:prstGeom prst="rect">
            <a:avLst/>
          </a:prstGeom>
        </p:spPr>
      </p:pic>
    </p:spTree>
    <p:extLst>
      <p:ext uri="{BB962C8B-B14F-4D97-AF65-F5344CB8AC3E}">
        <p14:creationId xmlns:p14="http://schemas.microsoft.com/office/powerpoint/2010/main" val="8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209800"/>
            <a:ext cx="6400800" cy="3124200"/>
          </a:xfrm>
          <a:solidFill>
            <a:schemeClr val="tx2">
              <a:lumMod val="20000"/>
              <a:lumOff val="80000"/>
            </a:schemeClr>
          </a:solidFill>
          <a:ln w="76200">
            <a:solidFill>
              <a:schemeClr val="tx1"/>
            </a:solidFill>
          </a:ln>
        </p:spPr>
        <p:txBody>
          <a:bodyPr>
            <a:noAutofit/>
          </a:bodyPr>
          <a:lstStyle/>
          <a:p>
            <a:pPr algn="just"/>
            <a:r>
              <a:rPr lang="bn-BD" dirty="0" smtClean="0">
                <a:solidFill>
                  <a:schemeClr val="tx1"/>
                </a:solidFill>
                <a:latin typeface="NikoshBAN" pitchFamily="2" charset="0"/>
                <a:cs typeface="NikoshBAN" pitchFamily="2" charset="0"/>
              </a:rPr>
              <a:t>আখিরাত অর্থ পরকাল। ইহকালের পরের জীবনকে বলে পরকাল। মৃত্যুর পর থেকেই আখিরাতের জীবন শুরু হয়। সে জীবনের শুরু আছে শেষ নেই। মানুষ ইহজীবনে যে যেমন কাজ করবে, পরকালে সে তেমন ফল ভোগ করবে</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6" name="TextBox 5"/>
          <p:cNvSpPr txBox="1"/>
          <p:nvPr/>
        </p:nvSpPr>
        <p:spPr>
          <a:xfrm>
            <a:off x="2362200" y="457200"/>
            <a:ext cx="3810000" cy="1046440"/>
          </a:xfrm>
          <a:prstGeom prst="rect">
            <a:avLst/>
          </a:prstGeom>
          <a:solidFill>
            <a:schemeClr val="accent3">
              <a:lumMod val="20000"/>
              <a:lumOff val="80000"/>
            </a:schemeClr>
          </a:solidFill>
          <a:ln w="76200">
            <a:solidFill>
              <a:srgbClr val="FF0000"/>
            </a:solidFill>
          </a:ln>
        </p:spPr>
        <p:txBody>
          <a:bodyPr wrap="square" rtlCol="0">
            <a:spAutoFit/>
          </a:bodyPr>
          <a:lstStyle/>
          <a:p>
            <a:r>
              <a:rPr lang="bn-BD" sz="4400" dirty="0">
                <a:latin typeface="NikoshBAN" pitchFamily="2" charset="0"/>
                <a:cs typeface="NikoshBAN" pitchFamily="2" charset="0"/>
              </a:rPr>
              <a:t>আখিরাতের পরিচয়ঃ </a:t>
            </a:r>
          </a:p>
          <a:p>
            <a:endParaRPr lang="en-US" dirty="0"/>
          </a:p>
        </p:txBody>
      </p:sp>
    </p:spTree>
    <p:extLst>
      <p:ext uri="{BB962C8B-B14F-4D97-AF65-F5344CB8AC3E}">
        <p14:creationId xmlns:p14="http://schemas.microsoft.com/office/powerpoint/2010/main" val="278233035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861" y="2967335"/>
            <a:ext cx="6388288" cy="2585323"/>
          </a:xfrm>
          <a:prstGeom prst="rect">
            <a:avLst/>
          </a:prstGeom>
          <a:noFill/>
        </p:spPr>
        <p:txBody>
          <a:bodyPr wrap="none" lIns="91440" tIns="45720" rIns="91440" bIns="45720">
            <a:spAutoFit/>
          </a:bodyPr>
          <a:lstStyle/>
          <a:p>
            <a:pPr algn="ctr"/>
            <a:r>
              <a:rPr lang="en-US" sz="5400" b="0" cap="none" spc="0" dirty="0" err="1" smtClean="0">
                <a:ln w="0"/>
                <a:solidFill>
                  <a:srgbClr val="FF0000"/>
                </a:solidFill>
                <a:effectLst>
                  <a:outerShdw blurRad="38100" dist="19050" dir="2700000" algn="tl" rotWithShape="0">
                    <a:schemeClr val="dk1">
                      <a:alpha val="40000"/>
                    </a:schemeClr>
                  </a:outerShdw>
                </a:effectLst>
              </a:rPr>
              <a:t>আখিরাতে</a:t>
            </a:r>
            <a:r>
              <a:rPr lang="en-US" sz="5400" dirty="0" err="1" smtClean="0">
                <a:ln w="0"/>
                <a:solidFill>
                  <a:srgbClr val="FF0000"/>
                </a:solidFill>
                <a:effectLst>
                  <a:outerShdw blurRad="38100" dist="19050" dir="2700000" algn="tl" rotWithShape="0">
                    <a:schemeClr val="dk1">
                      <a:alpha val="40000"/>
                    </a:schemeClr>
                  </a:outerShdw>
                </a:effectLst>
              </a:rPr>
              <a:t>র</a:t>
            </a:r>
            <a:r>
              <a:rPr lang="en-US" sz="5400" dirty="0" smtClean="0">
                <a:ln w="0"/>
                <a:solidFill>
                  <a:srgbClr val="FF0000"/>
                </a:solidFill>
                <a:effectLst>
                  <a:outerShdw blurRad="38100" dist="19050" dir="2700000" algn="tl" rotWithShape="0">
                    <a:schemeClr val="dk1">
                      <a:alpha val="40000"/>
                    </a:schemeClr>
                  </a:outerShdw>
                </a:effectLst>
              </a:rPr>
              <a:t> ৯টি </a:t>
            </a:r>
            <a:r>
              <a:rPr lang="en-US" sz="5400" dirty="0" err="1" smtClean="0">
                <a:ln w="0"/>
                <a:solidFill>
                  <a:srgbClr val="FF0000"/>
                </a:solidFill>
                <a:effectLst>
                  <a:outerShdw blurRad="38100" dist="19050" dir="2700000" algn="tl" rotWithShape="0">
                    <a:schemeClr val="dk1">
                      <a:alpha val="40000"/>
                    </a:schemeClr>
                  </a:outerShdw>
                </a:effectLst>
              </a:rPr>
              <a:t>স্তর</a:t>
            </a:r>
            <a:r>
              <a:rPr lang="en-US" sz="5400" dirty="0" smtClean="0">
                <a:ln w="0"/>
                <a:solidFill>
                  <a:srgbClr val="FF0000"/>
                </a:solidFill>
                <a:effectLst>
                  <a:outerShdw blurRad="38100" dist="19050" dir="2700000" algn="tl" rotWithShape="0">
                    <a:schemeClr val="dk1">
                      <a:alpha val="40000"/>
                    </a:schemeClr>
                  </a:outerShdw>
                </a:effectLst>
              </a:rPr>
              <a:t> </a:t>
            </a:r>
            <a:r>
              <a:rPr lang="en-US" sz="5400" dirty="0" err="1" smtClean="0">
                <a:ln w="0"/>
                <a:solidFill>
                  <a:srgbClr val="FF0000"/>
                </a:solidFill>
                <a:effectLst>
                  <a:outerShdw blurRad="38100" dist="19050" dir="2700000" algn="tl" rotWithShape="0">
                    <a:schemeClr val="dk1">
                      <a:alpha val="40000"/>
                    </a:schemeClr>
                  </a:outerShdw>
                </a:effectLst>
              </a:rPr>
              <a:t>আছে</a:t>
            </a:r>
            <a:r>
              <a:rPr lang="en-US" sz="5400" dirty="0" smtClean="0">
                <a:ln w="0"/>
                <a:solidFill>
                  <a:srgbClr val="FF0000"/>
                </a:solidFill>
                <a:effectLst>
                  <a:outerShdw blurRad="38100" dist="19050" dir="2700000" algn="tl" rotWithShape="0">
                    <a:schemeClr val="dk1">
                      <a:alpha val="40000"/>
                    </a:schemeClr>
                  </a:outerShdw>
                </a:effectLst>
              </a:rPr>
              <a:t> </a:t>
            </a:r>
            <a:r>
              <a:rPr lang="en-US" sz="5400" dirty="0" err="1" smtClean="0">
                <a:ln w="0"/>
                <a:solidFill>
                  <a:srgbClr val="FF0000"/>
                </a:solidFill>
                <a:effectLst>
                  <a:outerShdw blurRad="38100" dist="19050" dir="2700000" algn="tl" rotWithShape="0">
                    <a:schemeClr val="dk1">
                      <a:alpha val="40000"/>
                    </a:schemeClr>
                  </a:outerShdw>
                </a:effectLst>
              </a:rPr>
              <a:t>যথা</a:t>
            </a:r>
            <a:r>
              <a:rPr lang="en-US" sz="5400" dirty="0" err="1">
                <a:ln w="0"/>
                <a:solidFill>
                  <a:srgbClr val="FF0000"/>
                </a:solidFill>
                <a:effectLst>
                  <a:outerShdw blurRad="38100" dist="19050" dir="2700000" algn="tl" rotWithShape="0">
                    <a:schemeClr val="dk1">
                      <a:alpha val="40000"/>
                    </a:schemeClr>
                  </a:outerShdw>
                </a:effectLst>
              </a:rPr>
              <a:t>ঃ</a:t>
            </a:r>
            <a:endParaRPr lang="en-US" sz="5400" b="0" cap="none" spc="0" dirty="0" smtClean="0">
              <a:ln w="0"/>
              <a:solidFill>
                <a:srgbClr val="FF0000"/>
              </a:solidFill>
              <a:effectLst>
                <a:outerShdw blurRad="38100" dist="19050" dir="2700000" algn="tl" rotWithShape="0">
                  <a:schemeClr val="dk1">
                    <a:alpha val="40000"/>
                  </a:schemeClr>
                </a:outerShdw>
              </a:effectLst>
            </a:endParaRPr>
          </a:p>
          <a:p>
            <a:pPr marL="685800" indent="-685800" algn="ctr">
              <a:buFont typeface="Wingdings" panose="05000000000000000000" pitchFamily="2" charset="2"/>
              <a:buChar char="v"/>
            </a:pPr>
            <a:endParaRPr lang="en-US" sz="5400" b="0" cap="none" spc="0" dirty="0" smtClean="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7211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209800"/>
            <a:ext cx="4267200" cy="2962275"/>
          </a:xfrm>
          <a:prstGeom prst="rect">
            <a:avLst/>
          </a:prstGeom>
        </p:spPr>
      </p:pic>
    </p:spTree>
    <p:extLst>
      <p:ext uri="{BB962C8B-B14F-4D97-AF65-F5344CB8AC3E}">
        <p14:creationId xmlns:p14="http://schemas.microsoft.com/office/powerpoint/2010/main" val="1301924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87</Words>
  <Application>Microsoft Office PowerPoint</Application>
  <PresentationFormat>On-screen Show (4:3)</PresentationFormat>
  <Paragraphs>29</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NikoshBAN</vt:lpstr>
      <vt:lpstr>Vrinda</vt:lpstr>
      <vt:lpstr>Wingdings</vt:lpstr>
      <vt:lpstr>Office Theme</vt:lpstr>
      <vt:lpstr>স্বাগতম</vt:lpstr>
      <vt:lpstr>শিক্ষক পরিচিতি</vt:lpstr>
      <vt:lpstr>  শ্রেণীঃ ১০ম ইসলামও নৈতিক শিক্ষা বিষয়ঃ আখিরাত ১ম অধ্যায়  </vt:lpstr>
      <vt:lpstr>আজকের পাঠঃ</vt:lpstr>
      <vt:lpstr>  ১। দুনিয়া আখিরাতের শস্যক্ষেত্র হাদিসটির তাৎপর্য বিশ্লেষণ করতে পারবে। ২। আখিরাত শব্দের অর্থ বলতে পারবে।   ৩। আখিরাত জীবনের  9টি গুরুত্ব পূর্ণ বিষয় ব্যাখা করতে পারবে।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Admin</dc:creator>
  <cp:lastModifiedBy>hp</cp:lastModifiedBy>
  <cp:revision>188</cp:revision>
  <dcterms:created xsi:type="dcterms:W3CDTF">2006-08-16T00:00:00Z</dcterms:created>
  <dcterms:modified xsi:type="dcterms:W3CDTF">2020-09-15T13:45:27Z</dcterms:modified>
</cp:coreProperties>
</file>