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4"/>
  </p:notesMasterIdLst>
  <p:sldIdLst>
    <p:sldId id="256" r:id="rId2"/>
    <p:sldId id="257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5" r:id="rId23"/>
    <p:sldId id="294" r:id="rId24"/>
    <p:sldId id="296" r:id="rId25"/>
    <p:sldId id="298" r:id="rId26"/>
    <p:sldId id="297" r:id="rId27"/>
    <p:sldId id="299" r:id="rId28"/>
    <p:sldId id="301" r:id="rId29"/>
    <p:sldId id="302" r:id="rId30"/>
    <p:sldId id="300" r:id="rId31"/>
    <p:sldId id="303" r:id="rId32"/>
    <p:sldId id="262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9475F"/>
    <a:srgbClr val="5B9BD5"/>
    <a:srgbClr val="2A3D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94678" autoAdjust="0"/>
  </p:normalViewPr>
  <p:slideViewPr>
    <p:cSldViewPr snapToGrid="0">
      <p:cViewPr varScale="1">
        <p:scale>
          <a:sx n="81" d="100"/>
          <a:sy n="81" d="100"/>
        </p:scale>
        <p:origin x="648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F073A9-E3DB-4C70-868A-F5279B428225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6B5576-8B81-43BF-9E9C-5120AF6FC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489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3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3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088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সময় – ২ মিনিট।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686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বেলুন দ্বারা প্রচুরক জানার আগ্রহ সৃষ্টি</a:t>
            </a:r>
            <a:r>
              <a:rPr lang="bn-IN" baseline="0" dirty="0" smtClean="0"/>
              <a:t> </a:t>
            </a:r>
            <a:r>
              <a:rPr lang="bn-IN" dirty="0" smtClean="0"/>
              <a:t>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2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চিত্রটি দ্বারা প্রচুরকের</a:t>
            </a:r>
            <a:r>
              <a:rPr lang="bn-IN" baseline="0" dirty="0" smtClean="0"/>
              <a:t> ধারনা দেয়া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23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বোর্ড</a:t>
            </a:r>
            <a:r>
              <a:rPr lang="bn-IN" baseline="0" dirty="0" smtClean="0"/>
              <a:t> ব্যাবহার করে সমস্যাটি সমাধানে সহায়াতা করবেন।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01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3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82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/>
          </a:p>
        </p:txBody>
      </p:sp>
      <p:sp>
        <p:nvSpPr>
          <p:cNvPr id="104882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6555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5254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3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86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6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0545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5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85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85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160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71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4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5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18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B5576-8B81-43BF-9E9C-5120AF6FCB5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650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55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9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9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96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65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প্রদত্ত উপাত্ত দ্বারা মধকের</a:t>
            </a:r>
            <a:r>
              <a:rPr lang="bn-IN" baseline="0" dirty="0" smtClean="0"/>
              <a:t> সূত্র ব্যাখ্যা করা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379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17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8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1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2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150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611B-C2CF-45B8-AABF-00E0E0612DC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B6385-2425-4327-B2A5-A78D42395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54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0">
        <p15:prstTrans prst="pageCurlDouble"/>
      </p:transition>
    </mc:Choice>
    <mc:Fallback>
      <p:transition spd="slow" advTm="1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611B-C2CF-45B8-AABF-00E0E0612DC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B6385-2425-4327-B2A5-A78D42395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771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0">
        <p15:prstTrans prst="pageCurlDouble"/>
      </p:transition>
    </mc:Choice>
    <mc:Fallback>
      <p:transition spd="slow" advTm="1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611B-C2CF-45B8-AABF-00E0E0612DC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B6385-2425-4327-B2A5-A78D42395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074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0">
        <p15:prstTrans prst="pageCurlDouble"/>
      </p:transition>
    </mc:Choice>
    <mc:Fallback>
      <p:transition spd="slow" advTm="1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611B-C2CF-45B8-AABF-00E0E0612DC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B6385-2425-4327-B2A5-A78D42395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977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0">
        <p15:prstTrans prst="pageCurlDouble"/>
      </p:transition>
    </mc:Choice>
    <mc:Fallback>
      <p:transition spd="slow" advTm="1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611B-C2CF-45B8-AABF-00E0E0612DC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B6385-2425-4327-B2A5-A78D42395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569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0">
        <p15:prstTrans prst="pageCurlDouble"/>
      </p:transition>
    </mc:Choice>
    <mc:Fallback>
      <p:transition spd="slow" advTm="1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611B-C2CF-45B8-AABF-00E0E0612DC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B6385-2425-4327-B2A5-A78D42395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722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0">
        <p15:prstTrans prst="pageCurlDouble"/>
      </p:transition>
    </mc:Choice>
    <mc:Fallback>
      <p:transition spd="slow" advTm="1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611B-C2CF-45B8-AABF-00E0E0612DC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B6385-2425-4327-B2A5-A78D42395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516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0">
        <p15:prstTrans prst="pageCurlDouble"/>
      </p:transition>
    </mc:Choice>
    <mc:Fallback>
      <p:transition spd="slow" advTm="1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611B-C2CF-45B8-AABF-00E0E0612DC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B6385-2425-4327-B2A5-A78D42395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597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0">
        <p15:prstTrans prst="pageCurlDouble"/>
      </p:transition>
    </mc:Choice>
    <mc:Fallback>
      <p:transition spd="slow" advTm="1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611B-C2CF-45B8-AABF-00E0E0612DC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B6385-2425-4327-B2A5-A78D42395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750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0">
        <p15:prstTrans prst="pageCurlDouble"/>
      </p:transition>
    </mc:Choice>
    <mc:Fallback>
      <p:transition spd="slow" advTm="1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611B-C2CF-45B8-AABF-00E0E0612DC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B6385-2425-4327-B2A5-A78D42395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442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0">
        <p15:prstTrans prst="pageCurlDouble"/>
      </p:transition>
    </mc:Choice>
    <mc:Fallback>
      <p:transition spd="slow" advTm="1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611B-C2CF-45B8-AABF-00E0E0612DC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B6385-2425-4327-B2A5-A78D42395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5636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0">
        <p15:prstTrans prst="pageCurlDouble"/>
      </p:transition>
    </mc:Choice>
    <mc:Fallback>
      <p:transition spd="slow" advTm="1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6611B-C2CF-45B8-AABF-00E0E0612DC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B6385-2425-4327-B2A5-A78D42395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22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0">
        <p15:prstTrans prst="pageCurlDouble"/>
      </p:transition>
    </mc:Choice>
    <mc:Fallback>
      <p:transition spd="slow" advTm="1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01084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Punched Tape 6"/>
          <p:cNvSpPr/>
          <p:nvPr/>
        </p:nvSpPr>
        <p:spPr>
          <a:xfrm>
            <a:off x="2090599" y="758807"/>
            <a:ext cx="5986272" cy="1947323"/>
          </a:xfrm>
          <a:prstGeom prst="flowChartPunchedTape">
            <a:avLst/>
          </a:prstGeom>
          <a:solidFill>
            <a:srgbClr val="00B0F0"/>
          </a:solidFill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108960" y="5893822"/>
            <a:ext cx="6217920" cy="860546"/>
          </a:xfrm>
          <a:prstGeom prst="ellipse">
            <a:avLst/>
          </a:prstGeom>
          <a:solidFill>
            <a:srgbClr val="92D05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4000" dirty="0" smtClean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dirty="0" smtClean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প্রভুর</a:t>
            </a:r>
            <a:r>
              <a:rPr lang="en-US" sz="4000" dirty="0" smtClean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endParaRPr lang="en-US" sz="4000" dirty="0">
              <a:ln w="0">
                <a:solidFill>
                  <a:srgbClr val="FF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Bevel 3"/>
          <p:cNvSpPr/>
          <p:nvPr/>
        </p:nvSpPr>
        <p:spPr>
          <a:xfrm>
            <a:off x="3323968" y="2885127"/>
            <a:ext cx="4992129" cy="2798981"/>
          </a:xfrm>
          <a:prstGeom prst="bevel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981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0">
        <p15:prstTrans prst="pageCurlDouble"/>
      </p:transition>
    </mc:Choice>
    <mc:Fallback>
      <p:transition spd="slow" advTm="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95321" y="235709"/>
            <a:ext cx="589776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উপাত্ত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কী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????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3905" y="1915611"/>
            <a:ext cx="1037188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পরিসংখ্যানে</a:t>
            </a:r>
            <a:r>
              <a:rPr lang="en-US" sz="36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বর্ণিত</a:t>
            </a:r>
            <a:r>
              <a:rPr lang="en-US" sz="36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তথ্যসমুহ</a:t>
            </a:r>
            <a:r>
              <a:rPr lang="en-US" sz="36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যে</a:t>
            </a:r>
            <a:r>
              <a:rPr lang="en-US" sz="36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সকল</a:t>
            </a:r>
            <a:r>
              <a:rPr lang="en-US" sz="36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সংখ্যা</a:t>
            </a:r>
            <a:r>
              <a:rPr lang="en-US" sz="36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দ্বারা</a:t>
            </a:r>
            <a:r>
              <a:rPr lang="en-US" sz="36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প্রকাশ</a:t>
            </a:r>
            <a:r>
              <a:rPr lang="en-US" sz="36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ও </a:t>
            </a:r>
            <a:r>
              <a:rPr lang="en-US" sz="36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উপস্থাপন</a:t>
            </a:r>
            <a:r>
              <a:rPr lang="en-US" sz="36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করা</a:t>
            </a:r>
            <a:r>
              <a:rPr lang="en-US" sz="36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হয়</a:t>
            </a:r>
            <a:r>
              <a:rPr lang="en-US" sz="36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, </a:t>
            </a:r>
            <a:r>
              <a:rPr lang="en-US" sz="36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তাই</a:t>
            </a:r>
            <a:r>
              <a:rPr lang="en-US" sz="36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হলো</a:t>
            </a:r>
            <a:r>
              <a:rPr lang="en-US" sz="36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পরিসংখ্যানের</a:t>
            </a:r>
            <a:r>
              <a:rPr lang="en-US" sz="36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উপাত্ত</a:t>
            </a:r>
            <a:r>
              <a:rPr lang="en-US" sz="36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।।</a:t>
            </a:r>
          </a:p>
          <a:p>
            <a:endParaRPr lang="en-US" sz="3600" b="1" dirty="0">
              <a:ln w="13462">
                <a:solidFill>
                  <a:srgbClr val="FF000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r>
              <a:rPr lang="en-US" sz="36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তবে</a:t>
            </a:r>
            <a:r>
              <a:rPr lang="en-US" sz="36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একটি</a:t>
            </a:r>
            <a:r>
              <a:rPr lang="en-US" sz="36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মাত্র</a:t>
            </a:r>
            <a:r>
              <a:rPr lang="en-US" sz="36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সংখ্যা</a:t>
            </a:r>
            <a:r>
              <a:rPr lang="en-US" sz="36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দ্বারা</a:t>
            </a:r>
            <a:r>
              <a:rPr lang="en-US" sz="36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প্রকাশিত</a:t>
            </a:r>
            <a:r>
              <a:rPr lang="en-US" sz="36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উপাত্ত</a:t>
            </a:r>
            <a:r>
              <a:rPr lang="en-US" sz="36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পরিসংখ্যান</a:t>
            </a:r>
            <a:r>
              <a:rPr lang="en-US" sz="36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নয়</a:t>
            </a:r>
            <a:r>
              <a:rPr lang="en-US" sz="3600" dirty="0" smtClean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।।</a:t>
            </a:r>
            <a:endParaRPr lang="bn-BD" sz="3600" dirty="0" smtClean="0">
              <a:ln w="0">
                <a:solidFill>
                  <a:srgbClr val="FF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sz="3600" dirty="0">
              <a:ln w="0">
                <a:solidFill>
                  <a:srgbClr val="FF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36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যেমনঃ</a:t>
            </a:r>
            <a:r>
              <a:rPr lang="en-US" sz="36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মামুনের</a:t>
            </a:r>
            <a:r>
              <a:rPr lang="en-US" sz="36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বয়স</a:t>
            </a:r>
            <a:r>
              <a:rPr lang="en-US" sz="36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১৫ </a:t>
            </a:r>
            <a:r>
              <a:rPr lang="en-US" sz="36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বছর</a:t>
            </a:r>
            <a:r>
              <a:rPr lang="en-US" sz="36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পরিসংখ্যান</a:t>
            </a:r>
            <a:r>
              <a:rPr lang="en-US" sz="36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নয়</a:t>
            </a:r>
            <a:r>
              <a:rPr lang="en-US" sz="36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3999095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0">
        <p15:prstTrans prst="pageCurlDouble"/>
      </p:transition>
    </mc:Choice>
    <mc:Fallback>
      <p:transition spd="slow" advTm="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8571" y="308659"/>
            <a:ext cx="1046351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বিন্যস্ত</a:t>
            </a: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ও </a:t>
            </a:r>
            <a:r>
              <a:rPr lang="en-US" sz="5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অবিন্যস্ত</a:t>
            </a: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উপাত্ত</a:t>
            </a: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বলতে</a:t>
            </a: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কি</a:t>
            </a: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বুঝায়</a:t>
            </a: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???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188" y="2269602"/>
            <a:ext cx="11035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n w="127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বিন্যস্ত</a:t>
            </a:r>
            <a:r>
              <a:rPr lang="en-US" sz="3200" b="1" dirty="0">
                <a:ln w="127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>
                <a:ln w="127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উপাত্তঃ</a:t>
            </a:r>
            <a:r>
              <a:rPr lang="en-US" sz="3200" b="1" dirty="0">
                <a:ln w="127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>
                <a:ln w="127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উপাত্তসমুহ</a:t>
            </a:r>
            <a:r>
              <a:rPr lang="en-US" sz="3200" b="1" dirty="0">
                <a:ln w="127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>
                <a:ln w="127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যদি</a:t>
            </a:r>
            <a:r>
              <a:rPr lang="en-US" sz="3200" b="1" dirty="0">
                <a:ln w="127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>
                <a:ln w="127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মানের</a:t>
            </a:r>
            <a:r>
              <a:rPr lang="en-US" sz="3200" b="1" dirty="0">
                <a:ln w="127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>
                <a:ln w="127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ক্রমানুসারে</a:t>
            </a:r>
            <a:r>
              <a:rPr lang="en-US" sz="3200" b="1" dirty="0">
                <a:ln w="127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>
                <a:ln w="127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সাজানো</a:t>
            </a:r>
            <a:r>
              <a:rPr lang="en-US" sz="3200" b="1" dirty="0">
                <a:ln w="127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>
                <a:ln w="127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থাকে</a:t>
            </a:r>
            <a:r>
              <a:rPr lang="en-US" sz="3200" b="1" dirty="0">
                <a:ln w="127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>
                <a:ln w="127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তাকে</a:t>
            </a:r>
            <a:r>
              <a:rPr lang="en-US" sz="3200" b="1" dirty="0">
                <a:ln w="127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>
                <a:ln w="127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বিন্যস্ত</a:t>
            </a:r>
            <a:r>
              <a:rPr lang="en-US" sz="3200" b="1" dirty="0">
                <a:ln w="127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>
                <a:ln w="127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উপাত্ত</a:t>
            </a:r>
            <a:r>
              <a:rPr lang="en-US" sz="3200" b="1" dirty="0">
                <a:ln w="127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>
                <a:ln w="127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বলে</a:t>
            </a:r>
            <a:r>
              <a:rPr lang="en-US" sz="3200" b="1" dirty="0">
                <a:ln w="127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।।</a:t>
            </a:r>
          </a:p>
          <a:p>
            <a:r>
              <a:rPr lang="en-US" sz="3200" b="1" dirty="0" err="1" smtClean="0">
                <a:ln w="127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যেমনঃ</a:t>
            </a:r>
            <a:r>
              <a:rPr lang="en-US" sz="3200" b="1" dirty="0" smtClean="0">
                <a:ln w="127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>
                <a:ln w="127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১২,১৪,১৫,১৬,১৭,২০,২২,২৪,২৫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2110" y="4410920"/>
            <a:ext cx="109496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অবিন্যস্ত</a:t>
            </a:r>
            <a:r>
              <a:rPr lang="en-US" sz="32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উপাত্তঃ</a:t>
            </a:r>
            <a:r>
              <a:rPr lang="en-US" sz="32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উপাত্তসমুহ</a:t>
            </a:r>
            <a:r>
              <a:rPr lang="en-US" sz="32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যদি</a:t>
            </a:r>
            <a:r>
              <a:rPr lang="en-US" sz="32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মানের</a:t>
            </a:r>
            <a:r>
              <a:rPr lang="en-US" sz="32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ক্রমানুসারে</a:t>
            </a:r>
            <a:r>
              <a:rPr lang="en-US" sz="32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সাজানো</a:t>
            </a:r>
            <a:r>
              <a:rPr lang="en-US" sz="32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না</a:t>
            </a:r>
            <a:r>
              <a:rPr lang="en-US" sz="32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থাকে</a:t>
            </a:r>
            <a:r>
              <a:rPr lang="en-US" sz="32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</a:t>
            </a:r>
            <a:r>
              <a:rPr lang="en-US" sz="32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তাকে</a:t>
            </a:r>
            <a:r>
              <a:rPr lang="en-US" sz="32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অবিন্যস্ত</a:t>
            </a:r>
            <a:r>
              <a:rPr lang="en-US" sz="32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উপাত্ত</a:t>
            </a:r>
            <a:r>
              <a:rPr lang="en-US" sz="32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বলে</a:t>
            </a:r>
            <a:r>
              <a:rPr lang="en-US" sz="32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।।</a:t>
            </a:r>
            <a:endParaRPr lang="en-US" sz="32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en-US" sz="32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যেমনঃ</a:t>
            </a:r>
            <a:r>
              <a:rPr lang="en-US" sz="32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২১,১০,৪৫,৫২,৭১,১৪,৫২,৬৬</a:t>
            </a:r>
          </a:p>
        </p:txBody>
      </p:sp>
    </p:spTree>
    <p:extLst>
      <p:ext uri="{BB962C8B-B14F-4D97-AF65-F5344CB8AC3E}">
        <p14:creationId xmlns:p14="http://schemas.microsoft.com/office/powerpoint/2010/main" val="36286018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0">
        <p15:prstTrans prst="pageCurlDouble"/>
      </p:transition>
    </mc:Choice>
    <mc:Fallback>
      <p:transition spd="slow" advTm="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92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92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192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192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="" xmlns:a16="http://schemas.microsoft.com/office/drawing/2014/main" id="{D175986C-92C1-48F9-8A50-562A2795DC05}"/>
              </a:ext>
            </a:extLst>
          </p:cNvPr>
          <p:cNvSpPr txBox="1"/>
          <p:nvPr/>
        </p:nvSpPr>
        <p:spPr>
          <a:xfrm>
            <a:off x="578734" y="4565320"/>
            <a:ext cx="11343190" cy="107721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bn-IN" sz="32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গাণিতিক গড়ঃ উপাও সমূহের সমষ্টিকে উপাত্তসংখ্যা দ্বারা ভাগ করা যে মান পাওয়া যায় </a:t>
            </a:r>
            <a:endParaRPr lang="en-US" sz="3200" b="1" dirty="0">
              <a:ln w="13462">
                <a:solidFill>
                  <a:srgbClr val="FF000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তাকে গাণিতিক গড় বলে।</a:t>
            </a:r>
            <a:endParaRPr lang="en-US" sz="3200" b="1" dirty="0">
              <a:ln w="13462">
                <a:solidFill>
                  <a:srgbClr val="FF000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3">
            <a:extLst>
              <a:ext uri="{FF2B5EF4-FFF2-40B4-BE49-F238E27FC236}">
                <a16:creationId xmlns="" xmlns:a16="http://schemas.microsoft.com/office/drawing/2014/main" id="{F11F5283-C883-4469-889A-1DF656A13ED8}"/>
              </a:ext>
            </a:extLst>
          </p:cNvPr>
          <p:cNvSpPr txBox="1"/>
          <p:nvPr/>
        </p:nvSpPr>
        <p:spPr>
          <a:xfrm>
            <a:off x="2517424" y="345515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3">
            <a:extLst>
              <a:ext uri="{FF2B5EF4-FFF2-40B4-BE49-F238E27FC236}">
                <a16:creationId xmlns="" xmlns:a16="http://schemas.microsoft.com/office/drawing/2014/main" id="{60564B36-056C-46B6-8BB4-C1D773E80F7E}"/>
              </a:ext>
            </a:extLst>
          </p:cNvPr>
          <p:cNvSpPr txBox="1"/>
          <p:nvPr/>
        </p:nvSpPr>
        <p:spPr>
          <a:xfrm>
            <a:off x="7771520" y="3360649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AutoShape 2" descr="Image result for apple">
            <a:extLst>
              <a:ext uri="{FF2B5EF4-FFF2-40B4-BE49-F238E27FC236}">
                <a16:creationId xmlns="" xmlns:a16="http://schemas.microsoft.com/office/drawing/2014/main" id="{655B9410-3352-4FC9-9435-2F4D566DE6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Image result for apple">
            <a:extLst>
              <a:ext uri="{FF2B5EF4-FFF2-40B4-BE49-F238E27FC236}">
                <a16:creationId xmlns="" xmlns:a16="http://schemas.microsoft.com/office/drawing/2014/main" id="{C37DF8B6-04B7-42D3-BE1E-B52A65402D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Image result for apple">
            <a:extLst>
              <a:ext uri="{FF2B5EF4-FFF2-40B4-BE49-F238E27FC236}">
                <a16:creationId xmlns="" xmlns:a16="http://schemas.microsoft.com/office/drawing/2014/main" id="{374286D8-B986-4B4D-984D-139C494675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7">
            <a:extLst>
              <a:ext uri="{FF2B5EF4-FFF2-40B4-BE49-F238E27FC236}">
                <a16:creationId xmlns="" xmlns:a16="http://schemas.microsoft.com/office/drawing/2014/main" id="{1E5E084B-10F0-492B-9AEC-1D720E48EE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7149" t="518" r="8160" b="10605"/>
          <a:stretch>
            <a:fillRect/>
          </a:stretch>
        </p:blipFill>
        <p:spPr bwMode="auto">
          <a:xfrm>
            <a:off x="1831975" y="1066765"/>
            <a:ext cx="1620838" cy="16635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AutoShape 9" descr="Image result for apple">
            <a:extLst>
              <a:ext uri="{FF2B5EF4-FFF2-40B4-BE49-F238E27FC236}">
                <a16:creationId xmlns="" xmlns:a16="http://schemas.microsoft.com/office/drawing/2014/main" id="{023B8B93-1242-4396-BA45-B89722DBEE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1" descr="Image result for apple">
            <a:extLst>
              <a:ext uri="{FF2B5EF4-FFF2-40B4-BE49-F238E27FC236}">
                <a16:creationId xmlns="" xmlns:a16="http://schemas.microsoft.com/office/drawing/2014/main" id="{B27982D3-01C7-432F-A31B-A5B63ED189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7">
            <a:extLst>
              <a:ext uri="{FF2B5EF4-FFF2-40B4-BE49-F238E27FC236}">
                <a16:creationId xmlns="" xmlns:a16="http://schemas.microsoft.com/office/drawing/2014/main" id="{E1F05850-E38D-4BBD-AA5C-616A257A9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7149" t="518" r="8160" b="10605"/>
          <a:stretch>
            <a:fillRect/>
          </a:stretch>
        </p:blipFill>
        <p:spPr bwMode="auto">
          <a:xfrm>
            <a:off x="4804427" y="1150167"/>
            <a:ext cx="1614190" cy="16566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7">
            <a:extLst>
              <a:ext uri="{FF2B5EF4-FFF2-40B4-BE49-F238E27FC236}">
                <a16:creationId xmlns="" xmlns:a16="http://schemas.microsoft.com/office/drawing/2014/main" id="{60F76890-1F06-43CE-9F65-80E1AB7725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7149" t="518" r="8160" b="10605"/>
          <a:stretch>
            <a:fillRect/>
          </a:stretch>
        </p:blipFill>
        <p:spPr bwMode="auto">
          <a:xfrm>
            <a:off x="6434660" y="1184386"/>
            <a:ext cx="1630237" cy="16731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7">
            <a:extLst>
              <a:ext uri="{FF2B5EF4-FFF2-40B4-BE49-F238E27FC236}">
                <a16:creationId xmlns="" xmlns:a16="http://schemas.microsoft.com/office/drawing/2014/main" id="{E8CCDEB4-D405-415B-9D6F-36CB54A907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7149" t="518" r="8160" b="10605"/>
          <a:stretch>
            <a:fillRect/>
          </a:stretch>
        </p:blipFill>
        <p:spPr bwMode="auto">
          <a:xfrm>
            <a:off x="3295000" y="2695576"/>
            <a:ext cx="1831158" cy="18793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2">
            <a:extLst>
              <a:ext uri="{FF2B5EF4-FFF2-40B4-BE49-F238E27FC236}">
                <a16:creationId xmlns="" xmlns:a16="http://schemas.microsoft.com/office/drawing/2014/main" id="{8656826E-D7C0-4448-AD61-6AF7B845A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31976" y="2747364"/>
            <a:ext cx="1491099" cy="148447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7" name="Picture 7">
            <a:extLst>
              <a:ext uri="{FF2B5EF4-FFF2-40B4-BE49-F238E27FC236}">
                <a16:creationId xmlns="" xmlns:a16="http://schemas.microsoft.com/office/drawing/2014/main" id="{B235006B-C87E-4950-8C68-BEEE56138C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7149" t="518" r="8160" b="10605"/>
          <a:stretch>
            <a:fillRect/>
          </a:stretch>
        </p:blipFill>
        <p:spPr bwMode="auto">
          <a:xfrm>
            <a:off x="6855940" y="2806850"/>
            <a:ext cx="1831158" cy="18793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2">
            <a:extLst>
              <a:ext uri="{FF2B5EF4-FFF2-40B4-BE49-F238E27FC236}">
                <a16:creationId xmlns="" xmlns:a16="http://schemas.microsoft.com/office/drawing/2014/main" id="{7CAE13DD-A93D-40AF-879E-4D832D988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25361" y="1322377"/>
            <a:ext cx="1491099" cy="148447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9" name="Picture 12">
            <a:extLst>
              <a:ext uri="{FF2B5EF4-FFF2-40B4-BE49-F238E27FC236}">
                <a16:creationId xmlns="" xmlns:a16="http://schemas.microsoft.com/office/drawing/2014/main" id="{DD1CBBF4-9D32-467B-8E7D-77CD87619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36759" y="3032924"/>
            <a:ext cx="1491099" cy="148447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" name="Picture 13">
            <a:extLst>
              <a:ext uri="{FF2B5EF4-FFF2-40B4-BE49-F238E27FC236}">
                <a16:creationId xmlns="" xmlns:a16="http://schemas.microsoft.com/office/drawing/2014/main" id="{2391ACF4-3EC4-48F3-B3EE-E7A2F0D24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2132" y="2806849"/>
            <a:ext cx="1898235" cy="183995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1" name="Picture 13">
            <a:extLst>
              <a:ext uri="{FF2B5EF4-FFF2-40B4-BE49-F238E27FC236}">
                <a16:creationId xmlns="" xmlns:a16="http://schemas.microsoft.com/office/drawing/2014/main" id="{396C5015-F5A5-4D26-A0DC-4B5702B23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25148" y="1184385"/>
            <a:ext cx="1792433" cy="173740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2" name="TextBox 19">
            <a:extLst>
              <a:ext uri="{FF2B5EF4-FFF2-40B4-BE49-F238E27FC236}">
                <a16:creationId xmlns="" xmlns:a16="http://schemas.microsoft.com/office/drawing/2014/main" id="{28D4B3F8-5CBB-44F0-BB08-B0AEBF050F8B}"/>
              </a:ext>
            </a:extLst>
          </p:cNvPr>
          <p:cNvSpPr txBox="1"/>
          <p:nvPr/>
        </p:nvSpPr>
        <p:spPr>
          <a:xfrm>
            <a:off x="2696068" y="105419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এসো আমরা চিত্রটির দিক লক্ষ্য</a:t>
            </a:r>
            <a:r>
              <a:rPr lang="en-US" sz="48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করি </a:t>
            </a:r>
            <a:endParaRPr lang="en-US" sz="4800" dirty="0">
              <a:ln w="0">
                <a:solidFill>
                  <a:srgbClr val="FF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6820" y="1717018"/>
            <a:ext cx="4523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b="1" dirty="0">
                <a:solidFill>
                  <a:schemeClr val="bg1"/>
                </a:solidFill>
              </a:rPr>
              <a:t>৮</a:t>
            </a: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69855" y="1916973"/>
            <a:ext cx="654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b="1" dirty="0">
                <a:solidFill>
                  <a:schemeClr val="bg1"/>
                </a:solidFill>
              </a:rPr>
              <a:t>১২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52632" y="1822254"/>
            <a:ext cx="521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b="1" dirty="0">
                <a:solidFill>
                  <a:schemeClr val="bg1"/>
                </a:solidFill>
              </a:rPr>
              <a:t>৮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17679" y="1756788"/>
            <a:ext cx="464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chemeClr val="bg1"/>
                </a:solidFill>
              </a:rPr>
              <a:t>৯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40849" y="1978507"/>
            <a:ext cx="883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solidFill>
                  <a:schemeClr val="bg1"/>
                </a:solidFill>
              </a:rPr>
              <a:t> ১৩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68282" y="3455156"/>
            <a:ext cx="527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solidFill>
                  <a:schemeClr val="bg1"/>
                </a:solidFill>
              </a:rPr>
              <a:t>৪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18085" y="3484227"/>
            <a:ext cx="452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solidFill>
                  <a:schemeClr val="bg1"/>
                </a:solidFill>
              </a:rPr>
              <a:t>৫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18328" y="3800822"/>
            <a:ext cx="716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solidFill>
                  <a:schemeClr val="bg1"/>
                </a:solidFill>
              </a:rPr>
              <a:t>১৪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81876" y="3484227"/>
            <a:ext cx="649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solidFill>
                  <a:schemeClr val="bg1"/>
                </a:solidFill>
              </a:rPr>
              <a:t>৯ 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282307" y="3685988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b="1" dirty="0">
                <a:solidFill>
                  <a:schemeClr val="bg1"/>
                </a:solidFill>
              </a:rPr>
              <a:t>৮</a:t>
            </a:r>
            <a:endParaRPr lang="en-US" sz="2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1682750" y="5430741"/>
                <a:ext cx="10359340" cy="1323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b="1" dirty="0" smtClean="0">
                    <a:ln w="22225">
                      <a:solidFill>
                        <a:srgbClr val="FF0000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উপত্ত সমুহের সমষ্টিঃ ৮+১২+৮+৯+১৩+৪+৫+১৪+৯++৮=৯০</a:t>
                </a:r>
              </a:p>
              <a:p>
                <a:r>
                  <a:rPr lang="bn-IN" sz="3200" b="1" dirty="0">
                    <a:ln w="22225">
                      <a:solidFill>
                        <a:srgbClr val="FF0000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মোট ফলঃ ১০টি</a:t>
                </a:r>
                <a:r>
                  <a:rPr lang="en-US" sz="3200" b="1" dirty="0">
                    <a:ln w="22225">
                      <a:solidFill>
                        <a:srgbClr val="FF0000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     </a:t>
                </a:r>
                <a:r>
                  <a:rPr lang="bn-IN" sz="3200" b="1" dirty="0">
                    <a:ln w="22225">
                      <a:solidFill>
                        <a:srgbClr val="FF0000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গড়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dirty="0">
                            <a:ln w="22225">
                              <a:solidFill>
                                <a:srgbClr val="FF0000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 b="1" i="1" dirty="0">
                            <a:ln w="22225">
                              <a:solidFill>
                                <a:srgbClr val="FF0000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৯০</m:t>
                        </m:r>
                        <m:r>
                          <a:rPr lang="bn-IN" sz="3200" b="1" i="1" dirty="0">
                            <a:ln w="22225">
                              <a:solidFill>
                                <a:srgbClr val="FF0000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num>
                      <m:den>
                        <m:r>
                          <a:rPr lang="bn-IN" sz="3200" b="1" i="1" dirty="0">
                            <a:ln w="22225">
                              <a:solidFill>
                                <a:srgbClr val="FF0000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</m:t>
                        </m:r>
                        <m:r>
                          <a:rPr lang="bn-IN" sz="3200" b="1" i="1" dirty="0">
                            <a:ln w="22225">
                              <a:solidFill>
                                <a:srgbClr val="FF0000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bn-IN" sz="3200" b="1" dirty="0">
                    <a:ln w="22225">
                      <a:solidFill>
                        <a:srgbClr val="FF0000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৯</a:t>
                </a:r>
                <a:endParaRPr lang="en-US" sz="3200" b="1" dirty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750" y="5430741"/>
                <a:ext cx="10359340" cy="132356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13386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0">
        <p15:prstTrans prst="pageCurlDouble"/>
      </p:transition>
    </mc:Choice>
    <mc:Fallback>
      <p:transition spd="slow" advTm="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1688" y="5816026"/>
            <a:ext cx="7986712" cy="584775"/>
          </a:xfrm>
          <a:prstGeom prst="rect">
            <a:avLst/>
          </a:prstGeom>
          <a:solidFill>
            <a:srgbClr val="EAD5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স্তম্ভগুলোকে মানের উর্ধ্বক্রম অনুসারে সাজানো হয়েছে</a:t>
            </a:r>
            <a:endParaRPr lang="en-US" sz="3200" dirty="0">
              <a:ln w="0">
                <a:solidFill>
                  <a:srgbClr val="FF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515"/>
          <a:stretch/>
        </p:blipFill>
        <p:spPr bwMode="auto">
          <a:xfrm>
            <a:off x="2138363" y="502921"/>
            <a:ext cx="7915275" cy="5153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6095998" y="1282506"/>
            <a:ext cx="0" cy="2070295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36470" y="1371601"/>
            <a:ext cx="3657600" cy="584775"/>
          </a:xfrm>
          <a:prstGeom prst="rect">
            <a:avLst/>
          </a:prstGeom>
          <a:solidFill>
            <a:srgbClr val="C2FF85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চিহ্নিত স্তম্ভটি হলো মধ্য পদ</a:t>
            </a:r>
            <a:endParaRPr lang="en-US" sz="3200" b="1" dirty="0">
              <a:ln w="13462">
                <a:solidFill>
                  <a:srgbClr val="FF000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710626"/>
            <a:ext cx="6934200" cy="584775"/>
          </a:xfrm>
          <a:prstGeom prst="rect">
            <a:avLst/>
          </a:prstGeom>
          <a:solidFill>
            <a:srgbClr val="B7FFFF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চিহ্নিত স্তম্ভটির দুই পাশে সমান সংখ্যক স্তম্ভ আছে। </a:t>
            </a:r>
            <a:endParaRPr lang="en-US" sz="3200" dirty="0">
              <a:ln w="0">
                <a:solidFill>
                  <a:srgbClr val="FF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962400" y="1956375"/>
            <a:ext cx="2148838" cy="1396424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2138362" y="5105400"/>
            <a:ext cx="3652838" cy="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6405562" y="5105400"/>
            <a:ext cx="3729038" cy="0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045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0">
        <p15:prstTrans prst="pageCurlDouble"/>
      </p:transition>
    </mc:Choice>
    <mc:Fallback>
      <p:transition spd="slow" advTm="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82506" y="2021840"/>
            <a:ext cx="68969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48651" name="Rectangle 6"/>
          <p:cNvSpPr/>
          <p:nvPr/>
        </p:nvSpPr>
        <p:spPr>
          <a:xfrm>
            <a:off x="2038435" y="4724400"/>
            <a:ext cx="8248565" cy="2743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52" name="TextBox 1"/>
          <p:cNvSpPr txBox="1"/>
          <p:nvPr/>
        </p:nvSpPr>
        <p:spPr>
          <a:xfrm>
            <a:off x="5334001" y="1447801"/>
            <a:ext cx="918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মধ্যক</a:t>
            </a:r>
            <a:endParaRPr lang="en-US" sz="3200" b="1" dirty="0">
              <a:ln w="13462">
                <a:solidFill>
                  <a:srgbClr val="FF000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53" name="TextBox 2"/>
          <p:cNvSpPr txBox="1"/>
          <p:nvPr/>
        </p:nvSpPr>
        <p:spPr>
          <a:xfrm>
            <a:off x="891251" y="5360894"/>
            <a:ext cx="10660283" cy="132343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উপা</a:t>
            </a:r>
            <a:r>
              <a:rPr lang="bn-BD" sz="40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ত্তের  সংখ্যা </a:t>
            </a:r>
            <a:r>
              <a:rPr lang="bn-IN" sz="40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গুলোকে মানের </a:t>
            </a:r>
            <a:r>
              <a:rPr lang="bn-BD" sz="40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উর্ধ্ব</a:t>
            </a:r>
            <a:r>
              <a:rPr lang="bn-IN" sz="40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ক্রমানুসারে </a:t>
            </a:r>
            <a:r>
              <a:rPr lang="bn-BD" sz="40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সাজালে যে মান উপাত্তগুলোকে সমান দুইভাগে ভাগ করে তাকে মধ্যক বলে। </a:t>
            </a:r>
            <a:endParaRPr lang="en-US" sz="4000" b="1" dirty="0">
              <a:ln w="12700">
                <a:solidFill>
                  <a:srgbClr val="FF0000"/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54" name="TextBox 23"/>
          <p:cNvSpPr txBox="1"/>
          <p:nvPr/>
        </p:nvSpPr>
        <p:spPr>
          <a:xfrm>
            <a:off x="2453891" y="510953"/>
            <a:ext cx="7402858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মধ্যক হলো সংগৃহীত উপাত্তের মধ্যম মান</a:t>
            </a:r>
            <a:endParaRPr lang="en-US" sz="3600" dirty="0">
              <a:ln w="0">
                <a:solidFill>
                  <a:srgbClr val="FF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55" name="TextBox 3"/>
          <p:cNvSpPr txBox="1"/>
          <p:nvPr/>
        </p:nvSpPr>
        <p:spPr>
          <a:xfrm>
            <a:off x="2201641" y="4840070"/>
            <a:ext cx="367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56" name="TextBox 21"/>
          <p:cNvSpPr txBox="1"/>
          <p:nvPr/>
        </p:nvSpPr>
        <p:spPr>
          <a:xfrm>
            <a:off x="3153571" y="4840069"/>
            <a:ext cx="391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57" name="TextBox 22"/>
          <p:cNvSpPr txBox="1"/>
          <p:nvPr/>
        </p:nvSpPr>
        <p:spPr>
          <a:xfrm>
            <a:off x="4495800" y="4805433"/>
            <a:ext cx="433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৩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58" name="TextBox 24"/>
          <p:cNvSpPr txBox="1"/>
          <p:nvPr/>
        </p:nvSpPr>
        <p:spPr>
          <a:xfrm>
            <a:off x="5645085" y="4840070"/>
            <a:ext cx="375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59" name="TextBox 25"/>
          <p:cNvSpPr txBox="1"/>
          <p:nvPr/>
        </p:nvSpPr>
        <p:spPr>
          <a:xfrm>
            <a:off x="7017190" y="4818213"/>
            <a:ext cx="401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৫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60" name="TextBox 26"/>
          <p:cNvSpPr txBox="1"/>
          <p:nvPr/>
        </p:nvSpPr>
        <p:spPr>
          <a:xfrm>
            <a:off x="9407169" y="4840070"/>
            <a:ext cx="381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৭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61" name="TextBox 27"/>
          <p:cNvSpPr txBox="1"/>
          <p:nvPr/>
        </p:nvSpPr>
        <p:spPr>
          <a:xfrm>
            <a:off x="8212741" y="4784651"/>
            <a:ext cx="425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62" name="Rectangle 5"/>
          <p:cNvSpPr/>
          <p:nvPr/>
        </p:nvSpPr>
        <p:spPr>
          <a:xfrm>
            <a:off x="2386148" y="3596640"/>
            <a:ext cx="45719" cy="128016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63" name="Oval 44"/>
          <p:cNvSpPr/>
          <p:nvPr/>
        </p:nvSpPr>
        <p:spPr>
          <a:xfrm rot="16200000" flipH="1">
            <a:off x="2226126" y="4509466"/>
            <a:ext cx="365760" cy="3657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48664" name="Rectangle 50"/>
          <p:cNvSpPr/>
          <p:nvPr/>
        </p:nvSpPr>
        <p:spPr>
          <a:xfrm>
            <a:off x="4647346" y="2295306"/>
            <a:ext cx="45719" cy="246888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65" name="Oval 53"/>
          <p:cNvSpPr/>
          <p:nvPr/>
        </p:nvSpPr>
        <p:spPr>
          <a:xfrm rot="16200000" flipH="1">
            <a:off x="4517401" y="4053641"/>
            <a:ext cx="365760" cy="365760"/>
          </a:xfrm>
          <a:prstGeom prst="ellipse">
            <a:avLst/>
          </a:prstGeom>
          <a:solidFill>
            <a:srgbClr val="070BAF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48666" name="Oval 56"/>
          <p:cNvSpPr/>
          <p:nvPr/>
        </p:nvSpPr>
        <p:spPr>
          <a:xfrm rot="16200000" flipH="1">
            <a:off x="4487324" y="4412984"/>
            <a:ext cx="365760" cy="3657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48667" name="Oval 57"/>
          <p:cNvSpPr/>
          <p:nvPr/>
        </p:nvSpPr>
        <p:spPr>
          <a:xfrm rot="16200000" flipH="1">
            <a:off x="4510184" y="3687880"/>
            <a:ext cx="365760" cy="36576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48668" name="Rectangle 58"/>
          <p:cNvSpPr/>
          <p:nvPr/>
        </p:nvSpPr>
        <p:spPr>
          <a:xfrm>
            <a:off x="5787880" y="2020671"/>
            <a:ext cx="45719" cy="27432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69" name="Oval 61"/>
          <p:cNvSpPr/>
          <p:nvPr/>
        </p:nvSpPr>
        <p:spPr>
          <a:xfrm rot="16200000" flipH="1">
            <a:off x="5657935" y="4020079"/>
            <a:ext cx="365760" cy="365760"/>
          </a:xfrm>
          <a:prstGeom prst="ellipse">
            <a:avLst/>
          </a:prstGeom>
          <a:solidFill>
            <a:srgbClr val="070BAF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48670" name="Oval 62"/>
          <p:cNvSpPr/>
          <p:nvPr/>
        </p:nvSpPr>
        <p:spPr>
          <a:xfrm rot="16200000" flipH="1">
            <a:off x="5627858" y="3286954"/>
            <a:ext cx="365760" cy="365760"/>
          </a:xfrm>
          <a:prstGeom prst="ellipse">
            <a:avLst/>
          </a:prstGeom>
          <a:solidFill>
            <a:srgbClr val="070BAF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48671" name="Oval 64"/>
          <p:cNvSpPr/>
          <p:nvPr/>
        </p:nvSpPr>
        <p:spPr>
          <a:xfrm rot="16200000" flipH="1">
            <a:off x="5627858" y="4379422"/>
            <a:ext cx="365760" cy="3657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48672" name="Oval 65"/>
          <p:cNvSpPr/>
          <p:nvPr/>
        </p:nvSpPr>
        <p:spPr>
          <a:xfrm rot="16200000" flipH="1">
            <a:off x="5650718" y="3654318"/>
            <a:ext cx="365760" cy="36576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48673" name="Rectangle 66"/>
          <p:cNvSpPr/>
          <p:nvPr/>
        </p:nvSpPr>
        <p:spPr>
          <a:xfrm>
            <a:off x="7172008" y="1874520"/>
            <a:ext cx="45719" cy="292608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74" name="Oval 67"/>
          <p:cNvSpPr/>
          <p:nvPr/>
        </p:nvSpPr>
        <p:spPr>
          <a:xfrm rot="16200000" flipH="1">
            <a:off x="7034846" y="2935507"/>
            <a:ext cx="365760" cy="36576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0000"/>
              </a:solidFill>
            </a:endParaRPr>
          </a:p>
        </p:txBody>
      </p:sp>
      <p:sp>
        <p:nvSpPr>
          <p:cNvPr id="1048675" name="Oval 69"/>
          <p:cNvSpPr/>
          <p:nvPr/>
        </p:nvSpPr>
        <p:spPr>
          <a:xfrm rot="16200000" flipH="1">
            <a:off x="7028616" y="4014173"/>
            <a:ext cx="365760" cy="365760"/>
          </a:xfrm>
          <a:prstGeom prst="ellipse">
            <a:avLst/>
          </a:prstGeom>
          <a:solidFill>
            <a:srgbClr val="070BAF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48676" name="Oval 70"/>
          <p:cNvSpPr/>
          <p:nvPr/>
        </p:nvSpPr>
        <p:spPr>
          <a:xfrm rot="16200000" flipH="1">
            <a:off x="7011986" y="3281048"/>
            <a:ext cx="365760" cy="365760"/>
          </a:xfrm>
          <a:prstGeom prst="ellipse">
            <a:avLst/>
          </a:prstGeom>
          <a:solidFill>
            <a:srgbClr val="070BAF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48677" name="Oval 72"/>
          <p:cNvSpPr/>
          <p:nvPr/>
        </p:nvSpPr>
        <p:spPr>
          <a:xfrm rot="16200000" flipH="1">
            <a:off x="7011986" y="4373516"/>
            <a:ext cx="365760" cy="3657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48678" name="Oval 73"/>
          <p:cNvSpPr/>
          <p:nvPr/>
        </p:nvSpPr>
        <p:spPr>
          <a:xfrm rot="16200000" flipH="1">
            <a:off x="7034846" y="3648412"/>
            <a:ext cx="365760" cy="36576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48679" name="Rectangle 74"/>
          <p:cNvSpPr/>
          <p:nvPr/>
        </p:nvSpPr>
        <p:spPr>
          <a:xfrm>
            <a:off x="8340258" y="1574418"/>
            <a:ext cx="45719" cy="326729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80" name="Oval 75"/>
          <p:cNvSpPr/>
          <p:nvPr/>
        </p:nvSpPr>
        <p:spPr>
          <a:xfrm rot="16200000" flipH="1">
            <a:off x="8203096" y="2998475"/>
            <a:ext cx="365760" cy="36576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0000"/>
              </a:solidFill>
            </a:endParaRPr>
          </a:p>
        </p:txBody>
      </p:sp>
      <p:sp>
        <p:nvSpPr>
          <p:cNvPr id="1048681" name="Oval 77"/>
          <p:cNvSpPr/>
          <p:nvPr/>
        </p:nvSpPr>
        <p:spPr>
          <a:xfrm rot="16200000" flipH="1">
            <a:off x="8183419" y="4077141"/>
            <a:ext cx="365760" cy="365760"/>
          </a:xfrm>
          <a:prstGeom prst="ellipse">
            <a:avLst/>
          </a:prstGeom>
          <a:solidFill>
            <a:srgbClr val="070BAF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48682" name="Oval 78"/>
          <p:cNvSpPr/>
          <p:nvPr/>
        </p:nvSpPr>
        <p:spPr>
          <a:xfrm rot="16200000" flipH="1">
            <a:off x="8180236" y="3344016"/>
            <a:ext cx="365760" cy="365760"/>
          </a:xfrm>
          <a:prstGeom prst="ellipse">
            <a:avLst/>
          </a:prstGeom>
          <a:solidFill>
            <a:srgbClr val="070BAF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48683" name="Oval 79"/>
          <p:cNvSpPr/>
          <p:nvPr/>
        </p:nvSpPr>
        <p:spPr>
          <a:xfrm rot="16200000" flipH="1">
            <a:off x="8180236" y="2637456"/>
            <a:ext cx="365760" cy="365760"/>
          </a:xfrm>
          <a:prstGeom prst="ellipse">
            <a:avLst/>
          </a:prstGeom>
          <a:solidFill>
            <a:srgbClr val="070BAF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48684" name="Oval 80"/>
          <p:cNvSpPr/>
          <p:nvPr/>
        </p:nvSpPr>
        <p:spPr>
          <a:xfrm rot="16200000" flipH="1">
            <a:off x="8180236" y="4436484"/>
            <a:ext cx="365760" cy="3657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48685" name="Oval 81"/>
          <p:cNvSpPr/>
          <p:nvPr/>
        </p:nvSpPr>
        <p:spPr>
          <a:xfrm rot="16200000" flipH="1">
            <a:off x="8176202" y="3711380"/>
            <a:ext cx="365760" cy="36576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48686" name="Rectangle 82"/>
          <p:cNvSpPr/>
          <p:nvPr/>
        </p:nvSpPr>
        <p:spPr>
          <a:xfrm>
            <a:off x="9540320" y="1371600"/>
            <a:ext cx="45719" cy="347472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১</a:t>
            </a:r>
            <a:endParaRPr lang="en-US" dirty="0"/>
          </a:p>
        </p:txBody>
      </p:sp>
      <p:sp>
        <p:nvSpPr>
          <p:cNvPr id="1048687" name="Oval 83"/>
          <p:cNvSpPr/>
          <p:nvPr/>
        </p:nvSpPr>
        <p:spPr>
          <a:xfrm rot="16200000" flipH="1">
            <a:off x="9403158" y="3018323"/>
            <a:ext cx="365760" cy="36576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0000"/>
              </a:solidFill>
            </a:endParaRPr>
          </a:p>
        </p:txBody>
      </p:sp>
      <p:sp>
        <p:nvSpPr>
          <p:cNvPr id="1048688" name="Oval 84"/>
          <p:cNvSpPr/>
          <p:nvPr/>
        </p:nvSpPr>
        <p:spPr>
          <a:xfrm rot="16200000" flipH="1">
            <a:off x="9380298" y="2291544"/>
            <a:ext cx="365760" cy="36576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48689" name="Oval 85"/>
          <p:cNvSpPr/>
          <p:nvPr/>
        </p:nvSpPr>
        <p:spPr>
          <a:xfrm rot="16200000" flipH="1">
            <a:off x="9383481" y="4096989"/>
            <a:ext cx="365760" cy="365760"/>
          </a:xfrm>
          <a:prstGeom prst="ellipse">
            <a:avLst/>
          </a:prstGeom>
          <a:solidFill>
            <a:srgbClr val="070BAF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48690" name="Oval 86"/>
          <p:cNvSpPr/>
          <p:nvPr/>
        </p:nvSpPr>
        <p:spPr>
          <a:xfrm rot="16200000" flipH="1">
            <a:off x="9380298" y="3363864"/>
            <a:ext cx="365760" cy="365760"/>
          </a:xfrm>
          <a:prstGeom prst="ellipse">
            <a:avLst/>
          </a:prstGeom>
          <a:solidFill>
            <a:srgbClr val="070BAF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48691" name="Oval 87"/>
          <p:cNvSpPr/>
          <p:nvPr/>
        </p:nvSpPr>
        <p:spPr>
          <a:xfrm rot="16200000" flipH="1">
            <a:off x="9380298" y="2657304"/>
            <a:ext cx="365760" cy="365760"/>
          </a:xfrm>
          <a:prstGeom prst="ellipse">
            <a:avLst/>
          </a:prstGeom>
          <a:solidFill>
            <a:srgbClr val="070BAF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48692" name="Oval 88"/>
          <p:cNvSpPr/>
          <p:nvPr/>
        </p:nvSpPr>
        <p:spPr>
          <a:xfrm rot="16200000" flipH="1">
            <a:off x="9380298" y="4456332"/>
            <a:ext cx="365760" cy="3657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48693" name="Oval 89"/>
          <p:cNvSpPr/>
          <p:nvPr/>
        </p:nvSpPr>
        <p:spPr>
          <a:xfrm rot="16200000" flipH="1">
            <a:off x="9376264" y="3731228"/>
            <a:ext cx="365760" cy="36576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48694" name="Rectangle 93"/>
          <p:cNvSpPr/>
          <p:nvPr/>
        </p:nvSpPr>
        <p:spPr>
          <a:xfrm>
            <a:off x="3349299" y="2788920"/>
            <a:ext cx="45719" cy="201168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95" name="Oval 94"/>
          <p:cNvSpPr/>
          <p:nvPr/>
        </p:nvSpPr>
        <p:spPr>
          <a:xfrm rot="16200000" flipH="1">
            <a:off x="3200401" y="4037673"/>
            <a:ext cx="365760" cy="365760"/>
          </a:xfrm>
          <a:prstGeom prst="ellipse">
            <a:avLst/>
          </a:prstGeom>
          <a:solidFill>
            <a:srgbClr val="070BAF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48696" name="Oval 95"/>
          <p:cNvSpPr/>
          <p:nvPr/>
        </p:nvSpPr>
        <p:spPr>
          <a:xfrm rot="16200000" flipH="1">
            <a:off x="3189277" y="4397016"/>
            <a:ext cx="365760" cy="3657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3025462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0">
        <p15:prstTrans prst="pageCurlDouble"/>
      </p:transition>
    </mc:Choice>
    <mc:Fallback>
      <p:transition spd="slow" advTm="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8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8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48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48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8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8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4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4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8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8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48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48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4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4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4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4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4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4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48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48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4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4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4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4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48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4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48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48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4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4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4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4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4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4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4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4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048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4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04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4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48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048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04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04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500"/>
                            </p:stCondLst>
                            <p:childTnLst>
                              <p:par>
                                <p:cTn id="1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3000"/>
                                        <p:tgtEl>
                                          <p:spTgt spid="1048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500"/>
                            </p:stCondLst>
                            <p:childTnLst>
                              <p:par>
                                <p:cTn id="1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1048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000"/>
                            </p:stCondLst>
                            <p:childTnLst>
                              <p:par>
                                <p:cTn id="1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1048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7500"/>
                            </p:stCondLst>
                            <p:childTnLst>
                              <p:par>
                                <p:cTn id="1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104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8000"/>
                            </p:stCondLst>
                            <p:childTnLst>
                              <p:par>
                                <p:cTn id="1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104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8500"/>
                            </p:stCondLst>
                            <p:childTnLst>
                              <p:par>
                                <p:cTn id="1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104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9000"/>
                            </p:stCondLst>
                            <p:childTnLst>
                              <p:par>
                                <p:cTn id="1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104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9500"/>
                            </p:stCondLst>
                            <p:childTnLst>
                              <p:par>
                                <p:cTn id="15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4" dur="2000"/>
                                        <p:tgtEl>
                                          <p:spTgt spid="1048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4" dur="2000"/>
                                        <p:tgtEl>
                                          <p:spTgt spid="1048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1048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48652" grpId="0"/>
      <p:bldP spid="1048653" grpId="0"/>
      <p:bldP spid="1048654" grpId="0"/>
      <p:bldP spid="1048655" grpId="0"/>
      <p:bldP spid="1048656" grpId="0"/>
      <p:bldP spid="1048657" grpId="0"/>
      <p:bldP spid="1048658" grpId="0"/>
      <p:bldP spid="1048659" grpId="0"/>
      <p:bldP spid="1048660" grpId="0"/>
      <p:bldP spid="1048661" grpId="0"/>
      <p:bldP spid="1048663" grpId="0" animBg="1"/>
      <p:bldP spid="1048665" grpId="0" animBg="1"/>
      <p:bldP spid="1048666" grpId="0" animBg="1"/>
      <p:bldP spid="1048667" grpId="0" animBg="1"/>
      <p:bldP spid="1048669" grpId="0" animBg="1"/>
      <p:bldP spid="1048670" grpId="0" animBg="1"/>
      <p:bldP spid="1048671" grpId="0" animBg="1"/>
      <p:bldP spid="1048672" grpId="0" animBg="1"/>
      <p:bldP spid="1048674" grpId="0" animBg="1"/>
      <p:bldP spid="1048675" grpId="0" animBg="1"/>
      <p:bldP spid="1048676" grpId="0" animBg="1"/>
      <p:bldP spid="1048677" grpId="0" animBg="1"/>
      <p:bldP spid="1048678" grpId="0" animBg="1"/>
      <p:bldP spid="1048680" grpId="0" animBg="1"/>
      <p:bldP spid="1048681" grpId="0" animBg="1"/>
      <p:bldP spid="1048682" grpId="0" animBg="1"/>
      <p:bldP spid="1048683" grpId="0" animBg="1"/>
      <p:bldP spid="1048684" grpId="0" animBg="1"/>
      <p:bldP spid="1048685" grpId="0" animBg="1"/>
      <p:bldP spid="1048687" grpId="0" animBg="1"/>
      <p:bldP spid="1048688" grpId="0" animBg="1"/>
      <p:bldP spid="1048689" grpId="0" animBg="1"/>
      <p:bldP spid="1048690" grpId="0" animBg="1"/>
      <p:bldP spid="1048691" grpId="0" animBg="1"/>
      <p:bldP spid="1048692" grpId="0" animBg="1"/>
      <p:bldP spid="1048693" grpId="0" animBg="1"/>
      <p:bldP spid="1048695" grpId="0" animBg="1"/>
      <p:bldP spid="104869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93199" y="2458464"/>
            <a:ext cx="918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মধ্যক</a:t>
            </a:r>
            <a:endParaRPr lang="en-US" sz="3200" b="1" dirty="0">
              <a:ln w="13462">
                <a:solidFill>
                  <a:srgbClr val="FF000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9205" y="5181600"/>
            <a:ext cx="10428790" cy="1323439"/>
          </a:xfrm>
          <a:prstGeom prst="rect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প্রদত্ত উপাত্তসমূহ মানের ক্রমানুসারে সাজালে যে মান</a:t>
            </a:r>
          </a:p>
          <a:p>
            <a:pPr algn="ctr"/>
            <a:r>
              <a:rPr lang="bn-BD" sz="4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উপাত্তগুলোকে সমান দুইভাগে ভাগ করে তাকে মধ্যক বলে। </a:t>
            </a:r>
            <a:endParaRPr lang="en-US" sz="4000" b="1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2" t="12276" r="17558" b="14258"/>
          <a:stretch/>
        </p:blipFill>
        <p:spPr>
          <a:xfrm>
            <a:off x="2936026" y="3594764"/>
            <a:ext cx="1102575" cy="10078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6" t="29843" r="13906" b="20000"/>
          <a:stretch/>
        </p:blipFill>
        <p:spPr>
          <a:xfrm>
            <a:off x="4102740" y="3298568"/>
            <a:ext cx="1002660" cy="13040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1" t="9800" r="5042" b="12800"/>
          <a:stretch/>
        </p:blipFill>
        <p:spPr>
          <a:xfrm>
            <a:off x="5164718" y="3029963"/>
            <a:ext cx="1329746" cy="15726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r="18800"/>
          <a:stretch/>
        </p:blipFill>
        <p:spPr>
          <a:xfrm>
            <a:off x="6554794" y="2362200"/>
            <a:ext cx="1293807" cy="22403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r="15112"/>
          <a:stretch/>
        </p:blipFill>
        <p:spPr>
          <a:xfrm>
            <a:off x="7911154" y="1981200"/>
            <a:ext cx="1004246" cy="26213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5" r="17208"/>
          <a:stretch/>
        </p:blipFill>
        <p:spPr>
          <a:xfrm>
            <a:off x="9048750" y="1371600"/>
            <a:ext cx="1085850" cy="32309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4" b="6326"/>
          <a:stretch/>
        </p:blipFill>
        <p:spPr>
          <a:xfrm>
            <a:off x="1952894" y="3906474"/>
            <a:ext cx="866506" cy="69609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931258" y="227830"/>
            <a:ext cx="8181706" cy="830997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মধ্যক হলো সংগৃহীত উপাত্তের মধ্যম মান</a:t>
            </a:r>
            <a:endParaRPr lang="en-US" sz="4800" dirty="0">
              <a:ln w="0">
                <a:solidFill>
                  <a:srgbClr val="FF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1641" y="4551220"/>
            <a:ext cx="369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53571" y="4551219"/>
            <a:ext cx="391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95800" y="4516583"/>
            <a:ext cx="433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৩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45085" y="4551220"/>
            <a:ext cx="377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17190" y="4529363"/>
            <a:ext cx="401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৫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407169" y="4551220"/>
            <a:ext cx="381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৭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212741" y="4495801"/>
            <a:ext cx="425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2563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0">
        <p15:prstTrans prst="pageCurlDouble"/>
      </p:transition>
    </mc:Choice>
    <mc:Fallback>
      <p:transition spd="slow" advTm="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24" grpId="0" animBg="1"/>
      <p:bldP spid="4" grpId="0"/>
      <p:bldP spid="22" grpId="0"/>
      <p:bldP spid="23" grpId="0"/>
      <p:bldP spid="25" grpId="0"/>
      <p:bldP spid="26" grpId="0"/>
      <p:bldP spid="2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2133600" y="6553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032760" y="66294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962400" y="60960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914900" y="6172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705600" y="62103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829300" y="62103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7620000" y="6553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8534400" y="6553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9410700" y="6172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১৩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617277" y="332232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8369877" y="331089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7493577" y="331089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১৩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9284277" y="327660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2959677" y="332232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3874077" y="33185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2045277" y="33566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4788477" y="33185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5702877" y="3318510"/>
            <a:ext cx="800100" cy="72009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6579177" y="3671801"/>
            <a:ext cx="3505200" cy="34290"/>
          </a:xfrm>
          <a:prstGeom prst="straightConnector1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2133600" y="3699510"/>
            <a:ext cx="3505200" cy="3429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133600" y="4094018"/>
            <a:ext cx="7997190" cy="11387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>
                  <a:solidFill>
                    <a:srgbClr val="FF0000"/>
                  </a:solidFill>
                </a:ln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উভয়</a:t>
            </a:r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FF0000"/>
                  </a:solidFill>
                </a:ln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FF0000"/>
                  </a:solidFill>
                </a:ln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FF0000"/>
                  </a:solidFill>
                </a:ln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FF0000"/>
                  </a:solidFill>
                </a:ln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FF0000"/>
                  </a:solidFill>
                </a:ln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FF0000"/>
                  </a:solidFill>
                </a:ln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বর্জন</a:t>
            </a:r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FF0000"/>
                  </a:solidFill>
                </a:ln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3200" b="1" dirty="0" err="1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মধ্যক</a:t>
            </a:r>
            <a:r>
              <a:rPr lang="en-US" sz="3200" b="1" dirty="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=১০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312083" y="1676402"/>
            <a:ext cx="280866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সর্বোচ্চ উপাত্ত = ১৫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189365" y="1676401"/>
            <a:ext cx="280866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সর্ব নিম্ন উপাত্ত = ৬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133600" y="2514601"/>
            <a:ext cx="799719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উপাত্তগুলোকে মানের ক্রমানুসারে সাজিয়ে পাই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le 51"/>
              <p:cNvSpPr/>
              <p:nvPr/>
            </p:nvSpPr>
            <p:spPr>
              <a:xfrm>
                <a:off x="2133601" y="5189892"/>
                <a:ext cx="7895013" cy="1436099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BD" sz="3200" dirty="0" smtClean="0">
                    <a:ln w="0">
                      <a:solidFill>
                        <a:srgbClr val="FF0000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১। উপাত্ত সংখ্যা বিজোড় হলে,</a:t>
                </a:r>
              </a:p>
              <a:p>
                <a:pPr algn="ctr"/>
                <a:r>
                  <a:rPr lang="bn-BD" sz="3200" dirty="0">
                    <a:ln w="0">
                      <a:solidFill>
                        <a:srgbClr val="FF0000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মধ্যক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>
                            <a:ln w="0">
                              <a:solidFill>
                                <a:srgbClr val="FF0000"/>
                              </a:solidFill>
                            </a:ln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bn-BD" sz="3200" dirty="0">
                            <a:ln w="0">
                              <a:solidFill>
                                <a:srgbClr val="FF0000"/>
                              </a:solidFill>
                            </a:ln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NikoshBAN" pitchFamily="2" charset="0"/>
                            <a:cs typeface="NikoshBAN" pitchFamily="2" charset="0"/>
                          </a:rPr>
                          <m:t>উপাত্ত সংখ্যা</m:t>
                        </m:r>
                        <m:r>
                          <a:rPr lang="bn-IN" sz="3200" i="1" dirty="0">
                            <a:ln w="0">
                              <a:solidFill>
                                <a:srgbClr val="FF0000"/>
                              </a:solidFill>
                            </a:ln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 + </m:t>
                        </m:r>
                        <m:r>
                          <a:rPr lang="bn-IN" sz="3200" i="1" dirty="0">
                            <a:ln w="0">
                              <a:solidFill>
                                <a:srgbClr val="FF0000"/>
                              </a:solidFill>
                            </a:ln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3200" i="1">
                            <a:ln w="0">
                              <a:solidFill>
                                <a:srgbClr val="FF0000"/>
                              </a:solidFill>
                            </a:ln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endParaRPr lang="en-US" sz="3200" dirty="0">
                  <a:ln w="0">
                    <a:solidFill>
                      <a:srgbClr val="FF0000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1" y="5189892"/>
                <a:ext cx="7895013" cy="14360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39017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0">
        <p15:prstTrans prst="pageCurlDouble"/>
      </p:transition>
    </mc:Choice>
    <mc:Fallback>
      <p:transition spd="slow" advTm="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0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55" grpId="0" animBg="1"/>
      <p:bldP spid="46" grpId="0" animBg="1"/>
      <p:bldP spid="50" grpId="0" animBg="1"/>
      <p:bldP spid="51" grpId="0" animBg="1"/>
      <p:bldP spid="5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1905000" y="5029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743200" y="51054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581400" y="45720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419600" y="4648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096000" y="46863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257800" y="46863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6934200" y="5029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7772400" y="5029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১১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8610600" y="4648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172046" y="5791201"/>
            <a:ext cx="799719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মধ্যক  =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8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+১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0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Symbol"/>
              </a:rPr>
              <a:t>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Symbol"/>
              </a:rPr>
              <a:t>২ = 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Symbol"/>
              </a:rPr>
              <a:t>9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312083" y="1371602"/>
            <a:ext cx="280866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সর্বোচ্চ উপাত্ত = ১৫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189365" y="1371601"/>
            <a:ext cx="280866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সর্ব নিম্ন উপাত্ত = </a:t>
            </a:r>
            <a:r>
              <a:rPr lang="en-US" sz="32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4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133600" y="2133601"/>
            <a:ext cx="799719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উপাত্তগুলোকে মানের ক্রমানুসারে সাজিয়ে পাই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9410700" y="5029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1943100" y="28651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4</a:t>
            </a:r>
          </a:p>
        </p:txBody>
      </p:sp>
      <p:sp>
        <p:nvSpPr>
          <p:cNvPr id="44" name="Oval 43"/>
          <p:cNvSpPr/>
          <p:nvPr/>
        </p:nvSpPr>
        <p:spPr>
          <a:xfrm>
            <a:off x="2781300" y="287274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5</a:t>
            </a:r>
          </a:p>
        </p:txBody>
      </p:sp>
      <p:sp>
        <p:nvSpPr>
          <p:cNvPr id="45" name="Oval 44"/>
          <p:cNvSpPr/>
          <p:nvPr/>
        </p:nvSpPr>
        <p:spPr>
          <a:xfrm>
            <a:off x="3619500" y="281940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6</a:t>
            </a:r>
          </a:p>
        </p:txBody>
      </p:sp>
      <p:sp>
        <p:nvSpPr>
          <p:cNvPr id="48" name="Oval 47"/>
          <p:cNvSpPr/>
          <p:nvPr/>
        </p:nvSpPr>
        <p:spPr>
          <a:xfrm>
            <a:off x="4457700" y="28270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7</a:t>
            </a:r>
          </a:p>
        </p:txBody>
      </p:sp>
      <p:sp>
        <p:nvSpPr>
          <p:cNvPr id="49" name="Oval 48"/>
          <p:cNvSpPr/>
          <p:nvPr/>
        </p:nvSpPr>
        <p:spPr>
          <a:xfrm>
            <a:off x="6134100" y="2830830"/>
            <a:ext cx="800100" cy="72009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</a:p>
        </p:txBody>
      </p:sp>
      <p:sp>
        <p:nvSpPr>
          <p:cNvPr id="53" name="Oval 52"/>
          <p:cNvSpPr/>
          <p:nvPr/>
        </p:nvSpPr>
        <p:spPr>
          <a:xfrm>
            <a:off x="5295900" y="2830830"/>
            <a:ext cx="800100" cy="72009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8</a:t>
            </a:r>
          </a:p>
        </p:txBody>
      </p:sp>
      <p:cxnSp>
        <p:nvCxnSpPr>
          <p:cNvPr id="47" name="Straight Arrow Connector 46"/>
          <p:cNvCxnSpPr>
            <a:endCxn id="53" idx="2"/>
          </p:cNvCxnSpPr>
          <p:nvPr/>
        </p:nvCxnSpPr>
        <p:spPr>
          <a:xfrm flipV="1">
            <a:off x="1943100" y="3190875"/>
            <a:ext cx="3352800" cy="5444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6972300" y="28651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</a:t>
            </a:r>
          </a:p>
        </p:txBody>
      </p:sp>
      <p:sp>
        <p:nvSpPr>
          <p:cNvPr id="56" name="Oval 55"/>
          <p:cNvSpPr/>
          <p:nvPr/>
        </p:nvSpPr>
        <p:spPr>
          <a:xfrm>
            <a:off x="7810500" y="28651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</a:t>
            </a:r>
          </a:p>
        </p:txBody>
      </p:sp>
      <p:sp>
        <p:nvSpPr>
          <p:cNvPr id="57" name="Oval 56"/>
          <p:cNvSpPr/>
          <p:nvPr/>
        </p:nvSpPr>
        <p:spPr>
          <a:xfrm>
            <a:off x="8648700" y="28270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9448800" y="28651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3" name="Straight Arrow Connector 42"/>
          <p:cNvCxnSpPr>
            <a:stCxn id="54" idx="2"/>
          </p:cNvCxnSpPr>
          <p:nvPr/>
        </p:nvCxnSpPr>
        <p:spPr>
          <a:xfrm>
            <a:off x="6972300" y="3225166"/>
            <a:ext cx="3238500" cy="6023"/>
          </a:xfrm>
          <a:prstGeom prst="straightConnector1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2133600" y="3729098"/>
            <a:ext cx="8035636" cy="2062103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২। উপাত্ত সংখ্যা জোড় হলে,</a:t>
            </a:r>
          </a:p>
          <a:p>
            <a:pPr algn="ctr"/>
            <a:r>
              <a:rPr lang="bn-BD" sz="32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 মধ্যক = মধ্যম পদ দুটির গড়মান ।</a:t>
            </a:r>
          </a:p>
          <a:p>
            <a:pPr algn="ctr"/>
            <a:r>
              <a:rPr lang="bn-BD" sz="32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অর্থাৎ, (উপাত্ত সংখ্যা/২)তম পদ ও (উপাত্ত সংখ্যা/২ + ১)তম</a:t>
            </a:r>
          </a:p>
          <a:p>
            <a:pPr algn="ctr"/>
            <a:r>
              <a:rPr lang="bn-BD" sz="32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 পদের গড়মান হল মধ্যক।</a:t>
            </a:r>
            <a:endParaRPr lang="en-US" sz="3200" b="1" dirty="0">
              <a:ln w="13462">
                <a:solidFill>
                  <a:srgbClr val="FF000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36982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0">
        <p15:prstTrans prst="pageCurlDouble"/>
      </p:transition>
    </mc:Choice>
    <mc:Fallback>
      <p:transition spd="slow" advTm="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55" grpId="0" animBg="1"/>
      <p:bldP spid="46" grpId="0" animBg="1"/>
      <p:bldP spid="50" grpId="0" animBg="1"/>
      <p:bldP spid="51" grpId="0" animBg="1"/>
      <p:bldP spid="35" grpId="0" animBg="1"/>
      <p:bldP spid="42" grpId="0" animBg="1"/>
      <p:bldP spid="44" grpId="0" animBg="1"/>
      <p:bldP spid="45" grpId="0" animBg="1"/>
      <p:bldP spid="48" grpId="0" animBg="1"/>
      <p:bldP spid="49" grpId="0" animBg="1"/>
      <p:bldP spid="53" grpId="0" animBg="1"/>
      <p:bldP spid="54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hought Bubble: Cloud 6">
            <a:extLst>
              <a:ext uri="{FF2B5EF4-FFF2-40B4-BE49-F238E27FC236}">
                <a16:creationId xmlns="" xmlns:a16="http://schemas.microsoft.com/office/drawing/2014/main" id="{9A2B3287-0796-4304-B9B7-57A56A20F116}"/>
              </a:ext>
            </a:extLst>
          </p:cNvPr>
          <p:cNvSpPr/>
          <p:nvPr/>
        </p:nvSpPr>
        <p:spPr>
          <a:xfrm>
            <a:off x="4129693" y="353975"/>
            <a:ext cx="2743200" cy="801741"/>
          </a:xfrm>
          <a:prstGeom prst="cloudCallou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393915" y="2917466"/>
                <a:ext cx="7895014" cy="943656"/>
              </a:xfrm>
              <a:prstGeom prst="rect">
                <a:avLst/>
              </a:prstGeom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bn-BD" sz="3200" b="1" dirty="0" smtClean="0">
                    <a:ln w="13462">
                      <a:solidFill>
                        <a:srgbClr val="FF0000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মধ্যক =</a:t>
                </a:r>
                <a:r>
                  <a:rPr lang="bn-IN" sz="3200" b="1" dirty="0">
                    <a:ln w="13462">
                      <a:solidFill>
                        <a:srgbClr val="FF0000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b="1" i="1">
                            <a:ln w="13462">
                              <a:solidFill>
                                <a:srgbClr val="FF0000"/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effectLst>
                              <a:outerShdw dist="38100" dir="2700000" algn="bl" rotWithShape="0">
                                <a:schemeClr val="accent5"/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bn-BD" sz="3200" b="1" dirty="0">
                            <a:ln w="13462">
                              <a:solidFill>
                                <a:srgbClr val="FF0000"/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effectLst>
                              <a:outerShdw dist="38100" dir="2700000" algn="bl" rotWithShape="0">
                                <a:schemeClr val="accent5"/>
                              </a:outerShdw>
                            </a:effectLst>
                            <a:latin typeface="NikoshBAN" pitchFamily="2" charset="0"/>
                            <a:cs typeface="NikoshBAN" pitchFamily="2" charset="0"/>
                          </a:rPr>
                          <m:t>উপাত্ত সংখ্যা</m:t>
                        </m:r>
                        <m:r>
                          <a:rPr lang="bn-IN" sz="3200" b="1" i="1" dirty="0">
                            <a:ln w="13462">
                              <a:solidFill>
                                <a:srgbClr val="FF0000"/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effectLst>
                              <a:outerShdw dist="38100" dir="2700000" algn="bl" rotWithShape="0">
                                <a:schemeClr val="accent5"/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+ </m:t>
                        </m:r>
                        <m:r>
                          <a:rPr lang="bn-IN" sz="3200" b="1" i="1" dirty="0">
                            <a:ln w="13462">
                              <a:solidFill>
                                <a:srgbClr val="FF0000"/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effectLst>
                              <a:outerShdw dist="38100" dir="2700000" algn="bl" rotWithShape="0">
                                <a:schemeClr val="accent5"/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3200" b="1" i="1">
                            <a:ln w="13462">
                              <a:solidFill>
                                <a:srgbClr val="FF0000"/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effectLst>
                              <a:outerShdw dist="38100" dir="2700000" algn="bl" rotWithShape="0">
                                <a:schemeClr val="accent5"/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IN" sz="3200" b="1" dirty="0">
                    <a:ln w="13462">
                      <a:solidFill>
                        <a:srgbClr val="FF0000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b="1" dirty="0">
                    <a:ln w="13462">
                      <a:solidFill>
                        <a:srgbClr val="FF0000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তম পদ </a:t>
                </a:r>
                <a:endParaRPr lang="en-US" sz="3200" b="1" dirty="0">
                  <a:ln w="13462">
                    <a:solidFill>
                      <a:srgbClr val="FF0000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915" y="2917466"/>
                <a:ext cx="7895014" cy="94365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2393915" y="5046118"/>
                <a:ext cx="8686800" cy="1329467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bn-BD" sz="3200" b="1" dirty="0" smtClean="0">
                    <a:ln w="13462">
                      <a:solidFill>
                        <a:srgbClr val="FF0000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মধ্যক = মধ্যম পদ দুটির গড়মান ।</a:t>
                </a:r>
              </a:p>
              <a:p>
                <a:pPr algn="ctr"/>
                <a:r>
                  <a:rPr lang="bn-BD" sz="2800" b="1" dirty="0">
                    <a:ln w="13462">
                      <a:solidFill>
                        <a:srgbClr val="FF0000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অর্থাৎ,</a:t>
                </a:r>
                <a:r>
                  <a:rPr lang="bn-BD" sz="2800" b="1" dirty="0">
                    <a:ln w="13462">
                      <a:solidFill>
                        <a:srgbClr val="FF0000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ea typeface="Cambria Math"/>
                    <a:cs typeface="NikoshBAN" pitchFamily="2" charset="0"/>
                  </a:rPr>
                  <a:t> </a:t>
                </a:r>
                <a:r>
                  <a:rPr lang="bn-BD" sz="2800" b="1" dirty="0">
                    <a:ln w="13462">
                      <a:solidFill>
                        <a:srgbClr val="FF0000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মধ্যক = </a:t>
                </a:r>
                <a14:m>
                  <m:oMath xmlns:m="http://schemas.openxmlformats.org/officeDocument/2006/math">
                    <m:r>
                      <a:rPr lang="bn-BD" sz="2800" b="1" dirty="0">
                        <a:ln w="13462">
                          <a:solidFill>
                            <a:srgbClr val="FF0000"/>
                          </a:solidFill>
                          <a:prstDash val="solid"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dist="38100" dir="2700000" algn="bl" rotWithShape="0">
                            <a:schemeClr val="accent5"/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f>
                      <m:fPr>
                        <m:ctrlPr>
                          <a:rPr lang="bn-BD" sz="2800" b="1" i="1" dirty="0">
                            <a:ln w="13462">
                              <a:solidFill>
                                <a:srgbClr val="FF0000"/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effectLst>
                              <a:outerShdw dist="38100" dir="2700000" algn="bl" rotWithShape="0">
                                <a:schemeClr val="accent5"/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bn-BD" sz="2800" b="1" dirty="0">
                            <a:ln w="13462">
                              <a:solidFill>
                                <a:srgbClr val="FF0000"/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effectLst>
                              <a:outerShdw dist="38100" dir="2700000" algn="bl" rotWithShape="0">
                                <a:schemeClr val="accent5"/>
                              </a:outerShdw>
                            </a:effectLst>
                            <a:latin typeface="Cambria Math"/>
                            <a:ea typeface="Cambria Math"/>
                            <a:cs typeface="NikoshBAN" pitchFamily="2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bn-BD" sz="2800" b="1" dirty="0">
                            <a:ln w="13462">
                              <a:solidFill>
                                <a:srgbClr val="FF0000"/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effectLst>
                              <a:outerShdw dist="38100" dir="2700000" algn="bl" rotWithShape="0">
                                <a:schemeClr val="accent5"/>
                              </a:outerShdw>
                            </a:effectLst>
                            <a:latin typeface="NikoshBAN" pitchFamily="2" charset="0"/>
                            <a:cs typeface="NikoshBAN" pitchFamily="2" charset="0"/>
                          </a:rPr>
                          <m:t>উপাত্ত সংখ্যা</m:t>
                        </m:r>
                        <m:r>
                          <m:rPr>
                            <m:nor/>
                          </m:rPr>
                          <a:rPr lang="bn-BD" sz="2800" b="1" dirty="0">
                            <a:ln w="13462">
                              <a:solidFill>
                                <a:srgbClr val="FF0000"/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effectLst>
                              <a:outerShdw dist="38100" dir="2700000" algn="bl" rotWithShape="0">
                                <a:schemeClr val="accent5"/>
                              </a:outerShdw>
                            </a:effectLst>
                            <a:ea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BD" sz="2800" b="1" i="1" dirty="0">
                            <a:ln w="13462">
                              <a:solidFill>
                                <a:srgbClr val="FF0000"/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effectLst>
                              <a:outerShdw dist="38100" dir="2700000" algn="bl" rotWithShape="0">
                                <a:schemeClr val="accent5"/>
                              </a:outerShdw>
                            </a:effectLst>
                            <a:latin typeface="Cambria Math"/>
                            <a:ea typeface="Cambria Math"/>
                            <a:cs typeface="NikoshBAN" pitchFamily="2" charset="0"/>
                          </a:rPr>
                          <m:t>÷</m:t>
                        </m:r>
                        <m:r>
                          <a:rPr lang="bn-IN" sz="2800" b="1" i="1" dirty="0">
                            <a:ln w="13462">
                              <a:solidFill>
                                <a:srgbClr val="FF0000"/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effectLst>
                              <a:outerShdw dist="38100" dir="2700000" algn="bl" rotWithShape="0">
                                <a:schemeClr val="accent5"/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bn-BD" sz="2800" b="1" dirty="0">
                            <a:ln w="13462">
                              <a:solidFill>
                                <a:srgbClr val="FF0000"/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effectLst>
                              <a:outerShdw dist="38100" dir="2700000" algn="bl" rotWithShape="0">
                                <a:schemeClr val="accent5"/>
                              </a:outerShdw>
                            </a:effectLst>
                            <a:latin typeface="NikoshBAN" pitchFamily="2" charset="0"/>
                            <a:cs typeface="NikoshBAN" pitchFamily="2" charset="0"/>
                          </a:rPr>
                          <m:t>২</m:t>
                        </m:r>
                        <m:r>
                          <m:rPr>
                            <m:nor/>
                          </m:rPr>
                          <a:rPr lang="bn-BD" sz="2800" b="1" dirty="0">
                            <a:ln w="13462">
                              <a:solidFill>
                                <a:srgbClr val="FF0000"/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effectLst>
                              <a:outerShdw dist="38100" dir="2700000" algn="bl" rotWithShape="0">
                                <a:schemeClr val="accent5"/>
                              </a:outerShdw>
                            </a:effectLst>
                            <a:latin typeface="NikoshBAN" pitchFamily="2" charset="0"/>
                            <a:cs typeface="NikoshBAN" pitchFamily="2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bn-BD" sz="2800" b="1" dirty="0">
                            <a:ln w="13462">
                              <a:solidFill>
                                <a:srgbClr val="FF0000"/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effectLst>
                              <a:outerShdw dist="38100" dir="2700000" algn="bl" rotWithShape="0">
                                <a:schemeClr val="accent5"/>
                              </a:outerShdw>
                            </a:effectLst>
                            <a:latin typeface="NikoshBAN" pitchFamily="2" charset="0"/>
                            <a:cs typeface="NikoshBAN" pitchFamily="2" charset="0"/>
                          </a:rPr>
                          <m:t>তম পদ </m:t>
                        </m:r>
                        <m:r>
                          <m:rPr>
                            <m:nor/>
                          </m:rPr>
                          <a:rPr lang="bn-BD" sz="2800" b="1" dirty="0">
                            <a:ln w="13462">
                              <a:solidFill>
                                <a:srgbClr val="FF0000"/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effectLst>
                              <a:outerShdw dist="38100" dir="2700000" algn="bl" rotWithShape="0">
                                <a:schemeClr val="accent5"/>
                              </a:outerShdw>
                            </a:effectLst>
                            <a:latin typeface="NikoshBAN" pitchFamily="2" charset="0"/>
                            <a:cs typeface="NikoshBAN" pitchFamily="2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2800" b="1" dirty="0">
                            <a:ln w="13462">
                              <a:solidFill>
                                <a:srgbClr val="FF0000"/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effectLst>
                              <a:outerShdw dist="38100" dir="2700000" algn="bl" rotWithShape="0">
                                <a:schemeClr val="accent5"/>
                              </a:outerShdw>
                            </a:effectLst>
                            <a:latin typeface="NikoshBAN" pitchFamily="2" charset="0"/>
                            <a:cs typeface="NikoshBAN" pitchFamily="2" charset="0"/>
                          </a:rPr>
                          <m:t>{</m:t>
                        </m:r>
                        <m:r>
                          <m:rPr>
                            <m:nor/>
                          </m:rPr>
                          <a:rPr lang="bn-BD" sz="2800" b="1" dirty="0">
                            <a:ln w="13462">
                              <a:solidFill>
                                <a:srgbClr val="FF0000"/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effectLst>
                              <a:outerShdw dist="38100" dir="2700000" algn="bl" rotWithShape="0">
                                <a:schemeClr val="accent5"/>
                              </a:outerShdw>
                            </a:effectLst>
                            <a:latin typeface="NikoshBAN" pitchFamily="2" charset="0"/>
                            <a:cs typeface="NikoshBAN" pitchFamily="2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bn-BD" sz="2800" b="1" dirty="0">
                            <a:ln w="13462">
                              <a:solidFill>
                                <a:srgbClr val="FF0000"/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effectLst>
                              <a:outerShdw dist="38100" dir="2700000" algn="bl" rotWithShape="0">
                                <a:schemeClr val="accent5"/>
                              </a:outerShdw>
                            </a:effectLst>
                            <a:latin typeface="NikoshBAN" pitchFamily="2" charset="0"/>
                            <a:cs typeface="NikoshBAN" pitchFamily="2" charset="0"/>
                          </a:rPr>
                          <m:t>উপাত্ত সংখ্যা </m:t>
                        </m:r>
                        <m:r>
                          <a:rPr lang="bn-BD" sz="2800" b="1" i="1" dirty="0">
                            <a:ln w="13462">
                              <a:solidFill>
                                <a:srgbClr val="FF0000"/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effectLst>
                              <a:outerShdw dist="38100" dir="2700000" algn="bl" rotWithShape="0">
                                <a:schemeClr val="accent5"/>
                              </a:outerShdw>
                            </a:effectLst>
                            <a:latin typeface="Cambria Math"/>
                            <a:ea typeface="Cambria Math"/>
                            <a:cs typeface="NikoshBAN" pitchFamily="2" charset="0"/>
                          </a:rPr>
                          <m:t>÷</m:t>
                        </m:r>
                        <m:r>
                          <a:rPr lang="bn-IN" sz="2800" b="1" i="1" dirty="0">
                            <a:ln w="13462">
                              <a:solidFill>
                                <a:srgbClr val="FF0000"/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effectLst>
                              <a:outerShdw dist="38100" dir="2700000" algn="bl" rotWithShape="0">
                                <a:schemeClr val="accent5"/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bn-BD" sz="2800" b="1" dirty="0">
                            <a:ln w="13462">
                              <a:solidFill>
                                <a:srgbClr val="FF0000"/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effectLst>
                              <a:outerShdw dist="38100" dir="2700000" algn="bl" rotWithShape="0">
                                <a:schemeClr val="accent5"/>
                              </a:outerShdw>
                            </a:effectLst>
                            <a:latin typeface="NikoshBAN" pitchFamily="2" charset="0"/>
                            <a:cs typeface="NikoshBAN" pitchFamily="2" charset="0"/>
                          </a:rPr>
                          <m:t>২ </m:t>
                        </m:r>
                        <m:r>
                          <m:rPr>
                            <m:nor/>
                          </m:rPr>
                          <a:rPr lang="en-US" sz="2800" b="1" dirty="0">
                            <a:ln w="13462">
                              <a:solidFill>
                                <a:srgbClr val="FF0000"/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effectLst>
                              <a:outerShdw dist="38100" dir="2700000" algn="bl" rotWithShape="0">
                                <a:schemeClr val="accent5"/>
                              </a:outerShdw>
                            </a:effectLst>
                            <a:latin typeface="NikoshBAN" pitchFamily="2" charset="0"/>
                            <a:cs typeface="NikoshBAN" pitchFamily="2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bn-BD" sz="2800" b="1" dirty="0">
                            <a:ln w="13462">
                              <a:solidFill>
                                <a:srgbClr val="FF0000"/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effectLst>
                              <a:outerShdw dist="38100" dir="2700000" algn="bl" rotWithShape="0">
                                <a:schemeClr val="accent5"/>
                              </a:outerShdw>
                            </a:effectLst>
                            <a:latin typeface="NikoshBAN" pitchFamily="2" charset="0"/>
                            <a:cs typeface="NikoshBAN" pitchFamily="2" charset="0"/>
                          </a:rPr>
                          <m:t>+ </m:t>
                        </m:r>
                        <m:r>
                          <m:rPr>
                            <m:nor/>
                          </m:rPr>
                          <a:rPr lang="bn-BD" sz="2800" b="1" dirty="0">
                            <a:ln w="13462">
                              <a:solidFill>
                                <a:srgbClr val="FF0000"/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effectLst>
                              <a:outerShdw dist="38100" dir="2700000" algn="bl" rotWithShape="0">
                                <a:schemeClr val="accent5"/>
                              </a:outerShdw>
                            </a:effectLst>
                            <a:latin typeface="NikoshBAN" pitchFamily="2" charset="0"/>
                            <a:cs typeface="NikoshBAN" pitchFamily="2" charset="0"/>
                          </a:rPr>
                          <m:t>১</m:t>
                        </m:r>
                        <m:r>
                          <m:rPr>
                            <m:nor/>
                          </m:rPr>
                          <a:rPr lang="en-US" sz="2800" b="1" dirty="0">
                            <a:ln w="13462">
                              <a:solidFill>
                                <a:srgbClr val="FF0000"/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effectLst>
                              <a:outerShdw dist="38100" dir="2700000" algn="bl" rotWithShape="0">
                                <a:schemeClr val="accent5"/>
                              </a:outerShdw>
                            </a:effectLst>
                            <a:latin typeface="NikoshBAN" pitchFamily="2" charset="0"/>
                            <a:cs typeface="NikoshBAN" pitchFamily="2" charset="0"/>
                          </a:rPr>
                          <m:t>}</m:t>
                        </m:r>
                        <m:r>
                          <m:rPr>
                            <m:nor/>
                          </m:rPr>
                          <a:rPr lang="bn-BD" sz="2800" b="1" dirty="0">
                            <a:ln w="13462">
                              <a:solidFill>
                                <a:srgbClr val="FF0000"/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effectLst>
                              <a:outerShdw dist="38100" dir="2700000" algn="bl" rotWithShape="0">
                                <a:schemeClr val="accent5"/>
                              </a:outerShdw>
                            </a:effectLst>
                            <a:latin typeface="NikoshBAN" pitchFamily="2" charset="0"/>
                            <a:cs typeface="NikoshBAN" pitchFamily="2" charset="0"/>
                          </a:rPr>
                          <m:t>তম</m:t>
                        </m:r>
                      </m:num>
                      <m:den>
                        <m:r>
                          <a:rPr lang="bn-BD" sz="2800" b="1" i="1" dirty="0">
                            <a:ln w="13462">
                              <a:solidFill>
                                <a:srgbClr val="FF0000"/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effectLst>
                              <a:outerShdw dist="38100" dir="2700000" algn="bl" rotWithShape="0">
                                <a:schemeClr val="accent5"/>
                              </a:outerShdw>
                            </a:effectLst>
                            <a:latin typeface="Cambria Math"/>
                            <a:ea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endParaRPr lang="en-US" sz="2800" b="1" dirty="0">
                  <a:ln w="13462">
                    <a:solidFill>
                      <a:srgbClr val="FF0000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915" y="5046118"/>
                <a:ext cx="8686800" cy="132946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2393915" y="1871087"/>
            <a:ext cx="5050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উপাত্ত সংখ্যা বিজোড় হলে,</a:t>
            </a:r>
          </a:p>
        </p:txBody>
      </p:sp>
      <p:sp>
        <p:nvSpPr>
          <p:cNvPr id="3" name="Rectangle 2"/>
          <p:cNvSpPr/>
          <p:nvPr/>
        </p:nvSpPr>
        <p:spPr>
          <a:xfrm>
            <a:off x="2379871" y="4073745"/>
            <a:ext cx="68647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উপাত্ত সংখ্যা জোড় হলে,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58194" y="350954"/>
            <a:ext cx="3886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endParaRPr lang="en-US" sz="6000" b="1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082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0">
        <p15:prstTrans prst="pageCurlDouble"/>
      </p:transition>
    </mc:Choice>
    <mc:Fallback>
      <p:transition spd="slow" advTm="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1">
            <a:extLst>
              <a:ext uri="{FF2B5EF4-FFF2-40B4-BE49-F238E27FC236}">
                <a16:creationId xmlns="" xmlns:a16="http://schemas.microsoft.com/office/drawing/2014/main" id="{6E5DDDE2-F569-4DB7-AC00-6A3AF5784993}"/>
              </a:ext>
            </a:extLst>
          </p:cNvPr>
          <p:cNvSpPr/>
          <p:nvPr/>
        </p:nvSpPr>
        <p:spPr>
          <a:xfrm>
            <a:off x="2933700" y="1108710"/>
            <a:ext cx="6477000" cy="720090"/>
          </a:xfrm>
          <a:prstGeom prst="wedgeRectCallou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714" name="TextBox 45"/>
          <p:cNvSpPr txBox="1"/>
          <p:nvPr/>
        </p:nvSpPr>
        <p:spPr>
          <a:xfrm>
            <a:off x="7312083" y="3110927"/>
            <a:ext cx="2808663" cy="584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সর্বোচ্চ উপাত্ত = ১৫</a:t>
            </a:r>
            <a:r>
              <a:rPr lang="bn-BD" sz="32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15" name="TextBox 49"/>
          <p:cNvSpPr txBox="1"/>
          <p:nvPr/>
        </p:nvSpPr>
        <p:spPr>
          <a:xfrm>
            <a:off x="2189365" y="3110926"/>
            <a:ext cx="2808663" cy="584775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সর্ব নিম্ন উপাত্ত = ৬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16" name="TextBox 50"/>
          <p:cNvSpPr txBox="1"/>
          <p:nvPr/>
        </p:nvSpPr>
        <p:spPr>
          <a:xfrm>
            <a:off x="2133600" y="3962401"/>
            <a:ext cx="7997190" cy="584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উপা</a:t>
            </a:r>
            <a:r>
              <a:rPr lang="bn-BD" sz="3200" b="1" dirty="0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ত্তের  সংখ্যা </a:t>
            </a:r>
            <a:r>
              <a:rPr lang="bn-IN" sz="3200" b="1" dirty="0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গুলোকে মানের </a:t>
            </a:r>
            <a:r>
              <a:rPr lang="bn-BD" sz="3200" b="1" dirty="0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উর্ধ্ব</a:t>
            </a:r>
            <a:r>
              <a:rPr lang="bn-IN" sz="3200" b="1" dirty="0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ক্রমানুসারে সাজিয়ে পাই</a:t>
            </a:r>
            <a:endParaRPr lang="en-US" sz="3200" b="1" dirty="0">
              <a:ln w="13462">
                <a:solidFill>
                  <a:srgbClr val="FF000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03" name="Oval 1"/>
          <p:cNvSpPr/>
          <p:nvPr/>
        </p:nvSpPr>
        <p:spPr>
          <a:xfrm>
            <a:off x="5638801" y="4710954"/>
            <a:ext cx="864177" cy="77544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704" name="Oval 22"/>
          <p:cNvSpPr/>
          <p:nvPr/>
        </p:nvSpPr>
        <p:spPr>
          <a:xfrm>
            <a:off x="2133600" y="2089845"/>
            <a:ext cx="800100" cy="72009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05" name="Oval 23"/>
          <p:cNvSpPr/>
          <p:nvPr/>
        </p:nvSpPr>
        <p:spPr>
          <a:xfrm>
            <a:off x="3032760" y="2097465"/>
            <a:ext cx="800100" cy="72009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06" name="Oval 24"/>
          <p:cNvSpPr/>
          <p:nvPr/>
        </p:nvSpPr>
        <p:spPr>
          <a:xfrm>
            <a:off x="3962400" y="2044125"/>
            <a:ext cx="800100" cy="72009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07" name="Oval 25"/>
          <p:cNvSpPr/>
          <p:nvPr/>
        </p:nvSpPr>
        <p:spPr>
          <a:xfrm>
            <a:off x="4914900" y="2051745"/>
            <a:ext cx="800100" cy="72009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08" name="Oval 26"/>
          <p:cNvSpPr/>
          <p:nvPr/>
        </p:nvSpPr>
        <p:spPr>
          <a:xfrm>
            <a:off x="6705600" y="2055555"/>
            <a:ext cx="800100" cy="72009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09" name="Oval 27"/>
          <p:cNvSpPr/>
          <p:nvPr/>
        </p:nvSpPr>
        <p:spPr>
          <a:xfrm>
            <a:off x="5829300" y="2055555"/>
            <a:ext cx="800100" cy="72009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10" name="Oval 28"/>
          <p:cNvSpPr/>
          <p:nvPr/>
        </p:nvSpPr>
        <p:spPr>
          <a:xfrm>
            <a:off x="7620000" y="2089845"/>
            <a:ext cx="800100" cy="72009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11" name="Oval 29"/>
          <p:cNvSpPr/>
          <p:nvPr/>
        </p:nvSpPr>
        <p:spPr>
          <a:xfrm>
            <a:off x="8534400" y="2089845"/>
            <a:ext cx="800100" cy="72009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12" name="Oval 30"/>
          <p:cNvSpPr/>
          <p:nvPr/>
        </p:nvSpPr>
        <p:spPr>
          <a:xfrm>
            <a:off x="9410700" y="2051745"/>
            <a:ext cx="800100" cy="72009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১৩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45728" name="Straight Arrow Connector 42"/>
          <p:cNvCxnSpPr>
            <a:cxnSpLocks/>
          </p:cNvCxnSpPr>
          <p:nvPr/>
        </p:nvCxnSpPr>
        <p:spPr>
          <a:xfrm flipV="1">
            <a:off x="6579177" y="5106326"/>
            <a:ext cx="3505200" cy="34290"/>
          </a:xfrm>
          <a:prstGeom prst="straightConnector1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29" name="Straight Arrow Connector 46"/>
          <p:cNvCxnSpPr>
            <a:cxnSpLocks/>
          </p:cNvCxnSpPr>
          <p:nvPr/>
        </p:nvCxnSpPr>
        <p:spPr>
          <a:xfrm flipV="1">
            <a:off x="2133600" y="5134035"/>
            <a:ext cx="3505200" cy="3429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  <a:scene3d>
            <a:camera prst="orthographicFront"/>
            <a:lightRig rig="threePt" dir="t"/>
          </a:scene3d>
          <a:sp3d>
            <a:bevelT w="1270000" h="12700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13" name="TextBox 54"/>
          <p:cNvSpPr txBox="1"/>
          <p:nvPr/>
        </p:nvSpPr>
        <p:spPr>
          <a:xfrm>
            <a:off x="4324351" y="5715001"/>
            <a:ext cx="1807845" cy="584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মধ্যক  =            </a:t>
            </a:r>
            <a:endParaRPr lang="en-US" sz="3200" b="1" dirty="0">
              <a:ln w="9525">
                <a:solidFill>
                  <a:srgbClr val="FF0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17" name="Rectangle 34"/>
          <p:cNvSpPr/>
          <p:nvPr/>
        </p:nvSpPr>
        <p:spPr>
          <a:xfrm>
            <a:off x="2667000" y="1076960"/>
            <a:ext cx="6720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এসো </a:t>
            </a:r>
            <a:r>
              <a:rPr lang="bn-IN" sz="40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উপা</a:t>
            </a:r>
            <a:r>
              <a:rPr lang="bn-BD" sz="40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ত্তের  সংখ্যা গুলো দেখি  </a:t>
            </a:r>
            <a:endParaRPr lang="en-US" sz="4000" dirty="0">
              <a:ln w="0">
                <a:solidFill>
                  <a:srgbClr val="FF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27780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0">
        <p15:prstTrans prst="pageCurlDouble"/>
      </p:transition>
    </mc:Choice>
    <mc:Fallback>
      <p:transition spd="slow" advTm="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48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48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48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0.32291 0.3928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487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1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41042 0.3923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48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21" y="1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40209 0.3872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487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04" y="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L 0.19132 0.3972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487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66" y="1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38958 0.3872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487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79" y="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0.28958 0.3939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487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79" y="1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-0.20625 0.3928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0487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12" y="1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01875 0.3872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487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" y="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000"/>
                            </p:stCondLst>
                            <p:childTnLst>
                              <p:par>
                                <p:cTn id="4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36875 0.3812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0487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38" y="1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2000"/>
                                        <p:tgtEl>
                                          <p:spTgt spid="3145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314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4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4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1048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959 0.38726 L 0.47292 0.520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0487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14" grpId="0" animBg="1"/>
      <p:bldP spid="1048715" grpId="0" animBg="1"/>
      <p:bldP spid="1048716" grpId="0" animBg="1"/>
      <p:bldP spid="1048703" grpId="0" animBg="1"/>
      <p:bldP spid="1048703" grpId="1" animBg="1"/>
      <p:bldP spid="1048704" grpId="0" animBg="1"/>
      <p:bldP spid="1048704" grpId="1" animBg="1"/>
      <p:bldP spid="1048705" grpId="0" animBg="1"/>
      <p:bldP spid="1048706" grpId="0" animBg="1"/>
      <p:bldP spid="1048707" grpId="0" animBg="1"/>
      <p:bldP spid="1048708" grpId="0" animBg="1"/>
      <p:bldP spid="1048709" grpId="0" animBg="1"/>
      <p:bldP spid="1048710" grpId="0" animBg="1"/>
      <p:bldP spid="1048711" grpId="0" animBg="1"/>
      <p:bldP spid="1048712" grpId="0" animBg="1"/>
      <p:bldP spid="10487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246075" y="2466811"/>
            <a:ext cx="7874801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endParaRPr lang="bn-BD" sz="48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b="1" dirty="0">
              <a:ln w="12700">
                <a:solidFill>
                  <a:srgbClr val="FF0000"/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32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32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3200" b="1" dirty="0" smtClean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(ডিগ্রী)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32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endParaRPr lang="en-US" sz="3200" b="1" dirty="0" smtClean="0">
              <a:ln w="12700">
                <a:solidFill>
                  <a:srgbClr val="FF0000"/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200" b="1" dirty="0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</a:t>
            </a:r>
            <a:endParaRPr lang="bn-BD" sz="3200" b="1" dirty="0" smtClean="0">
              <a:ln w="13462">
                <a:solidFill>
                  <a:srgbClr val="FF000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</a:t>
            </a:r>
            <a:r>
              <a:rPr lang="en-US" sz="2400" b="1" dirty="0" smtClean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ahsanhabib</a:t>
            </a:r>
            <a:r>
              <a:rPr lang="en-US" sz="2400" b="1" dirty="0" smtClean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2400" b="1" dirty="0">
              <a:ln w="12700">
                <a:solidFill>
                  <a:srgbClr val="FF0000"/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993392" y="188281"/>
            <a:ext cx="5634681" cy="1421027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6000" b="1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19" y="1781666"/>
            <a:ext cx="3471224" cy="3434302"/>
          </a:xfrm>
          <a:prstGeom prst="ellipse">
            <a:avLst/>
          </a:prstGeom>
          <a:ln w="190500" cap="rnd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9092060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0">
        <p15:prstTrans prst="pageCurlDouble"/>
      </p:transition>
    </mc:Choice>
    <mc:Fallback>
      <p:transition spd="slow" advTm="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Oval 1">
            <a:extLst>
              <a:ext uri="{FF2B5EF4-FFF2-40B4-BE49-F238E27FC236}">
                <a16:creationId xmlns="" xmlns:a16="http://schemas.microsoft.com/office/drawing/2014/main" id="{12FF78FC-7B89-4187-B0AB-8E067181D528}"/>
              </a:ext>
            </a:extLst>
          </p:cNvPr>
          <p:cNvSpPr/>
          <p:nvPr/>
        </p:nvSpPr>
        <p:spPr>
          <a:xfrm>
            <a:off x="3505200" y="482026"/>
            <a:ext cx="4876800" cy="965775"/>
          </a:xfrm>
          <a:prstGeom prst="wedgeEllipseCallou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721" name="Rounded Rectangle 40"/>
          <p:cNvSpPr/>
          <p:nvPr/>
        </p:nvSpPr>
        <p:spPr>
          <a:xfrm>
            <a:off x="5181600" y="4318576"/>
            <a:ext cx="1752600" cy="10916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32" name="TextBox 11"/>
          <p:cNvSpPr txBox="1"/>
          <p:nvPr/>
        </p:nvSpPr>
        <p:spPr>
          <a:xfrm>
            <a:off x="7312083" y="2971802"/>
            <a:ext cx="2808663" cy="584775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সর্বোচ্চ উপাত্ত = </a:t>
            </a:r>
            <a:r>
              <a:rPr lang="en-US" sz="32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IN" sz="32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33" name="TextBox 12"/>
          <p:cNvSpPr txBox="1"/>
          <p:nvPr/>
        </p:nvSpPr>
        <p:spPr>
          <a:xfrm>
            <a:off x="2189365" y="2971801"/>
            <a:ext cx="2808663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সর্ব নিম্ন উপাত্ত = </a:t>
            </a:r>
            <a:r>
              <a:rPr lang="en-US" sz="32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BD" sz="32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34" name="TextBox 13"/>
          <p:cNvSpPr txBox="1"/>
          <p:nvPr/>
        </p:nvSpPr>
        <p:spPr>
          <a:xfrm>
            <a:off x="2133600" y="3733801"/>
            <a:ext cx="7997190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উপা</a:t>
            </a:r>
            <a:r>
              <a:rPr lang="bn-BD" sz="32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ত্তের  সংখ্যা </a:t>
            </a:r>
            <a:r>
              <a:rPr lang="bn-IN" sz="32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গুলোকে মানের </a:t>
            </a:r>
            <a:r>
              <a:rPr lang="bn-BD" sz="32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উর্ধ্ব</a:t>
            </a:r>
            <a:r>
              <a:rPr lang="bn-IN" sz="32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ক্রমানুসারে সাজিয়ে পাই</a:t>
            </a:r>
            <a:r>
              <a:rPr lang="bn-BD" sz="32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0">
                <a:solidFill>
                  <a:srgbClr val="FF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45730" name="Straight Arrow Connector 21"/>
          <p:cNvCxnSpPr>
            <a:cxnSpLocks/>
          </p:cNvCxnSpPr>
          <p:nvPr/>
        </p:nvCxnSpPr>
        <p:spPr>
          <a:xfrm flipV="1">
            <a:off x="2133600" y="4832985"/>
            <a:ext cx="3048000" cy="5444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1" name="Straight Arrow Connector 26"/>
          <p:cNvCxnSpPr>
            <a:cxnSpLocks/>
          </p:cNvCxnSpPr>
          <p:nvPr/>
        </p:nvCxnSpPr>
        <p:spPr>
          <a:xfrm>
            <a:off x="7010400" y="4887431"/>
            <a:ext cx="3030108" cy="0"/>
          </a:xfrm>
          <a:prstGeom prst="straightConnector1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31" name="TextBox 10"/>
          <p:cNvSpPr txBox="1"/>
          <p:nvPr/>
        </p:nvSpPr>
        <p:spPr>
          <a:xfrm>
            <a:off x="2819400" y="5486401"/>
            <a:ext cx="1828800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মধ্যক  =</a:t>
            </a:r>
            <a:endParaRPr lang="en-US" sz="3200" b="1" dirty="0">
              <a:ln w="13462">
                <a:solidFill>
                  <a:srgbClr val="FF000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22" name="Oval 9"/>
          <p:cNvSpPr/>
          <p:nvPr/>
        </p:nvSpPr>
        <p:spPr>
          <a:xfrm>
            <a:off x="8763000" y="1997672"/>
            <a:ext cx="720090" cy="78743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২০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23" name="Oval 1"/>
          <p:cNvSpPr/>
          <p:nvPr/>
        </p:nvSpPr>
        <p:spPr>
          <a:xfrm>
            <a:off x="2149442" y="2066252"/>
            <a:ext cx="720090" cy="78743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১৮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24" name="Oval 2"/>
          <p:cNvSpPr/>
          <p:nvPr/>
        </p:nvSpPr>
        <p:spPr>
          <a:xfrm>
            <a:off x="2937510" y="2029537"/>
            <a:ext cx="720090" cy="78743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25" name="Oval 3"/>
          <p:cNvSpPr/>
          <p:nvPr/>
        </p:nvSpPr>
        <p:spPr>
          <a:xfrm>
            <a:off x="3813810" y="1990052"/>
            <a:ext cx="720090" cy="78743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26" name="Oval 4"/>
          <p:cNvSpPr/>
          <p:nvPr/>
        </p:nvSpPr>
        <p:spPr>
          <a:xfrm>
            <a:off x="4652010" y="1994692"/>
            <a:ext cx="754380" cy="822283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১৬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27" name="Oval 5"/>
          <p:cNvSpPr/>
          <p:nvPr/>
        </p:nvSpPr>
        <p:spPr>
          <a:xfrm>
            <a:off x="6328410" y="2001482"/>
            <a:ext cx="720090" cy="78743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IN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28" name="Oval 6"/>
          <p:cNvSpPr/>
          <p:nvPr/>
        </p:nvSpPr>
        <p:spPr>
          <a:xfrm>
            <a:off x="5490210" y="2001482"/>
            <a:ext cx="720090" cy="78743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IN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29" name="Oval 7"/>
          <p:cNvSpPr/>
          <p:nvPr/>
        </p:nvSpPr>
        <p:spPr>
          <a:xfrm>
            <a:off x="7166610" y="2035772"/>
            <a:ext cx="720090" cy="78743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২৪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30" name="Oval 8"/>
          <p:cNvSpPr/>
          <p:nvPr/>
        </p:nvSpPr>
        <p:spPr>
          <a:xfrm>
            <a:off x="8004810" y="2035772"/>
            <a:ext cx="720090" cy="78743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IN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35" name="Oval 14"/>
          <p:cNvSpPr/>
          <p:nvPr/>
        </p:nvSpPr>
        <p:spPr>
          <a:xfrm>
            <a:off x="9525000" y="2035772"/>
            <a:ext cx="720090" cy="78743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36" name="Rectangle 38"/>
          <p:cNvSpPr/>
          <p:nvPr/>
        </p:nvSpPr>
        <p:spPr>
          <a:xfrm>
            <a:off x="4096908" y="685801"/>
            <a:ext cx="4059125" cy="70788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bn-BD" sz="40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এসো সংখ্যা গুলো দেখি  </a:t>
            </a:r>
            <a:endParaRPr lang="en-US" sz="4000" dirty="0">
              <a:ln w="0">
                <a:solidFill>
                  <a:srgbClr val="FF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Oval 4"/>
          <p:cNvSpPr/>
          <p:nvPr/>
        </p:nvSpPr>
        <p:spPr>
          <a:xfrm>
            <a:off x="8382000" y="5410201"/>
            <a:ext cx="838200" cy="751955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১৯</a:t>
            </a:r>
            <a:endParaRPr lang="en-US" sz="3200" b="1" dirty="0">
              <a:ln w="9525">
                <a:solidFill>
                  <a:srgbClr val="FF0000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8200" y="5464314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(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96100" y="5486401"/>
            <a:ext cx="20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00900" y="5486401"/>
            <a:ext cx="57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  <a:sym typeface="Symbol"/>
              </a:rPr>
              <a:t></a:t>
            </a:r>
            <a:endParaRPr lang="en-US" sz="3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753100" y="5486401"/>
            <a:ext cx="57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+</a:t>
            </a:r>
          </a:p>
        </p:txBody>
      </p:sp>
      <p:sp>
        <p:nvSpPr>
          <p:cNvPr id="4" name="Rectangle 3"/>
          <p:cNvSpPr/>
          <p:nvPr/>
        </p:nvSpPr>
        <p:spPr>
          <a:xfrm>
            <a:off x="7848600" y="5511226"/>
            <a:ext cx="4411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  <a:sym typeface="Symbol"/>
              </a:rPr>
              <a:t>=</a:t>
            </a:r>
            <a:endParaRPr lang="en-US" sz="3200" b="1" dirty="0"/>
          </a:p>
        </p:txBody>
      </p:sp>
      <p:sp>
        <p:nvSpPr>
          <p:cNvPr id="28" name="Rectangle 27"/>
          <p:cNvSpPr/>
          <p:nvPr/>
        </p:nvSpPr>
        <p:spPr>
          <a:xfrm>
            <a:off x="7467600" y="5486401"/>
            <a:ext cx="3914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2</a:t>
            </a:r>
            <a:endParaRPr lang="en-US" sz="3200" dirty="0">
              <a:ln w="0">
                <a:solidFill>
                  <a:srgbClr val="FF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98929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0">
        <p15:prstTrans prst="pageCurlDouble"/>
      </p:transition>
    </mc:Choice>
    <mc:Fallback>
      <p:transition spd="slow" advTm="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48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048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048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9259E-6 L 0.36319 0.3298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487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60" y="1648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85185E-6 L -0.09375 0.341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487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1708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0.08125 0.3474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487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1736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96296E-6 L -0.10417 0.3553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487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1775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45625 0.3569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487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13" y="17847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17292 0.3569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487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46" y="1784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17291 0.3520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487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46" y="1759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09514 0.353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487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7" y="17685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-0.28542 0.3465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0487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71" y="1731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74306 0.3449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0487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53" y="1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45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45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45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45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2000"/>
                                        <p:tgtEl>
                                          <p:spTgt spid="1048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048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32 0.32986 L 0.32552 0.47314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0487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2" y="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542 0.34653 L -0.27813 0.4768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0487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0"/>
                            </p:stCondLst>
                            <p:childTnLst>
                              <p:par>
                                <p:cTn id="9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21" grpId="0" animBg="1"/>
      <p:bldP spid="1048732" grpId="0" animBg="1"/>
      <p:bldP spid="1048733" grpId="0"/>
      <p:bldP spid="1048734" grpId="0"/>
      <p:bldP spid="1048731" grpId="0"/>
      <p:bldP spid="1048722" grpId="0" animBg="1"/>
      <p:bldP spid="1048722" grpId="1" animBg="1"/>
      <p:bldP spid="1048723" grpId="0" animBg="1"/>
      <p:bldP spid="1048723" grpId="1" animBg="1"/>
      <p:bldP spid="1048724" grpId="0" animBg="1"/>
      <p:bldP spid="1048725" grpId="0" animBg="1"/>
      <p:bldP spid="1048726" grpId="0" animBg="1"/>
      <p:bldP spid="1048727" grpId="0" animBg="1"/>
      <p:bldP spid="1048728" grpId="0" animBg="1"/>
      <p:bldP spid="1048729" grpId="0" animBg="1"/>
      <p:bldP spid="1048730" grpId="0" animBg="1"/>
      <p:bldP spid="1048735" grpId="0" animBg="1"/>
      <p:bldP spid="21" grpId="0" animBg="1"/>
      <p:bldP spid="3" grpId="0"/>
      <p:bldP spid="23" grpId="0"/>
      <p:bldP spid="25" grpId="0"/>
      <p:bldP spid="26" grpId="0"/>
      <p:bldP spid="4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7" name="TextBox 1"/>
          <p:cNvSpPr txBox="1"/>
          <p:nvPr/>
        </p:nvSpPr>
        <p:spPr>
          <a:xfrm>
            <a:off x="2085419" y="361956"/>
            <a:ext cx="80010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উওর মিলিয়ে নেই </a:t>
            </a:r>
            <a:endParaRPr lang="en-US" sz="4800" dirty="0">
              <a:ln w="0">
                <a:solidFill>
                  <a:srgbClr val="FF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69" name="TextBox 13"/>
          <p:cNvSpPr txBox="1"/>
          <p:nvPr/>
        </p:nvSpPr>
        <p:spPr>
          <a:xfrm>
            <a:off x="1817225" y="1566512"/>
            <a:ext cx="9061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২৩, ৯, ১৯,</a:t>
            </a:r>
            <a:r>
              <a:rPr lang="en-US" sz="40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10,24,7,12,14,15,20,16,11,21,25,13</a:t>
            </a:r>
          </a:p>
        </p:txBody>
      </p:sp>
      <p:sp>
        <p:nvSpPr>
          <p:cNvPr id="1048773" name="TextBox 17"/>
          <p:cNvSpPr txBox="1"/>
          <p:nvPr/>
        </p:nvSpPr>
        <p:spPr>
          <a:xfrm>
            <a:off x="2085419" y="4733772"/>
            <a:ext cx="5666063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প্রদত্ত উপাত্তগুলোর মধ্যক= ১৫</a:t>
            </a:r>
            <a:endParaRPr lang="en-US" sz="4000" dirty="0">
              <a:ln w="0">
                <a:solidFill>
                  <a:srgbClr val="FF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74" name="TextBox 18"/>
          <p:cNvSpPr txBox="1"/>
          <p:nvPr/>
        </p:nvSpPr>
        <p:spPr>
          <a:xfrm>
            <a:off x="763928" y="2346473"/>
            <a:ext cx="9965803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উপা</a:t>
            </a:r>
            <a:r>
              <a:rPr lang="bn-BD" sz="40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ত্তের  সংখ্যা </a:t>
            </a:r>
            <a:r>
              <a:rPr lang="bn-IN" sz="40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গুলোকে মানের </a:t>
            </a:r>
            <a:r>
              <a:rPr lang="bn-BD" sz="40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উর্ধ্ব</a:t>
            </a:r>
            <a:r>
              <a:rPr lang="bn-IN" sz="40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ক্রমানুসারে সাজিয়ে পাই</a:t>
            </a:r>
            <a:r>
              <a:rPr lang="bn-BD" sz="40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0">
                <a:solidFill>
                  <a:srgbClr val="FF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91" name="TextBox 48"/>
          <p:cNvSpPr txBox="1"/>
          <p:nvPr/>
        </p:nvSpPr>
        <p:spPr>
          <a:xfrm>
            <a:off x="6174582" y="3606226"/>
            <a:ext cx="3153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যা বিজোড় সংখ্যা </a:t>
            </a:r>
            <a:endParaRPr lang="en-US" sz="4000" b="1" dirty="0">
              <a:ln w="13462">
                <a:solidFill>
                  <a:srgbClr val="FF000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03948" y="2952031"/>
            <a:ext cx="7563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৭,৯,১০,১১,১২,১৩,১৪,১৫,১৬,১৯,২০,২৩,২৪,২৫</a:t>
            </a:r>
            <a:endParaRPr lang="en-US" sz="4000" dirty="0">
              <a:ln w="0">
                <a:solidFill>
                  <a:srgbClr val="FF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0670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0">
        <p15:prstTrans prst="pageCurlDouble"/>
      </p:transition>
    </mc:Choice>
    <mc:Fallback>
      <p:transition spd="slow" advTm="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048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487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48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8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48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487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48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48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48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57" grpId="0" animBg="1"/>
      <p:bldP spid="1048769" grpId="0"/>
      <p:bldP spid="1048773" grpId="0"/>
      <p:bldP spid="1048774" grpId="0"/>
      <p:bldP spid="1048791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1210" y="685800"/>
            <a:ext cx="8001000" cy="923330"/>
          </a:xfrm>
          <a:prstGeom prst="rect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400" dirty="0">
              <a:ln w="0">
                <a:solidFill>
                  <a:srgbClr val="FF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12470" y="4648200"/>
            <a:ext cx="8001000" cy="707886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প্রদত্ত উপাত্তগুলোর মধ্যক নির্ণয় কর।</a:t>
            </a:r>
            <a:endParaRPr lang="en-US" sz="4000" dirty="0">
              <a:ln w="0">
                <a:solidFill>
                  <a:srgbClr val="FF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1210" y="1828801"/>
            <a:ext cx="7952260" cy="1200329"/>
          </a:xfrm>
          <a:prstGeom prst="rect">
            <a:avLst/>
          </a:prstGeom>
          <a:solidFill>
            <a:srgbClr val="97FFFF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১২, ১১, ১৩, ৬, ৩, ১৫, ২১, ২৩, ১৫, ১৪, ৯, ১৩, ২৪, ১৭, ১৮, ৭  </a:t>
            </a:r>
          </a:p>
        </p:txBody>
      </p:sp>
    </p:spTree>
    <p:extLst>
      <p:ext uri="{BB962C8B-B14F-4D97-AF65-F5344CB8AC3E}">
        <p14:creationId xmlns:p14="http://schemas.microsoft.com/office/powerpoint/2010/main" val="19873430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0">
        <p15:prstTrans prst="pageCurlDouble"/>
      </p:transition>
    </mc:Choice>
    <mc:Fallback>
      <p:transition spd="slow" advTm="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02427" y="4945145"/>
            <a:ext cx="7768938" cy="1569660"/>
          </a:xfrm>
          <a:prstGeom prst="rect">
            <a:avLst/>
          </a:prstGeom>
          <a:solidFill>
            <a:srgbClr val="C1FFC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প্রচুরক হলো প্রদত্ত উপাত্তের মধ্যে যে সংখ্যা সর্বাধিকবার থাকে।</a:t>
            </a:r>
            <a:endParaRPr lang="en-US" sz="4800" dirty="0">
              <a:ln w="0">
                <a:solidFill>
                  <a:srgbClr val="FF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102427" y="773862"/>
            <a:ext cx="1413164" cy="1715984"/>
            <a:chOff x="578427" y="570016"/>
            <a:chExt cx="1413164" cy="171598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2" t="-1604" r="6685" b="1604"/>
            <a:stretch/>
          </p:blipFill>
          <p:spPr>
            <a:xfrm>
              <a:off x="578427" y="570016"/>
              <a:ext cx="1413164" cy="171598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038307" y="1135620"/>
              <a:ext cx="3882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40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429000" y="747172"/>
            <a:ext cx="1413164" cy="1715984"/>
            <a:chOff x="578427" y="570016"/>
            <a:chExt cx="1413164" cy="1715984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2" t="-1604" r="6685" b="1604"/>
            <a:stretch/>
          </p:blipFill>
          <p:spPr>
            <a:xfrm>
              <a:off x="578427" y="570016"/>
              <a:ext cx="1413164" cy="1715984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038307" y="1135620"/>
              <a:ext cx="3882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40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458200" y="690653"/>
            <a:ext cx="1413164" cy="1715984"/>
            <a:chOff x="578427" y="570016"/>
            <a:chExt cx="1413164" cy="1715984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2" t="-1604" r="6685" b="1604"/>
            <a:stretch/>
          </p:blipFill>
          <p:spPr>
            <a:xfrm>
              <a:off x="578427" y="570016"/>
              <a:ext cx="1413164" cy="1715984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038307" y="1135620"/>
              <a:ext cx="3882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40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759040" y="773862"/>
            <a:ext cx="1260760" cy="1689294"/>
            <a:chOff x="3390900" y="570016"/>
            <a:chExt cx="1260760" cy="168929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978240" y="703998"/>
            <a:ext cx="1260760" cy="1689294"/>
            <a:chOff x="3390900" y="570016"/>
            <a:chExt cx="1260760" cy="1689294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239000" y="690653"/>
            <a:ext cx="1260760" cy="1689294"/>
            <a:chOff x="3390900" y="570016"/>
            <a:chExt cx="1260760" cy="1689294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759040" y="2958906"/>
            <a:ext cx="1260760" cy="1689294"/>
            <a:chOff x="3390900" y="570016"/>
            <a:chExt cx="1260760" cy="1689294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8569040" y="2882706"/>
            <a:ext cx="1260760" cy="1689294"/>
            <a:chOff x="3390900" y="570016"/>
            <a:chExt cx="1260760" cy="1689294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116282" y="2965353"/>
            <a:ext cx="1240222" cy="1676400"/>
            <a:chOff x="592282" y="2590800"/>
            <a:chExt cx="1240222" cy="1676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06" r="13879" b="3333"/>
            <a:stretch/>
          </p:blipFill>
          <p:spPr>
            <a:xfrm>
              <a:off x="592282" y="2590800"/>
              <a:ext cx="1240222" cy="1676400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993423" y="3080602"/>
              <a:ext cx="4331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429000" y="2965353"/>
            <a:ext cx="1240222" cy="1676400"/>
            <a:chOff x="505691" y="2590800"/>
            <a:chExt cx="1240222" cy="1676400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06" r="13879" b="3333"/>
            <a:stretch/>
          </p:blipFill>
          <p:spPr>
            <a:xfrm>
              <a:off x="505691" y="2590800"/>
              <a:ext cx="1240222" cy="1676400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993423" y="3080602"/>
              <a:ext cx="4331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096000" y="2870846"/>
            <a:ext cx="1240222" cy="1676400"/>
            <a:chOff x="592282" y="2590800"/>
            <a:chExt cx="1240222" cy="1676400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06" r="13879" b="3333"/>
            <a:stretch/>
          </p:blipFill>
          <p:spPr>
            <a:xfrm>
              <a:off x="592282" y="2590800"/>
              <a:ext cx="1240222" cy="1676400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993423" y="3080602"/>
              <a:ext cx="4331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370378" y="2870846"/>
            <a:ext cx="1240222" cy="1676400"/>
            <a:chOff x="592282" y="2590800"/>
            <a:chExt cx="1240222" cy="1676400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06" r="13879" b="3333"/>
            <a:stretch/>
          </p:blipFill>
          <p:spPr>
            <a:xfrm>
              <a:off x="592282" y="2590800"/>
              <a:ext cx="1240222" cy="1676400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993423" y="3080602"/>
              <a:ext cx="4331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20171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0">
        <p15:prstTrans prst="pageCurlDouble"/>
      </p:transition>
    </mc:Choice>
    <mc:Fallback>
      <p:transition spd="slow" advTm="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2230583" y="13278"/>
            <a:ext cx="8001000" cy="584775"/>
          </a:xfrm>
          <a:prstGeom prst="rect">
            <a:avLst/>
          </a:prstGeom>
          <a:solidFill>
            <a:srgbClr val="FABCF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সর্বাধিকবার প্রদর্শিত উপাত্তকে প্রচুরক বলে</a:t>
            </a:r>
            <a:r>
              <a:rPr lang="en-US" sz="32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6" name="Isosceles Triangle 5"/>
          <p:cNvSpPr/>
          <p:nvPr/>
        </p:nvSpPr>
        <p:spPr>
          <a:xfrm>
            <a:off x="3962400" y="800100"/>
            <a:ext cx="914400" cy="98598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>
            <a:off x="7620000" y="3695699"/>
            <a:ext cx="914400" cy="98598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7391400" y="749299"/>
            <a:ext cx="914400" cy="98598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>
            <a:off x="3962400" y="3695700"/>
            <a:ext cx="914400" cy="98598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5181600" y="749298"/>
            <a:ext cx="1219200" cy="1176482"/>
          </a:xfrm>
          <a:prstGeom prst="star5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5-Point Star 19"/>
          <p:cNvSpPr/>
          <p:nvPr/>
        </p:nvSpPr>
        <p:spPr>
          <a:xfrm>
            <a:off x="2230583" y="1976581"/>
            <a:ext cx="1219200" cy="1176482"/>
          </a:xfrm>
          <a:prstGeom prst="star5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5-Point Star 20"/>
          <p:cNvSpPr/>
          <p:nvPr/>
        </p:nvSpPr>
        <p:spPr>
          <a:xfrm>
            <a:off x="5372100" y="3751115"/>
            <a:ext cx="1219200" cy="1176482"/>
          </a:xfrm>
          <a:prstGeom prst="star5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2306782" y="3933929"/>
            <a:ext cx="838200" cy="81777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200900" y="2293904"/>
            <a:ext cx="838200" cy="81777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562600" y="2335291"/>
            <a:ext cx="838200" cy="81777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>
            <a:off x="9081656" y="2157845"/>
            <a:ext cx="914400" cy="98598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Magnetic Disk 18"/>
          <p:cNvSpPr/>
          <p:nvPr/>
        </p:nvSpPr>
        <p:spPr>
          <a:xfrm>
            <a:off x="2362200" y="749298"/>
            <a:ext cx="762000" cy="1176482"/>
          </a:xfrm>
          <a:prstGeom prst="flowChartMagneticDisk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Magnetic Disk 27"/>
          <p:cNvSpPr/>
          <p:nvPr/>
        </p:nvSpPr>
        <p:spPr>
          <a:xfrm>
            <a:off x="9157856" y="3754574"/>
            <a:ext cx="762000" cy="1176482"/>
          </a:xfrm>
          <a:prstGeom prst="flowChartMagneticDisk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Magnetic Disk 28"/>
          <p:cNvSpPr/>
          <p:nvPr/>
        </p:nvSpPr>
        <p:spPr>
          <a:xfrm>
            <a:off x="8915400" y="654048"/>
            <a:ext cx="762000" cy="1176482"/>
          </a:xfrm>
          <a:prstGeom prst="flowChartMagneticDisk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Magnetic Disk 29"/>
          <p:cNvSpPr/>
          <p:nvPr/>
        </p:nvSpPr>
        <p:spPr>
          <a:xfrm>
            <a:off x="4114800" y="2278886"/>
            <a:ext cx="762000" cy="1176482"/>
          </a:xfrm>
          <a:prstGeom prst="flowChartMagneticDisk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840184" y="5267228"/>
            <a:ext cx="5846617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600" b="1" dirty="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প্রচুরক</a:t>
            </a:r>
            <a:r>
              <a:rPr lang="en-US" sz="3600" b="1" dirty="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b="1" dirty="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5582269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0">
        <p15:prstTrans prst="pageCurlDouble"/>
      </p:transition>
    </mc:Choice>
    <mc:Fallback>
      <p:transition spd="slow" advTm="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6" grpId="0" animBg="1"/>
      <p:bldP spid="15" grpId="0" animBg="1"/>
      <p:bldP spid="16" grpId="0" animBg="1"/>
      <p:bldP spid="17" grpId="0" animBg="1"/>
      <p:bldP spid="13" grpId="0" animBg="1"/>
      <p:bldP spid="20" grpId="0" animBg="1"/>
      <p:bldP spid="21" grpId="0" animBg="1"/>
      <p:bldP spid="18" grpId="0" animBg="1"/>
      <p:bldP spid="24" grpId="0" animBg="1"/>
      <p:bldP spid="25" grpId="0" animBg="1"/>
      <p:bldP spid="26" grpId="0" animBg="1"/>
      <p:bldP spid="19" grpId="0" animBg="1"/>
      <p:bldP spid="28" grpId="0" animBg="1"/>
      <p:bldP spid="29" grpId="0" animBg="1"/>
      <p:bldP spid="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065020" y="362331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891790" y="362331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726180" y="356235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526280" y="357759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326380" y="358521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930390" y="358902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130290" y="358902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745730" y="362331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530590" y="362331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330690" y="358521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850380" y="457962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496300" y="456819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696200" y="456819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057400" y="459867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9330690" y="457200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665220" y="457962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484370" y="461391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868930" y="461391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65420" y="461391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065520" y="457581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133600" y="72009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032760" y="72771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962400" y="67437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914900" y="68199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705600" y="68580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829300" y="68580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7620000" y="72009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8534400" y="72009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9410700" y="68199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6705600" y="172212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8458200" y="171069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7581900" y="171069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9372600" y="167640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048000" y="172212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3962400" y="17183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2133600" y="17564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876800" y="17183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5791200" y="17183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133600" y="2768026"/>
            <a:ext cx="799719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প্রচুরক  = ৫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74985" y="5511226"/>
            <a:ext cx="7997190" cy="707886"/>
          </a:xfrm>
          <a:prstGeom prst="rect">
            <a:avLst/>
          </a:prstGeom>
          <a:solidFill>
            <a:srgbClr val="EEF5CB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</a:t>
            </a:r>
            <a:r>
              <a:rPr lang="bn-BD" sz="40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 প্রচুরক = ২ অথবা ৫</a:t>
            </a:r>
            <a:r>
              <a:rPr lang="bn-BD" sz="40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5758815" y="1624965"/>
            <a:ext cx="1746885" cy="914400"/>
          </a:xfrm>
          <a:prstGeom prst="roundRect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6056948" y="4471035"/>
            <a:ext cx="1639253" cy="914400"/>
          </a:xfrm>
          <a:prstGeom prst="roundRect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2857500" y="4495800"/>
            <a:ext cx="1626870" cy="914400"/>
          </a:xfrm>
          <a:prstGeom prst="roundRect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8871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0">
        <p15:prstTrans prst="pageCurlDouble"/>
      </p:transition>
    </mc:Choice>
    <mc:Fallback>
      <p:transition spd="slow" advTm="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90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0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000"/>
                            </p:stCondLst>
                            <p:childTnLst>
                              <p:par>
                                <p:cTn id="1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7000"/>
                            </p:stCondLst>
                            <p:childTnLst>
                              <p:par>
                                <p:cTn id="1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8000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900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4" grpId="0" animBg="1"/>
      <p:bldP spid="45" grpId="0" animBg="1"/>
      <p:bldP spid="43" grpId="0" animBg="1"/>
      <p:bldP spid="64" grpId="0" animBg="1"/>
      <p:bldP spid="6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1" name="TextBox 13"/>
          <p:cNvSpPr txBox="1"/>
          <p:nvPr/>
        </p:nvSpPr>
        <p:spPr>
          <a:xfrm>
            <a:off x="1956969" y="3225226"/>
            <a:ext cx="8629332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উপা</a:t>
            </a:r>
            <a:r>
              <a:rPr lang="bn-BD" sz="36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ত্তের  সংখ্যা </a:t>
            </a:r>
            <a:r>
              <a:rPr lang="bn-IN" sz="36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গুলোকে মানের </a:t>
            </a:r>
            <a:r>
              <a:rPr lang="bn-BD" sz="36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উর্ধ্ব</a:t>
            </a:r>
            <a:r>
              <a:rPr lang="bn-IN" sz="36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ক্রমানুসারে সাজিয়ে পাই</a:t>
            </a:r>
            <a:r>
              <a:rPr lang="bn-BD" sz="36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3462">
                <a:solidFill>
                  <a:srgbClr val="FF000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19" name="TextBox 43"/>
          <p:cNvSpPr txBox="1"/>
          <p:nvPr/>
        </p:nvSpPr>
        <p:spPr>
          <a:xfrm>
            <a:off x="4048125" y="5526526"/>
            <a:ext cx="3581400" cy="707886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প্রচুরক  =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10" name="Oval 21"/>
          <p:cNvSpPr/>
          <p:nvPr/>
        </p:nvSpPr>
        <p:spPr>
          <a:xfrm>
            <a:off x="2133600" y="217932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১৭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11" name="Oval 22"/>
          <p:cNvSpPr/>
          <p:nvPr/>
        </p:nvSpPr>
        <p:spPr>
          <a:xfrm>
            <a:off x="3032760" y="218694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12" name="Oval 23"/>
          <p:cNvSpPr/>
          <p:nvPr/>
        </p:nvSpPr>
        <p:spPr>
          <a:xfrm>
            <a:off x="3962400" y="213360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১১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13" name="Oval 24"/>
          <p:cNvSpPr/>
          <p:nvPr/>
        </p:nvSpPr>
        <p:spPr>
          <a:xfrm>
            <a:off x="4914900" y="214122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১৮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14" name="Oval 25"/>
          <p:cNvSpPr/>
          <p:nvPr/>
        </p:nvSpPr>
        <p:spPr>
          <a:xfrm>
            <a:off x="6705600" y="214503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15" name="Oval 26"/>
          <p:cNvSpPr/>
          <p:nvPr/>
        </p:nvSpPr>
        <p:spPr>
          <a:xfrm>
            <a:off x="5829300" y="214503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১৩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16" name="Oval 27"/>
          <p:cNvSpPr/>
          <p:nvPr/>
        </p:nvSpPr>
        <p:spPr>
          <a:xfrm>
            <a:off x="7620000" y="217932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17" name="Oval 28"/>
          <p:cNvSpPr/>
          <p:nvPr/>
        </p:nvSpPr>
        <p:spPr>
          <a:xfrm>
            <a:off x="8534400" y="217932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18" name="Oval 29"/>
          <p:cNvSpPr/>
          <p:nvPr/>
        </p:nvSpPr>
        <p:spPr>
          <a:xfrm>
            <a:off x="9410700" y="214122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20" name="Rounded Rectangle 42"/>
          <p:cNvSpPr/>
          <p:nvPr/>
        </p:nvSpPr>
        <p:spPr>
          <a:xfrm>
            <a:off x="5758815" y="4495800"/>
            <a:ext cx="1746885" cy="914400"/>
          </a:xfrm>
          <a:prstGeom prst="roundRect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22" name="Rectangle 14"/>
          <p:cNvSpPr/>
          <p:nvPr/>
        </p:nvSpPr>
        <p:spPr>
          <a:xfrm>
            <a:off x="2667000" y="685801"/>
            <a:ext cx="6720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এসো </a:t>
            </a:r>
            <a:r>
              <a:rPr lang="bn-IN" sz="40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উপা</a:t>
            </a:r>
            <a:r>
              <a:rPr lang="bn-BD" sz="40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ত্তের  সংখ্যা গুলো দেখি  </a:t>
            </a:r>
            <a:endParaRPr lang="en-US" sz="4000" dirty="0">
              <a:ln w="0">
                <a:solidFill>
                  <a:srgbClr val="FF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94101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0">
        <p15:prstTrans prst="pageCurlDouble"/>
      </p:transition>
    </mc:Choice>
    <mc:Fallback>
      <p:transition spd="slow" advTm="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48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59791 0.3520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488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96" y="1759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6 L 0.29965 0.3509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488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3" y="1754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20209 0.3696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488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04" y="1847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38542 0.3576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488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1" y="1787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20625 0.3569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488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12" y="1784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29791 0.3569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488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96" y="1784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50209 0.3520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488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04" y="1759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40209 0.3520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488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04" y="1759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29792 0.3576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488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96" y="1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48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048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792 0.35764 L -0.32292 0.5243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0488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8333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965 0.35092 L 0.37465 0.5175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488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21" grpId="0" animBg="1"/>
      <p:bldP spid="1048819" grpId="0" animBg="1"/>
      <p:bldP spid="1048810" grpId="0" animBg="1"/>
      <p:bldP spid="1048811" grpId="0" animBg="1"/>
      <p:bldP spid="1048811" grpId="1" animBg="1"/>
      <p:bldP spid="1048812" grpId="0" animBg="1"/>
      <p:bldP spid="1048813" grpId="0" animBg="1"/>
      <p:bldP spid="1048814" grpId="0" animBg="1"/>
      <p:bldP spid="1048815" grpId="0" animBg="1"/>
      <p:bldP spid="1048816" grpId="0" animBg="1"/>
      <p:bldP spid="1048817" grpId="0" animBg="1"/>
      <p:bldP spid="1048818" grpId="0" animBg="1"/>
      <p:bldP spid="1048818" grpId="1" animBg="1"/>
      <p:bldP spid="10488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6" name="TextBox 40"/>
          <p:cNvSpPr txBox="1"/>
          <p:nvPr/>
        </p:nvSpPr>
        <p:spPr>
          <a:xfrm>
            <a:off x="2074986" y="5511226"/>
            <a:ext cx="2051245" cy="584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</a:t>
            </a:r>
            <a:r>
              <a:rPr lang="bn-BD" sz="3200" b="1" dirty="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 প্রচুরক = </a:t>
            </a:r>
            <a:endParaRPr lang="en-US" sz="3200" b="1" dirty="0">
              <a:ln w="9525">
                <a:solidFill>
                  <a:srgbClr val="FF0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49" name="TextBox 24"/>
          <p:cNvSpPr txBox="1"/>
          <p:nvPr/>
        </p:nvSpPr>
        <p:spPr>
          <a:xfrm>
            <a:off x="1956969" y="3352801"/>
            <a:ext cx="7997190" cy="584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উপা</a:t>
            </a:r>
            <a:r>
              <a:rPr lang="bn-BD" sz="32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ত্তের  সংখ্যা </a:t>
            </a:r>
            <a:r>
              <a:rPr lang="bn-IN" sz="32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গুলোকে মানের </a:t>
            </a:r>
            <a:r>
              <a:rPr lang="bn-BD" sz="32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উর্ধ্ব</a:t>
            </a:r>
            <a:r>
              <a:rPr lang="bn-IN" sz="32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ক্রমানুসারে সাজিয়ে পাই</a:t>
            </a:r>
            <a:r>
              <a:rPr lang="bn-BD" sz="32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3462">
                <a:solidFill>
                  <a:srgbClr val="FF000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26" name="Oval 1"/>
          <p:cNvSpPr/>
          <p:nvPr/>
        </p:nvSpPr>
        <p:spPr>
          <a:xfrm>
            <a:off x="2065020" y="1914814"/>
            <a:ext cx="800100" cy="72009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27" name="Oval 2"/>
          <p:cNvSpPr/>
          <p:nvPr/>
        </p:nvSpPr>
        <p:spPr>
          <a:xfrm>
            <a:off x="2891790" y="1914814"/>
            <a:ext cx="800100" cy="72009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১৭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28" name="Oval 3"/>
          <p:cNvSpPr/>
          <p:nvPr/>
        </p:nvSpPr>
        <p:spPr>
          <a:xfrm>
            <a:off x="3726180" y="1853854"/>
            <a:ext cx="800100" cy="72009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১৬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29" name="Oval 4"/>
          <p:cNvSpPr/>
          <p:nvPr/>
        </p:nvSpPr>
        <p:spPr>
          <a:xfrm>
            <a:off x="4526280" y="1869094"/>
            <a:ext cx="800100" cy="72009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30" name="Oval 5"/>
          <p:cNvSpPr/>
          <p:nvPr/>
        </p:nvSpPr>
        <p:spPr>
          <a:xfrm>
            <a:off x="5326380" y="1876714"/>
            <a:ext cx="800100" cy="72009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১৮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31" name="Oval 6"/>
          <p:cNvSpPr/>
          <p:nvPr/>
        </p:nvSpPr>
        <p:spPr>
          <a:xfrm>
            <a:off x="6930390" y="1880524"/>
            <a:ext cx="800100" cy="72009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32" name="Oval 7"/>
          <p:cNvSpPr/>
          <p:nvPr/>
        </p:nvSpPr>
        <p:spPr>
          <a:xfrm>
            <a:off x="6130290" y="1880524"/>
            <a:ext cx="800100" cy="72009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১৩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33" name="Oval 8"/>
          <p:cNvSpPr/>
          <p:nvPr/>
        </p:nvSpPr>
        <p:spPr>
          <a:xfrm>
            <a:off x="7745730" y="1914814"/>
            <a:ext cx="800100" cy="72009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১১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34" name="Oval 9"/>
          <p:cNvSpPr/>
          <p:nvPr/>
        </p:nvSpPr>
        <p:spPr>
          <a:xfrm>
            <a:off x="8530590" y="1914814"/>
            <a:ext cx="800100" cy="72009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35" name="Oval 10"/>
          <p:cNvSpPr/>
          <p:nvPr/>
        </p:nvSpPr>
        <p:spPr>
          <a:xfrm>
            <a:off x="9330690" y="1876714"/>
            <a:ext cx="800100" cy="72009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47" name="Rounded Rectangle 42"/>
          <p:cNvSpPr/>
          <p:nvPr/>
        </p:nvSpPr>
        <p:spPr>
          <a:xfrm>
            <a:off x="6056948" y="4471035"/>
            <a:ext cx="1639253" cy="914400"/>
          </a:xfrm>
          <a:prstGeom prst="roundRect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48" name="Rounded Rectangle 43"/>
          <p:cNvSpPr/>
          <p:nvPr/>
        </p:nvSpPr>
        <p:spPr>
          <a:xfrm>
            <a:off x="2857500" y="4495800"/>
            <a:ext cx="1626870" cy="914400"/>
          </a:xfrm>
          <a:prstGeom prst="roundRect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50" name="Rectangle 25"/>
          <p:cNvSpPr/>
          <p:nvPr/>
        </p:nvSpPr>
        <p:spPr>
          <a:xfrm>
            <a:off x="2667000" y="685801"/>
            <a:ext cx="6720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এসো </a:t>
            </a:r>
            <a:r>
              <a:rPr lang="bn-IN" sz="40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উপা</a:t>
            </a:r>
            <a:r>
              <a:rPr lang="bn-BD" sz="40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ত্তের  সংখ্যা গুলো দেখি  </a:t>
            </a:r>
            <a:endParaRPr lang="en-US" sz="4000" dirty="0">
              <a:ln w="0">
                <a:solidFill>
                  <a:srgbClr val="FF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86401" y="5562601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অথবা </a:t>
            </a:r>
            <a:endParaRPr lang="en-US" sz="3200" b="1" dirty="0">
              <a:ln w="13462">
                <a:solidFill>
                  <a:srgbClr val="FF000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36558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0">
        <p15:prstTrans prst="pageCurlDouble"/>
      </p:transition>
    </mc:Choice>
    <mc:Fallback>
      <p:transition spd="slow" advTm="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48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-0.61667 0.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488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33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-0.00278 L -0.18038 0.3972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488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7 L -0.35174 0.395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488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87" y="1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7 L -0.17257 0.3844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488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28" y="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96296E-6 L -0.36007 0.379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488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3" y="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44167 0.3888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488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83" y="1944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-0.26424 0.3849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488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12" y="1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81481E-6 L 0.43212 0.3995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488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97" y="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96296E-6 L 0.62327 0.3905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488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63" y="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59259E-6 L 0.43212 0.3960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488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97" y="1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048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48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488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48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48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038 0.39722 L -0.04705 0.5083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488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555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174 0.3956 L -0.31007 0.5067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0488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67 0.38889 L 0.48872 0.5238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0488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4" y="6736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424 0.38495 L -0.3059 0.529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0488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46" grpId="0" animBg="1"/>
      <p:bldP spid="1048849" grpId="0" animBg="1"/>
      <p:bldP spid="1048826" grpId="0" animBg="1"/>
      <p:bldP spid="1048826" grpId="1" animBg="1"/>
      <p:bldP spid="1048827" grpId="0" animBg="1"/>
      <p:bldP spid="1048828" grpId="0" animBg="1"/>
      <p:bldP spid="1048829" grpId="0" animBg="1"/>
      <p:bldP spid="1048829" grpId="1" animBg="1"/>
      <p:bldP spid="1048830" grpId="0" animBg="1"/>
      <p:bldP spid="1048831" grpId="0" animBg="1"/>
      <p:bldP spid="1048831" grpId="1" animBg="1"/>
      <p:bldP spid="1048832" grpId="0" animBg="1"/>
      <p:bldP spid="1048833" grpId="0" animBg="1"/>
      <p:bldP spid="1048834" grpId="0" animBg="1"/>
      <p:bldP spid="1048835" grpId="0" animBg="1"/>
      <p:bldP spid="1048835" grpId="1" animBg="1"/>
      <p:bldP spid="1048847" grpId="0" animBg="1"/>
      <p:bldP spid="1048848" grpId="0" animBg="1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1" name="TextBox 1"/>
          <p:cNvSpPr txBox="1"/>
          <p:nvPr/>
        </p:nvSpPr>
        <p:spPr>
          <a:xfrm>
            <a:off x="3429000" y="513708"/>
            <a:ext cx="3810000" cy="70788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n w="0">
                <a:solidFill>
                  <a:srgbClr val="FF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62" name="TextBox 2"/>
          <p:cNvSpPr txBox="1"/>
          <p:nvPr/>
        </p:nvSpPr>
        <p:spPr>
          <a:xfrm>
            <a:off x="2362200" y="4800959"/>
            <a:ext cx="7239001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৩। ৮,১২,১১,১২,১৪,১৮ সংখ্যাগুলোর প্রচুরক কোনটি</a:t>
            </a:r>
            <a:r>
              <a:rPr lang="en-US" sz="32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bn-BD" sz="3200" b="1" dirty="0">
              <a:ln w="9525">
                <a:solidFill>
                  <a:srgbClr val="FF0000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2F1F23B-1EA2-4EE6-A5E4-272C60A3535A}"/>
              </a:ext>
            </a:extLst>
          </p:cNvPr>
          <p:cNvSpPr txBox="1"/>
          <p:nvPr/>
        </p:nvSpPr>
        <p:spPr>
          <a:xfrm>
            <a:off x="2362200" y="1517762"/>
            <a:ext cx="71628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মোট </a:t>
            </a:r>
            <a:r>
              <a:rPr lang="bn-IN" sz="3200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উপা</a:t>
            </a:r>
            <a:r>
              <a:rPr lang="bn-BD" sz="3200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ত্তের  সংখ্যা জোড় হলে মধ্যম মান কয়টি?</a:t>
            </a:r>
            <a:endParaRPr lang="en-US" sz="3200" dirty="0">
              <a:ln w="0">
                <a:solidFill>
                  <a:srgbClr val="FF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DEA3C56-5EFE-41F7-857C-8DDB93B0C74B}"/>
              </a:ext>
            </a:extLst>
          </p:cNvPr>
          <p:cNvSpPr txBox="1"/>
          <p:nvPr/>
        </p:nvSpPr>
        <p:spPr>
          <a:xfrm>
            <a:off x="7086600" y="2286001"/>
            <a:ext cx="10668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ঘ.   ৪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144106E-EC46-4ABA-968D-404EFAC99E8F}"/>
              </a:ext>
            </a:extLst>
          </p:cNvPr>
          <p:cNvSpPr txBox="1"/>
          <p:nvPr/>
        </p:nvSpPr>
        <p:spPr>
          <a:xfrm>
            <a:off x="2362200" y="3192827"/>
            <a:ext cx="7239001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২। ৭ ,৪,১২ ৬,৯,২২,১৯ সংখ্যাগুলোর মধ্যক কোনটি?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E1F8EDF-918A-45EA-9DB6-CB4331E44AB3}"/>
              </a:ext>
            </a:extLst>
          </p:cNvPr>
          <p:cNvSpPr txBox="1"/>
          <p:nvPr/>
        </p:nvSpPr>
        <p:spPr>
          <a:xfrm>
            <a:off x="2362200" y="2349044"/>
            <a:ext cx="9906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ক.  ১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31B0E37-AEE5-4768-83CE-CFDAB0C8AD22}"/>
              </a:ext>
            </a:extLst>
          </p:cNvPr>
          <p:cNvSpPr txBox="1"/>
          <p:nvPr/>
        </p:nvSpPr>
        <p:spPr>
          <a:xfrm>
            <a:off x="3581400" y="2349044"/>
            <a:ext cx="104013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খ.  ২</a:t>
            </a:r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85FE4E1-9125-48CE-B490-23C1A9DD707A}"/>
              </a:ext>
            </a:extLst>
          </p:cNvPr>
          <p:cNvSpPr txBox="1"/>
          <p:nvPr/>
        </p:nvSpPr>
        <p:spPr>
          <a:xfrm>
            <a:off x="5486400" y="2337376"/>
            <a:ext cx="12192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গ.     ৩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D9ECA86-9302-4EF6-8EEF-BC5026B64075}"/>
              </a:ext>
            </a:extLst>
          </p:cNvPr>
          <p:cNvSpPr txBox="1"/>
          <p:nvPr/>
        </p:nvSpPr>
        <p:spPr>
          <a:xfrm>
            <a:off x="7391400" y="533400"/>
            <a:ext cx="17526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উওর সঠিক</a:t>
            </a: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2C842A3-9766-4C60-831B-20CB99EA573C}"/>
              </a:ext>
            </a:extLst>
          </p:cNvPr>
          <p:cNvSpPr txBox="1"/>
          <p:nvPr/>
        </p:nvSpPr>
        <p:spPr>
          <a:xfrm>
            <a:off x="7391400" y="905371"/>
            <a:ext cx="17526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9FE99C9-49B3-4F66-8783-D1F1A3A65C57}"/>
              </a:ext>
            </a:extLst>
          </p:cNvPr>
          <p:cNvSpPr txBox="1"/>
          <p:nvPr/>
        </p:nvSpPr>
        <p:spPr>
          <a:xfrm>
            <a:off x="7239000" y="3962874"/>
            <a:ext cx="15240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ঘ.  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12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7F0ECB0-B1B4-477C-91EC-477C7E2B7157}"/>
              </a:ext>
            </a:extLst>
          </p:cNvPr>
          <p:cNvSpPr txBox="1"/>
          <p:nvPr/>
        </p:nvSpPr>
        <p:spPr>
          <a:xfrm>
            <a:off x="2362200" y="4025444"/>
            <a:ext cx="9906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ক. 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6</a:t>
            </a:r>
            <a:endParaRPr lang="en-US" sz="3200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556DA51-2674-4954-BC4B-BF5373E33EF7}"/>
              </a:ext>
            </a:extLst>
          </p:cNvPr>
          <p:cNvSpPr txBox="1"/>
          <p:nvPr/>
        </p:nvSpPr>
        <p:spPr>
          <a:xfrm>
            <a:off x="3581400" y="4025444"/>
            <a:ext cx="104013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খ. 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7</a:t>
            </a:r>
            <a:endParaRPr lang="en-US" sz="3200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2C571E3-18D0-4060-81B8-24EB209BFADD}"/>
              </a:ext>
            </a:extLst>
          </p:cNvPr>
          <p:cNvSpPr txBox="1"/>
          <p:nvPr/>
        </p:nvSpPr>
        <p:spPr>
          <a:xfrm>
            <a:off x="5499735" y="4033232"/>
            <a:ext cx="12192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গ.    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9</a:t>
            </a:r>
            <a:endParaRPr lang="en-US" sz="3200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884C36F-E040-4AFC-B6AF-0F9161C88D4C}"/>
              </a:ext>
            </a:extLst>
          </p:cNvPr>
          <p:cNvSpPr txBox="1"/>
          <p:nvPr/>
        </p:nvSpPr>
        <p:spPr>
          <a:xfrm>
            <a:off x="7239000" y="5639044"/>
            <a:ext cx="15240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ঘ.  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14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56CB584-3FC9-4350-BA70-5E15CF99E14A}"/>
              </a:ext>
            </a:extLst>
          </p:cNvPr>
          <p:cNvSpPr txBox="1"/>
          <p:nvPr/>
        </p:nvSpPr>
        <p:spPr>
          <a:xfrm>
            <a:off x="2362200" y="5663626"/>
            <a:ext cx="9906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ক. 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8</a:t>
            </a:r>
            <a:endParaRPr lang="en-US" sz="3200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DB6AC3C-5AB5-461F-850D-B00DA4394237}"/>
              </a:ext>
            </a:extLst>
          </p:cNvPr>
          <p:cNvSpPr txBox="1"/>
          <p:nvPr/>
        </p:nvSpPr>
        <p:spPr>
          <a:xfrm>
            <a:off x="3581400" y="5663626"/>
            <a:ext cx="104013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11</a:t>
            </a:r>
            <a:endParaRPr lang="en-US" sz="3200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FC727D4-4146-46F4-A1C4-AFF94D09F9EA}"/>
              </a:ext>
            </a:extLst>
          </p:cNvPr>
          <p:cNvSpPr txBox="1"/>
          <p:nvPr/>
        </p:nvSpPr>
        <p:spPr>
          <a:xfrm>
            <a:off x="5499735" y="5661743"/>
            <a:ext cx="12192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গ.  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12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586187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0">
        <p15:prstTrans prst="pageCurlDouble"/>
      </p:transition>
    </mc:Choice>
    <mc:Fallback>
      <p:transition spd="slow" advTm="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533400"/>
            <a:ext cx="7799070" cy="923330"/>
          </a:xfrm>
          <a:prstGeom prst="rect">
            <a:avLst/>
          </a:prstGeom>
          <a:solidFill>
            <a:srgbClr val="C1FFC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ln w="9525">
                <a:solidFill>
                  <a:srgbClr val="FF0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1301621"/>
            <a:ext cx="7799071" cy="5016758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3200" dirty="0" smtClean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৪,৬,৭,৯,১২ সংখ্যাগুলোর মধ্যক কোনটি?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ক.    ৭     খ.     ৬     গ.     ৯      ঘ.     ১২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BD" sz="3200" b="1" dirty="0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৪,৫,৮,৬,৭,৫,১২ সংখ্যাগুলোর প্রচুরক কোনটি?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ক.    ৮     খ.     ৭     গ.     ৬      ঘ.       ৫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r>
              <a:rPr lang="bn-BD" sz="3200" b="1" dirty="0" smtClean="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b="1" dirty="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৮,১২,১১,১২,১৪,১৮ সংখ্যাগুলোর মধ্যক কোনটি?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ক.    ৮     খ.     ১১    গ.    ১২      ঘ.      ১৪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r>
              <a:rPr lang="bn-BD" sz="3200" b="1" dirty="0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সংগৃহীত উপাত্তের মধ্যম মানকে কী বলে?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ক.   গড়    খ. 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মধ্যক   গ.  প্রচুরক    ঘ. বিন্যস্ত উপাত্ত</a:t>
            </a: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2209800" y="5635752"/>
            <a:ext cx="2971800" cy="612648"/>
          </a:xfrm>
          <a:prstGeom prst="wedgeRectCallout">
            <a:avLst>
              <a:gd name="adj1" fmla="val 88707"/>
              <a:gd name="adj2" fmla="val 933"/>
            </a:avLst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 পেতে ক্লিক</a:t>
            </a:r>
            <a:endParaRPr lang="en-US" sz="2800" b="1" dirty="0">
              <a:ln w="9525">
                <a:solidFill>
                  <a:srgbClr val="FF0000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6324600" y="5635752"/>
            <a:ext cx="914400" cy="612648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7239000" y="5635752"/>
            <a:ext cx="914400" cy="612648"/>
          </a:xfrm>
          <a:prstGeom prst="flowChartAlternateProcess">
            <a:avLst/>
          </a:prstGeom>
          <a:solidFill>
            <a:srgbClr val="F4DD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8153400" y="5635752"/>
            <a:ext cx="914400" cy="612648"/>
          </a:xfrm>
          <a:prstGeom prst="flowChartAlternateProcess">
            <a:avLst/>
          </a:prstGeom>
          <a:solidFill>
            <a:srgbClr val="C2FF8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9094470" y="5647182"/>
            <a:ext cx="914400" cy="612648"/>
          </a:xfrm>
          <a:prstGeom prst="flowChartAlternateProcess">
            <a:avLst/>
          </a:prstGeom>
          <a:solidFill>
            <a:srgbClr val="97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286000" y="1752600"/>
            <a:ext cx="800100" cy="609600"/>
          </a:xfrm>
          <a:prstGeom prst="ellipse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781800" y="2743200"/>
            <a:ext cx="800100" cy="609600"/>
          </a:xfrm>
          <a:prstGeom prst="ellipse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257800" y="3733800"/>
            <a:ext cx="800100" cy="609600"/>
          </a:xfrm>
          <a:prstGeom prst="ellipse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733800" y="4724400"/>
            <a:ext cx="800100" cy="609600"/>
          </a:xfrm>
          <a:prstGeom prst="ellipse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2535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0">
        <p15:prstTrans prst="pageCurlDouble"/>
      </p:transition>
    </mc:Choice>
    <mc:Fallback>
      <p:transition spd="slow" advTm="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  <p:bldP spid="5" grpId="0" animBg="1"/>
      <p:bldP spid="6" grpId="0" animBg="1"/>
      <p:bldP spid="7" grpId="0" animBg="1"/>
      <p:bldP spid="11" grpId="0" animBg="1"/>
      <p:bldP spid="8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343" y="1993405"/>
            <a:ext cx="3581400" cy="31534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relaxedInset"/>
            <a:contourClr>
              <a:srgbClr val="C0C0C0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5935290" y="2354394"/>
            <a:ext cx="4918559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BD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ষষ্ঠ</a:t>
            </a:r>
            <a:endParaRPr lang="bn-IN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IN" sz="40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বিষয়ঃ গণিত</a:t>
            </a:r>
          </a:p>
          <a:p>
            <a:pPr lvl="0" algn="ctr"/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BD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অষ্টম</a:t>
            </a:r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বিষয়বস্তুঃ </a:t>
            </a:r>
            <a:r>
              <a:rPr lang="en-US" sz="3200" b="1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তথ্য</a:t>
            </a:r>
            <a:r>
              <a:rPr lang="en-US" sz="32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ও </a:t>
            </a:r>
            <a:r>
              <a:rPr lang="en-US" sz="3200" b="1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উপাত্ত</a:t>
            </a:r>
            <a:endParaRPr lang="en-US" sz="3200" b="1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446638" y="188281"/>
            <a:ext cx="5947932" cy="1421027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আলোচনার বিষয়</a:t>
            </a:r>
            <a:endParaRPr lang="en-US" sz="6000" b="1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4162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0">
        <p15:prstTrans prst="pageCurlDouble"/>
      </p:transition>
    </mc:Choice>
    <mc:Fallback>
      <p:transition spd="slow" advTm="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="" xmlns:a16="http://schemas.microsoft.com/office/drawing/2014/main" id="{63054FF6-01CC-4E6D-AD55-7F91277138A5}"/>
              </a:ext>
            </a:extLst>
          </p:cNvPr>
          <p:cNvSpPr/>
          <p:nvPr/>
        </p:nvSpPr>
        <p:spPr>
          <a:xfrm>
            <a:off x="4799856" y="257888"/>
            <a:ext cx="3658344" cy="851984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851" name="TextBox 1"/>
          <p:cNvSpPr txBox="1"/>
          <p:nvPr/>
        </p:nvSpPr>
        <p:spPr>
          <a:xfrm>
            <a:off x="4710076" y="329937"/>
            <a:ext cx="3733800" cy="83099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দলীয়  কাজ</a:t>
            </a:r>
            <a:endParaRPr lang="en-US" sz="4800" dirty="0">
              <a:ln w="0">
                <a:solidFill>
                  <a:srgbClr val="FF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52" name="TextBox 46"/>
          <p:cNvSpPr txBox="1"/>
          <p:nvPr/>
        </p:nvSpPr>
        <p:spPr>
          <a:xfrm>
            <a:off x="2209800" y="5105401"/>
            <a:ext cx="7620000" cy="584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প্রদত্ত উপাত্তগুলোর মধ্যক ও প্রচুরক নির্ণয় কর।</a:t>
            </a:r>
            <a:endParaRPr lang="en-US" sz="3200" b="1" dirty="0">
              <a:ln w="9525">
                <a:solidFill>
                  <a:srgbClr val="FF0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53" name="TextBox 3"/>
          <p:cNvSpPr txBox="1"/>
          <p:nvPr/>
        </p:nvSpPr>
        <p:spPr>
          <a:xfrm>
            <a:off x="2057400" y="3453826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৩২,২৭,২৫,৩৯,৩৩,৩৬,৩৫,৩৪,৩১,২৩,২১,২৫,২০,৪২,২৪,৩৫,৪০</a:t>
            </a:r>
            <a:endParaRPr lang="en-US" sz="4000" b="1" dirty="0">
              <a:ln w="9525">
                <a:solidFill>
                  <a:srgbClr val="FF0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54" name="Rectangle 47"/>
          <p:cNvSpPr/>
          <p:nvPr/>
        </p:nvSpPr>
        <p:spPr>
          <a:xfrm>
            <a:off x="2514600" y="2644914"/>
            <a:ext cx="68725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এসো </a:t>
            </a:r>
            <a:r>
              <a:rPr lang="bn-IN" sz="40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উপা</a:t>
            </a:r>
            <a:r>
              <a:rPr lang="bn-BD" sz="40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ত্তের  সংখ্যা গুলো দেখি  </a:t>
            </a:r>
            <a:endParaRPr lang="en-US" sz="4000" b="1" dirty="0">
              <a:ln w="13462">
                <a:solidFill>
                  <a:srgbClr val="FF000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549057"/>
            <a:ext cx="2127678" cy="1595758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468" y="651791"/>
            <a:ext cx="3235522" cy="1942061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806772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0">
        <p15:prstTrans prst="pageCurlDouble"/>
      </p:transition>
    </mc:Choice>
    <mc:Fallback>
      <p:transition spd="slow" advTm="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04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4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4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4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51" grpId="0"/>
      <p:bldP spid="1048852" grpId="0" animBg="1"/>
      <p:bldP spid="1048853" grpId="0"/>
      <p:bldP spid="104885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457200"/>
            <a:ext cx="7924800" cy="830997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dirty="0">
              <a:ln w="0">
                <a:solidFill>
                  <a:srgbClr val="FF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3352800"/>
            <a:ext cx="7890510" cy="3046988"/>
          </a:xfrm>
          <a:prstGeom prst="rect">
            <a:avLst/>
          </a:prstGeom>
          <a:solidFill>
            <a:srgbClr val="F4DD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বার্ষিক পরীক্ষায় ২০ জন শিক্ষার্থীর গণিতে প্রাপ্ত নম্বর হলোঃ</a:t>
            </a:r>
          </a:p>
          <a:p>
            <a:pPr algn="ctr"/>
            <a:r>
              <a:rPr lang="bn-BD" sz="32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/>
                <a:ea typeface="Calibri"/>
                <a:cs typeface="NikoshBAN"/>
              </a:rPr>
              <a:t>৪০,৪২,৪৩,৪৫,৪৬,৪৮,৪০,৩৬,৪৫,৫৫,৫২,৫৭,৬০,৬২,৬৪,৩৮,</a:t>
            </a:r>
            <a:r>
              <a:rPr lang="en-US" sz="32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/>
                <a:ea typeface="Calibri"/>
                <a:cs typeface="NikoshBAN"/>
              </a:rPr>
              <a:t> </a:t>
            </a:r>
            <a:r>
              <a:rPr lang="bn-BD" sz="32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/>
                <a:ea typeface="Calibri"/>
                <a:cs typeface="NikoshBAN"/>
              </a:rPr>
              <a:t>৪৯,৩৯,৪৭</a:t>
            </a:r>
            <a:r>
              <a:rPr lang="en-US" sz="32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/>
                <a:ea typeface="Calibri"/>
                <a:cs typeface="NikoshBAN"/>
              </a:rPr>
              <a:t>,৪০</a:t>
            </a:r>
            <a:endParaRPr lang="bn-BD" sz="3200" b="1" dirty="0">
              <a:ln w="13462">
                <a:solidFill>
                  <a:srgbClr val="FF000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উপাত্তগুলোকে মানের উর্ধক্রম ও অধঃক্রম অনূসারে সাজাও।</a:t>
            </a:r>
          </a:p>
          <a:p>
            <a:r>
              <a:rPr lang="bn-BD" sz="32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২। উপাত্তগুলোর মধ্যক নির্ণয় কর।</a:t>
            </a:r>
          </a:p>
          <a:p>
            <a:r>
              <a:rPr lang="bn-BD" sz="3200" b="1" dirty="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৩। উপাত্তগুলোর প্রচুরক নির্ণয় কর। </a:t>
            </a:r>
            <a:endParaRPr lang="en-US" sz="3200" b="1" dirty="0">
              <a:ln w="9525">
                <a:solidFill>
                  <a:srgbClr val="FF0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336536"/>
            <a:ext cx="3733800" cy="1863864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595962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0">
        <p15:prstTrans prst="pageCurlDouble"/>
      </p:transition>
    </mc:Choice>
    <mc:Fallback>
      <p:transition spd="slow" advTm="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eparation 2"/>
          <p:cNvSpPr/>
          <p:nvPr/>
        </p:nvSpPr>
        <p:spPr>
          <a:xfrm>
            <a:off x="3243701" y="357465"/>
            <a:ext cx="4718304" cy="1975104"/>
          </a:xfrm>
          <a:prstGeom prst="flowChartPreparation">
            <a:avLst/>
          </a:prstGeom>
          <a:ln>
            <a:solidFill>
              <a:srgbClr val="92D050"/>
            </a:solidFill>
          </a:ln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600" b="1" dirty="0">
              <a:ln w="13462">
                <a:solidFill>
                  <a:srgbClr val="FF000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" name="Oval 1"/>
          <p:cNvSpPr/>
          <p:nvPr/>
        </p:nvSpPr>
        <p:spPr>
          <a:xfrm>
            <a:off x="1194815" y="2837468"/>
            <a:ext cx="10136203" cy="3234148"/>
          </a:xfrm>
          <a:prstGeom prst="ellipse">
            <a:avLst/>
          </a:prstGeom>
          <a:solidFill>
            <a:srgbClr val="92D050"/>
          </a:solidFill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নামাজকে</a:t>
            </a:r>
            <a:r>
              <a:rPr lang="en-US" sz="4000" b="1" dirty="0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বলা</a:t>
            </a:r>
            <a:r>
              <a:rPr lang="en-US" sz="4000" b="1" dirty="0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না</a:t>
            </a:r>
            <a:r>
              <a:rPr lang="en-US" sz="4000" b="1" dirty="0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আমার</a:t>
            </a:r>
            <a:r>
              <a:rPr lang="en-US" sz="4000" b="1" dirty="0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কাজ</a:t>
            </a:r>
            <a:r>
              <a:rPr lang="en-US" sz="4000" b="1" dirty="0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আছে</a:t>
            </a:r>
            <a:r>
              <a:rPr lang="en-US" sz="4000" b="1" dirty="0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 </a:t>
            </a:r>
            <a:r>
              <a:rPr lang="en-US" sz="4000" b="1" dirty="0" err="1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কাজকে</a:t>
            </a:r>
            <a:r>
              <a:rPr lang="en-US" sz="4000" b="1" dirty="0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বল</a:t>
            </a:r>
            <a:r>
              <a:rPr lang="en-US" sz="4000" b="1" dirty="0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আমার</a:t>
            </a:r>
            <a:r>
              <a:rPr lang="en-US" sz="4000" b="1" dirty="0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নামাজের</a:t>
            </a:r>
            <a:r>
              <a:rPr lang="en-US" sz="4000" b="1" dirty="0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সময়</a:t>
            </a:r>
            <a:r>
              <a:rPr lang="en-US" sz="4000" b="1" dirty="0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হয়েছে</a:t>
            </a:r>
            <a:endParaRPr lang="en-US" sz="4000" b="1" dirty="0">
              <a:ln w="13462">
                <a:solidFill>
                  <a:srgbClr val="FF000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04813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0">
        <p15:prstTrans prst="pageCurlDouble"/>
      </p:transition>
    </mc:Choice>
    <mc:Fallback>
      <p:transition spd="slow" advTm="1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Image result for খেলয়ার মেয়ে">
            <a:extLst>
              <a:ext uri="{FF2B5EF4-FFF2-40B4-BE49-F238E27FC236}">
                <a16:creationId xmlns:a16="http://schemas.microsoft.com/office/drawing/2014/main" xmlns="" id="{7C26536F-85C4-4427-A3F4-FC33B80D0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19537" y="836713"/>
            <a:ext cx="8418819" cy="4594449"/>
          </a:xfrm>
          <a:prstGeom prst="roundRect">
            <a:avLst>
              <a:gd name="adj" fmla="val 11111"/>
            </a:avLst>
          </a:prstGeom>
          <a:ln w="190500" cap="rnd">
            <a:solidFill>
              <a:srgbClr val="FF0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3596708" y="82490"/>
            <a:ext cx="506447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 কত জন খেলোয়ার আছে </a:t>
            </a:r>
            <a:endParaRPr lang="en-US" sz="40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9537" y="5431161"/>
            <a:ext cx="619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২৫</a:t>
            </a:r>
            <a:endParaRPr lang="en-US" sz="2400" dirty="0">
              <a:ln w="0">
                <a:solidFill>
                  <a:srgbClr val="FF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3673" y="5408434"/>
            <a:ext cx="625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২৮</a:t>
            </a:r>
            <a:endParaRPr lang="en-US" sz="2400" dirty="0">
              <a:ln w="0">
                <a:solidFill>
                  <a:srgbClr val="FF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13681" y="5477499"/>
            <a:ext cx="660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b="1" dirty="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৭৭ </a:t>
            </a:r>
            <a:endParaRPr lang="en-US" sz="2400" b="1" dirty="0">
              <a:ln w="9525">
                <a:solidFill>
                  <a:srgbClr val="FF0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0702" y="5462550"/>
            <a:ext cx="585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৪০</a:t>
            </a:r>
            <a:endParaRPr lang="en-US" sz="2400" dirty="0">
              <a:ln w="0">
                <a:solidFill>
                  <a:srgbClr val="FF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12025" y="5431161"/>
            <a:ext cx="649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৩৩</a:t>
            </a:r>
            <a:endParaRPr lang="en-US" sz="2400" dirty="0">
              <a:ln w="0">
                <a:solidFill>
                  <a:srgbClr val="FF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80176" y="5396028"/>
            <a:ext cx="1042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৩৪</a:t>
            </a:r>
            <a:endParaRPr lang="en-US" sz="2800" dirty="0">
              <a:ln w="0">
                <a:solidFill>
                  <a:srgbClr val="FF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16523" y="5449378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৯৬</a:t>
            </a:r>
            <a:endParaRPr lang="en-US" sz="2400" dirty="0">
              <a:ln w="0">
                <a:solidFill>
                  <a:srgbClr val="FF0000"/>
                </a:solidFill>
              </a:ln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49462" y="5837422"/>
            <a:ext cx="38699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 জনের গড় রান কত? </a:t>
            </a:r>
            <a:endParaRPr lang="en-US" sz="4000" b="1" dirty="0">
              <a:ln w="13462">
                <a:solidFill>
                  <a:srgbClr val="FF000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29980" y="5858035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৪৭.৫৭ </a:t>
            </a:r>
            <a:endParaRPr lang="en-US" sz="3600" b="1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1235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0">
        <p15:prstTrans prst="pageCurlDouble"/>
      </p:transition>
    </mc:Choice>
    <mc:Fallback>
      <p:transition spd="slow" advTm="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Picture 2"/>
          <p:cNvPicPr>
            <a:picLocks noChangeAspect="1" noChangeArrowheads="1"/>
          </p:cNvPicPr>
          <p:nvPr/>
        </p:nvPicPr>
        <p:blipFill rotWithShape="1">
          <a:blip r:embed="rId3"/>
          <a:srcRect r="-5110"/>
          <a:stretch>
            <a:fillRect/>
          </a:stretch>
        </p:blipFill>
        <p:spPr bwMode="auto">
          <a:xfrm>
            <a:off x="4197814" y="1600201"/>
            <a:ext cx="3223779" cy="3211293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97166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876" y="4048028"/>
            <a:ext cx="1152525" cy="1152523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97167" name="Picture 3"/>
          <p:cNvPicPr>
            <a:picLocks noChangeAspect="1"/>
          </p:cNvPicPr>
          <p:nvPr/>
        </p:nvPicPr>
        <p:blipFill rotWithShape="1">
          <a:blip r:embed="rId5"/>
          <a:srcRect l="37253" t="-6093" r="2866" b="-75"/>
          <a:stretch>
            <a:fillRect/>
          </a:stretch>
        </p:blipFill>
        <p:spPr>
          <a:xfrm>
            <a:off x="7802592" y="684718"/>
            <a:ext cx="2332008" cy="2315446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97168" name="Picture 4"/>
          <p:cNvPicPr>
            <a:picLocks noChangeAspect="1"/>
          </p:cNvPicPr>
          <p:nvPr/>
        </p:nvPicPr>
        <p:blipFill rotWithShape="1">
          <a:blip r:embed="rId5"/>
          <a:srcRect t="9689" r="58784" b="8810"/>
          <a:stretch>
            <a:fillRect/>
          </a:stretch>
        </p:blipFill>
        <p:spPr>
          <a:xfrm>
            <a:off x="2202872" y="1219201"/>
            <a:ext cx="1759528" cy="1631961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97169" name="Picture 5"/>
          <p:cNvPicPr>
            <a:picLocks noChangeAspect="1"/>
          </p:cNvPicPr>
          <p:nvPr/>
        </p:nvPicPr>
        <p:blipFill rotWithShape="1">
          <a:blip r:embed="rId5"/>
          <a:srcRect t="37244" r="71527" b="8811"/>
          <a:stretch>
            <a:fillRect/>
          </a:stretch>
        </p:blipFill>
        <p:spPr>
          <a:xfrm>
            <a:off x="8496028" y="3608921"/>
            <a:ext cx="1524273" cy="1509926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48599" name="TextBox 6"/>
          <p:cNvSpPr txBox="1"/>
          <p:nvPr/>
        </p:nvSpPr>
        <p:spPr>
          <a:xfrm>
            <a:off x="3826446" y="-56518"/>
            <a:ext cx="51753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চিত্রের পাত্র  গুলো দেখি</a:t>
            </a:r>
            <a:endParaRPr lang="en-US" sz="4400" b="1" dirty="0">
              <a:ln w="13462">
                <a:solidFill>
                  <a:srgbClr val="FF000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0" name="TextBox 7"/>
          <p:cNvSpPr txBox="1"/>
          <p:nvPr/>
        </p:nvSpPr>
        <p:spPr>
          <a:xfrm>
            <a:off x="2689456" y="2830610"/>
            <a:ext cx="952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১নং</a:t>
            </a:r>
            <a:endParaRPr lang="en-US" sz="3200" b="1" dirty="0">
              <a:ln w="13462">
                <a:solidFill>
                  <a:srgbClr val="FF000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1" name="TextBox 8"/>
          <p:cNvSpPr txBox="1"/>
          <p:nvPr/>
        </p:nvSpPr>
        <p:spPr>
          <a:xfrm>
            <a:off x="5562463" y="4718906"/>
            <a:ext cx="952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২নং</a:t>
            </a:r>
            <a:endParaRPr lang="en-US" sz="3200" b="1" dirty="0">
              <a:ln w="13462">
                <a:solidFill>
                  <a:srgbClr val="FF000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2" name="TextBox 9"/>
          <p:cNvSpPr txBox="1"/>
          <p:nvPr/>
        </p:nvSpPr>
        <p:spPr>
          <a:xfrm>
            <a:off x="8781913" y="2872636"/>
            <a:ext cx="952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৩নং</a:t>
            </a:r>
            <a:endParaRPr lang="en-US" sz="3200" b="1" dirty="0">
              <a:ln w="13462">
                <a:solidFill>
                  <a:srgbClr val="FF000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3" name="TextBox 10"/>
          <p:cNvSpPr txBox="1"/>
          <p:nvPr/>
        </p:nvSpPr>
        <p:spPr>
          <a:xfrm>
            <a:off x="2689456" y="5112488"/>
            <a:ext cx="952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৪নং</a:t>
            </a:r>
            <a:endParaRPr lang="en-US" sz="3200" b="1" dirty="0">
              <a:ln w="13462">
                <a:solidFill>
                  <a:srgbClr val="FF000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4" name="TextBox 11"/>
          <p:cNvSpPr txBox="1"/>
          <p:nvPr/>
        </p:nvSpPr>
        <p:spPr>
          <a:xfrm>
            <a:off x="8968596" y="5067399"/>
            <a:ext cx="952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৫নং</a:t>
            </a:r>
            <a:endParaRPr lang="en-US" sz="3200" b="1" dirty="0">
              <a:ln w="13462">
                <a:solidFill>
                  <a:srgbClr val="FF000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41956" y="5617124"/>
            <a:ext cx="5469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কোন পাত্রে সবচেয়ে বেশি ফল আছে ?</a:t>
            </a:r>
            <a:endParaRPr lang="en-US" sz="3600" b="1" dirty="0">
              <a:ln w="13462">
                <a:solidFill>
                  <a:srgbClr val="FF000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2422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0">
        <p15:prstTrans prst="pageCurlDouble"/>
      </p:transition>
    </mc:Choice>
    <mc:Fallback>
      <p:transition spd="slow" advTm="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extBox 1"/>
          <p:cNvSpPr txBox="1"/>
          <p:nvPr/>
        </p:nvSpPr>
        <p:spPr>
          <a:xfrm>
            <a:off x="2133601" y="5816026"/>
            <a:ext cx="7848600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  রঙের বল সবচেয়ে বেশি? </a:t>
            </a:r>
            <a:endParaRPr lang="en-US" sz="4000" b="1" dirty="0">
              <a:ln w="9525">
                <a:solidFill>
                  <a:srgbClr val="FF0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7" name="TextBox 3"/>
          <p:cNvSpPr txBox="1"/>
          <p:nvPr/>
        </p:nvSpPr>
        <p:spPr>
          <a:xfrm>
            <a:off x="2133601" y="132752"/>
            <a:ext cx="7848600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চিত্র বলগুলো লক্ষ্য কর </a:t>
            </a:r>
            <a:endParaRPr lang="en-US" sz="4800" b="1" dirty="0">
              <a:ln w="12700">
                <a:solidFill>
                  <a:srgbClr val="FF0000"/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8" name="Oval 4"/>
          <p:cNvSpPr/>
          <p:nvPr/>
        </p:nvSpPr>
        <p:spPr>
          <a:xfrm flipH="1">
            <a:off x="4399759" y="3509330"/>
            <a:ext cx="1120414" cy="1012281"/>
          </a:xfrm>
          <a:prstGeom prst="ellipse">
            <a:avLst/>
          </a:prstGeom>
          <a:solidFill>
            <a:srgbClr val="070BAF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09" name="Oval 27"/>
          <p:cNvSpPr/>
          <p:nvPr/>
        </p:nvSpPr>
        <p:spPr>
          <a:xfrm flipH="1">
            <a:off x="6890084" y="1207227"/>
            <a:ext cx="1120414" cy="1012281"/>
          </a:xfrm>
          <a:prstGeom prst="ellipse">
            <a:avLst/>
          </a:prstGeom>
          <a:solidFill>
            <a:srgbClr val="070BAF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10" name="Oval 28"/>
          <p:cNvSpPr/>
          <p:nvPr/>
        </p:nvSpPr>
        <p:spPr>
          <a:xfrm flipH="1">
            <a:off x="3053489" y="3441152"/>
            <a:ext cx="1120414" cy="1012281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11" name="Oval 30"/>
          <p:cNvSpPr/>
          <p:nvPr/>
        </p:nvSpPr>
        <p:spPr>
          <a:xfrm flipH="1">
            <a:off x="6951297" y="3522238"/>
            <a:ext cx="1120414" cy="1012281"/>
          </a:xfrm>
          <a:prstGeom prst="ellipse">
            <a:avLst/>
          </a:prstGeom>
          <a:solidFill>
            <a:srgbClr val="070BAF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12" name="Oval 31"/>
          <p:cNvSpPr/>
          <p:nvPr/>
        </p:nvSpPr>
        <p:spPr>
          <a:xfrm flipH="1">
            <a:off x="9192125" y="1182408"/>
            <a:ext cx="1120414" cy="1012281"/>
          </a:xfrm>
          <a:prstGeom prst="ellipse">
            <a:avLst/>
          </a:prstGeom>
          <a:solidFill>
            <a:srgbClr val="070BAF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13" name="Oval 33"/>
          <p:cNvSpPr/>
          <p:nvPr/>
        </p:nvSpPr>
        <p:spPr>
          <a:xfrm flipH="1">
            <a:off x="8071711" y="3570304"/>
            <a:ext cx="1120414" cy="1012281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14" name="Oval 34"/>
          <p:cNvSpPr/>
          <p:nvPr/>
        </p:nvSpPr>
        <p:spPr>
          <a:xfrm flipH="1">
            <a:off x="3053489" y="1207227"/>
            <a:ext cx="1120414" cy="1012281"/>
          </a:xfrm>
          <a:prstGeom prst="ellipse">
            <a:avLst/>
          </a:prstGeom>
          <a:solidFill>
            <a:srgbClr val="C2FF85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15" name="Oval 35"/>
          <p:cNvSpPr/>
          <p:nvPr/>
        </p:nvSpPr>
        <p:spPr>
          <a:xfrm flipH="1">
            <a:off x="5573787" y="1245186"/>
            <a:ext cx="1120414" cy="1012281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16" name="Oval 36"/>
          <p:cNvSpPr/>
          <p:nvPr/>
        </p:nvSpPr>
        <p:spPr>
          <a:xfrm flipH="1">
            <a:off x="1933075" y="2347151"/>
            <a:ext cx="1120414" cy="1012281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17" name="Oval 37"/>
          <p:cNvSpPr/>
          <p:nvPr/>
        </p:nvSpPr>
        <p:spPr>
          <a:xfrm flipH="1">
            <a:off x="4453373" y="2347150"/>
            <a:ext cx="1120414" cy="1012281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18" name="Oval 38"/>
          <p:cNvSpPr/>
          <p:nvPr/>
        </p:nvSpPr>
        <p:spPr>
          <a:xfrm flipH="1">
            <a:off x="5636689" y="2347149"/>
            <a:ext cx="1120414" cy="1012281"/>
          </a:xfrm>
          <a:prstGeom prst="ellipse">
            <a:avLst/>
          </a:prstGeom>
          <a:solidFill>
            <a:srgbClr val="070BAF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19" name="Oval 39"/>
          <p:cNvSpPr/>
          <p:nvPr/>
        </p:nvSpPr>
        <p:spPr>
          <a:xfrm flipH="1">
            <a:off x="6890084" y="2423232"/>
            <a:ext cx="1120414" cy="1012281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20" name="Oval 41"/>
          <p:cNvSpPr/>
          <p:nvPr/>
        </p:nvSpPr>
        <p:spPr>
          <a:xfrm flipH="1">
            <a:off x="5667084" y="3538280"/>
            <a:ext cx="1120414" cy="1012281"/>
          </a:xfrm>
          <a:prstGeom prst="ellipse">
            <a:avLst/>
          </a:prstGeom>
          <a:solidFill>
            <a:srgbClr val="C2FF85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21" name="Oval 42"/>
          <p:cNvSpPr/>
          <p:nvPr/>
        </p:nvSpPr>
        <p:spPr>
          <a:xfrm flipH="1">
            <a:off x="8071711" y="2347148"/>
            <a:ext cx="1120414" cy="1012281"/>
          </a:xfrm>
          <a:prstGeom prst="ellipse">
            <a:avLst/>
          </a:prstGeom>
          <a:solidFill>
            <a:srgbClr val="070BAF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22" name="Oval 43"/>
          <p:cNvSpPr/>
          <p:nvPr/>
        </p:nvSpPr>
        <p:spPr>
          <a:xfrm flipH="1">
            <a:off x="8071711" y="1182408"/>
            <a:ext cx="1120414" cy="1012281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23" name="Oval 44"/>
          <p:cNvSpPr/>
          <p:nvPr/>
        </p:nvSpPr>
        <p:spPr>
          <a:xfrm flipH="1">
            <a:off x="9192125" y="3522237"/>
            <a:ext cx="1120414" cy="1012281"/>
          </a:xfrm>
          <a:prstGeom prst="ellipse">
            <a:avLst/>
          </a:prstGeom>
          <a:solidFill>
            <a:srgbClr val="070BAF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24" name="Oval 45"/>
          <p:cNvSpPr/>
          <p:nvPr/>
        </p:nvSpPr>
        <p:spPr>
          <a:xfrm flipH="1">
            <a:off x="9192125" y="2363312"/>
            <a:ext cx="1120414" cy="1012281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25" name="Oval 46"/>
          <p:cNvSpPr/>
          <p:nvPr/>
        </p:nvSpPr>
        <p:spPr>
          <a:xfrm flipH="1">
            <a:off x="1933075" y="1169505"/>
            <a:ext cx="1120414" cy="1012281"/>
          </a:xfrm>
          <a:prstGeom prst="ellipse">
            <a:avLst/>
          </a:prstGeom>
          <a:solidFill>
            <a:srgbClr val="070BAF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26" name="Oval 47"/>
          <p:cNvSpPr/>
          <p:nvPr/>
        </p:nvSpPr>
        <p:spPr>
          <a:xfrm flipH="1">
            <a:off x="4322082" y="1254539"/>
            <a:ext cx="1120414" cy="1012281"/>
          </a:xfrm>
          <a:prstGeom prst="ellipse">
            <a:avLst/>
          </a:prstGeom>
          <a:solidFill>
            <a:srgbClr val="070BAF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27" name="Oval 48"/>
          <p:cNvSpPr/>
          <p:nvPr/>
        </p:nvSpPr>
        <p:spPr>
          <a:xfrm flipH="1">
            <a:off x="1933075" y="3462773"/>
            <a:ext cx="1120414" cy="1012281"/>
          </a:xfrm>
          <a:prstGeom prst="ellipse">
            <a:avLst/>
          </a:prstGeom>
          <a:solidFill>
            <a:srgbClr val="070BAF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28" name="Oval 49"/>
          <p:cNvSpPr/>
          <p:nvPr/>
        </p:nvSpPr>
        <p:spPr>
          <a:xfrm flipH="1">
            <a:off x="3201668" y="2261300"/>
            <a:ext cx="1120414" cy="1012281"/>
          </a:xfrm>
          <a:prstGeom prst="ellipse">
            <a:avLst/>
          </a:prstGeom>
          <a:solidFill>
            <a:srgbClr val="070BAF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29" name="Oval 50"/>
          <p:cNvSpPr/>
          <p:nvPr/>
        </p:nvSpPr>
        <p:spPr>
          <a:xfrm flipH="1">
            <a:off x="6890084" y="4546430"/>
            <a:ext cx="1120414" cy="1012281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30" name="Oval 51"/>
          <p:cNvSpPr/>
          <p:nvPr/>
        </p:nvSpPr>
        <p:spPr>
          <a:xfrm flipH="1">
            <a:off x="9192125" y="4521611"/>
            <a:ext cx="1120414" cy="1012281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31" name="Oval 52"/>
          <p:cNvSpPr/>
          <p:nvPr/>
        </p:nvSpPr>
        <p:spPr>
          <a:xfrm flipH="1">
            <a:off x="3053489" y="4546430"/>
            <a:ext cx="1120414" cy="1012281"/>
          </a:xfrm>
          <a:prstGeom prst="ellipse">
            <a:avLst/>
          </a:prstGeom>
          <a:solidFill>
            <a:srgbClr val="070BAF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32" name="Oval 53"/>
          <p:cNvSpPr/>
          <p:nvPr/>
        </p:nvSpPr>
        <p:spPr>
          <a:xfrm flipH="1">
            <a:off x="5573787" y="4584389"/>
            <a:ext cx="1120414" cy="1012281"/>
          </a:xfrm>
          <a:prstGeom prst="ellipse">
            <a:avLst/>
          </a:prstGeom>
          <a:solidFill>
            <a:srgbClr val="070BAF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33" name="Oval 54"/>
          <p:cNvSpPr/>
          <p:nvPr/>
        </p:nvSpPr>
        <p:spPr>
          <a:xfrm flipH="1">
            <a:off x="8071711" y="4521611"/>
            <a:ext cx="1120414" cy="1012281"/>
          </a:xfrm>
          <a:prstGeom prst="ellipse">
            <a:avLst/>
          </a:prstGeom>
          <a:solidFill>
            <a:srgbClr val="070BAF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34" name="Oval 55"/>
          <p:cNvSpPr/>
          <p:nvPr/>
        </p:nvSpPr>
        <p:spPr>
          <a:xfrm flipH="1">
            <a:off x="1933075" y="4508708"/>
            <a:ext cx="1120414" cy="1012281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35" name="Oval 56"/>
          <p:cNvSpPr/>
          <p:nvPr/>
        </p:nvSpPr>
        <p:spPr>
          <a:xfrm flipH="1">
            <a:off x="4322082" y="4593742"/>
            <a:ext cx="1120414" cy="1012281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8725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0">
        <p15:prstTrans prst="pageCurlDouble"/>
      </p:transition>
    </mc:Choice>
    <mc:Fallback>
      <p:transition spd="slow" advTm="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48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Rectangle 1"/>
          <p:cNvSpPr/>
          <p:nvPr/>
        </p:nvSpPr>
        <p:spPr>
          <a:xfrm>
            <a:off x="2083443" y="2221233"/>
            <a:ext cx="8397433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9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9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মধ্যক</a:t>
            </a:r>
            <a:r>
              <a:rPr lang="bn-BD" sz="9600" b="1" dirty="0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bn-BD" sz="9600" b="1" dirty="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প্রচুরক</a:t>
            </a:r>
            <a:endParaRPr lang="en-US" sz="9600" b="1" dirty="0">
              <a:ln w="9525">
                <a:solidFill>
                  <a:srgbClr val="FF0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8736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0">
        <p15:prstTrans prst="pageCurlDouble"/>
      </p:transition>
    </mc:Choice>
    <mc:Fallback>
      <p:transition spd="slow" advTm="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8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3"/>
          <p:cNvSpPr/>
          <p:nvPr/>
        </p:nvSpPr>
        <p:spPr>
          <a:xfrm>
            <a:off x="4583833" y="108057"/>
            <a:ext cx="2853739" cy="92333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209550" h="152400" prst="cross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bn-BD" sz="54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  <p:sp>
        <p:nvSpPr>
          <p:cNvPr id="1048647" name="Rounded Rectangular Callout 20"/>
          <p:cNvSpPr/>
          <p:nvPr/>
        </p:nvSpPr>
        <p:spPr>
          <a:xfrm>
            <a:off x="2307772" y="1117600"/>
            <a:ext cx="3978728" cy="558800"/>
          </a:xfrm>
          <a:prstGeom prst="wedgeRoundRectCallout">
            <a:avLst>
              <a:gd name="adj1" fmla="val -27832"/>
              <a:gd name="adj2" fmla="val 129464"/>
              <a:gd name="adj3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bn-BD" sz="3200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bn-BD" sz="3200" dirty="0">
              <a:ln w="0">
                <a:solidFill>
                  <a:srgbClr val="FF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ea typeface="Calibri" pitchFamily="34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7661" y="2333411"/>
            <a:ext cx="10463121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………………………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4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44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মধ্যক</a:t>
            </a:r>
            <a:r>
              <a:rPr lang="en-US" sz="44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প্রচুরক</a:t>
            </a:r>
            <a:r>
              <a:rPr lang="en-US" sz="44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44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4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4400" b="1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4400" b="1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4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4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অবিন্যস্ত</a:t>
            </a:r>
            <a:r>
              <a:rPr lang="en-US" sz="44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উপাত্তের</a:t>
            </a:r>
            <a:r>
              <a:rPr lang="en-US" sz="44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মধ্যক</a:t>
            </a:r>
            <a:r>
              <a:rPr lang="en-US" sz="44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নির্নয়</a:t>
            </a:r>
            <a:r>
              <a:rPr lang="en-US" sz="44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400" b="1" dirty="0" err="1">
                <a:ln w="12700">
                  <a:solidFill>
                    <a:srgbClr val="FF0000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অবিন্যস্ত</a:t>
            </a:r>
            <a:r>
              <a:rPr lang="en-US" sz="4400" b="1" dirty="0">
                <a:ln w="12700">
                  <a:solidFill>
                    <a:srgbClr val="FF0000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2700">
                  <a:solidFill>
                    <a:srgbClr val="FF0000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উপাত্তের</a:t>
            </a:r>
            <a:r>
              <a:rPr lang="en-US" sz="4400" b="1" dirty="0">
                <a:ln w="12700">
                  <a:solidFill>
                    <a:srgbClr val="FF0000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2700">
                  <a:solidFill>
                    <a:srgbClr val="FF0000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প্রচুরক</a:t>
            </a:r>
            <a:r>
              <a:rPr lang="en-US" sz="4400" b="1" dirty="0">
                <a:ln w="12700">
                  <a:solidFill>
                    <a:srgbClr val="FF0000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2700">
                  <a:solidFill>
                    <a:srgbClr val="FF0000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b="1" dirty="0">
                <a:ln w="12700">
                  <a:solidFill>
                    <a:srgbClr val="FF0000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2700">
                  <a:solidFill>
                    <a:srgbClr val="FF0000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4400" b="1" dirty="0">
                <a:ln w="12700">
                  <a:solidFill>
                    <a:srgbClr val="FF0000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2700">
                  <a:solidFill>
                    <a:srgbClr val="FF0000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400" b="1" dirty="0">
                <a:ln w="12700">
                  <a:solidFill>
                    <a:srgbClr val="FF0000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2700">
                  <a:solidFill>
                    <a:srgbClr val="FF0000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ln w="12700">
                  <a:solidFill>
                    <a:srgbClr val="FF0000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4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অবিন্যস্ত</a:t>
            </a:r>
            <a:r>
              <a:rPr lang="en-US" sz="44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উপাত্তের</a:t>
            </a:r>
            <a:r>
              <a:rPr lang="en-US" sz="44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প্রচুরক</a:t>
            </a:r>
            <a:r>
              <a:rPr lang="en-US" sz="44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4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950678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0">
        <p15:prstTrans prst="pageCurlDouble"/>
      </p:transition>
    </mc:Choice>
    <mc:Fallback>
      <p:transition spd="slow" advTm="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4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7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68862" y="443696"/>
            <a:ext cx="5257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তথ্য</a:t>
            </a:r>
            <a:r>
              <a:rPr lang="en-US" sz="7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72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কী</a:t>
            </a:r>
            <a:r>
              <a:rPr lang="en-US" sz="7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???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0860" y="2702690"/>
            <a:ext cx="119219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তথ্য</a:t>
            </a:r>
            <a:r>
              <a:rPr lang="en-US" sz="32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2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হলো</a:t>
            </a:r>
            <a:r>
              <a:rPr lang="en-US" sz="32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2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কোন</a:t>
            </a:r>
            <a:r>
              <a:rPr lang="en-US" sz="32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2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ঘটনা</a:t>
            </a:r>
            <a:r>
              <a:rPr lang="en-US" sz="32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2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বা</a:t>
            </a:r>
            <a:r>
              <a:rPr lang="en-US" sz="32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2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বিষয়ের</a:t>
            </a:r>
            <a:r>
              <a:rPr lang="en-US" sz="32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2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সংখ্যাত্মক</a:t>
            </a:r>
            <a:r>
              <a:rPr lang="en-US" sz="32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পরিমাপ</a:t>
            </a:r>
            <a:r>
              <a:rPr lang="bn-BD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</a:p>
          <a:p>
            <a:endParaRPr lang="en-US" sz="3200" b="1" dirty="0">
              <a:ln w="12700">
                <a:solidFill>
                  <a:srgbClr val="FF0000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r>
              <a:rPr lang="en-US" sz="3200" b="1" dirty="0" err="1">
                <a:ln w="12700">
                  <a:solidFill>
                    <a:srgbClr val="FF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যেমনঃ</a:t>
            </a:r>
            <a:r>
              <a:rPr lang="en-US" sz="3200" b="1" dirty="0">
                <a:ln w="12700">
                  <a:solidFill>
                    <a:srgbClr val="FF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200" b="1" dirty="0" err="1">
                <a:ln w="12700">
                  <a:solidFill>
                    <a:srgbClr val="FF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গোবিন্দনগর</a:t>
            </a:r>
            <a:r>
              <a:rPr lang="en-US" sz="3200" b="1" dirty="0">
                <a:ln w="12700">
                  <a:solidFill>
                    <a:srgbClr val="FF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200" b="1" dirty="0" err="1">
                <a:ln w="12700">
                  <a:solidFill>
                    <a:srgbClr val="FF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মাদ্রাসার</a:t>
            </a:r>
            <a:r>
              <a:rPr lang="en-US" sz="3200" b="1" dirty="0">
                <a:ln w="12700">
                  <a:solidFill>
                    <a:srgbClr val="FF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200" b="1" dirty="0" err="1">
                <a:ln w="12700">
                  <a:solidFill>
                    <a:srgbClr val="FF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ষষ্ঠ</a:t>
            </a:r>
            <a:r>
              <a:rPr lang="en-US" sz="3200" b="1" dirty="0">
                <a:ln w="12700">
                  <a:solidFill>
                    <a:srgbClr val="FF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200" b="1" dirty="0" err="1">
                <a:ln w="12700">
                  <a:solidFill>
                    <a:srgbClr val="FF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শ্রেণীর</a:t>
            </a:r>
            <a:r>
              <a:rPr lang="en-US" sz="3200" b="1" dirty="0">
                <a:ln w="12700">
                  <a:solidFill>
                    <a:srgbClr val="FF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১৫ </a:t>
            </a:r>
            <a:r>
              <a:rPr lang="en-US" sz="3200" b="1" dirty="0" err="1">
                <a:ln w="12700">
                  <a:solidFill>
                    <a:srgbClr val="FF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জন</a:t>
            </a:r>
            <a:r>
              <a:rPr lang="en-US" sz="3200" b="1" dirty="0">
                <a:ln w="12700">
                  <a:solidFill>
                    <a:srgbClr val="FF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200" b="1" dirty="0" err="1">
                <a:ln w="12700">
                  <a:solidFill>
                    <a:srgbClr val="FF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শিক্ষার্থীর</a:t>
            </a:r>
            <a:r>
              <a:rPr lang="en-US" sz="3200" b="1" dirty="0">
                <a:ln w="12700">
                  <a:solidFill>
                    <a:srgbClr val="FF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200" b="1" dirty="0" err="1">
                <a:ln w="12700">
                  <a:solidFill>
                    <a:srgbClr val="FF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প্রথম</a:t>
            </a:r>
            <a:r>
              <a:rPr lang="en-US" sz="3200" b="1" dirty="0">
                <a:ln w="12700">
                  <a:solidFill>
                    <a:srgbClr val="FF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200" b="1" dirty="0" err="1">
                <a:ln w="12700">
                  <a:solidFill>
                    <a:srgbClr val="FF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সাময়িক</a:t>
            </a:r>
            <a:r>
              <a:rPr lang="en-US" sz="3200" b="1" dirty="0">
                <a:ln w="12700">
                  <a:solidFill>
                    <a:srgbClr val="FF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200" b="1" dirty="0" err="1">
                <a:ln w="12700">
                  <a:solidFill>
                    <a:srgbClr val="FF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পরীক্ষায়</a:t>
            </a:r>
            <a:r>
              <a:rPr lang="en-US" sz="3200" b="1" dirty="0">
                <a:ln w="12700">
                  <a:solidFill>
                    <a:srgbClr val="FF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200" b="1" dirty="0" err="1">
                <a:ln w="12700">
                  <a:solidFill>
                    <a:srgbClr val="FF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গনিতে</a:t>
            </a:r>
            <a:r>
              <a:rPr lang="en-US" sz="3200" b="1" dirty="0">
                <a:ln w="12700">
                  <a:solidFill>
                    <a:srgbClr val="FF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200" b="1" dirty="0" err="1">
                <a:ln w="12700">
                  <a:solidFill>
                    <a:srgbClr val="FF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প্রাপ্ত</a:t>
            </a:r>
            <a:r>
              <a:rPr lang="en-US" sz="3200" b="1" dirty="0">
                <a:ln w="12700">
                  <a:solidFill>
                    <a:srgbClr val="FF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</a:t>
            </a:r>
            <a:r>
              <a:rPr lang="en-US" sz="3200" b="1" dirty="0" err="1">
                <a:ln w="12700">
                  <a:solidFill>
                    <a:srgbClr val="FF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নম্বর</a:t>
            </a:r>
            <a:r>
              <a:rPr lang="en-US" sz="3200" b="1" dirty="0">
                <a:ln w="12700">
                  <a:solidFill>
                    <a:srgbClr val="FF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bn-BD" sz="3200" b="1" dirty="0" smtClean="0">
              <a:ln w="12700">
                <a:solidFill>
                  <a:srgbClr val="FF0000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endParaRPr lang="bn-BD" sz="3200" b="1" dirty="0">
              <a:ln w="12700">
                <a:solidFill>
                  <a:srgbClr val="FF0000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৪৫,৫৬,৮১,৮৪,৪৬,৬৫,৭১,৪৯,৩৬,৩৩,৬২,৬৪,৫২,৬৭,৭১</a:t>
            </a:r>
            <a:endParaRPr lang="en-US" sz="32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47531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0">
        <p15:prstTrans prst="pageCurlDouble"/>
      </p:transition>
    </mc:Choice>
    <mc:Fallback>
      <p:transition spd="slow" advTm="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984</TotalTime>
  <Words>1129</Words>
  <Application>Microsoft Office PowerPoint</Application>
  <PresentationFormat>Widescreen</PresentationFormat>
  <Paragraphs>354</Paragraphs>
  <Slides>32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NikoshBAN</vt:lpstr>
      <vt:lpstr>Symbol</vt:lpstr>
      <vt:lpstr>Times New Roman</vt:lpstr>
      <vt:lpstr>Vrinda</vt:lpstr>
      <vt:lpstr>Wingdings</vt:lpstr>
      <vt:lpstr>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LAB-15</dc:creator>
  <cp:lastModifiedBy>User</cp:lastModifiedBy>
  <cp:revision>218</cp:revision>
  <dcterms:created xsi:type="dcterms:W3CDTF">2016-10-08T04:16:21Z</dcterms:created>
  <dcterms:modified xsi:type="dcterms:W3CDTF">2020-09-15T17:53:31Z</dcterms:modified>
</cp:coreProperties>
</file>