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57" r:id="rId4"/>
    <p:sldId id="258" r:id="rId5"/>
    <p:sldId id="265" r:id="rId6"/>
    <p:sldId id="266" r:id="rId7"/>
    <p:sldId id="262" r:id="rId8"/>
    <p:sldId id="263" r:id="rId9"/>
    <p:sldId id="261" r:id="rId10"/>
    <p:sldId id="259" r:id="rId11"/>
    <p:sldId id="260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7" r:id="rId20"/>
    <p:sldId id="278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4" autoAdjust="0"/>
    <p:restoredTop sz="90935" autoAdjust="0"/>
  </p:normalViewPr>
  <p:slideViewPr>
    <p:cSldViewPr>
      <p:cViewPr varScale="1">
        <p:scale>
          <a:sx n="82" d="100"/>
          <a:sy n="82" d="100"/>
        </p:scale>
        <p:origin x="53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4D721-845E-413F-9E7E-B1167AF08C0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6EE22-D88C-4E24-914F-E7A1155D1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3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6EE22-D88C-4E24-914F-E7A1155D17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7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6EE22-D88C-4E24-914F-E7A1155D17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86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6EE22-D88C-4E24-914F-E7A1155D17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3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6EE22-D88C-4E24-914F-E7A1155D17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5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6EE22-D88C-4E24-914F-E7A1155D17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9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6EE22-D88C-4E24-914F-E7A1155D17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6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EB18-C430-460B-8289-AEEFCA25870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873-0784-4095-B217-22956240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0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EB18-C430-460B-8289-AEEFCA25870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873-0784-4095-B217-22956240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1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EB18-C430-460B-8289-AEEFCA25870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873-0784-4095-B217-22956240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7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EB18-C430-460B-8289-AEEFCA25870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873-0784-4095-B217-22956240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2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EB18-C430-460B-8289-AEEFCA25870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873-0784-4095-B217-22956240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4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EB18-C430-460B-8289-AEEFCA25870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873-0784-4095-B217-22956240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EB18-C430-460B-8289-AEEFCA25870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873-0784-4095-B217-22956240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7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EB18-C430-460B-8289-AEEFCA25870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873-0784-4095-B217-22956240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EB18-C430-460B-8289-AEEFCA25870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873-0784-4095-B217-22956240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7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EB18-C430-460B-8289-AEEFCA25870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873-0784-4095-B217-22956240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2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EB18-C430-460B-8289-AEEFCA25870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873-0784-4095-B217-22956240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9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8EB18-C430-460B-8289-AEEFCA25870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06873-0784-4095-B217-22956240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3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1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7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65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69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7" Type="http://schemas.openxmlformats.org/officeDocument/2006/relationships/image" Target="../media/image66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5.png"/><Relationship Id="rId15" Type="http://schemas.openxmlformats.org/officeDocument/2006/relationships/image" Target="../media/image110.png"/><Relationship Id="rId5" Type="http://schemas.openxmlformats.org/officeDocument/2006/relationships/image" Target="../media/image88.png"/><Relationship Id="rId10" Type="http://schemas.openxmlformats.org/officeDocument/2006/relationships/image" Target="../media/image94.png"/><Relationship Id="rId4" Type="http://schemas.openxmlformats.org/officeDocument/2006/relationships/image" Target="../media/image87.png"/><Relationship Id="rId9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8.png"/><Relationship Id="rId7" Type="http://schemas.openxmlformats.org/officeDocument/2006/relationships/image" Target="../media/image10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12.png"/><Relationship Id="rId4" Type="http://schemas.openxmlformats.org/officeDocument/2006/relationships/image" Target="../media/image99.png"/><Relationship Id="rId9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0.png"/><Relationship Id="rId18" Type="http://schemas.openxmlformats.org/officeDocument/2006/relationships/image" Target="../media/image120.png"/><Relationship Id="rId26" Type="http://schemas.openxmlformats.org/officeDocument/2006/relationships/image" Target="../media/image160.png"/><Relationship Id="rId21" Type="http://schemas.openxmlformats.org/officeDocument/2006/relationships/image" Target="../media/image27.png"/><Relationship Id="rId7" Type="http://schemas.openxmlformats.org/officeDocument/2006/relationships/image" Target="../media/image50.png"/><Relationship Id="rId12" Type="http://schemas.openxmlformats.org/officeDocument/2006/relationships/image" Target="../media/image60.png"/><Relationship Id="rId17" Type="http://schemas.openxmlformats.org/officeDocument/2006/relationships/image" Target="../media/image140.png"/><Relationship Id="rId25" Type="http://schemas.openxmlformats.org/officeDocument/2006/relationships/image" Target="../media/image15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1.png"/><Relationship Id="rId20" Type="http://schemas.openxmlformats.org/officeDocument/2006/relationships/image" Target="../media/image151.png"/><Relationship Id="rId29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0.png"/><Relationship Id="rId24" Type="http://schemas.openxmlformats.org/officeDocument/2006/relationships/image" Target="../media/image161.png"/><Relationship Id="rId15" Type="http://schemas.openxmlformats.org/officeDocument/2006/relationships/image" Target="../media/image121.png"/><Relationship Id="rId23" Type="http://schemas.openxmlformats.org/officeDocument/2006/relationships/image" Target="../media/image29.png"/><Relationship Id="rId28" Type="http://schemas.openxmlformats.org/officeDocument/2006/relationships/image" Target="../media/image170.png"/><Relationship Id="rId10" Type="http://schemas.openxmlformats.org/officeDocument/2006/relationships/image" Target="../media/image17.png"/><Relationship Id="rId19" Type="http://schemas.openxmlformats.org/officeDocument/2006/relationships/image" Target="../media/image130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Relationship Id="rId22" Type="http://schemas.openxmlformats.org/officeDocument/2006/relationships/image" Target="../media/image28.png"/><Relationship Id="rId27" Type="http://schemas.openxmlformats.org/officeDocument/2006/relationships/image" Target="../media/image34.png"/><Relationship Id="rId30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-2866644"/>
            <a:ext cx="17099280" cy="12591289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28600"/>
            <a:ext cx="847417" cy="951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572000"/>
            <a:ext cx="1922420" cy="2142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925" flipH="1">
            <a:off x="9924190" y="4571999"/>
            <a:ext cx="2157075" cy="2142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-152400"/>
            <a:ext cx="1447800" cy="14419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83331" y="1447800"/>
            <a:ext cx="482533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</a:p>
          <a:p>
            <a:pPr algn="ctr"/>
            <a:r>
              <a:rPr lang="bn-IN" sz="5400" b="0" cap="none" spc="0" dirty="0" smtClean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5400" b="0" cap="none" spc="0" dirty="0">
              <a:ln w="0">
                <a:solidFill>
                  <a:srgbClr val="00B050"/>
                </a:solidFill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9"/>
          <a:stretch/>
        </p:blipFill>
        <p:spPr>
          <a:xfrm>
            <a:off x="137983" y="137075"/>
            <a:ext cx="5981700" cy="6587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3"/>
          <a:stretch/>
        </p:blipFill>
        <p:spPr>
          <a:xfrm>
            <a:off x="6104237" y="137073"/>
            <a:ext cx="5943600" cy="6587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t="36725" r="14026" b="20367"/>
          <a:stretch/>
        </p:blipFill>
        <p:spPr>
          <a:xfrm>
            <a:off x="114299" y="137072"/>
            <a:ext cx="11933537" cy="66447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10/main" val="53255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ac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36088" y="3615646"/>
            <a:ext cx="8487547" cy="769441"/>
          </a:xfrm>
          <a:prstGeom prst="rect">
            <a:avLst/>
          </a:prstGeom>
          <a:gradFill flip="none" rotWithShape="1">
            <a:gsLst>
              <a:gs pos="87000">
                <a:schemeClr val="bg1"/>
              </a:gs>
              <a:gs pos="90000">
                <a:srgbClr val="92D050"/>
              </a:gs>
              <a:gs pos="15000">
                <a:schemeClr val="bg1"/>
              </a:gs>
              <a:gs pos="8000">
                <a:schemeClr val="accent6">
                  <a:lumMod val="40000"/>
                  <a:lumOff val="60000"/>
                </a:schemeClr>
              </a:gs>
              <a:gs pos="0">
                <a:srgbClr val="0070C0"/>
              </a:gs>
              <a:gs pos="93000">
                <a:schemeClr val="accent1">
                  <a:lumMod val="75000"/>
                </a:schemeClr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44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</a:t>
            </a:r>
            <a:r>
              <a:rPr lang="bn-IN" sz="44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44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u="sng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bn-IN" sz="44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44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bn-IN" sz="44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নির্ণয় করার নিয়মঃ </a:t>
            </a:r>
            <a:endParaRPr lang="bn-IN" sz="48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36586" y="1519828"/>
            <a:ext cx="7979515" cy="461665"/>
          </a:xfrm>
          <a:prstGeom prst="rect">
            <a:avLst/>
          </a:prstGeom>
          <a:gradFill flip="none" rotWithShape="1">
            <a:gsLst>
              <a:gs pos="85000">
                <a:schemeClr val="bg1"/>
              </a:gs>
              <a:gs pos="25000">
                <a:schemeClr val="bg1"/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১। প্রথমে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সাংখ্যিক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সহগের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গ.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নির্ণয়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r>
              <a:rPr lang="bn-IN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bn-IN" sz="24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65162" y="3079444"/>
            <a:ext cx="1812352" cy="2118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87946" y="520558"/>
            <a:ext cx="8487547" cy="769441"/>
          </a:xfrm>
          <a:prstGeom prst="rect">
            <a:avLst/>
          </a:prstGeom>
          <a:gradFill flip="none" rotWithShape="1">
            <a:gsLst>
              <a:gs pos="85000">
                <a:schemeClr val="bg1"/>
              </a:gs>
              <a:gs pos="94000">
                <a:srgbClr val="92D050"/>
              </a:gs>
              <a:gs pos="25000">
                <a:schemeClr val="bg1"/>
              </a:gs>
              <a:gs pos="19000">
                <a:schemeClr val="accent6">
                  <a:lumMod val="40000"/>
                  <a:lumOff val="60000"/>
                </a:schemeClr>
              </a:gs>
              <a:gs pos="7000">
                <a:srgbClr val="0070C0"/>
              </a:gs>
              <a:gs pos="100000">
                <a:srgbClr val="00B0F0"/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IN" sz="44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গ.</a:t>
            </a:r>
            <a:r>
              <a:rPr lang="en-US" sz="44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u="sng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bn-IN" sz="44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44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bn-IN" sz="44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নির্ণয় করার নিয়মঃ</a:t>
            </a:r>
            <a:endParaRPr lang="bn-IN" sz="48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67946"/>
            <a:ext cx="1698849" cy="2118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10800000">
            <a:off x="9644425" y="3307838"/>
            <a:ext cx="1380988" cy="1487746"/>
            <a:chOff x="1964812" y="3291657"/>
            <a:chExt cx="1738577" cy="1721750"/>
          </a:xfrm>
        </p:grpSpPr>
        <p:grpSp>
          <p:nvGrpSpPr>
            <p:cNvPr id="12" name="Group 11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15" name="Flowchart: Delay 14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17" name="Donut 16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Donut 17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3" name="Donut 12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4400" y="167946"/>
            <a:ext cx="1515676" cy="1487746"/>
            <a:chOff x="1964812" y="3291657"/>
            <a:chExt cx="1738577" cy="1721750"/>
          </a:xfrm>
        </p:grpSpPr>
        <p:grpSp>
          <p:nvGrpSpPr>
            <p:cNvPr id="21" name="Group 20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24" name="Flowchart: Delay 23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26" name="Donut 25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Donut 26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2" name="Donut 21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lock Arc 22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775049" y="2001876"/>
            <a:ext cx="8800444" cy="461665"/>
          </a:xfrm>
          <a:prstGeom prst="rect">
            <a:avLst/>
          </a:prstGeom>
          <a:gradFill flip="none" rotWithShape="1">
            <a:gsLst>
              <a:gs pos="85000">
                <a:schemeClr val="bg1"/>
              </a:gs>
              <a:gs pos="25000">
                <a:schemeClr val="bg1"/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 বীজগণিতীয় রাশিগুলোর মৌলিক উৎপাদক বের করতে হবে </a:t>
            </a:r>
            <a:endParaRPr lang="bn-IN" sz="24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3604" y="2441160"/>
            <a:ext cx="8314657" cy="830997"/>
          </a:xfrm>
          <a:prstGeom prst="rect">
            <a:avLst/>
          </a:prstGeom>
          <a:gradFill flip="none" rotWithShape="1">
            <a:gsLst>
              <a:gs pos="85000">
                <a:schemeClr val="bg1">
                  <a:alpha val="0"/>
                </a:schemeClr>
              </a:gs>
              <a:gs pos="17000">
                <a:schemeClr val="bg1"/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৩। রাশিগুলোর সর্বোচ্চ সাধারন মৌলিক উৎপাদকগুলোর গুণফল বের করতে হবে । </a:t>
            </a:r>
            <a:endParaRPr lang="bn-IN" sz="24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55677" y="4481511"/>
            <a:ext cx="7979515" cy="461665"/>
          </a:xfrm>
          <a:prstGeom prst="rect">
            <a:avLst/>
          </a:prstGeom>
          <a:gradFill flip="none" rotWithShape="1">
            <a:gsLst>
              <a:gs pos="85000">
                <a:schemeClr val="bg1"/>
              </a:gs>
              <a:gs pos="25000">
                <a:schemeClr val="bg1"/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১। প্রথমে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সাংখ্যিক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সহগের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ল.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নির্ণয়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r>
              <a:rPr lang="bn-IN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bn-IN" sz="24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00338" y="4966666"/>
            <a:ext cx="7428024" cy="461665"/>
          </a:xfrm>
          <a:prstGeom prst="rect">
            <a:avLst/>
          </a:prstGeom>
          <a:gradFill flip="none" rotWithShape="1">
            <a:gsLst>
              <a:gs pos="85000">
                <a:schemeClr val="bg1"/>
              </a:gs>
              <a:gs pos="25000">
                <a:schemeClr val="bg1"/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সাধারন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উৎপাদকের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সর্বোচ্চ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ঘাত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বের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r>
              <a:rPr lang="bn-IN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bn-IN" sz="24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23602" y="5409047"/>
            <a:ext cx="7937853" cy="461665"/>
          </a:xfrm>
          <a:prstGeom prst="rect">
            <a:avLst/>
          </a:prstGeom>
          <a:gradFill flip="none" rotWithShape="1">
            <a:gsLst>
              <a:gs pos="85000">
                <a:schemeClr val="bg1"/>
              </a:gs>
              <a:gs pos="25000">
                <a:schemeClr val="bg1"/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৩।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তারপর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উভয়ের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গুণফলই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প্রদত্ত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রাশির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ল</a:t>
            </a:r>
            <a:r>
              <a:rPr lang="bn-IN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bn-IN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r>
              <a:rPr lang="bn-IN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bn-IN" sz="24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0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2" presetClass="entr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 animBg="1"/>
          <p:bldP spid="34" grpId="0" animBg="1"/>
          <p:bldP spid="19" grpId="0" animBg="1"/>
          <p:bldP spid="29" grpId="0" animBg="1"/>
          <p:bldP spid="31" grpId="0" animBg="1"/>
          <p:bldP spid="30" grpId="0" animBg="1"/>
          <p:bldP spid="32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2" presetClass="entr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 animBg="1"/>
          <p:bldP spid="34" grpId="0" animBg="1"/>
          <p:bldP spid="19" grpId="0" animBg="1"/>
          <p:bldP spid="29" grpId="0" animBg="1"/>
          <p:bldP spid="31" grpId="0" animBg="1"/>
          <p:bldP spid="30" grpId="0" animBg="1"/>
          <p:bldP spid="32" grpId="0" animBg="1"/>
          <p:bldP spid="33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360459" y="1481824"/>
                <a:ext cx="8145970" cy="528093"/>
              </a:xfrm>
              <a:prstGeom prst="rect">
                <a:avLst/>
              </a:prstGeom>
              <a:gradFill flip="none" rotWithShape="1">
                <a:gsLst>
                  <a:gs pos="2016">
                    <a:srgbClr val="167DBF"/>
                  </a:gs>
                  <a:gs pos="98000">
                    <a:srgbClr val="0070C0"/>
                  </a:gs>
                  <a:gs pos="85000">
                    <a:schemeClr val="bg1">
                      <a:alpha val="69000"/>
                    </a:schemeClr>
                  </a:gs>
                  <a:gs pos="0">
                    <a:srgbClr val="0070C0">
                      <a:alpha val="74000"/>
                    </a:srgbClr>
                  </a:gs>
                  <a:gs pos="5000">
                    <a:schemeClr val="accent6">
                      <a:lumMod val="40000"/>
                      <a:lumOff val="60000"/>
                    </a:schemeClr>
                  </a:gs>
                  <a:gs pos="10000">
                    <a:schemeClr val="bg1"/>
                  </a:gs>
                  <a:gs pos="100000">
                    <a:srgbClr val="92D050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bn-IN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54</m:t>
                      </m:r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এবং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90</m:t>
                      </m:r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459" y="1481824"/>
                <a:ext cx="8145970" cy="5280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ame 3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18292" y="347237"/>
            <a:ext cx="3786577" cy="523220"/>
          </a:xfrm>
          <a:prstGeom prst="rect">
            <a:avLst/>
          </a:prstGeom>
          <a:gradFill flip="none" rotWithShape="1">
            <a:gsLst>
              <a:gs pos="85000">
                <a:schemeClr val="bg1"/>
              </a:gs>
              <a:gs pos="94000">
                <a:srgbClr val="92D050"/>
              </a:gs>
              <a:gs pos="25000">
                <a:schemeClr val="bg1"/>
              </a:gs>
              <a:gs pos="19000">
                <a:schemeClr val="accent6">
                  <a:lumMod val="40000"/>
                  <a:lumOff val="60000"/>
                </a:schemeClr>
              </a:gs>
              <a:gs pos="7000">
                <a:srgbClr val="0070C0"/>
              </a:gs>
              <a:gs pos="100000">
                <a:srgbClr val="00B0F0"/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IN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গ.</a:t>
            </a:r>
            <a:r>
              <a:rPr lang="en-US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u="sng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bn-IN" sz="28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8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bn-IN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নির্ণয়</a:t>
            </a:r>
            <a:r>
              <a:rPr lang="en-US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bn-IN" sz="28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76400" y="1279362"/>
            <a:ext cx="935972" cy="933015"/>
            <a:chOff x="1964812" y="3291657"/>
            <a:chExt cx="1738577" cy="1721750"/>
          </a:xfrm>
        </p:grpSpPr>
        <p:grpSp>
          <p:nvGrpSpPr>
            <p:cNvPr id="41" name="Group 40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48" name="Flowchart: Delay 47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53" name="Donut 52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Donut 53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5" name="Donut 44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Block Arc 45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205504" y="3841746"/>
                <a:ext cx="5722936" cy="523220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54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এবং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গ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সা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গু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504" y="3841746"/>
                <a:ext cx="572293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52400" y="4426252"/>
                <a:ext cx="8052469" cy="1062983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IN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IN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এবং</m:t>
                          </m:r>
                          <m:r>
                            <a:rPr lang="bn-IN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এবং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1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উৎপাদকগুলোর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সর্বোচ্চ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সাধারন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ঘাত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426252"/>
                <a:ext cx="8052469" cy="10629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055949" y="2526503"/>
                <a:ext cx="5181600" cy="523220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sz="28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49" y="2526503"/>
                <a:ext cx="51816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205504" y="2931229"/>
                <a:ext cx="4613207" cy="523220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en-US" sz="28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504" y="2931229"/>
                <a:ext cx="4613207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033847" y="3312092"/>
                <a:ext cx="4829536" cy="523220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en-US" sz="28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47" y="3312092"/>
                <a:ext cx="4829536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2607" y="5466058"/>
                <a:ext cx="5722936" cy="612155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নির্ণেয়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গ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সা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গু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28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07" y="5466058"/>
                <a:ext cx="5722936" cy="61215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721434" y="1993127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80349" y="2009917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77200" y="1965566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912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862245" y="432540"/>
                <a:ext cx="5636958" cy="461665"/>
              </a:xfrm>
              <a:prstGeom prst="rect">
                <a:avLst/>
              </a:prstGeom>
              <a:gradFill flip="none" rotWithShape="1">
                <a:gsLst>
                  <a:gs pos="2016">
                    <a:srgbClr val="167DBF"/>
                  </a:gs>
                  <a:gs pos="98000">
                    <a:srgbClr val="0070C0"/>
                  </a:gs>
                  <a:gs pos="85000">
                    <a:schemeClr val="bg1">
                      <a:alpha val="69000"/>
                    </a:schemeClr>
                  </a:gs>
                  <a:gs pos="0">
                    <a:srgbClr val="0070C0">
                      <a:alpha val="74000"/>
                    </a:srgbClr>
                  </a:gs>
                  <a:gs pos="5000">
                    <a:schemeClr val="accent6">
                      <a:lumMod val="40000"/>
                      <a:lumOff val="60000"/>
                    </a:schemeClr>
                  </a:gs>
                  <a:gs pos="10000">
                    <a:schemeClr val="bg1"/>
                  </a:gs>
                  <a:gs pos="100000">
                    <a:srgbClr val="92D050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0" cap="none" spc="0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400" b="0" cap="none" spc="0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</a:rPr>
                  <a:t>  </a:t>
                </a:r>
                <a:r>
                  <a:rPr lang="en-US" sz="2400" b="0" cap="none" spc="0" dirty="0" err="1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</a:rPr>
                  <a:t>এবং</a:t>
                </a:r>
                <a:r>
                  <a:rPr lang="en-US" sz="2400" b="0" cap="none" spc="0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bn-IN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b="0" cap="none" spc="0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</a:rPr>
                  <a:t> </a:t>
                </a:r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245" y="432540"/>
                <a:ext cx="5636958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7105" b="-35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ame 3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59851" y="410066"/>
            <a:ext cx="5127199" cy="523220"/>
          </a:xfrm>
          <a:prstGeom prst="rect">
            <a:avLst/>
          </a:prstGeom>
          <a:gradFill flip="none" rotWithShape="1">
            <a:gsLst>
              <a:gs pos="85000">
                <a:schemeClr val="bg1"/>
              </a:gs>
              <a:gs pos="94000">
                <a:srgbClr val="92D050"/>
              </a:gs>
              <a:gs pos="25000">
                <a:schemeClr val="bg1"/>
              </a:gs>
              <a:gs pos="19000">
                <a:schemeClr val="accent6">
                  <a:lumMod val="40000"/>
                  <a:lumOff val="60000"/>
                </a:schemeClr>
              </a:gs>
              <a:gs pos="7000">
                <a:srgbClr val="0070C0"/>
              </a:gs>
              <a:gs pos="100000">
                <a:srgbClr val="00B0F0"/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IN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গ.</a:t>
            </a:r>
            <a:r>
              <a:rPr lang="en-US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u="sng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bn-IN" sz="28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8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bn-IN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নির্ণয়</a:t>
            </a:r>
            <a:r>
              <a:rPr lang="en-US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bn-IN" sz="28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00227" y="221301"/>
            <a:ext cx="906076" cy="873585"/>
            <a:chOff x="1964812" y="3291657"/>
            <a:chExt cx="1738577" cy="1721750"/>
          </a:xfrm>
        </p:grpSpPr>
        <p:grpSp>
          <p:nvGrpSpPr>
            <p:cNvPr id="41" name="Group 40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48" name="Flowchart: Delay 47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53" name="Donut 52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Donut 53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5" name="Donut 44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Block Arc 45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19082" y="5375193"/>
                <a:ext cx="5722936" cy="612155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নির্ণয়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গ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সা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গু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8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82" y="5375193"/>
                <a:ext cx="5722936" cy="6121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62921" y="1221601"/>
                <a:ext cx="5636958" cy="513089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প্রথম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রাশি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21" y="1221601"/>
                <a:ext cx="5636958" cy="5130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64659" y="1670749"/>
                <a:ext cx="2947070" cy="461665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59" y="1670749"/>
                <a:ext cx="294707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08679" y="2150195"/>
                <a:ext cx="5636958" cy="533672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দ্বিতীয়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রাশি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79" y="2150195"/>
                <a:ext cx="5636958" cy="5336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975304" y="2254004"/>
                <a:ext cx="3472849" cy="461665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304" y="2254004"/>
                <a:ext cx="347284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189919" y="2579675"/>
                <a:ext cx="2947070" cy="461665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919" y="2579675"/>
                <a:ext cx="2947070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714039" y="3155113"/>
                <a:ext cx="4037679" cy="542584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তৃতীয়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রাশি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bn-IN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039" y="3155113"/>
                <a:ext cx="4037679" cy="5425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927030" y="3647341"/>
                <a:ext cx="3472849" cy="461665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030" y="3647341"/>
                <a:ext cx="3472849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394948" y="4059440"/>
                <a:ext cx="2947070" cy="461665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948" y="4059440"/>
                <a:ext cx="2947070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621" r="-1242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124200" y="4500767"/>
                <a:ext cx="2947070" cy="461665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500767"/>
                <a:ext cx="2947070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219200" y="4909699"/>
                <a:ext cx="9920682" cy="537904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40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এ</m:t>
                      </m:r>
                      <m:r>
                        <a:rPr lang="bn-IN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খানে</m:t>
                      </m:r>
                      <m:r>
                        <a:rPr lang="bn-IN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IN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রাশির</m:t>
                      </m:r>
                      <m:r>
                        <a:rPr lang="bn-IN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IN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সাধারন</m:t>
                      </m:r>
                      <m:r>
                        <a:rPr lang="bn-IN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IN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উৎপাদক</m:t>
                      </m:r>
                      <m:r>
                        <a:rPr lang="bn-IN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IN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হলো</m:t>
                      </m:r>
                      <m:r>
                        <a:rPr lang="bn-IN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bn-IN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এবং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IN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সর্বোচ্চ</m:t>
                      </m:r>
                      <m:r>
                        <a:rPr lang="bn-IN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IN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ঘাত</m:t>
                      </m:r>
                      <m:r>
                        <a:rPr lang="bn-IN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IN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হলো</m:t>
                      </m:r>
                      <m:r>
                        <a:rPr lang="bn-IN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909699"/>
                <a:ext cx="9920682" cy="53790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209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5" grpId="0" animBg="1"/>
      <p:bldP spid="25" grpId="1" animBg="1"/>
      <p:bldP spid="58" grpId="0" animBg="1"/>
      <p:bldP spid="18" grpId="0" animBg="1"/>
      <p:bldP spid="20" grpId="0" animBg="1"/>
      <p:bldP spid="21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057400" y="3495144"/>
                <a:ext cx="8417300" cy="523220"/>
              </a:xfrm>
              <a:prstGeom prst="rect">
                <a:avLst/>
              </a:prstGeom>
              <a:gradFill flip="none" rotWithShape="1">
                <a:gsLst>
                  <a:gs pos="54378">
                    <a:schemeClr val="accent2">
                      <a:lumMod val="20000"/>
                      <a:lumOff val="80000"/>
                    </a:schemeClr>
                  </a:gs>
                  <a:gs pos="88000">
                    <a:schemeClr val="bg1">
                      <a:alpha val="69000"/>
                    </a:schemeClr>
                  </a:gs>
                  <a:gs pos="18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2800" u="sng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২। </a:t>
                </a:r>
                <a14:m>
                  <m:oMath xmlns:m="http://schemas.openxmlformats.org/officeDocument/2006/math">
                    <m:r>
                      <a:rPr lang="bn-IN" sz="2800" b="0" i="1" u="sng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bn-IN" sz="2800" b="0" i="1" u="sng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sng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u="sng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u="sng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u="sng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u="sng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sz="2800" b="0" i="1" u="sng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sng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u="sng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u="sng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u="sng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u="sng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sng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2800" b="0" i="1" u="sng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u="sng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2800" b="0" i="1" u="sng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sng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u="sng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2800" u="sng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u="sng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এর গ</a:t>
                </a:r>
                <a:r>
                  <a:rPr lang="bn-IN" sz="2800" u="sng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.</a:t>
                </a:r>
                <a:r>
                  <a:rPr lang="en-US" sz="2800" u="sng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u="sng" dirty="0" err="1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সা</a:t>
                </a:r>
                <a:r>
                  <a:rPr lang="bn-IN" sz="2800" u="sng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.</a:t>
                </a:r>
                <a:r>
                  <a:rPr lang="en-US" sz="2800" u="sng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u="sng" dirty="0" err="1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গু</a:t>
                </a:r>
                <a:r>
                  <a:rPr lang="en-US" sz="2800" u="sng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u="sng" dirty="0" err="1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নির্ণয়</a:t>
                </a:r>
                <a:r>
                  <a:rPr lang="en-US" sz="2800" u="sng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800" u="sng" dirty="0" err="1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কর</a:t>
                </a:r>
                <a:r>
                  <a:rPr lang="en-US" sz="2800" u="sng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।</a:t>
                </a:r>
                <a:r>
                  <a:rPr lang="bn-IN" sz="2800" u="sng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</a:t>
                </a:r>
                <a:r>
                  <a:rPr lang="en-US" sz="2800" u="sng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800" b="0" u="sng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495144"/>
                <a:ext cx="84173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860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600200" y="2797442"/>
            <a:ext cx="8417300" cy="523220"/>
          </a:xfrm>
          <a:prstGeom prst="rect">
            <a:avLst/>
          </a:prstGeom>
          <a:gradFill flip="none" rotWithShape="1">
            <a:gsLst>
              <a:gs pos="54378">
                <a:schemeClr val="accent2">
                  <a:lumMod val="20000"/>
                  <a:lumOff val="80000"/>
                </a:schemeClr>
              </a:gs>
              <a:gs pos="19000">
                <a:schemeClr val="bg1">
                  <a:alpha val="69000"/>
                </a:schemeClr>
              </a:gs>
              <a:gs pos="93000">
                <a:schemeClr val="bg1">
                  <a:alpha val="69000"/>
                </a:schemeClr>
              </a:gs>
            </a:gsLst>
            <a:lin ang="9000000" scaled="0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</a:t>
            </a:r>
            <a:r>
              <a:rPr lang="en-US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</a:t>
            </a:r>
            <a:r>
              <a:rPr lang="bn-IN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bn-IN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bn-IN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 </a:t>
            </a:r>
            <a:r>
              <a:rPr lang="bn-IN" sz="2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</a:t>
            </a:r>
            <a:r>
              <a:rPr lang="bn-IN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bn-IN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bn-IN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এর পূর্ণরুপ লিখ। </a:t>
            </a:r>
            <a:r>
              <a:rPr lang="en-US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0" u="sng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75142" y="2264909"/>
            <a:ext cx="2771901" cy="338554"/>
          </a:xfrm>
          <a:prstGeom prst="rect">
            <a:avLst/>
          </a:prstGeom>
          <a:gradFill flip="none" rotWithShape="1">
            <a:gsLst>
              <a:gs pos="85000">
                <a:schemeClr val="bg1"/>
              </a:gs>
              <a:gs pos="94000">
                <a:srgbClr val="92D050"/>
              </a:gs>
              <a:gs pos="25000">
                <a:schemeClr val="bg1"/>
              </a:gs>
              <a:gs pos="19000">
                <a:schemeClr val="accent6">
                  <a:lumMod val="40000"/>
                  <a:lumOff val="60000"/>
                </a:schemeClr>
              </a:gs>
              <a:gs pos="7000">
                <a:srgbClr val="0070C0"/>
              </a:gs>
              <a:gs pos="100000">
                <a:srgbClr val="00B0F0"/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6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সময়ঃ</a:t>
            </a:r>
            <a:r>
              <a:rPr lang="en-US" sz="1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৩ </a:t>
            </a:r>
            <a:r>
              <a:rPr lang="en-US" sz="16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মিনিট</a:t>
            </a:r>
            <a:r>
              <a:rPr lang="bn-IN" sz="1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bn-IN" sz="16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063362"/>
            <a:ext cx="2438400" cy="2514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Frame 3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88145" y="637280"/>
            <a:ext cx="3120378" cy="523220"/>
          </a:xfrm>
          <a:prstGeom prst="rect">
            <a:avLst/>
          </a:prstGeom>
          <a:gradFill flip="none" rotWithShape="1">
            <a:gsLst>
              <a:gs pos="85000">
                <a:schemeClr val="bg1"/>
              </a:gs>
              <a:gs pos="94000">
                <a:srgbClr val="92D050"/>
              </a:gs>
              <a:gs pos="25000">
                <a:schemeClr val="bg1"/>
              </a:gs>
              <a:gs pos="19000">
                <a:schemeClr val="accent6">
                  <a:lumMod val="40000"/>
                  <a:lumOff val="60000"/>
                </a:schemeClr>
              </a:gs>
              <a:gs pos="7000">
                <a:srgbClr val="0070C0"/>
              </a:gs>
              <a:gs pos="100000">
                <a:srgbClr val="00B0F0"/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IN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 কাজ </a:t>
            </a:r>
            <a:endParaRPr lang="bn-IN" sz="28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34" y="246944"/>
            <a:ext cx="641933" cy="1276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77" y="232917"/>
            <a:ext cx="666322" cy="1252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" y="5407176"/>
            <a:ext cx="11895921" cy="139210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590800" y="2209800"/>
            <a:ext cx="0" cy="180856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08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0.00301 L 8.87962E-17 -2.22222E-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36 0.00185 L 3.90313E-18 1.4814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6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697261" y="1371796"/>
                <a:ext cx="3714902" cy="523220"/>
              </a:xfrm>
              <a:prstGeom prst="rect">
                <a:avLst/>
              </a:prstGeom>
              <a:gradFill flip="none" rotWithShape="1">
                <a:gsLst>
                  <a:gs pos="54378">
                    <a:schemeClr val="accent2">
                      <a:lumMod val="20000"/>
                      <a:lumOff val="80000"/>
                      <a:alpha val="2000"/>
                    </a:schemeClr>
                  </a:gs>
                  <a:gs pos="88000">
                    <a:schemeClr val="bg1">
                      <a:alpha val="69000"/>
                    </a:schemeClr>
                  </a:gs>
                  <a:gs pos="18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2400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২।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1</m:t>
                    </m:r>
                    <m:r>
                      <a:rPr lang="bn-IN" sz="24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bn-IN" sz="24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25</m:t>
                    </m:r>
                    <m:sSup>
                      <m:sSupPr>
                        <m:ctrlPr>
                          <a:rPr lang="en-US" sz="24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24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2800" u="sng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</a:t>
                </a:r>
                <a:r>
                  <a:rPr lang="en-US" sz="2800" u="sng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800" b="0" u="sng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261" y="1371796"/>
                <a:ext cx="3714902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8605" r="-87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417138" y="1902849"/>
                <a:ext cx="2523330" cy="400110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0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138" y="1902849"/>
                <a:ext cx="252333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377475" y="2200514"/>
                <a:ext cx="2463966" cy="400110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sz="20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75" y="2200514"/>
                <a:ext cx="2463966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375485" y="2493775"/>
                <a:ext cx="3253360" cy="400110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0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485" y="2493775"/>
                <a:ext cx="325336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393188" y="3098204"/>
                <a:ext cx="4696197" cy="461665"/>
              </a:xfrm>
              <a:prstGeom prst="rect">
                <a:avLst/>
              </a:prstGeom>
              <a:gradFill flip="none" rotWithShape="1">
                <a:gsLst>
                  <a:gs pos="88000">
                    <a:schemeClr val="bg1">
                      <a:alpha val="69000"/>
                    </a:schemeClr>
                  </a:gs>
                  <a:gs pos="18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bn-IN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গ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সা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গু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u="sng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188" y="3098204"/>
                <a:ext cx="4696197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105400" y="3539869"/>
                <a:ext cx="6691713" cy="907236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এবং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উৎপাদকগুলোর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সর্বোচ্চ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সাধারন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ঘাত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539869"/>
                <a:ext cx="6691713" cy="9072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2400" y="639484"/>
            <a:ext cx="5181600" cy="45088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52282" y="518231"/>
            <a:ext cx="4537645" cy="523220"/>
          </a:xfrm>
          <a:prstGeom prst="rect">
            <a:avLst/>
          </a:prstGeom>
          <a:gradFill flip="none" rotWithShape="1">
            <a:gsLst>
              <a:gs pos="87000">
                <a:schemeClr val="bg1"/>
              </a:gs>
              <a:gs pos="90000">
                <a:srgbClr val="92D050"/>
              </a:gs>
              <a:gs pos="23000">
                <a:schemeClr val="bg1"/>
              </a:gs>
              <a:gs pos="15000">
                <a:schemeClr val="accent6">
                  <a:lumMod val="40000"/>
                  <a:lumOff val="60000"/>
                </a:schemeClr>
              </a:gs>
              <a:gs pos="6000">
                <a:srgbClr val="0070C0"/>
              </a:gs>
              <a:gs pos="93000">
                <a:schemeClr val="accent1">
                  <a:lumMod val="75000"/>
                </a:schemeClr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IN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একক কাজের সমাধানঃ </a:t>
            </a:r>
            <a:endParaRPr lang="bn-IN" sz="2800" u="sng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2" name="Frame 3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2718" y="1559682"/>
            <a:ext cx="4951282" cy="1918836"/>
            <a:chOff x="1981200" y="1422035"/>
            <a:chExt cx="8487547" cy="1372360"/>
          </a:xfrm>
          <a:noFill/>
        </p:grpSpPr>
        <p:sp>
          <p:nvSpPr>
            <p:cNvPr id="19" name="Rectangle 18"/>
            <p:cNvSpPr/>
            <p:nvPr/>
          </p:nvSpPr>
          <p:spPr>
            <a:xfrm>
              <a:off x="1981200" y="1422035"/>
              <a:ext cx="8487547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bn-IN" sz="24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১। </a:t>
              </a:r>
              <a:r>
                <a:rPr lang="en-US" sz="200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গ</a:t>
              </a:r>
              <a:r>
                <a:rPr lang="bn-IN" sz="20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r>
                <a:rPr lang="en-US" sz="20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সা</a:t>
              </a:r>
              <a:r>
                <a:rPr lang="bn-IN" sz="20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r>
                <a:rPr lang="en-US" sz="20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গু</a:t>
              </a:r>
              <a:r>
                <a:rPr lang="bn-IN" sz="20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ঃ</a:t>
              </a:r>
              <a:r>
                <a:rPr lang="bn-IN" sz="20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20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গরিষ্ট সাধারন গুণনীয়ক</a:t>
              </a:r>
              <a:endParaRPr lang="en-US" sz="2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bn-IN" sz="20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(</a:t>
              </a:r>
              <a:r>
                <a:rPr lang="en-US" sz="2000" i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Highest common factor) </a:t>
              </a:r>
              <a:r>
                <a:rPr lang="en-US" sz="20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।</a:t>
              </a:r>
              <a:endParaRPr lang="bn-IN" sz="2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81200" y="2086509"/>
              <a:ext cx="8487547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bn-IN" sz="200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</a:t>
              </a:r>
              <a:r>
                <a:rPr lang="en-US" sz="200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ল</a:t>
              </a:r>
              <a:r>
                <a:rPr lang="bn-IN" sz="20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r>
                <a:rPr lang="en-US" sz="20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সা</a:t>
              </a:r>
              <a:r>
                <a:rPr lang="bn-IN" sz="20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r>
                <a:rPr lang="en-US" sz="20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গু</a:t>
              </a:r>
              <a:r>
                <a:rPr lang="bn-IN" sz="20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ঃ </a:t>
              </a:r>
              <a:r>
                <a:rPr lang="en-US" sz="20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20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লঘি</a:t>
              </a:r>
              <a:r>
                <a:rPr lang="bn-IN" sz="20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ষ্ট সাধারন গুণনি</a:t>
              </a:r>
              <a:r>
                <a:rPr lang="en-US" sz="20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ত</a:t>
              </a:r>
              <a:r>
                <a:rPr lang="bn-IN" sz="20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</a:t>
              </a:r>
              <a:endParaRPr lang="en-US" sz="2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bn-IN" sz="20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(</a:t>
              </a:r>
              <a:r>
                <a:rPr lang="en-US" sz="2000" i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Least common factor</a:t>
              </a:r>
              <a:r>
                <a:rPr lang="en-US" sz="20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 ।</a:t>
              </a:r>
              <a:endParaRPr lang="bn-IN" sz="2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334000" y="1398122"/>
            <a:ext cx="0" cy="24050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203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7" grpId="0" animBg="1"/>
          <p:bldP spid="28" grpId="0" animBg="1"/>
          <p:bldP spid="29" grpId="0" animBg="1"/>
          <p:bldP spid="23" grpId="0" animBg="1"/>
          <p:bldP spid="24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7" grpId="0" animBg="1"/>
          <p:bldP spid="28" grpId="0" animBg="1"/>
          <p:bldP spid="29" grpId="0" animBg="1"/>
          <p:bldP spid="23" grpId="0" animBg="1"/>
          <p:bldP spid="24" grpId="0" animBg="1"/>
          <p:bldP spid="18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68493" y="472455"/>
            <a:ext cx="3305947" cy="461665"/>
          </a:xfrm>
          <a:prstGeom prst="rect">
            <a:avLst/>
          </a:prstGeom>
          <a:gradFill flip="none" rotWithShape="1">
            <a:gsLst>
              <a:gs pos="87000">
                <a:schemeClr val="bg1"/>
              </a:gs>
              <a:gs pos="90000">
                <a:srgbClr val="92D050"/>
              </a:gs>
              <a:gs pos="20000">
                <a:schemeClr val="bg1"/>
              </a:gs>
              <a:gs pos="11000">
                <a:schemeClr val="accent6">
                  <a:lumMod val="40000"/>
                  <a:lumOff val="60000"/>
                </a:schemeClr>
              </a:gs>
              <a:gs pos="7000">
                <a:srgbClr val="0070C0"/>
              </a:gs>
              <a:gs pos="93000">
                <a:schemeClr val="accent1">
                  <a:lumMod val="75000"/>
                </a:schemeClr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</a:t>
            </a:r>
            <a:r>
              <a:rPr lang="bn-IN" sz="24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4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u="sng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bn-IN" sz="24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4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bn-IN" sz="24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নি</a:t>
            </a:r>
            <a:r>
              <a:rPr lang="en-US" sz="24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র্ণয়ঃ</a:t>
            </a:r>
            <a:r>
              <a:rPr lang="bn-IN" sz="24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bn-IN" sz="24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Frame 31"/>
          <p:cNvSpPr/>
          <p:nvPr/>
        </p:nvSpPr>
        <p:spPr>
          <a:xfrm>
            <a:off x="-31898" y="-7620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733800" y="271656"/>
            <a:ext cx="906076" cy="873585"/>
            <a:chOff x="1964812" y="3291657"/>
            <a:chExt cx="1738577" cy="1721750"/>
          </a:xfrm>
        </p:grpSpPr>
        <p:grpSp>
          <p:nvGrpSpPr>
            <p:cNvPr id="41" name="Group 40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48" name="Flowchart: Delay 47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53" name="Donut 52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Donut 53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5" name="Donut 44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Block Arc 45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02709" y="464581"/>
                <a:ext cx="8534400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94000">
                    <a:srgbClr val="92D050"/>
                  </a:gs>
                  <a:gs pos="14000">
                    <a:schemeClr val="bg1"/>
                  </a:gs>
                  <a:gs pos="6000">
                    <a:schemeClr val="accent6">
                      <a:lumMod val="40000"/>
                      <a:lumOff val="60000"/>
                    </a:schemeClr>
                  </a:gs>
                  <a:gs pos="0">
                    <a:srgbClr val="0070C0"/>
                  </a:gs>
                  <a:gs pos="100000">
                    <a:srgbClr val="00B0F0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       </a:t>
                </a:r>
                <a:r>
                  <a:rPr lang="en-US" sz="2400" dirty="0" err="1" smtClean="0"/>
                  <a:t>পাঠ্য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বইয়ের</a:t>
                </a:r>
                <a:r>
                  <a:rPr lang="en-US" sz="2400" dirty="0" smtClean="0"/>
                  <a:t> (২৬) </a:t>
                </a:r>
                <a:r>
                  <a:rPr lang="en-US" sz="2400" dirty="0" err="1" smtClean="0"/>
                  <a:t>নং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এবং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709" y="464581"/>
                <a:ext cx="8534400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2630" y="1269753"/>
                <a:ext cx="4966387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এবং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30" y="1269753"/>
                <a:ext cx="4966387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85242" y="1831269"/>
                <a:ext cx="3592108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১ম </a:t>
                </a:r>
                <a:r>
                  <a:rPr lang="en-US" sz="2400" dirty="0" err="1" smtClean="0"/>
                  <a:t>রাশি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42" y="1831269"/>
                <a:ext cx="359210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509" t="-1447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76137" y="2225691"/>
                <a:ext cx="2241113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137" y="2225691"/>
                <a:ext cx="2241113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13415" y="2582352"/>
                <a:ext cx="2834522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415" y="2582352"/>
                <a:ext cx="2834522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18216" y="3123740"/>
                <a:ext cx="3592108" cy="469487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২য় </a:t>
                </a:r>
                <a:r>
                  <a:rPr lang="en-US" sz="2400" dirty="0" err="1" smtClean="0"/>
                  <a:t>রাশি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16" y="3123740"/>
                <a:ext cx="3592108" cy="469487"/>
              </a:xfrm>
              <a:prstGeom prst="rect">
                <a:avLst/>
              </a:prstGeom>
              <a:blipFill rotWithShape="0">
                <a:blip r:embed="rId7"/>
                <a:stretch>
                  <a:fillRect l="-679" t="-14286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40203" y="1389315"/>
                <a:ext cx="3592108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৩য় </a:t>
                </a:r>
                <a:r>
                  <a:rPr lang="en-US" sz="2400" dirty="0" err="1" smtClean="0"/>
                  <a:t>রাশি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203" y="1389315"/>
                <a:ext cx="359210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679" t="-1447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48158" y="3506926"/>
                <a:ext cx="3537845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158" y="3506926"/>
                <a:ext cx="3537845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40085" y="3894951"/>
                <a:ext cx="3493652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085" y="3894951"/>
                <a:ext cx="3493652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35276" y="4295451"/>
                <a:ext cx="2834522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76" y="4295451"/>
                <a:ext cx="2834522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69909" y="1906914"/>
                <a:ext cx="2911968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909" y="1906914"/>
                <a:ext cx="2911968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18815" y="2351519"/>
                <a:ext cx="4129922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815" y="2351519"/>
                <a:ext cx="4129922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41675" y="2776449"/>
                <a:ext cx="4129922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675" y="2776449"/>
                <a:ext cx="4129922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90031" y="4624868"/>
                <a:ext cx="8337163" cy="550856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নির্ণয়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গ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সা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গু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31" y="4624868"/>
                <a:ext cx="8337163" cy="55085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46907" y="5085523"/>
                <a:ext cx="5578986" cy="461665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907" y="5085523"/>
                <a:ext cx="5578986" cy="461665"/>
              </a:xfrm>
              <a:prstGeom prst="rect">
                <a:avLst/>
              </a:prstGeom>
              <a:blipFill rotWithShape="0">
                <a:blip r:embed="rId1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523073" y="5413930"/>
                <a:ext cx="3974501" cy="461665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n w="0"/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n w="0"/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n w="0"/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n w="0"/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073" y="5413930"/>
                <a:ext cx="3974501" cy="461665"/>
              </a:xfrm>
              <a:prstGeom prst="rect">
                <a:avLst/>
              </a:prstGeom>
              <a:blipFill rotWithShape="0">
                <a:blip r:embed="rId1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729510" y="5768304"/>
                <a:ext cx="3363098" cy="461665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000"/>
                      <a:lumMod val="72000"/>
                      <a:lumOff val="28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n w="0"/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n w="0"/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n w="0"/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n w="0"/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510" y="5768304"/>
                <a:ext cx="3363098" cy="461665"/>
              </a:xfrm>
              <a:prstGeom prst="rect">
                <a:avLst/>
              </a:prstGeom>
              <a:blipFill rotWithShape="0">
                <a:blip r:embed="rId1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1709141" y="223961"/>
            <a:ext cx="906076" cy="873585"/>
            <a:chOff x="1964812" y="3291657"/>
            <a:chExt cx="1738577" cy="1721750"/>
          </a:xfrm>
        </p:grpSpPr>
        <p:grpSp>
          <p:nvGrpSpPr>
            <p:cNvPr id="36" name="Group 35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39" name="Flowchart: Delay 38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42" name="Donut 41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Donut 42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7" name="Donut 36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Block Arc 37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15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7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7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2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71411"/>
            <a:ext cx="2736523" cy="2053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19978" y="523812"/>
            <a:ext cx="2747577" cy="2305024"/>
          </a:xfrm>
          <a:prstGeom prst="rect">
            <a:avLst/>
          </a:prstGeom>
        </p:spPr>
      </p:pic>
      <p:sp>
        <p:nvSpPr>
          <p:cNvPr id="32" name="Frame 31"/>
          <p:cNvSpPr/>
          <p:nvPr/>
        </p:nvSpPr>
        <p:spPr>
          <a:xfrm>
            <a:off x="0" y="-26581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161858" y="1194413"/>
                <a:ext cx="4174427" cy="607218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/>
                  </a:gs>
                  <a:gs pos="94000">
                    <a:srgbClr val="92D050"/>
                  </a:gs>
                  <a:gs pos="25000">
                    <a:schemeClr val="bg1"/>
                  </a:gs>
                  <a:gs pos="19000">
                    <a:schemeClr val="accent6">
                      <a:lumMod val="40000"/>
                      <a:lumOff val="60000"/>
                    </a:schemeClr>
                  </a:gs>
                  <a:gs pos="7000">
                    <a:srgbClr val="0070C0"/>
                  </a:gs>
                  <a:gs pos="100000">
                    <a:srgbClr val="00B0F0"/>
                  </a:gs>
                </a:gsLst>
                <a:lin ang="19800000" scaled="0"/>
                <a:tileRect/>
              </a:gra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দলীয়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কাজ</m:t>
                      </m:r>
                      <m:r>
                        <a:rPr lang="en-US" sz="28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bn-IN" sz="2800" dirty="0">
                  <a:ln w="0"/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58" y="1194413"/>
                <a:ext cx="4174427" cy="6072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14400" y="2659559"/>
            <a:ext cx="10058401" cy="1570494"/>
            <a:chOff x="914400" y="2382494"/>
            <a:chExt cx="10058401" cy="1570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14400" y="2721048"/>
                  <a:ext cx="10058400" cy="1231940"/>
                </a:xfrm>
                <a:prstGeom prst="rect">
                  <a:avLst/>
                </a:prstGeom>
                <a:gradFill>
                  <a:gsLst>
                    <a:gs pos="85000">
                      <a:schemeClr val="bg1">
                        <a:alpha val="0"/>
                      </a:schemeClr>
                    </a:gs>
                    <a:gs pos="94000">
                      <a:srgbClr val="92D050"/>
                    </a:gs>
                    <a:gs pos="14000">
                      <a:schemeClr val="bg1"/>
                    </a:gs>
                    <a:gs pos="6000">
                      <a:schemeClr val="accent6">
                        <a:lumMod val="40000"/>
                        <a:lumOff val="60000"/>
                      </a:schemeClr>
                    </a:gs>
                    <a:gs pos="0">
                      <a:srgbClr val="0070C0"/>
                    </a:gs>
                    <a:gs pos="100000">
                      <a:srgbClr val="00B0F0"/>
                    </a:gs>
                  </a:gsLst>
                  <a:lin ang="19800000" scaled="0"/>
                </a:gra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        </a:t>
                  </a:r>
                  <a:r>
                    <a:rPr lang="en-US" sz="2400" dirty="0" err="1" smtClean="0"/>
                    <a:t>পাঠ্য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বইয়ের</a:t>
                  </a:r>
                  <a:r>
                    <a:rPr lang="en-US" sz="2400" dirty="0" smtClean="0"/>
                    <a:t> (২</a:t>
                  </a:r>
                  <a:r>
                    <a:rPr lang="bn-IN" sz="2400" dirty="0"/>
                    <a:t>৮</a:t>
                  </a:r>
                  <a:r>
                    <a:rPr lang="en-US" sz="2400" dirty="0" smtClean="0"/>
                    <a:t>) </a:t>
                  </a:r>
                  <a:r>
                    <a:rPr lang="en-US" sz="2400" dirty="0" err="1" smtClean="0"/>
                    <a:t>নং</a:t>
                  </a:r>
                  <a:r>
                    <a:rPr lang="en-US" sz="2400" dirty="0" smtClean="0"/>
                    <a:t> 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এবং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latin typeface="+mj-lt"/>
                    </a:rPr>
                    <a:t>                       </a:t>
                  </a:r>
                </a:p>
                <a:p>
                  <a:r>
                    <a:rPr lang="en-US" sz="2400" dirty="0" smtClean="0">
                      <a:latin typeface="+mj-lt"/>
                    </a:rPr>
                    <a:t>                                              ল. </a:t>
                  </a:r>
                  <a:r>
                    <a:rPr lang="en-US" sz="2400" dirty="0" err="1" smtClean="0">
                      <a:latin typeface="+mj-lt"/>
                    </a:rPr>
                    <a:t>সা</a:t>
                  </a:r>
                  <a:r>
                    <a:rPr lang="en-US" sz="2400" dirty="0" smtClean="0">
                      <a:latin typeface="+mj-lt"/>
                    </a:rPr>
                    <a:t>. </a:t>
                  </a:r>
                  <a:r>
                    <a:rPr lang="en-US" sz="2400" dirty="0" err="1" smtClean="0">
                      <a:latin typeface="+mj-lt"/>
                    </a:rPr>
                    <a:t>গু</a:t>
                  </a:r>
                  <a:r>
                    <a:rPr lang="en-US" sz="2400" dirty="0" smtClean="0">
                      <a:latin typeface="+mj-lt"/>
                    </a:rPr>
                    <a:t> </a:t>
                  </a:r>
                  <a:r>
                    <a:rPr lang="en-US" sz="2400" dirty="0" err="1" smtClean="0">
                      <a:latin typeface="+mj-lt"/>
                    </a:rPr>
                    <a:t>নির্ণয়</a:t>
                  </a:r>
                  <a:r>
                    <a:rPr lang="en-US" sz="2400" dirty="0" smtClean="0">
                      <a:latin typeface="+mj-lt"/>
                    </a:rPr>
                    <a:t> </a:t>
                  </a:r>
                  <a:r>
                    <a:rPr lang="en-US" sz="2400" dirty="0" err="1" smtClean="0">
                      <a:latin typeface="+mj-lt"/>
                    </a:rPr>
                    <a:t>কর</a:t>
                  </a:r>
                  <a:r>
                    <a:rPr lang="en-US" sz="2400" dirty="0" smtClean="0">
                      <a:latin typeface="+mj-lt"/>
                    </a:rPr>
                    <a:t>। </a:t>
                  </a:r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2721048"/>
                  <a:ext cx="10058400" cy="123194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5446" b="-8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914401" y="2382494"/>
              <a:ext cx="10058400" cy="338554"/>
            </a:xfrm>
            <a:prstGeom prst="rect">
              <a:avLst/>
            </a:prstGeom>
            <a:gradFill flip="none" rotWithShape="1">
              <a:gsLst>
                <a:gs pos="85000">
                  <a:schemeClr val="bg1"/>
                </a:gs>
                <a:gs pos="94000">
                  <a:srgbClr val="92D050"/>
                </a:gs>
                <a:gs pos="25000">
                  <a:schemeClr val="bg1"/>
                </a:gs>
                <a:gs pos="19000">
                  <a:schemeClr val="accent6">
                    <a:lumMod val="40000"/>
                    <a:lumOff val="60000"/>
                  </a:schemeClr>
                </a:gs>
                <a:gs pos="7000">
                  <a:srgbClr val="0070C0"/>
                </a:gs>
                <a:gs pos="100000">
                  <a:srgbClr val="00B0F0"/>
                </a:gs>
              </a:gsLst>
              <a:lin ang="19800000" scaled="0"/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u="sng" dirty="0" err="1" smtClean="0">
                  <a:ln w="0"/>
                  <a:solidFill>
                    <a:schemeClr val="tx2">
                      <a:lumMod val="50000"/>
                    </a:schemeClr>
                  </a:solidFill>
                </a:rPr>
                <a:t>সময়ঃ</a:t>
              </a:r>
              <a:r>
                <a:rPr lang="en-US" sz="1600" u="sng" dirty="0" smtClean="0">
                  <a:ln w="0"/>
                  <a:solidFill>
                    <a:schemeClr val="tx2">
                      <a:lumMod val="50000"/>
                    </a:schemeClr>
                  </a:solidFill>
                </a:rPr>
                <a:t> ৩ </a:t>
              </a:r>
              <a:r>
                <a:rPr lang="en-US" sz="1600" u="sng" dirty="0" err="1" smtClean="0">
                  <a:ln w="0"/>
                  <a:solidFill>
                    <a:schemeClr val="tx2">
                      <a:lumMod val="50000"/>
                    </a:schemeClr>
                  </a:solidFill>
                </a:rPr>
                <a:t>মিনিট</a:t>
              </a:r>
              <a:r>
                <a:rPr lang="bn-IN" sz="1600" u="sng" dirty="0" smtClean="0">
                  <a:ln w="0"/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endParaRPr lang="bn-IN" sz="1600" dirty="0">
                <a:ln w="0"/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" y="5407176"/>
            <a:ext cx="11895921" cy="139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2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3 0.0382 L 0.33307 -0.0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3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3912 L -0.30599 0.015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12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856233" y="402385"/>
            <a:ext cx="4784694" cy="523220"/>
          </a:xfrm>
          <a:prstGeom prst="rect">
            <a:avLst/>
          </a:prstGeom>
          <a:gradFill flip="none" rotWithShape="1">
            <a:gsLst>
              <a:gs pos="85000">
                <a:schemeClr val="bg1"/>
              </a:gs>
              <a:gs pos="94000">
                <a:srgbClr val="92D050"/>
              </a:gs>
              <a:gs pos="25000">
                <a:schemeClr val="bg1"/>
              </a:gs>
              <a:gs pos="19000">
                <a:schemeClr val="accent6">
                  <a:lumMod val="40000"/>
                  <a:lumOff val="60000"/>
                </a:schemeClr>
              </a:gs>
              <a:gs pos="7000">
                <a:srgbClr val="0070C0"/>
              </a:gs>
              <a:gs pos="100000">
                <a:srgbClr val="00B0F0"/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800" u="sng" dirty="0" err="1" smtClean="0">
                <a:ln w="0"/>
                <a:solidFill>
                  <a:schemeClr val="tx2">
                    <a:lumMod val="50000"/>
                  </a:schemeClr>
                </a:solidFill>
                <a:latin typeface="+mj-lt"/>
              </a:rPr>
              <a:t>দলীয়</a:t>
            </a:r>
            <a:r>
              <a:rPr lang="en-US" sz="2800" u="sng" dirty="0" smtClean="0">
                <a:ln w="0"/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u="sng" dirty="0" err="1" smtClean="0">
                <a:ln w="0"/>
                <a:solidFill>
                  <a:schemeClr val="tx2">
                    <a:lumMod val="50000"/>
                  </a:schemeClr>
                </a:solidFill>
                <a:latin typeface="+mj-lt"/>
              </a:rPr>
              <a:t>কজের</a:t>
            </a:r>
            <a:r>
              <a:rPr lang="en-US" sz="2800" u="sng" dirty="0" smtClean="0">
                <a:ln w="0"/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u="sng" dirty="0" err="1" smtClean="0">
                <a:ln w="0"/>
                <a:solidFill>
                  <a:schemeClr val="tx2">
                    <a:lumMod val="50000"/>
                  </a:schemeClr>
                </a:solidFill>
                <a:latin typeface="+mj-lt"/>
              </a:rPr>
              <a:t>সমাধান</a:t>
            </a:r>
            <a:r>
              <a:rPr lang="en-US" sz="2800" u="sng" dirty="0" smtClean="0">
                <a:ln w="0"/>
                <a:solidFill>
                  <a:schemeClr val="tx2">
                    <a:lumMod val="50000"/>
                  </a:schemeClr>
                </a:solidFill>
                <a:latin typeface="+mj-lt"/>
              </a:rPr>
              <a:t>।</a:t>
            </a:r>
            <a:endParaRPr lang="bn-IN" sz="2800" dirty="0">
              <a:ln w="0"/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11338" y="431086"/>
                <a:ext cx="8821071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94000">
                    <a:srgbClr val="92D050"/>
                  </a:gs>
                  <a:gs pos="14000">
                    <a:schemeClr val="bg1"/>
                  </a:gs>
                  <a:gs pos="6000">
                    <a:schemeClr val="accent6">
                      <a:lumMod val="40000"/>
                      <a:lumOff val="60000"/>
                    </a:schemeClr>
                  </a:gs>
                  <a:gs pos="0">
                    <a:srgbClr val="0070C0"/>
                  </a:gs>
                  <a:gs pos="100000">
                    <a:srgbClr val="00B0F0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/>
                    <a:latin typeface="+mj-lt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এবং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effectLst/>
                    <a:latin typeface="+mj-lt"/>
                  </a:rPr>
                  <a:t>                        </a:t>
                </a:r>
                <a:endParaRPr lang="en-US" sz="2400" dirty="0"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38" y="431086"/>
                <a:ext cx="8821071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-92523" y="74573"/>
            <a:ext cx="2696727" cy="13695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Frame 31"/>
          <p:cNvSpPr/>
          <p:nvPr/>
        </p:nvSpPr>
        <p:spPr>
          <a:xfrm>
            <a:off x="-886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136180" y="234795"/>
            <a:ext cx="906076" cy="873585"/>
            <a:chOff x="1964812" y="3291657"/>
            <a:chExt cx="1738577" cy="1721750"/>
          </a:xfrm>
        </p:grpSpPr>
        <p:grpSp>
          <p:nvGrpSpPr>
            <p:cNvPr id="41" name="Group 40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48" name="Flowchart: Delay 47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53" name="Donut 52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4" name="Donut 53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45" name="Donut 44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" name="Block Arc 45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9788" y="1241343"/>
                <a:ext cx="3780224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/>
                    <a:latin typeface="+mj-lt"/>
                  </a:rPr>
                  <a:t>        </a:t>
                </a:r>
                <a:r>
                  <a:rPr lang="bn-IN" sz="2400" dirty="0" smtClean="0">
                    <a:effectLst/>
                    <a:latin typeface="+mj-lt"/>
                  </a:rPr>
                  <a:t>১ম রাশি,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88" y="1241343"/>
                <a:ext cx="3780224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77104" y="1703008"/>
                <a:ext cx="4343400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/>
                    <a:latin typeface="+mj-lt"/>
                  </a:rPr>
                  <a:t>    </a:t>
                </a:r>
                <a14:m>
                  <m:oMath xmlns:m="http://schemas.openxmlformats.org/officeDocument/2006/math">
                    <m:r>
                      <a:rPr lang="bn-IN" sz="2400" b="0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bn-IN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IN" sz="2400" b="0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104" y="1703008"/>
                <a:ext cx="43434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2150" y="2254629"/>
                <a:ext cx="3780224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/>
                    <a:latin typeface="+mj-lt"/>
                  </a:rPr>
                  <a:t>        ২য়</a:t>
                </a:r>
                <a:r>
                  <a:rPr lang="bn-IN" sz="2400" dirty="0" smtClean="0">
                    <a:effectLst/>
                    <a:latin typeface="+mj-lt"/>
                  </a:rPr>
                  <a:t> রাশি,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50" y="2254629"/>
                <a:ext cx="3780224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447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80774" y="2669846"/>
                <a:ext cx="4343400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/>
                    <a:latin typeface="+mj-lt"/>
                  </a:rPr>
                  <a:t>    </a:t>
                </a:r>
                <a14:m>
                  <m:oMath xmlns:m="http://schemas.openxmlformats.org/officeDocument/2006/math">
                    <m:r>
                      <a:rPr lang="bn-IN" sz="2400" b="0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bn-IN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IN" sz="2400" b="0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endParaRPr lang="en-US" sz="2400" dirty="0"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774" y="2669846"/>
                <a:ext cx="434340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84284" y="1642229"/>
                <a:ext cx="3962400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/>
                    <a:latin typeface="+mj-lt"/>
                  </a:rPr>
                  <a:t>    ৪র্থ </a:t>
                </a:r>
                <a:r>
                  <a:rPr lang="en-US" sz="2400" dirty="0" err="1" smtClean="0">
                    <a:effectLst/>
                    <a:latin typeface="+mj-lt"/>
                  </a:rPr>
                  <a:t>রাশি</a:t>
                </a:r>
                <a:r>
                  <a:rPr lang="en-US" sz="2400" dirty="0" smtClean="0">
                    <a:effectLst/>
                    <a:latin typeface="+mj-lt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effectLst/>
                    <a:latin typeface="+mj-lt"/>
                  </a:rPr>
                  <a:t>                        </a:t>
                </a:r>
                <a:endParaRPr lang="en-US" sz="2400" dirty="0"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284" y="1642229"/>
                <a:ext cx="3962400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0720" y="3137898"/>
                <a:ext cx="3780224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/>
                    <a:latin typeface="+mj-lt"/>
                  </a:rPr>
                  <a:t>        ৩য়</a:t>
                </a:r>
                <a:r>
                  <a:rPr lang="bn-IN" sz="2400" dirty="0" smtClean="0">
                    <a:effectLst/>
                    <a:latin typeface="+mj-lt"/>
                  </a:rPr>
                  <a:t> রাশি,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20" y="3137898"/>
                <a:ext cx="3780224" cy="461665"/>
              </a:xfrm>
              <a:prstGeom prst="rect">
                <a:avLst/>
              </a:prstGeom>
              <a:blipFill rotWithShape="0">
                <a:blip r:embed="rId8"/>
                <a:stretch>
                  <a:fillRect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82467" y="3574590"/>
                <a:ext cx="3780224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/>
                    <a:latin typeface="+mj-lt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) (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467" y="3574590"/>
                <a:ext cx="3780224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55318" y="4036255"/>
                <a:ext cx="5532062" cy="461665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318" y="4036255"/>
                <a:ext cx="5532062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85526" y="4529970"/>
                <a:ext cx="11777874" cy="550856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নির্ণয়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ল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সা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গু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26" y="4529970"/>
                <a:ext cx="11777874" cy="55085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62200" y="5302571"/>
                <a:ext cx="5638800" cy="470000"/>
              </a:xfrm>
              <a:prstGeom prst="rect">
                <a:avLst/>
              </a:prstGeom>
              <a:gradFill>
                <a:gsLst>
                  <a:gs pos="85000">
                    <a:schemeClr val="bg1"/>
                  </a:gs>
                  <a:gs pos="14000">
                    <a:schemeClr val="bg1"/>
                  </a:gs>
                </a:gsLst>
                <a:lin ang="198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/>
                    <a:latin typeface="+mj-lt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effectLst/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effectLst/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400" b="1" i="1" smtClean="0">
                                <a:effectLst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  <m:t>𝒂𝒃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effectLst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 smtClean="0"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 smtClean="0">
                    <a:effectLst/>
                    <a:latin typeface="+mj-lt"/>
                  </a:rPr>
                  <a:t>                        </a:t>
                </a:r>
                <a:endParaRPr lang="en-US" sz="2400" dirty="0"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302571"/>
                <a:ext cx="5638800" cy="470000"/>
              </a:xfrm>
              <a:prstGeom prst="rect">
                <a:avLst/>
              </a:prstGeom>
              <a:blipFill rotWithShape="0">
                <a:blip r:embed="rId12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086600" y="2005464"/>
                <a:ext cx="4704621" cy="461665"/>
              </a:xfrm>
              <a:prstGeom prst="rect">
                <a:avLst/>
              </a:prstGeom>
              <a:gradFill flip="none" rotWithShape="1">
                <a:gsLst>
                  <a:gs pos="85000">
                    <a:schemeClr val="bg1">
                      <a:alpha val="69000"/>
                    </a:schemeClr>
                  </a:gs>
                  <a:gs pos="10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005464"/>
                <a:ext cx="4704621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2151166" y="221166"/>
            <a:ext cx="906076" cy="873585"/>
            <a:chOff x="1964812" y="3291657"/>
            <a:chExt cx="1738577" cy="1721750"/>
          </a:xfrm>
        </p:grpSpPr>
        <p:grpSp>
          <p:nvGrpSpPr>
            <p:cNvPr id="30" name="Group 29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34" name="Flowchart: Delay 33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36" name="Donut 35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37" name="Donut 36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31" name="Donut 30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8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37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decel="100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" decel="100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9" grpId="0" animBg="1"/>
          <p:bldP spid="21" grpId="0" animBg="1"/>
          <p:bldP spid="22" grpId="0" animBg="1"/>
          <p:bldP spid="23" grpId="0" animBg="1"/>
          <p:bldP spid="24" grpId="0" animBg="1"/>
          <p:bldP spid="27" grpId="0" animBg="1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37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decel="100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" decel="100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9" grpId="0" animBg="1"/>
          <p:bldP spid="21" grpId="0" animBg="1"/>
          <p:bldP spid="22" grpId="0" animBg="1"/>
          <p:bldP spid="23" grpId="0" animBg="1"/>
          <p:bldP spid="24" grpId="0" animBg="1"/>
          <p:bldP spid="27" grpId="0" animBg="1"/>
          <p:bldP spid="28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ame 3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76600" y="381000"/>
            <a:ext cx="6629400" cy="523220"/>
          </a:xfrm>
          <a:prstGeom prst="rect">
            <a:avLst/>
          </a:prstGeom>
          <a:gradFill flip="none" rotWithShape="1">
            <a:gsLst>
              <a:gs pos="85000">
                <a:schemeClr val="bg1"/>
              </a:gs>
              <a:gs pos="94000">
                <a:srgbClr val="92D050"/>
              </a:gs>
              <a:gs pos="25000">
                <a:schemeClr val="bg1"/>
              </a:gs>
              <a:gs pos="19000">
                <a:schemeClr val="accent6">
                  <a:lumMod val="40000"/>
                  <a:lumOff val="60000"/>
                </a:schemeClr>
              </a:gs>
              <a:gs pos="7000">
                <a:srgbClr val="0070C0"/>
              </a:gs>
              <a:gs pos="100000">
                <a:srgbClr val="00B0F0"/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IN" sz="2800" u="sng" dirty="0" smtClean="0">
                <a:ln w="0"/>
                <a:solidFill>
                  <a:schemeClr val="tx2">
                    <a:lumMod val="50000"/>
                  </a:schemeClr>
                </a:solidFill>
              </a:rPr>
              <a:t>মূল্যায়ন</a:t>
            </a:r>
            <a:r>
              <a:rPr lang="bn-IN" sz="28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bn-IN" sz="28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498693" y="206184"/>
            <a:ext cx="885060" cy="873585"/>
            <a:chOff x="1964812" y="3291657"/>
            <a:chExt cx="1738577" cy="1721750"/>
          </a:xfrm>
        </p:grpSpPr>
        <p:grpSp>
          <p:nvGrpSpPr>
            <p:cNvPr id="41" name="Group 40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48" name="Flowchart: Delay 47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53" name="Donut 52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Donut 53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5" name="Donut 44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Block Arc 45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" y="5407176"/>
            <a:ext cx="11895921" cy="1392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9832" y="1232085"/>
                <a:ext cx="8009721" cy="612155"/>
              </a:xfrm>
              <a:prstGeom prst="rect">
                <a:avLst/>
              </a:prstGeom>
              <a:gradFill flip="none" rotWithShape="1">
                <a:gsLst>
                  <a:gs pos="66000">
                    <a:schemeClr val="bg1">
                      <a:alpha val="69000"/>
                    </a:schemeClr>
                  </a:gs>
                  <a:gs pos="0">
                    <a:srgbClr val="0070C0">
                      <a:alpha val="74000"/>
                    </a:srgbClr>
                  </a:gs>
                  <a:gs pos="8000">
                    <a:schemeClr val="accent6">
                      <a:lumMod val="40000"/>
                      <a:lumOff val="60000"/>
                    </a:schemeClr>
                  </a:gs>
                  <a:gs pos="32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1</m:t>
                    </m:r>
                    <m:r>
                      <a:rPr lang="bn-IN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sSup>
                      <m:sSupPr>
                        <m:ctrlPr>
                          <a:rPr lang="bn-IN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bn-IN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এর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উৎপাদকে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বিশ্লেষন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নিচের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কোনটি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?  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8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32" y="1232085"/>
                <a:ext cx="8009721" cy="6121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28600" y="2007959"/>
                <a:ext cx="11358664" cy="461665"/>
              </a:xfrm>
              <a:prstGeom prst="rect">
                <a:avLst/>
              </a:prstGeom>
              <a:gradFill flip="none" rotWithShape="1">
                <a:gsLst>
                  <a:gs pos="66000">
                    <a:schemeClr val="bg1">
                      <a:alpha val="69000"/>
                    </a:schemeClr>
                  </a:gs>
                  <a:gs pos="32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bn-IN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IN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ক</m:t>
                        </m:r>
                      </m:e>
                    </m:d>
                    <m:r>
                      <a:rPr lang="bn-IN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bn-IN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d>
                      <m:dPr>
                        <m:ctrlP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খ</m:t>
                        </m:r>
                      </m:e>
                    </m:d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d>
                      <m:dPr>
                        <m:ctrlP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গ</m:t>
                        </m:r>
                      </m:e>
                    </m:d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d>
                      <m:dPr>
                        <m:ctrlP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ঘ</m:t>
                        </m:r>
                      </m:e>
                    </m:d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IN" sz="2400" b="0" cap="none" spc="0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07959"/>
                <a:ext cx="11358664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5789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43600" y="2667229"/>
                <a:ext cx="8458200" cy="612155"/>
              </a:xfrm>
              <a:prstGeom prst="rect">
                <a:avLst/>
              </a:prstGeom>
              <a:gradFill flip="none" rotWithShape="1">
                <a:gsLst>
                  <a:gs pos="66000">
                    <a:schemeClr val="bg1">
                      <a:alpha val="69000"/>
                    </a:schemeClr>
                  </a:gs>
                  <a:gs pos="32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bn-IN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bn-IN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IN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bn-IN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 −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এর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গ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সা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গু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কোনটি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?  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8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00" y="2667229"/>
                <a:ext cx="8458200" cy="61215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1064" y="3390513"/>
                <a:ext cx="11506200" cy="461665"/>
              </a:xfrm>
              <a:prstGeom prst="rect">
                <a:avLst/>
              </a:prstGeom>
              <a:gradFill flip="none" rotWithShape="1">
                <a:gsLst>
                  <a:gs pos="66000">
                    <a:schemeClr val="bg1">
                      <a:alpha val="69000"/>
                    </a:schemeClr>
                  </a:gs>
                  <a:gs pos="32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bn-IN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IN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ক</m:t>
                        </m:r>
                      </m:e>
                    </m:d>
                    <m:r>
                      <a:rPr lang="bn-IN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         </m:t>
                    </m:r>
                    <m:d>
                      <m:dPr>
                        <m:ctrlP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খ</m:t>
                        </m:r>
                      </m:e>
                    </m:d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     </m:t>
                    </m:r>
                    <m:d>
                      <m:dPr>
                        <m:ctrlP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গ</m:t>
                        </m:r>
                      </m:e>
                    </m:d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𝑎𝑏𝑐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          </m:t>
                    </m:r>
                    <m:d>
                      <m:dPr>
                        <m:ctrlP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cap="none" spc="0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ঘ</m:t>
                        </m:r>
                      </m:e>
                    </m:d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𝑎𝑏𝑐</m:t>
                    </m:r>
                    <m:r>
                      <a:rPr lang="en-US" sz="2400" b="0" i="1" cap="none" spc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                                        </m:t>
                    </m:r>
                  </m:oMath>
                </a14:m>
                <a:r>
                  <a:rPr lang="en-US" sz="2400" b="0" cap="none" spc="0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4" y="3390513"/>
                <a:ext cx="11506200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69832" y="3917292"/>
                <a:ext cx="8267700" cy="612155"/>
              </a:xfrm>
              <a:prstGeom prst="rect">
                <a:avLst/>
              </a:prstGeom>
              <a:gradFill flip="none" rotWithShape="1">
                <a:gsLst>
                  <a:gs pos="94631">
                    <a:schemeClr val="accent6">
                      <a:lumMod val="20000"/>
                      <a:lumOff val="80000"/>
                    </a:schemeClr>
                  </a:gs>
                  <a:gs pos="84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  <m:r>
                      <a:rPr lang="bn-IN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 −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এর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ল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সা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গু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কোনটি</m:t>
                    </m:r>
                    <m:r>
                      <a:rPr lang="en-US" sz="28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?  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28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32" y="3917292"/>
                <a:ext cx="8267700" cy="6121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567" y="4594561"/>
                <a:ext cx="11506200" cy="461665"/>
              </a:xfrm>
              <a:prstGeom prst="rect">
                <a:avLst/>
              </a:prstGeom>
              <a:gradFill flip="none" rotWithShape="1">
                <a:gsLst>
                  <a:gs pos="66000">
                    <a:schemeClr val="bg1">
                      <a:alpha val="69000"/>
                    </a:schemeClr>
                  </a:gs>
                  <a:gs pos="32000">
                    <a:schemeClr val="bg1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bn-IN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bn-IN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ক</m:t>
                          </m:r>
                        </m:e>
                      </m:d>
                      <m:r>
                        <a:rPr lang="bn-IN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bn-IN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      </m:t>
                      </m:r>
                      <m:d>
                        <m:dPr>
                          <m:ctrlP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খ</m:t>
                          </m:r>
                        </m:e>
                      </m:d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d>
                        <m:dPr>
                          <m:ctrlP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গ</m:t>
                          </m:r>
                        </m:e>
                      </m:d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cap="none" spc="0" smtClean="0">
                                  <a:ln w="0"/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cap="none" spc="0" smtClean="0">
                                  <a:ln w="0"/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cap="none" spc="0" smtClean="0">
                                  <a:ln w="0"/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cap="none" spc="0" smtClean="0">
                                  <a:ln w="0"/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cap="none" spc="0" smtClean="0">
                                  <a:ln w="0"/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cap="none" spc="0" smtClean="0">
                                  <a:ln w="0"/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d>
                        <m:dPr>
                          <m:ctrlP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ঘ</m:t>
                          </m:r>
                        </m:e>
                      </m:d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(</m:t>
                      </m:r>
                      <m:sSup>
                        <m:sSupPr>
                          <m:ctrlP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cap="none" spc="0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cap="none" spc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7" y="4594561"/>
                <a:ext cx="11506200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3216345" y="1892038"/>
            <a:ext cx="640080" cy="640080"/>
          </a:xfrm>
          <a:prstGeom prst="ellipse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75960" y="4529447"/>
            <a:ext cx="640080" cy="640080"/>
          </a:xfrm>
          <a:prstGeom prst="ellipse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3400" y="3301305"/>
            <a:ext cx="640080" cy="640080"/>
          </a:xfrm>
          <a:prstGeom prst="ellipse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92D050"/>
            </a:gs>
            <a:gs pos="48000">
              <a:schemeClr val="accent1">
                <a:lumMod val="20000"/>
                <a:lumOff val="80000"/>
              </a:schemeClr>
            </a:gs>
            <a:gs pos="13000">
              <a:schemeClr val="bg1"/>
            </a:gs>
            <a:gs pos="2000">
              <a:schemeClr val="accent4">
                <a:lumMod val="75000"/>
              </a:schemeClr>
            </a:gs>
            <a:gs pos="87000">
              <a:schemeClr val="bg1"/>
            </a:gs>
            <a:gs pos="97987">
              <a:schemeClr val="accent5">
                <a:lumMod val="75000"/>
              </a:schemeClr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04800"/>
            <a:ext cx="4495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2286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4818" y="4876800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36AD-BB8B-4544-93F7-5BA5E2E89C50}" type="datetime1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56" y="76200"/>
            <a:ext cx="2969887" cy="26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1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5" t="4956" r="6836" b="11080"/>
          <a:stretch/>
        </p:blipFill>
        <p:spPr>
          <a:xfrm>
            <a:off x="1947354" y="1081682"/>
            <a:ext cx="2209801" cy="2164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10100" y="516097"/>
            <a:ext cx="2971800" cy="5491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781" y="3429000"/>
            <a:ext cx="47460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আব্দুল মজিদ</a:t>
            </a:r>
            <a:endParaRPr lang="bn-IN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en-US" sz="28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abdulmazidjoy91@gmail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.com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2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01727779725</a:t>
            </a:r>
            <a:endParaRPr lang="en-US" sz="24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7240" y="3376231"/>
            <a:ext cx="4495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bn-IN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ল. সা. গু ও গ. সা. গু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৪.4 ।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01" y="1065206"/>
            <a:ext cx="2007279" cy="2083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6096000" y="1371600"/>
            <a:ext cx="0" cy="4698763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43600" y="1138985"/>
            <a:ext cx="304800" cy="44231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43600" y="5860660"/>
            <a:ext cx="304800" cy="44231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867400" y="2123471"/>
            <a:ext cx="0" cy="3085989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24600" y="2123471"/>
            <a:ext cx="0" cy="3085989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283805" y="4914441"/>
            <a:ext cx="304800" cy="44231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72755" y="1889391"/>
            <a:ext cx="304800" cy="44231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97612" y="4943614"/>
            <a:ext cx="304800" cy="44231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95553" y="1942652"/>
            <a:ext cx="304800" cy="44231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390"/>
            <a:ext cx="1591326" cy="11892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299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5">
                <a:lumMod val="40000"/>
                <a:lumOff val="60000"/>
              </a:schemeClr>
            </a:gs>
            <a:gs pos="44000">
              <a:srgbClr val="ECF1F9"/>
            </a:gs>
            <a:gs pos="0">
              <a:schemeClr val="bg1">
                <a:alpha val="48000"/>
              </a:schemeClr>
            </a:gs>
            <a:gs pos="73000">
              <a:schemeClr val="bg1">
                <a:alpha val="48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7" y="152400"/>
            <a:ext cx="4365325" cy="23856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11894" y="1434076"/>
            <a:ext cx="3168203" cy="654954"/>
          </a:xfrm>
          <a:prstGeom prst="roundRect">
            <a:avLst/>
          </a:prstGeom>
          <a:gradFill>
            <a:gsLst>
              <a:gs pos="8000">
                <a:srgbClr val="92D050">
                  <a:alpha val="99000"/>
                </a:srgbClr>
              </a:gs>
              <a:gs pos="41000">
                <a:schemeClr val="accent1">
                  <a:lumMod val="20000"/>
                  <a:lumOff val="80000"/>
                </a:schemeClr>
              </a:gs>
              <a:gs pos="87000">
                <a:schemeClr val="bg1">
                  <a:alpha val="48000"/>
                </a:schemeClr>
              </a:gs>
            </a:gsLst>
            <a:lin ang="13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99784" y="2538052"/>
                <a:ext cx="7113968" cy="2246769"/>
              </a:xfrm>
              <a:prstGeom prst="rect">
                <a:avLst/>
              </a:prstGeom>
              <a:gradFill>
                <a:gsLst>
                  <a:gs pos="49000">
                    <a:schemeClr val="bg1">
                      <a:alpha val="10000"/>
                    </a:schemeClr>
                  </a:gs>
                  <a:gs pos="87000">
                    <a:schemeClr val="bg1">
                      <a:alpha val="48000"/>
                    </a:schemeClr>
                  </a:gs>
                </a:gsLst>
                <a:lin ang="13200000" scaled="0"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𝑝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𝑄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2800" b="0" i="1" dirty="0" smtClean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𝑅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তিনটি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বীজগণিতীয়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রাশি।</m:t>
                      </m:r>
                    </m:oMath>
                  </m:oMathPara>
                </a14:m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ল.সা.গু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গ.সা.গু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নিয়মগুলো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 ও  Q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গ.সা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  P,Q,R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ল.সা.গু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784" y="2538052"/>
                <a:ext cx="7113968" cy="2246769"/>
              </a:xfrm>
              <a:prstGeom prst="rect">
                <a:avLst/>
              </a:prstGeom>
              <a:blipFill rotWithShape="0">
                <a:blip r:embed="rId4"/>
                <a:stretch>
                  <a:fillRect l="-1625" b="-6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39D-F039-488F-9584-39D09925D401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9/16/2020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Abdul Mazid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43" y="-82166"/>
            <a:ext cx="4365325" cy="2385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69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325" y="179797"/>
            <a:ext cx="851300" cy="22586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5" y="40112"/>
            <a:ext cx="11972121" cy="669145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240861" y="749700"/>
            <a:ext cx="10986916" cy="523220"/>
          </a:xfrm>
          <a:prstGeom prst="rect">
            <a:avLst/>
          </a:prstGeom>
          <a:gradFill flip="none" rotWithShape="1">
            <a:gsLst>
              <a:gs pos="52000">
                <a:schemeClr val="bg1">
                  <a:alpha val="0"/>
                </a:schemeClr>
              </a:gs>
              <a:gs pos="7000">
                <a:srgbClr val="0070C0"/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IN" sz="2800" u="sng" dirty="0" smtClean="0">
                <a:ln w="0"/>
                <a:solidFill>
                  <a:schemeClr val="bg1"/>
                </a:solidFill>
              </a:rPr>
              <a:t>সবাইকে অনেক ধন্যবাদ, ভালো থাকো ও নিরাপদে থাকো। </a:t>
            </a:r>
            <a:endParaRPr lang="bn-IN" sz="2800" dirty="0">
              <a:ln w="0"/>
              <a:solidFill>
                <a:schemeClr val="bg1"/>
              </a:solidFill>
            </a:endParaRPr>
          </a:p>
        </p:txBody>
      </p:sp>
      <p:sp>
        <p:nvSpPr>
          <p:cNvPr id="32" name="Frame 3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325" y="179797"/>
            <a:ext cx="904482" cy="19869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31202" y="574517"/>
            <a:ext cx="906076" cy="873585"/>
            <a:chOff x="1964812" y="3291657"/>
            <a:chExt cx="1738577" cy="1721750"/>
          </a:xfrm>
        </p:grpSpPr>
        <p:grpSp>
          <p:nvGrpSpPr>
            <p:cNvPr id="41" name="Group 40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48" name="Flowchart: Delay 47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53" name="Donut 52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Donut 53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5" name="Donut 44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Block Arc 45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" y="5407176"/>
            <a:ext cx="11895921" cy="139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bg1">
                <a:lumMod val="95000"/>
              </a:schemeClr>
            </a:gs>
            <a:gs pos="0">
              <a:schemeClr val="bg1"/>
            </a:gs>
            <a:gs pos="100000">
              <a:srgbClr val="00B0F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Flowchart: Terminator 38"/>
              <p:cNvSpPr/>
              <p:nvPr/>
            </p:nvSpPr>
            <p:spPr>
              <a:xfrm>
                <a:off x="2981408" y="3953685"/>
                <a:ext cx="6991297" cy="987910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19457"/>
                  <a:gd name="connsiteY0" fmla="*/ 0 h 21600"/>
                  <a:gd name="connsiteX1" fmla="*/ 18125 w 19457"/>
                  <a:gd name="connsiteY1" fmla="*/ 0 h 21600"/>
                  <a:gd name="connsiteX2" fmla="*/ 19326 w 19457"/>
                  <a:gd name="connsiteY2" fmla="*/ 10016 h 21600"/>
                  <a:gd name="connsiteX3" fmla="*/ 18125 w 19457"/>
                  <a:gd name="connsiteY3" fmla="*/ 21600 h 21600"/>
                  <a:gd name="connsiteX4" fmla="*/ 3475 w 19457"/>
                  <a:gd name="connsiteY4" fmla="*/ 21600 h 21600"/>
                  <a:gd name="connsiteX5" fmla="*/ 0 w 19457"/>
                  <a:gd name="connsiteY5" fmla="*/ 10800 h 21600"/>
                  <a:gd name="connsiteX6" fmla="*/ 3475 w 19457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7" h="21600">
                    <a:moveTo>
                      <a:pt x="3475" y="0"/>
                    </a:moveTo>
                    <a:lnTo>
                      <a:pt x="18125" y="0"/>
                    </a:lnTo>
                    <a:cubicBezTo>
                      <a:pt x="20044" y="0"/>
                      <a:pt x="19326" y="4051"/>
                      <a:pt x="19326" y="10016"/>
                    </a:cubicBezTo>
                    <a:cubicBezTo>
                      <a:pt x="19326" y="15981"/>
                      <a:pt x="20044" y="21600"/>
                      <a:pt x="18125" y="21600"/>
                    </a:cubicBezTo>
                    <a:lnTo>
                      <a:pt x="3475" y="21600"/>
                    </a:lnTo>
                    <a:cubicBezTo>
                      <a:pt x="1556" y="21600"/>
                      <a:pt x="0" y="16765"/>
                      <a:pt x="0" y="10800"/>
                    </a:cubicBezTo>
                    <a:cubicBezTo>
                      <a:pt x="0" y="4835"/>
                      <a:pt x="1556" y="0"/>
                      <a:pt x="3475" y="0"/>
                    </a:cubicBezTo>
                    <a:close/>
                  </a:path>
                </a:pathLst>
              </a:custGeom>
              <a:gradFill flip="none" rotWithShape="1">
                <a:gsLst>
                  <a:gs pos="85000">
                    <a:schemeClr val="bg1">
                      <a:lumMod val="95000"/>
                    </a:schemeClr>
                  </a:gs>
                  <a:gs pos="20000">
                    <a:schemeClr val="bg1"/>
                  </a:gs>
                  <a:gs pos="6000">
                    <a:srgbClr val="00B0F0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গরি</a:t>
                </a:r>
                <a:r>
                  <a:rPr lang="bn-IN" sz="3600" b="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ষ্ট সাধারন গু</a:t>
                </a:r>
                <a:r>
                  <a:rPr lang="en-US" sz="3600" b="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ণনিয়</a:t>
                </a:r>
                <a:r>
                  <a:rPr lang="bn-IN" sz="3600" b="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ক</a:t>
                </a:r>
                <a14:m>
                  <m:oMath xmlns:m="http://schemas.openxmlformats.org/officeDocument/2006/math">
                    <m:r>
                      <a:rPr lang="bn-I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. </m:t>
                    </m:r>
                    <m:r>
                      <a:rPr lang="bn-IN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সা</m:t>
                    </m:r>
                    <m:r>
                      <a:rPr lang="bn-IN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  <m:r>
                      <a:rPr lang="bn-IN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গু</m:t>
                    </m:r>
                    <m:r>
                      <a:rPr lang="bn-I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Flowchart: Terminator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408" y="3953685"/>
                <a:ext cx="6991297" cy="987910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19457"/>
                  <a:gd name="connsiteY0" fmla="*/ 0 h 21600"/>
                  <a:gd name="connsiteX1" fmla="*/ 18125 w 19457"/>
                  <a:gd name="connsiteY1" fmla="*/ 0 h 21600"/>
                  <a:gd name="connsiteX2" fmla="*/ 19326 w 19457"/>
                  <a:gd name="connsiteY2" fmla="*/ 10016 h 21600"/>
                  <a:gd name="connsiteX3" fmla="*/ 18125 w 19457"/>
                  <a:gd name="connsiteY3" fmla="*/ 21600 h 21600"/>
                  <a:gd name="connsiteX4" fmla="*/ 3475 w 19457"/>
                  <a:gd name="connsiteY4" fmla="*/ 21600 h 21600"/>
                  <a:gd name="connsiteX5" fmla="*/ 0 w 19457"/>
                  <a:gd name="connsiteY5" fmla="*/ 10800 h 21600"/>
                  <a:gd name="connsiteX6" fmla="*/ 3475 w 19457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7" h="21600">
                    <a:moveTo>
                      <a:pt x="3475" y="0"/>
                    </a:moveTo>
                    <a:lnTo>
                      <a:pt x="18125" y="0"/>
                    </a:lnTo>
                    <a:cubicBezTo>
                      <a:pt x="20044" y="0"/>
                      <a:pt x="19326" y="4051"/>
                      <a:pt x="19326" y="10016"/>
                    </a:cubicBezTo>
                    <a:cubicBezTo>
                      <a:pt x="19326" y="15981"/>
                      <a:pt x="20044" y="21600"/>
                      <a:pt x="18125" y="21600"/>
                    </a:cubicBezTo>
                    <a:lnTo>
                      <a:pt x="3475" y="21600"/>
                    </a:lnTo>
                    <a:cubicBezTo>
                      <a:pt x="1556" y="21600"/>
                      <a:pt x="0" y="16765"/>
                      <a:pt x="0" y="10800"/>
                    </a:cubicBezTo>
                    <a:cubicBezTo>
                      <a:pt x="0" y="4835"/>
                      <a:pt x="1556" y="0"/>
                      <a:pt x="3475" y="0"/>
                    </a:cubicBezTo>
                    <a:close/>
                  </a:path>
                </a:pathLst>
              </a:custGeom>
              <a:blipFill rotWithShape="0">
                <a:blip r:embed="rId2"/>
                <a:stretch>
                  <a:fillRect b="-5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lowchart: Terminator 37"/>
          <p:cNvSpPr/>
          <p:nvPr/>
        </p:nvSpPr>
        <p:spPr>
          <a:xfrm>
            <a:off x="3191793" y="3990399"/>
            <a:ext cx="6739903" cy="103893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19430"/>
              <a:gd name="connsiteY0" fmla="*/ 0 h 21600"/>
              <a:gd name="connsiteX1" fmla="*/ 18125 w 19430"/>
              <a:gd name="connsiteY1" fmla="*/ 0 h 21600"/>
              <a:gd name="connsiteX2" fmla="*/ 19281 w 19430"/>
              <a:gd name="connsiteY2" fmla="*/ 11359 h 21600"/>
              <a:gd name="connsiteX3" fmla="*/ 18125 w 19430"/>
              <a:gd name="connsiteY3" fmla="*/ 21600 h 21600"/>
              <a:gd name="connsiteX4" fmla="*/ 3475 w 19430"/>
              <a:gd name="connsiteY4" fmla="*/ 21600 h 21600"/>
              <a:gd name="connsiteX5" fmla="*/ 0 w 19430"/>
              <a:gd name="connsiteY5" fmla="*/ 10800 h 21600"/>
              <a:gd name="connsiteX6" fmla="*/ 3475 w 1943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19281" y="5394"/>
                  <a:pt x="19281" y="11359"/>
                </a:cubicBezTo>
                <a:cubicBezTo>
                  <a:pt x="19281" y="17324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gradFill flip="none" rotWithShape="1">
            <a:gsLst>
              <a:gs pos="85000">
                <a:schemeClr val="bg1">
                  <a:lumMod val="95000"/>
                </a:schemeClr>
              </a:gs>
              <a:gs pos="20000">
                <a:schemeClr val="bg1"/>
              </a:gs>
              <a:gs pos="6000">
                <a:srgbClr val="00B0F0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গুণনিয়কগুলোর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সংখ্যাটিকে আমরা কি বলি?</a:t>
            </a:r>
          </a:p>
        </p:txBody>
      </p:sp>
      <p:sp>
        <p:nvSpPr>
          <p:cNvPr id="51" name="Flowchart: Terminator 50"/>
          <p:cNvSpPr/>
          <p:nvPr/>
        </p:nvSpPr>
        <p:spPr>
          <a:xfrm>
            <a:off x="3058522" y="423779"/>
            <a:ext cx="6164436" cy="55000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476"/>
              <a:gd name="connsiteY0" fmla="*/ 0 h 21600"/>
              <a:gd name="connsiteX1" fmla="*/ 18125 w 20476"/>
              <a:gd name="connsiteY1" fmla="*/ 0 h 21600"/>
              <a:gd name="connsiteX2" fmla="*/ 20476 w 20476"/>
              <a:gd name="connsiteY2" fmla="*/ 10382 h 21600"/>
              <a:gd name="connsiteX3" fmla="*/ 18125 w 20476"/>
              <a:gd name="connsiteY3" fmla="*/ 21600 h 21600"/>
              <a:gd name="connsiteX4" fmla="*/ 3475 w 20476"/>
              <a:gd name="connsiteY4" fmla="*/ 21600 h 21600"/>
              <a:gd name="connsiteX5" fmla="*/ 0 w 20476"/>
              <a:gd name="connsiteY5" fmla="*/ 10800 h 21600"/>
              <a:gd name="connsiteX6" fmla="*/ 3475 w 20476"/>
              <a:gd name="connsiteY6" fmla="*/ 0 h 21600"/>
              <a:gd name="connsiteX0" fmla="*/ 3475 w 19524"/>
              <a:gd name="connsiteY0" fmla="*/ 0 h 21600"/>
              <a:gd name="connsiteX1" fmla="*/ 18125 w 19524"/>
              <a:gd name="connsiteY1" fmla="*/ 0 h 21600"/>
              <a:gd name="connsiteX2" fmla="*/ 19432 w 19524"/>
              <a:gd name="connsiteY2" fmla="*/ 9546 h 21600"/>
              <a:gd name="connsiteX3" fmla="*/ 18125 w 19524"/>
              <a:gd name="connsiteY3" fmla="*/ 21600 h 21600"/>
              <a:gd name="connsiteX4" fmla="*/ 3475 w 19524"/>
              <a:gd name="connsiteY4" fmla="*/ 21600 h 21600"/>
              <a:gd name="connsiteX5" fmla="*/ 0 w 19524"/>
              <a:gd name="connsiteY5" fmla="*/ 10800 h 21600"/>
              <a:gd name="connsiteX6" fmla="*/ 3475 w 19524"/>
              <a:gd name="connsiteY6" fmla="*/ 0 h 21600"/>
              <a:gd name="connsiteX0" fmla="*/ 3475 w 19618"/>
              <a:gd name="connsiteY0" fmla="*/ 0 h 21600"/>
              <a:gd name="connsiteX1" fmla="*/ 18125 w 19618"/>
              <a:gd name="connsiteY1" fmla="*/ 0 h 21600"/>
              <a:gd name="connsiteX2" fmla="*/ 19566 w 19618"/>
              <a:gd name="connsiteY2" fmla="*/ 8292 h 21600"/>
              <a:gd name="connsiteX3" fmla="*/ 18125 w 19618"/>
              <a:gd name="connsiteY3" fmla="*/ 21600 h 21600"/>
              <a:gd name="connsiteX4" fmla="*/ 3475 w 19618"/>
              <a:gd name="connsiteY4" fmla="*/ 21600 h 21600"/>
              <a:gd name="connsiteX5" fmla="*/ 0 w 19618"/>
              <a:gd name="connsiteY5" fmla="*/ 10800 h 21600"/>
              <a:gd name="connsiteX6" fmla="*/ 3475 w 19618"/>
              <a:gd name="connsiteY6" fmla="*/ 0 h 21600"/>
              <a:gd name="connsiteX0" fmla="*/ 3475 w 19816"/>
              <a:gd name="connsiteY0" fmla="*/ 0 h 21600"/>
              <a:gd name="connsiteX1" fmla="*/ 18125 w 19816"/>
              <a:gd name="connsiteY1" fmla="*/ 0 h 21600"/>
              <a:gd name="connsiteX2" fmla="*/ 19807 w 19816"/>
              <a:gd name="connsiteY2" fmla="*/ 10383 h 21600"/>
              <a:gd name="connsiteX3" fmla="*/ 18125 w 19816"/>
              <a:gd name="connsiteY3" fmla="*/ 21600 h 21600"/>
              <a:gd name="connsiteX4" fmla="*/ 3475 w 19816"/>
              <a:gd name="connsiteY4" fmla="*/ 21600 h 21600"/>
              <a:gd name="connsiteX5" fmla="*/ 0 w 19816"/>
              <a:gd name="connsiteY5" fmla="*/ 10800 h 21600"/>
              <a:gd name="connsiteX6" fmla="*/ 3475 w 19816"/>
              <a:gd name="connsiteY6" fmla="*/ 0 h 21600"/>
              <a:gd name="connsiteX0" fmla="*/ 1870 w 18211"/>
              <a:gd name="connsiteY0" fmla="*/ 0 h 21600"/>
              <a:gd name="connsiteX1" fmla="*/ 16520 w 18211"/>
              <a:gd name="connsiteY1" fmla="*/ 0 h 21600"/>
              <a:gd name="connsiteX2" fmla="*/ 18202 w 18211"/>
              <a:gd name="connsiteY2" fmla="*/ 10383 h 21600"/>
              <a:gd name="connsiteX3" fmla="*/ 16520 w 18211"/>
              <a:gd name="connsiteY3" fmla="*/ 21600 h 21600"/>
              <a:gd name="connsiteX4" fmla="*/ 1870 w 18211"/>
              <a:gd name="connsiteY4" fmla="*/ 21600 h 21600"/>
              <a:gd name="connsiteX5" fmla="*/ 1 w 18211"/>
              <a:gd name="connsiteY5" fmla="*/ 9964 h 21600"/>
              <a:gd name="connsiteX6" fmla="*/ 1870 w 18211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11" h="21600">
                <a:moveTo>
                  <a:pt x="1870" y="0"/>
                </a:moveTo>
                <a:lnTo>
                  <a:pt x="16520" y="0"/>
                </a:lnTo>
                <a:cubicBezTo>
                  <a:pt x="18439" y="0"/>
                  <a:pt x="18202" y="4418"/>
                  <a:pt x="18202" y="10383"/>
                </a:cubicBezTo>
                <a:cubicBezTo>
                  <a:pt x="18202" y="16348"/>
                  <a:pt x="18439" y="21600"/>
                  <a:pt x="16520" y="21600"/>
                </a:cubicBezTo>
                <a:lnTo>
                  <a:pt x="1870" y="21600"/>
                </a:lnTo>
                <a:cubicBezTo>
                  <a:pt x="-49" y="21600"/>
                  <a:pt x="1" y="15929"/>
                  <a:pt x="1" y="9964"/>
                </a:cubicBezTo>
                <a:cubicBezTo>
                  <a:pt x="1" y="3999"/>
                  <a:pt x="-49" y="0"/>
                  <a:pt x="1870" y="0"/>
                </a:cubicBezTo>
                <a:close/>
              </a:path>
            </a:pathLst>
          </a:custGeom>
          <a:gradFill flip="none" rotWithShape="1">
            <a:gsLst>
              <a:gs pos="85000">
                <a:schemeClr val="bg1">
                  <a:lumMod val="95000"/>
                </a:schemeClr>
              </a:gs>
              <a:gs pos="20000">
                <a:schemeClr val="bg1"/>
              </a:gs>
              <a:gs pos="6000">
                <a:srgbClr val="00B0F0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নিচে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রিঃ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Flowchart: Terminator 43"/>
              <p:cNvSpPr/>
              <p:nvPr/>
            </p:nvSpPr>
            <p:spPr>
              <a:xfrm>
                <a:off x="3779235" y="1446907"/>
                <a:ext cx="4509014" cy="697460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19156"/>
                  <a:gd name="connsiteY0" fmla="*/ 0 h 21600"/>
                  <a:gd name="connsiteX1" fmla="*/ 18125 w 19156"/>
                  <a:gd name="connsiteY1" fmla="*/ 0 h 21600"/>
                  <a:gd name="connsiteX2" fmla="*/ 18698 w 19156"/>
                  <a:gd name="connsiteY2" fmla="*/ 10800 h 21600"/>
                  <a:gd name="connsiteX3" fmla="*/ 18125 w 19156"/>
                  <a:gd name="connsiteY3" fmla="*/ 21600 h 21600"/>
                  <a:gd name="connsiteX4" fmla="*/ 3475 w 19156"/>
                  <a:gd name="connsiteY4" fmla="*/ 21600 h 21600"/>
                  <a:gd name="connsiteX5" fmla="*/ 0 w 19156"/>
                  <a:gd name="connsiteY5" fmla="*/ 10800 h 21600"/>
                  <a:gd name="connsiteX6" fmla="*/ 3475 w 19156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56" h="21600">
                    <a:moveTo>
                      <a:pt x="3475" y="0"/>
                    </a:moveTo>
                    <a:lnTo>
                      <a:pt x="18125" y="0"/>
                    </a:lnTo>
                    <a:cubicBezTo>
                      <a:pt x="20044" y="0"/>
                      <a:pt x="18698" y="4835"/>
                      <a:pt x="18698" y="10800"/>
                    </a:cubicBezTo>
                    <a:cubicBezTo>
                      <a:pt x="18698" y="16765"/>
                      <a:pt x="20044" y="21600"/>
                      <a:pt x="18125" y="21600"/>
                    </a:cubicBezTo>
                    <a:lnTo>
                      <a:pt x="3475" y="21600"/>
                    </a:lnTo>
                    <a:cubicBezTo>
                      <a:pt x="1556" y="21600"/>
                      <a:pt x="0" y="16765"/>
                      <a:pt x="0" y="10800"/>
                    </a:cubicBezTo>
                    <a:cubicBezTo>
                      <a:pt x="0" y="4835"/>
                      <a:pt x="1556" y="0"/>
                      <a:pt x="3475" y="0"/>
                    </a:cubicBezTo>
                    <a:close/>
                  </a:path>
                </a:pathLst>
              </a:custGeom>
              <a:gradFill flip="none" rotWithShape="1">
                <a:gsLst>
                  <a:gs pos="85000">
                    <a:schemeClr val="bg1">
                      <a:lumMod val="95000"/>
                    </a:schemeClr>
                  </a:gs>
                  <a:gs pos="2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,</m:t>
                      </m:r>
                      <m:r>
                        <a:rPr lang="b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b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b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,</m:t>
                      </m:r>
                      <m:r>
                        <a:rPr lang="b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  <m:r>
                        <a:rPr lang="b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9</m:t>
                      </m:r>
                      <m:r>
                        <a:rPr lang="b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18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Flowchart: Terminator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235" y="1446907"/>
                <a:ext cx="4509014" cy="697460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19156"/>
                  <a:gd name="connsiteY0" fmla="*/ 0 h 21600"/>
                  <a:gd name="connsiteX1" fmla="*/ 18125 w 19156"/>
                  <a:gd name="connsiteY1" fmla="*/ 0 h 21600"/>
                  <a:gd name="connsiteX2" fmla="*/ 18698 w 19156"/>
                  <a:gd name="connsiteY2" fmla="*/ 10800 h 21600"/>
                  <a:gd name="connsiteX3" fmla="*/ 18125 w 19156"/>
                  <a:gd name="connsiteY3" fmla="*/ 21600 h 21600"/>
                  <a:gd name="connsiteX4" fmla="*/ 3475 w 19156"/>
                  <a:gd name="connsiteY4" fmla="*/ 21600 h 21600"/>
                  <a:gd name="connsiteX5" fmla="*/ 0 w 19156"/>
                  <a:gd name="connsiteY5" fmla="*/ 10800 h 21600"/>
                  <a:gd name="connsiteX6" fmla="*/ 3475 w 19156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56" h="21600">
                    <a:moveTo>
                      <a:pt x="3475" y="0"/>
                    </a:moveTo>
                    <a:lnTo>
                      <a:pt x="18125" y="0"/>
                    </a:lnTo>
                    <a:cubicBezTo>
                      <a:pt x="20044" y="0"/>
                      <a:pt x="18698" y="4835"/>
                      <a:pt x="18698" y="10800"/>
                    </a:cubicBezTo>
                    <a:cubicBezTo>
                      <a:pt x="18698" y="16765"/>
                      <a:pt x="20044" y="21600"/>
                      <a:pt x="18125" y="21600"/>
                    </a:cubicBezTo>
                    <a:lnTo>
                      <a:pt x="3475" y="21600"/>
                    </a:lnTo>
                    <a:cubicBezTo>
                      <a:pt x="1556" y="21600"/>
                      <a:pt x="0" y="16765"/>
                      <a:pt x="0" y="10800"/>
                    </a:cubicBezTo>
                    <a:cubicBezTo>
                      <a:pt x="0" y="4835"/>
                      <a:pt x="1556" y="0"/>
                      <a:pt x="3475" y="0"/>
                    </a:cubicBezTo>
                    <a:close/>
                  </a:path>
                </a:pathLst>
              </a:cu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lowchart: Terminator 29"/>
              <p:cNvSpPr/>
              <p:nvPr/>
            </p:nvSpPr>
            <p:spPr>
              <a:xfrm>
                <a:off x="3774033" y="2201846"/>
                <a:ext cx="4519417" cy="734094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19263"/>
                  <a:gd name="connsiteY0" fmla="*/ 0 h 21600"/>
                  <a:gd name="connsiteX1" fmla="*/ 18125 w 19263"/>
                  <a:gd name="connsiteY1" fmla="*/ 0 h 21600"/>
                  <a:gd name="connsiteX2" fmla="*/ 18957 w 19263"/>
                  <a:gd name="connsiteY2" fmla="*/ 12037 h 21600"/>
                  <a:gd name="connsiteX3" fmla="*/ 18125 w 19263"/>
                  <a:gd name="connsiteY3" fmla="*/ 21600 h 21600"/>
                  <a:gd name="connsiteX4" fmla="*/ 3475 w 19263"/>
                  <a:gd name="connsiteY4" fmla="*/ 21600 h 21600"/>
                  <a:gd name="connsiteX5" fmla="*/ 0 w 19263"/>
                  <a:gd name="connsiteY5" fmla="*/ 10800 h 21600"/>
                  <a:gd name="connsiteX6" fmla="*/ 3475 w 19263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63" h="21600">
                    <a:moveTo>
                      <a:pt x="3475" y="0"/>
                    </a:moveTo>
                    <a:lnTo>
                      <a:pt x="18125" y="0"/>
                    </a:lnTo>
                    <a:cubicBezTo>
                      <a:pt x="20044" y="0"/>
                      <a:pt x="18957" y="6072"/>
                      <a:pt x="18957" y="12037"/>
                    </a:cubicBezTo>
                    <a:cubicBezTo>
                      <a:pt x="18957" y="18002"/>
                      <a:pt x="20044" y="21600"/>
                      <a:pt x="18125" y="21600"/>
                    </a:cubicBezTo>
                    <a:lnTo>
                      <a:pt x="3475" y="21600"/>
                    </a:lnTo>
                    <a:cubicBezTo>
                      <a:pt x="1556" y="21600"/>
                      <a:pt x="0" y="16765"/>
                      <a:pt x="0" y="10800"/>
                    </a:cubicBezTo>
                    <a:cubicBezTo>
                      <a:pt x="0" y="4835"/>
                      <a:pt x="1556" y="0"/>
                      <a:pt x="3475" y="0"/>
                    </a:cubicBezTo>
                    <a:close/>
                  </a:path>
                </a:pathLst>
              </a:custGeom>
              <a:gradFill flip="none" rotWithShape="1">
                <a:gsLst>
                  <a:gs pos="85000">
                    <a:schemeClr val="bg1">
                      <a:lumMod val="95000"/>
                    </a:schemeClr>
                  </a:gs>
                  <a:gs pos="2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12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Flowchart: Terminator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033" y="2201846"/>
                <a:ext cx="4519417" cy="734094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19263"/>
                  <a:gd name="connsiteY0" fmla="*/ 0 h 21600"/>
                  <a:gd name="connsiteX1" fmla="*/ 18125 w 19263"/>
                  <a:gd name="connsiteY1" fmla="*/ 0 h 21600"/>
                  <a:gd name="connsiteX2" fmla="*/ 18957 w 19263"/>
                  <a:gd name="connsiteY2" fmla="*/ 12037 h 21600"/>
                  <a:gd name="connsiteX3" fmla="*/ 18125 w 19263"/>
                  <a:gd name="connsiteY3" fmla="*/ 21600 h 21600"/>
                  <a:gd name="connsiteX4" fmla="*/ 3475 w 19263"/>
                  <a:gd name="connsiteY4" fmla="*/ 21600 h 21600"/>
                  <a:gd name="connsiteX5" fmla="*/ 0 w 19263"/>
                  <a:gd name="connsiteY5" fmla="*/ 10800 h 21600"/>
                  <a:gd name="connsiteX6" fmla="*/ 3475 w 19263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63" h="21600">
                    <a:moveTo>
                      <a:pt x="3475" y="0"/>
                    </a:moveTo>
                    <a:lnTo>
                      <a:pt x="18125" y="0"/>
                    </a:lnTo>
                    <a:cubicBezTo>
                      <a:pt x="20044" y="0"/>
                      <a:pt x="18957" y="6072"/>
                      <a:pt x="18957" y="12037"/>
                    </a:cubicBezTo>
                    <a:cubicBezTo>
                      <a:pt x="18957" y="18002"/>
                      <a:pt x="20044" y="21600"/>
                      <a:pt x="18125" y="21600"/>
                    </a:cubicBezTo>
                    <a:lnTo>
                      <a:pt x="3475" y="21600"/>
                    </a:lnTo>
                    <a:cubicBezTo>
                      <a:pt x="1556" y="21600"/>
                      <a:pt x="0" y="16765"/>
                      <a:pt x="0" y="10800"/>
                    </a:cubicBezTo>
                    <a:cubicBezTo>
                      <a:pt x="0" y="4835"/>
                      <a:pt x="1556" y="0"/>
                      <a:pt x="3475" y="0"/>
                    </a:cubicBez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8660" y="152687"/>
            <a:ext cx="2745113" cy="6552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Flowchart: Terminator 42"/>
              <p:cNvSpPr/>
              <p:nvPr/>
            </p:nvSpPr>
            <p:spPr>
              <a:xfrm>
                <a:off x="1898219" y="2109683"/>
                <a:ext cx="2230956" cy="865765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19311"/>
                  <a:gd name="connsiteY0" fmla="*/ 0 h 21600"/>
                  <a:gd name="connsiteX1" fmla="*/ 18125 w 19311"/>
                  <a:gd name="connsiteY1" fmla="*/ 0 h 21600"/>
                  <a:gd name="connsiteX2" fmla="*/ 19059 w 19311"/>
                  <a:gd name="connsiteY2" fmla="*/ 11078 h 21600"/>
                  <a:gd name="connsiteX3" fmla="*/ 18125 w 19311"/>
                  <a:gd name="connsiteY3" fmla="*/ 21600 h 21600"/>
                  <a:gd name="connsiteX4" fmla="*/ 3475 w 19311"/>
                  <a:gd name="connsiteY4" fmla="*/ 21600 h 21600"/>
                  <a:gd name="connsiteX5" fmla="*/ 0 w 19311"/>
                  <a:gd name="connsiteY5" fmla="*/ 10800 h 21600"/>
                  <a:gd name="connsiteX6" fmla="*/ 3475 w 19311"/>
                  <a:gd name="connsiteY6" fmla="*/ 0 h 21600"/>
                  <a:gd name="connsiteX0" fmla="*/ 1215 w 17051"/>
                  <a:gd name="connsiteY0" fmla="*/ 0 h 21600"/>
                  <a:gd name="connsiteX1" fmla="*/ 15865 w 17051"/>
                  <a:gd name="connsiteY1" fmla="*/ 0 h 21600"/>
                  <a:gd name="connsiteX2" fmla="*/ 16799 w 17051"/>
                  <a:gd name="connsiteY2" fmla="*/ 11078 h 21600"/>
                  <a:gd name="connsiteX3" fmla="*/ 15865 w 17051"/>
                  <a:gd name="connsiteY3" fmla="*/ 21600 h 21600"/>
                  <a:gd name="connsiteX4" fmla="*/ 1215 w 17051"/>
                  <a:gd name="connsiteY4" fmla="*/ 21600 h 21600"/>
                  <a:gd name="connsiteX5" fmla="*/ 226 w 17051"/>
                  <a:gd name="connsiteY5" fmla="*/ 11101 h 21600"/>
                  <a:gd name="connsiteX6" fmla="*/ 1215 w 17051"/>
                  <a:gd name="connsiteY6" fmla="*/ 0 h 21600"/>
                  <a:gd name="connsiteX0" fmla="*/ 1439 w 17275"/>
                  <a:gd name="connsiteY0" fmla="*/ 0 h 21600"/>
                  <a:gd name="connsiteX1" fmla="*/ 16089 w 17275"/>
                  <a:gd name="connsiteY1" fmla="*/ 0 h 21600"/>
                  <a:gd name="connsiteX2" fmla="*/ 17023 w 17275"/>
                  <a:gd name="connsiteY2" fmla="*/ 11078 h 21600"/>
                  <a:gd name="connsiteX3" fmla="*/ 16089 w 17275"/>
                  <a:gd name="connsiteY3" fmla="*/ 21600 h 21600"/>
                  <a:gd name="connsiteX4" fmla="*/ 1439 w 17275"/>
                  <a:gd name="connsiteY4" fmla="*/ 21600 h 21600"/>
                  <a:gd name="connsiteX5" fmla="*/ 73 w 17275"/>
                  <a:gd name="connsiteY5" fmla="*/ 10499 h 21600"/>
                  <a:gd name="connsiteX6" fmla="*/ 1439 w 17275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75" h="21600">
                    <a:moveTo>
                      <a:pt x="1439" y="0"/>
                    </a:moveTo>
                    <a:lnTo>
                      <a:pt x="16089" y="0"/>
                    </a:lnTo>
                    <a:cubicBezTo>
                      <a:pt x="18008" y="0"/>
                      <a:pt x="17023" y="5113"/>
                      <a:pt x="17023" y="11078"/>
                    </a:cubicBezTo>
                    <a:cubicBezTo>
                      <a:pt x="17023" y="17043"/>
                      <a:pt x="18008" y="21600"/>
                      <a:pt x="16089" y="21600"/>
                    </a:cubicBezTo>
                    <a:lnTo>
                      <a:pt x="1439" y="21600"/>
                    </a:lnTo>
                    <a:cubicBezTo>
                      <a:pt x="-480" y="21600"/>
                      <a:pt x="73" y="16464"/>
                      <a:pt x="73" y="10499"/>
                    </a:cubicBezTo>
                    <a:cubicBezTo>
                      <a:pt x="73" y="4534"/>
                      <a:pt x="-480" y="0"/>
                      <a:pt x="1439" y="0"/>
                    </a:cubicBez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2">
                      <a:lumMod val="20000"/>
                      <a:lumOff val="80000"/>
                    </a:schemeClr>
                  </a:gs>
                  <a:gs pos="2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18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গুণনিয়ক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Flowchart: Terminator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219" y="2109683"/>
                <a:ext cx="2230956" cy="865765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19311"/>
                  <a:gd name="connsiteY0" fmla="*/ 0 h 21600"/>
                  <a:gd name="connsiteX1" fmla="*/ 18125 w 19311"/>
                  <a:gd name="connsiteY1" fmla="*/ 0 h 21600"/>
                  <a:gd name="connsiteX2" fmla="*/ 19059 w 19311"/>
                  <a:gd name="connsiteY2" fmla="*/ 11078 h 21600"/>
                  <a:gd name="connsiteX3" fmla="*/ 18125 w 19311"/>
                  <a:gd name="connsiteY3" fmla="*/ 21600 h 21600"/>
                  <a:gd name="connsiteX4" fmla="*/ 3475 w 19311"/>
                  <a:gd name="connsiteY4" fmla="*/ 21600 h 21600"/>
                  <a:gd name="connsiteX5" fmla="*/ 0 w 19311"/>
                  <a:gd name="connsiteY5" fmla="*/ 10800 h 21600"/>
                  <a:gd name="connsiteX6" fmla="*/ 3475 w 19311"/>
                  <a:gd name="connsiteY6" fmla="*/ 0 h 21600"/>
                  <a:gd name="connsiteX0" fmla="*/ 1215 w 17051"/>
                  <a:gd name="connsiteY0" fmla="*/ 0 h 21600"/>
                  <a:gd name="connsiteX1" fmla="*/ 15865 w 17051"/>
                  <a:gd name="connsiteY1" fmla="*/ 0 h 21600"/>
                  <a:gd name="connsiteX2" fmla="*/ 16799 w 17051"/>
                  <a:gd name="connsiteY2" fmla="*/ 11078 h 21600"/>
                  <a:gd name="connsiteX3" fmla="*/ 15865 w 17051"/>
                  <a:gd name="connsiteY3" fmla="*/ 21600 h 21600"/>
                  <a:gd name="connsiteX4" fmla="*/ 1215 w 17051"/>
                  <a:gd name="connsiteY4" fmla="*/ 21600 h 21600"/>
                  <a:gd name="connsiteX5" fmla="*/ 226 w 17051"/>
                  <a:gd name="connsiteY5" fmla="*/ 11101 h 21600"/>
                  <a:gd name="connsiteX6" fmla="*/ 1215 w 17051"/>
                  <a:gd name="connsiteY6" fmla="*/ 0 h 21600"/>
                  <a:gd name="connsiteX0" fmla="*/ 1439 w 17275"/>
                  <a:gd name="connsiteY0" fmla="*/ 0 h 21600"/>
                  <a:gd name="connsiteX1" fmla="*/ 16089 w 17275"/>
                  <a:gd name="connsiteY1" fmla="*/ 0 h 21600"/>
                  <a:gd name="connsiteX2" fmla="*/ 17023 w 17275"/>
                  <a:gd name="connsiteY2" fmla="*/ 11078 h 21600"/>
                  <a:gd name="connsiteX3" fmla="*/ 16089 w 17275"/>
                  <a:gd name="connsiteY3" fmla="*/ 21600 h 21600"/>
                  <a:gd name="connsiteX4" fmla="*/ 1439 w 17275"/>
                  <a:gd name="connsiteY4" fmla="*/ 21600 h 21600"/>
                  <a:gd name="connsiteX5" fmla="*/ 73 w 17275"/>
                  <a:gd name="connsiteY5" fmla="*/ 10499 h 21600"/>
                  <a:gd name="connsiteX6" fmla="*/ 1439 w 17275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75" h="21600">
                    <a:moveTo>
                      <a:pt x="1439" y="0"/>
                    </a:moveTo>
                    <a:lnTo>
                      <a:pt x="16089" y="0"/>
                    </a:lnTo>
                    <a:cubicBezTo>
                      <a:pt x="18008" y="0"/>
                      <a:pt x="17023" y="5113"/>
                      <a:pt x="17023" y="11078"/>
                    </a:cubicBezTo>
                    <a:cubicBezTo>
                      <a:pt x="17023" y="17043"/>
                      <a:pt x="18008" y="21600"/>
                      <a:pt x="16089" y="21600"/>
                    </a:cubicBezTo>
                    <a:lnTo>
                      <a:pt x="1439" y="21600"/>
                    </a:lnTo>
                    <a:cubicBezTo>
                      <a:pt x="-480" y="21600"/>
                      <a:pt x="73" y="16464"/>
                      <a:pt x="73" y="10499"/>
                    </a:cubicBezTo>
                    <a:cubicBezTo>
                      <a:pt x="73" y="4534"/>
                      <a:pt x="-480" y="0"/>
                      <a:pt x="1439" y="0"/>
                    </a:cubicBez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Flowchart: Terminator 28"/>
              <p:cNvSpPr/>
              <p:nvPr/>
            </p:nvSpPr>
            <p:spPr>
              <a:xfrm>
                <a:off x="1879116" y="1379466"/>
                <a:ext cx="2262489" cy="777636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19884"/>
                  <a:gd name="connsiteY0" fmla="*/ 0 h 21600"/>
                  <a:gd name="connsiteX1" fmla="*/ 18125 w 19884"/>
                  <a:gd name="connsiteY1" fmla="*/ 0 h 21600"/>
                  <a:gd name="connsiteX2" fmla="*/ 19881 w 19884"/>
                  <a:gd name="connsiteY2" fmla="*/ 10800 h 21600"/>
                  <a:gd name="connsiteX3" fmla="*/ 18125 w 19884"/>
                  <a:gd name="connsiteY3" fmla="*/ 21600 h 21600"/>
                  <a:gd name="connsiteX4" fmla="*/ 3475 w 19884"/>
                  <a:gd name="connsiteY4" fmla="*/ 21600 h 21600"/>
                  <a:gd name="connsiteX5" fmla="*/ 0 w 19884"/>
                  <a:gd name="connsiteY5" fmla="*/ 10800 h 21600"/>
                  <a:gd name="connsiteX6" fmla="*/ 3475 w 19884"/>
                  <a:gd name="connsiteY6" fmla="*/ 0 h 21600"/>
                  <a:gd name="connsiteX0" fmla="*/ 1302 w 17711"/>
                  <a:gd name="connsiteY0" fmla="*/ 0 h 21600"/>
                  <a:gd name="connsiteX1" fmla="*/ 15952 w 17711"/>
                  <a:gd name="connsiteY1" fmla="*/ 0 h 21600"/>
                  <a:gd name="connsiteX2" fmla="*/ 17708 w 17711"/>
                  <a:gd name="connsiteY2" fmla="*/ 10800 h 21600"/>
                  <a:gd name="connsiteX3" fmla="*/ 15952 w 17711"/>
                  <a:gd name="connsiteY3" fmla="*/ 21600 h 21600"/>
                  <a:gd name="connsiteX4" fmla="*/ 1302 w 17711"/>
                  <a:gd name="connsiteY4" fmla="*/ 21600 h 21600"/>
                  <a:gd name="connsiteX5" fmla="*/ 154 w 17711"/>
                  <a:gd name="connsiteY5" fmla="*/ 10499 h 21600"/>
                  <a:gd name="connsiteX6" fmla="*/ 1302 w 17711"/>
                  <a:gd name="connsiteY6" fmla="*/ 0 h 21600"/>
                  <a:gd name="connsiteX0" fmla="*/ 1630 w 18039"/>
                  <a:gd name="connsiteY0" fmla="*/ 0 h 21600"/>
                  <a:gd name="connsiteX1" fmla="*/ 16280 w 18039"/>
                  <a:gd name="connsiteY1" fmla="*/ 0 h 21600"/>
                  <a:gd name="connsiteX2" fmla="*/ 18036 w 18039"/>
                  <a:gd name="connsiteY2" fmla="*/ 10800 h 21600"/>
                  <a:gd name="connsiteX3" fmla="*/ 16280 w 18039"/>
                  <a:gd name="connsiteY3" fmla="*/ 21600 h 21600"/>
                  <a:gd name="connsiteX4" fmla="*/ 1630 w 18039"/>
                  <a:gd name="connsiteY4" fmla="*/ 21600 h 21600"/>
                  <a:gd name="connsiteX5" fmla="*/ 17 w 18039"/>
                  <a:gd name="connsiteY5" fmla="*/ 12306 h 21600"/>
                  <a:gd name="connsiteX6" fmla="*/ 1630 w 18039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39" h="21600">
                    <a:moveTo>
                      <a:pt x="1630" y="0"/>
                    </a:moveTo>
                    <a:lnTo>
                      <a:pt x="16280" y="0"/>
                    </a:lnTo>
                    <a:cubicBezTo>
                      <a:pt x="18199" y="0"/>
                      <a:pt x="18036" y="4835"/>
                      <a:pt x="18036" y="10800"/>
                    </a:cubicBezTo>
                    <a:cubicBezTo>
                      <a:pt x="18036" y="16765"/>
                      <a:pt x="18199" y="21600"/>
                      <a:pt x="16280" y="21600"/>
                    </a:cubicBezTo>
                    <a:lnTo>
                      <a:pt x="1630" y="21600"/>
                    </a:lnTo>
                    <a:cubicBezTo>
                      <a:pt x="-289" y="21600"/>
                      <a:pt x="17" y="18271"/>
                      <a:pt x="17" y="12306"/>
                    </a:cubicBezTo>
                    <a:cubicBezTo>
                      <a:pt x="17" y="6341"/>
                      <a:pt x="-289" y="0"/>
                      <a:pt x="1630" y="0"/>
                    </a:cubicBez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2">
                      <a:lumMod val="20000"/>
                      <a:lumOff val="80000"/>
                    </a:schemeClr>
                  </a:gs>
                  <a:gs pos="2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গুণনিয়ক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Flowchart: Terminator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116" y="1379466"/>
                <a:ext cx="2262489" cy="777636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19884"/>
                  <a:gd name="connsiteY0" fmla="*/ 0 h 21600"/>
                  <a:gd name="connsiteX1" fmla="*/ 18125 w 19884"/>
                  <a:gd name="connsiteY1" fmla="*/ 0 h 21600"/>
                  <a:gd name="connsiteX2" fmla="*/ 19881 w 19884"/>
                  <a:gd name="connsiteY2" fmla="*/ 10800 h 21600"/>
                  <a:gd name="connsiteX3" fmla="*/ 18125 w 19884"/>
                  <a:gd name="connsiteY3" fmla="*/ 21600 h 21600"/>
                  <a:gd name="connsiteX4" fmla="*/ 3475 w 19884"/>
                  <a:gd name="connsiteY4" fmla="*/ 21600 h 21600"/>
                  <a:gd name="connsiteX5" fmla="*/ 0 w 19884"/>
                  <a:gd name="connsiteY5" fmla="*/ 10800 h 21600"/>
                  <a:gd name="connsiteX6" fmla="*/ 3475 w 19884"/>
                  <a:gd name="connsiteY6" fmla="*/ 0 h 21600"/>
                  <a:gd name="connsiteX0" fmla="*/ 1302 w 17711"/>
                  <a:gd name="connsiteY0" fmla="*/ 0 h 21600"/>
                  <a:gd name="connsiteX1" fmla="*/ 15952 w 17711"/>
                  <a:gd name="connsiteY1" fmla="*/ 0 h 21600"/>
                  <a:gd name="connsiteX2" fmla="*/ 17708 w 17711"/>
                  <a:gd name="connsiteY2" fmla="*/ 10800 h 21600"/>
                  <a:gd name="connsiteX3" fmla="*/ 15952 w 17711"/>
                  <a:gd name="connsiteY3" fmla="*/ 21600 h 21600"/>
                  <a:gd name="connsiteX4" fmla="*/ 1302 w 17711"/>
                  <a:gd name="connsiteY4" fmla="*/ 21600 h 21600"/>
                  <a:gd name="connsiteX5" fmla="*/ 154 w 17711"/>
                  <a:gd name="connsiteY5" fmla="*/ 10499 h 21600"/>
                  <a:gd name="connsiteX6" fmla="*/ 1302 w 17711"/>
                  <a:gd name="connsiteY6" fmla="*/ 0 h 21600"/>
                  <a:gd name="connsiteX0" fmla="*/ 1630 w 18039"/>
                  <a:gd name="connsiteY0" fmla="*/ 0 h 21600"/>
                  <a:gd name="connsiteX1" fmla="*/ 16280 w 18039"/>
                  <a:gd name="connsiteY1" fmla="*/ 0 h 21600"/>
                  <a:gd name="connsiteX2" fmla="*/ 18036 w 18039"/>
                  <a:gd name="connsiteY2" fmla="*/ 10800 h 21600"/>
                  <a:gd name="connsiteX3" fmla="*/ 16280 w 18039"/>
                  <a:gd name="connsiteY3" fmla="*/ 21600 h 21600"/>
                  <a:gd name="connsiteX4" fmla="*/ 1630 w 18039"/>
                  <a:gd name="connsiteY4" fmla="*/ 21600 h 21600"/>
                  <a:gd name="connsiteX5" fmla="*/ 17 w 18039"/>
                  <a:gd name="connsiteY5" fmla="*/ 12306 h 21600"/>
                  <a:gd name="connsiteX6" fmla="*/ 1630 w 18039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39" h="21600">
                    <a:moveTo>
                      <a:pt x="1630" y="0"/>
                    </a:moveTo>
                    <a:lnTo>
                      <a:pt x="16280" y="0"/>
                    </a:lnTo>
                    <a:cubicBezTo>
                      <a:pt x="18199" y="0"/>
                      <a:pt x="18036" y="4835"/>
                      <a:pt x="18036" y="10800"/>
                    </a:cubicBezTo>
                    <a:cubicBezTo>
                      <a:pt x="18036" y="16765"/>
                      <a:pt x="18199" y="21600"/>
                      <a:pt x="16280" y="21600"/>
                    </a:cubicBezTo>
                    <a:lnTo>
                      <a:pt x="1630" y="21600"/>
                    </a:lnTo>
                    <a:cubicBezTo>
                      <a:pt x="-289" y="21600"/>
                      <a:pt x="17" y="18271"/>
                      <a:pt x="17" y="12306"/>
                    </a:cubicBezTo>
                    <a:cubicBezTo>
                      <a:pt x="17" y="6341"/>
                      <a:pt x="-289" y="0"/>
                      <a:pt x="1630" y="0"/>
                    </a:cubicBez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lowchart: Terminator 20"/>
              <p:cNvSpPr/>
              <p:nvPr/>
            </p:nvSpPr>
            <p:spPr>
              <a:xfrm>
                <a:off x="1816323" y="3037654"/>
                <a:ext cx="7337465" cy="726369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273"/>
                  <a:gd name="connsiteY0" fmla="*/ 0 h 21600"/>
                  <a:gd name="connsiteX1" fmla="*/ 18125 w 20273"/>
                  <a:gd name="connsiteY1" fmla="*/ 0 h 21600"/>
                  <a:gd name="connsiteX2" fmla="*/ 20273 w 20273"/>
                  <a:gd name="connsiteY2" fmla="*/ 11067 h 21600"/>
                  <a:gd name="connsiteX3" fmla="*/ 18125 w 20273"/>
                  <a:gd name="connsiteY3" fmla="*/ 21600 h 21600"/>
                  <a:gd name="connsiteX4" fmla="*/ 3475 w 20273"/>
                  <a:gd name="connsiteY4" fmla="*/ 21600 h 21600"/>
                  <a:gd name="connsiteX5" fmla="*/ 0 w 20273"/>
                  <a:gd name="connsiteY5" fmla="*/ 10800 h 21600"/>
                  <a:gd name="connsiteX6" fmla="*/ 3475 w 20273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73" h="21600">
                    <a:moveTo>
                      <a:pt x="3475" y="0"/>
                    </a:moveTo>
                    <a:lnTo>
                      <a:pt x="18125" y="0"/>
                    </a:lnTo>
                    <a:cubicBezTo>
                      <a:pt x="20044" y="0"/>
                      <a:pt x="20273" y="5102"/>
                      <a:pt x="20273" y="11067"/>
                    </a:cubicBezTo>
                    <a:cubicBezTo>
                      <a:pt x="20273" y="17032"/>
                      <a:pt x="20044" y="21600"/>
                      <a:pt x="18125" y="21600"/>
                    </a:cubicBezTo>
                    <a:lnTo>
                      <a:pt x="3475" y="21600"/>
                    </a:lnTo>
                    <a:cubicBezTo>
                      <a:pt x="1556" y="21600"/>
                      <a:pt x="0" y="16765"/>
                      <a:pt x="0" y="10800"/>
                    </a:cubicBezTo>
                    <a:cubicBezTo>
                      <a:pt x="0" y="4835"/>
                      <a:pt x="1556" y="0"/>
                      <a:pt x="3475" y="0"/>
                    </a:cubicBezTo>
                    <a:close/>
                  </a:path>
                </a:pathLst>
              </a:custGeom>
              <a:gradFill flip="none" rotWithShape="1">
                <a:gsLst>
                  <a:gs pos="4000">
                    <a:schemeClr val="accent1">
                      <a:lumMod val="20000"/>
                      <a:lumOff val="80000"/>
                    </a:schemeClr>
                  </a:gs>
                  <a:gs pos="39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bn-I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bn-I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সাধারন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গুণনিয়ক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হলো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I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bn-I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bn-I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Flowchart: Terminator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323" y="3037654"/>
                <a:ext cx="7337465" cy="726369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273"/>
                  <a:gd name="connsiteY0" fmla="*/ 0 h 21600"/>
                  <a:gd name="connsiteX1" fmla="*/ 18125 w 20273"/>
                  <a:gd name="connsiteY1" fmla="*/ 0 h 21600"/>
                  <a:gd name="connsiteX2" fmla="*/ 20273 w 20273"/>
                  <a:gd name="connsiteY2" fmla="*/ 11067 h 21600"/>
                  <a:gd name="connsiteX3" fmla="*/ 18125 w 20273"/>
                  <a:gd name="connsiteY3" fmla="*/ 21600 h 21600"/>
                  <a:gd name="connsiteX4" fmla="*/ 3475 w 20273"/>
                  <a:gd name="connsiteY4" fmla="*/ 21600 h 21600"/>
                  <a:gd name="connsiteX5" fmla="*/ 0 w 20273"/>
                  <a:gd name="connsiteY5" fmla="*/ 10800 h 21600"/>
                  <a:gd name="connsiteX6" fmla="*/ 3475 w 20273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73" h="21600">
                    <a:moveTo>
                      <a:pt x="3475" y="0"/>
                    </a:moveTo>
                    <a:lnTo>
                      <a:pt x="18125" y="0"/>
                    </a:lnTo>
                    <a:cubicBezTo>
                      <a:pt x="20044" y="0"/>
                      <a:pt x="20273" y="5102"/>
                      <a:pt x="20273" y="11067"/>
                    </a:cubicBezTo>
                    <a:cubicBezTo>
                      <a:pt x="20273" y="17032"/>
                      <a:pt x="20044" y="21600"/>
                      <a:pt x="18125" y="21600"/>
                    </a:cubicBezTo>
                    <a:lnTo>
                      <a:pt x="3475" y="21600"/>
                    </a:lnTo>
                    <a:cubicBezTo>
                      <a:pt x="1556" y="21600"/>
                      <a:pt x="0" y="16765"/>
                      <a:pt x="0" y="10800"/>
                    </a:cubicBezTo>
                    <a:cubicBezTo>
                      <a:pt x="0" y="4835"/>
                      <a:pt x="1556" y="0"/>
                      <a:pt x="3475" y="0"/>
                    </a:cubicBez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5485056" y="2330509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529127" y="1545267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044634" y="1545267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055131" y="2330509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31741" y="1554949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58073" y="2307839"/>
            <a:ext cx="484922" cy="4734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382000" y="3200400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ame 3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00064" y="216797"/>
            <a:ext cx="985248" cy="1019100"/>
            <a:chOff x="1964812" y="3291657"/>
            <a:chExt cx="1738577" cy="1721750"/>
          </a:xfrm>
        </p:grpSpPr>
        <p:grpSp>
          <p:nvGrpSpPr>
            <p:cNvPr id="11" name="Group 10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46" name="Flowchart: Delay 45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55" name="Donut 54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Donut 55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5" name="Donut 14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97248" y="3558081"/>
            <a:ext cx="1680441" cy="1721750"/>
            <a:chOff x="1964812" y="3291657"/>
            <a:chExt cx="1738577" cy="1721750"/>
          </a:xfrm>
        </p:grpSpPr>
        <p:grpSp>
          <p:nvGrpSpPr>
            <p:cNvPr id="59" name="Group 58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62" name="Flowchart: Delay 61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64" name="Donut 63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Donut 64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0" name="Donut 59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Block Arc 60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0152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4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9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2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8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" presetClass="entr" presetSubtype="8" fill="hold" grpId="0" nodeType="click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9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9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8" grpId="0" animBg="1"/>
          <p:bldP spid="38" grpId="1" animBg="1"/>
          <p:bldP spid="51" grpId="0" animBg="1"/>
          <p:bldP spid="44" grpId="0" animBg="1"/>
          <p:bldP spid="30" grpId="0" animBg="1"/>
          <p:bldP spid="43" grpId="0" animBg="1"/>
          <p:bldP spid="29" grpId="0" animBg="1"/>
          <p:bldP spid="21" grpId="0" animBg="1"/>
          <p:bldP spid="31" grpId="0" animBg="1"/>
          <p:bldP spid="35" grpId="0" animBg="1"/>
          <p:bldP spid="36" grpId="0" animBg="1"/>
          <p:bldP spid="37" grpId="0" animBg="1"/>
          <p:bldP spid="27" grpId="0" animBg="1"/>
          <p:bldP spid="28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4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9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2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8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8" grpId="0" animBg="1"/>
          <p:bldP spid="38" grpId="1" animBg="1"/>
          <p:bldP spid="51" grpId="0" animBg="1"/>
          <p:bldP spid="44" grpId="0" animBg="1"/>
          <p:bldP spid="30" grpId="0" animBg="1"/>
          <p:bldP spid="43" grpId="0" animBg="1"/>
          <p:bldP spid="29" grpId="0" animBg="1"/>
          <p:bldP spid="21" grpId="0" animBg="1"/>
          <p:bldP spid="31" grpId="0" animBg="1"/>
          <p:bldP spid="35" grpId="0" animBg="1"/>
          <p:bldP spid="36" grpId="0" animBg="1"/>
          <p:bldP spid="37" grpId="0" animBg="1"/>
          <p:bldP spid="27" grpId="0" animBg="1"/>
          <p:bldP spid="28" grpId="0" animBg="1"/>
          <p:bldP spid="33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68460">
              <a:schemeClr val="bg1"/>
            </a:gs>
            <a:gs pos="0">
              <a:schemeClr val="accent4">
                <a:lumMod val="40000"/>
                <a:lumOff val="60000"/>
              </a:schemeClr>
            </a:gs>
            <a:gs pos="24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lowchart: Terminator 50"/>
          <p:cNvSpPr/>
          <p:nvPr/>
        </p:nvSpPr>
        <p:spPr>
          <a:xfrm>
            <a:off x="2401826" y="309978"/>
            <a:ext cx="4837174" cy="55000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476"/>
              <a:gd name="connsiteY0" fmla="*/ 0 h 21600"/>
              <a:gd name="connsiteX1" fmla="*/ 18125 w 20476"/>
              <a:gd name="connsiteY1" fmla="*/ 0 h 21600"/>
              <a:gd name="connsiteX2" fmla="*/ 20476 w 20476"/>
              <a:gd name="connsiteY2" fmla="*/ 10382 h 21600"/>
              <a:gd name="connsiteX3" fmla="*/ 18125 w 20476"/>
              <a:gd name="connsiteY3" fmla="*/ 21600 h 21600"/>
              <a:gd name="connsiteX4" fmla="*/ 3475 w 20476"/>
              <a:gd name="connsiteY4" fmla="*/ 21600 h 21600"/>
              <a:gd name="connsiteX5" fmla="*/ 0 w 20476"/>
              <a:gd name="connsiteY5" fmla="*/ 10800 h 21600"/>
              <a:gd name="connsiteX6" fmla="*/ 3475 w 20476"/>
              <a:gd name="connsiteY6" fmla="*/ 0 h 21600"/>
              <a:gd name="connsiteX0" fmla="*/ 3475 w 19524"/>
              <a:gd name="connsiteY0" fmla="*/ 0 h 21600"/>
              <a:gd name="connsiteX1" fmla="*/ 18125 w 19524"/>
              <a:gd name="connsiteY1" fmla="*/ 0 h 21600"/>
              <a:gd name="connsiteX2" fmla="*/ 19432 w 19524"/>
              <a:gd name="connsiteY2" fmla="*/ 9546 h 21600"/>
              <a:gd name="connsiteX3" fmla="*/ 18125 w 19524"/>
              <a:gd name="connsiteY3" fmla="*/ 21600 h 21600"/>
              <a:gd name="connsiteX4" fmla="*/ 3475 w 19524"/>
              <a:gd name="connsiteY4" fmla="*/ 21600 h 21600"/>
              <a:gd name="connsiteX5" fmla="*/ 0 w 19524"/>
              <a:gd name="connsiteY5" fmla="*/ 10800 h 21600"/>
              <a:gd name="connsiteX6" fmla="*/ 3475 w 19524"/>
              <a:gd name="connsiteY6" fmla="*/ 0 h 21600"/>
              <a:gd name="connsiteX0" fmla="*/ 3475 w 19618"/>
              <a:gd name="connsiteY0" fmla="*/ 0 h 21600"/>
              <a:gd name="connsiteX1" fmla="*/ 18125 w 19618"/>
              <a:gd name="connsiteY1" fmla="*/ 0 h 21600"/>
              <a:gd name="connsiteX2" fmla="*/ 19566 w 19618"/>
              <a:gd name="connsiteY2" fmla="*/ 8292 h 21600"/>
              <a:gd name="connsiteX3" fmla="*/ 18125 w 19618"/>
              <a:gd name="connsiteY3" fmla="*/ 21600 h 21600"/>
              <a:gd name="connsiteX4" fmla="*/ 3475 w 19618"/>
              <a:gd name="connsiteY4" fmla="*/ 21600 h 21600"/>
              <a:gd name="connsiteX5" fmla="*/ 0 w 19618"/>
              <a:gd name="connsiteY5" fmla="*/ 10800 h 21600"/>
              <a:gd name="connsiteX6" fmla="*/ 3475 w 19618"/>
              <a:gd name="connsiteY6" fmla="*/ 0 h 21600"/>
              <a:gd name="connsiteX0" fmla="*/ 3475 w 19816"/>
              <a:gd name="connsiteY0" fmla="*/ 0 h 21600"/>
              <a:gd name="connsiteX1" fmla="*/ 18125 w 19816"/>
              <a:gd name="connsiteY1" fmla="*/ 0 h 21600"/>
              <a:gd name="connsiteX2" fmla="*/ 19807 w 19816"/>
              <a:gd name="connsiteY2" fmla="*/ 10383 h 21600"/>
              <a:gd name="connsiteX3" fmla="*/ 18125 w 19816"/>
              <a:gd name="connsiteY3" fmla="*/ 21600 h 21600"/>
              <a:gd name="connsiteX4" fmla="*/ 3475 w 19816"/>
              <a:gd name="connsiteY4" fmla="*/ 21600 h 21600"/>
              <a:gd name="connsiteX5" fmla="*/ 0 w 19816"/>
              <a:gd name="connsiteY5" fmla="*/ 10800 h 21600"/>
              <a:gd name="connsiteX6" fmla="*/ 3475 w 19816"/>
              <a:gd name="connsiteY6" fmla="*/ 0 h 21600"/>
              <a:gd name="connsiteX0" fmla="*/ 1870 w 18211"/>
              <a:gd name="connsiteY0" fmla="*/ 0 h 21600"/>
              <a:gd name="connsiteX1" fmla="*/ 16520 w 18211"/>
              <a:gd name="connsiteY1" fmla="*/ 0 h 21600"/>
              <a:gd name="connsiteX2" fmla="*/ 18202 w 18211"/>
              <a:gd name="connsiteY2" fmla="*/ 10383 h 21600"/>
              <a:gd name="connsiteX3" fmla="*/ 16520 w 18211"/>
              <a:gd name="connsiteY3" fmla="*/ 21600 h 21600"/>
              <a:gd name="connsiteX4" fmla="*/ 1870 w 18211"/>
              <a:gd name="connsiteY4" fmla="*/ 21600 h 21600"/>
              <a:gd name="connsiteX5" fmla="*/ 1 w 18211"/>
              <a:gd name="connsiteY5" fmla="*/ 9964 h 21600"/>
              <a:gd name="connsiteX6" fmla="*/ 1870 w 18211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11" h="21600">
                <a:moveTo>
                  <a:pt x="1870" y="0"/>
                </a:moveTo>
                <a:lnTo>
                  <a:pt x="16520" y="0"/>
                </a:lnTo>
                <a:cubicBezTo>
                  <a:pt x="18439" y="0"/>
                  <a:pt x="18202" y="4418"/>
                  <a:pt x="18202" y="10383"/>
                </a:cubicBezTo>
                <a:cubicBezTo>
                  <a:pt x="18202" y="16348"/>
                  <a:pt x="18439" y="21600"/>
                  <a:pt x="16520" y="21600"/>
                </a:cubicBezTo>
                <a:lnTo>
                  <a:pt x="1870" y="21600"/>
                </a:lnTo>
                <a:cubicBezTo>
                  <a:pt x="-49" y="21600"/>
                  <a:pt x="1" y="15929"/>
                  <a:pt x="1" y="9964"/>
                </a:cubicBezTo>
                <a:cubicBezTo>
                  <a:pt x="1" y="3999"/>
                  <a:pt x="-49" y="0"/>
                  <a:pt x="1870" y="0"/>
                </a:cubicBezTo>
                <a:close/>
              </a:path>
            </a:pathLst>
          </a:custGeom>
          <a:gradFill flip="none" rotWithShape="1">
            <a:gsLst>
              <a:gs pos="85000">
                <a:schemeClr val="bg1">
                  <a:lumMod val="95000"/>
                </a:schemeClr>
              </a:gs>
              <a:gs pos="20000">
                <a:schemeClr val="bg1"/>
              </a:gs>
              <a:gs pos="6000">
                <a:srgbClr val="00B0F0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নিচে লক্ষ্য ক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রিঃ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329204" y="4218119"/>
            <a:ext cx="8223988" cy="1315241"/>
            <a:chOff x="2377333" y="4333912"/>
            <a:chExt cx="8178980" cy="1483766"/>
          </a:xfrm>
        </p:grpSpPr>
        <p:sp>
          <p:nvSpPr>
            <p:cNvPr id="64" name="Flowchart: Terminator 63"/>
            <p:cNvSpPr/>
            <p:nvPr/>
          </p:nvSpPr>
          <p:spPr>
            <a:xfrm rot="10800000">
              <a:off x="2377333" y="4333912"/>
              <a:ext cx="8178980" cy="1483766"/>
            </a:xfrm>
            <a:prstGeom prst="flowChartTerminator">
              <a:avLst/>
            </a:prstGeom>
            <a:gradFill flip="none" rotWithShape="1">
              <a:gsLst>
                <a:gs pos="54352">
                  <a:schemeClr val="accent2">
                    <a:lumMod val="75000"/>
                  </a:schemeClr>
                </a:gs>
                <a:gs pos="10000">
                  <a:srgbClr val="DEF5FD"/>
                </a:gs>
                <a:gs pos="79000">
                  <a:schemeClr val="bg1"/>
                </a:gs>
                <a:gs pos="6000">
                  <a:srgbClr val="129ADE"/>
                </a:gs>
                <a:gs pos="90613">
                  <a:srgbClr val="00B0F0"/>
                </a:gs>
                <a:gs pos="100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Flowchart: Terminator 77"/>
                <p:cNvSpPr/>
                <p:nvPr/>
              </p:nvSpPr>
              <p:spPr>
                <a:xfrm>
                  <a:off x="3128040" y="4419998"/>
                  <a:ext cx="6844191" cy="1318330"/>
                </a:xfrm>
                <a:prstGeom prst="flowChartTerminator">
                  <a:avLst/>
                </a:prstGeom>
                <a:gradFill flip="none" rotWithShape="1">
                  <a:gsLst>
                    <a:gs pos="85000">
                      <a:schemeClr val="bg1">
                        <a:lumMod val="95000"/>
                      </a:schemeClr>
                    </a:gs>
                    <a:gs pos="20000">
                      <a:schemeClr val="bg1"/>
                    </a:gs>
                    <a:gs pos="6000">
                      <a:srgbClr val="00B0F0"/>
                    </a:gs>
                    <a:gs pos="100000">
                      <a:srgbClr val="00B0F0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</m:t>
                        </m:r>
                        <m:r>
                          <a:rPr lang="bn-IN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. </m:t>
                        </m:r>
                        <m:r>
                          <a:rPr lang="bn-IN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সা</m:t>
                        </m:r>
                        <m:r>
                          <a:rPr lang="bn-IN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. </m:t>
                        </m:r>
                        <m:r>
                          <a:rPr lang="bn-IN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গু</m:t>
                        </m:r>
                      </m:oMath>
                    </m:oMathPara>
                  </a14:m>
                  <a:endParaRPr lang="bn-IN" sz="5400" b="1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78" name="Flowchart: Terminator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8040" y="4419998"/>
                  <a:ext cx="6844191" cy="1318330"/>
                </a:xfrm>
                <a:prstGeom prst="flowChartTerminator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/>
          <p:cNvGrpSpPr/>
          <p:nvPr/>
        </p:nvGrpSpPr>
        <p:grpSpPr>
          <a:xfrm>
            <a:off x="2488883" y="4257725"/>
            <a:ext cx="8223988" cy="1315241"/>
            <a:chOff x="2455366" y="4353670"/>
            <a:chExt cx="8178980" cy="1483766"/>
          </a:xfrm>
        </p:grpSpPr>
        <p:sp>
          <p:nvSpPr>
            <p:cNvPr id="80" name="Flowchart: Terminator 79"/>
            <p:cNvSpPr/>
            <p:nvPr/>
          </p:nvSpPr>
          <p:spPr>
            <a:xfrm rot="10800000">
              <a:off x="2455366" y="4353670"/>
              <a:ext cx="8178980" cy="1483766"/>
            </a:xfrm>
            <a:prstGeom prst="flowChartTerminator">
              <a:avLst/>
            </a:prstGeom>
            <a:gradFill flip="none" rotWithShape="1">
              <a:gsLst>
                <a:gs pos="54352">
                  <a:schemeClr val="accent2">
                    <a:lumMod val="75000"/>
                  </a:schemeClr>
                </a:gs>
                <a:gs pos="10000">
                  <a:srgbClr val="DEF5FD"/>
                </a:gs>
                <a:gs pos="79000">
                  <a:schemeClr val="bg1"/>
                </a:gs>
                <a:gs pos="6000">
                  <a:srgbClr val="129ADE"/>
                </a:gs>
                <a:gs pos="90613">
                  <a:srgbClr val="00B0F0"/>
                </a:gs>
                <a:gs pos="100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Terminator 27"/>
            <p:cNvSpPr/>
            <p:nvPr/>
          </p:nvSpPr>
          <p:spPr>
            <a:xfrm>
              <a:off x="3098310" y="4434356"/>
              <a:ext cx="6844191" cy="1318330"/>
            </a:xfrm>
            <a:prstGeom prst="flowChartTerminator">
              <a:avLst/>
            </a:prstGeom>
            <a:gradFill flip="none" rotWithShape="1">
              <a:gsLst>
                <a:gs pos="85000">
                  <a:schemeClr val="bg1">
                    <a:lumMod val="95000"/>
                  </a:schemeClr>
                </a:gs>
                <a:gs pos="20000">
                  <a:schemeClr val="bg1"/>
                </a:gs>
                <a:gs pos="6000">
                  <a:srgbClr val="00B0F0"/>
                </a:gs>
                <a:gs pos="100000">
                  <a:srgbClr val="00B0F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দুই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ততোধিক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সংখ্যার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সাধারন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গুনিতকগুলোর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সবচেয়ে ছোট সংখ্যাটিকে আমরা কি বলি?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Flowchart: Terminator 33"/>
              <p:cNvSpPr/>
              <p:nvPr/>
            </p:nvSpPr>
            <p:spPr>
              <a:xfrm>
                <a:off x="2023276" y="2557363"/>
                <a:ext cx="5893225" cy="551780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176"/>
                  <a:gd name="connsiteY0" fmla="*/ 0 h 21600"/>
                  <a:gd name="connsiteX1" fmla="*/ 18125 w 20176"/>
                  <a:gd name="connsiteY1" fmla="*/ 0 h 21600"/>
                  <a:gd name="connsiteX2" fmla="*/ 20176 w 20176"/>
                  <a:gd name="connsiteY2" fmla="*/ 10038 h 21600"/>
                  <a:gd name="connsiteX3" fmla="*/ 18125 w 20176"/>
                  <a:gd name="connsiteY3" fmla="*/ 21600 h 21600"/>
                  <a:gd name="connsiteX4" fmla="*/ 3475 w 20176"/>
                  <a:gd name="connsiteY4" fmla="*/ 21600 h 21600"/>
                  <a:gd name="connsiteX5" fmla="*/ 0 w 20176"/>
                  <a:gd name="connsiteY5" fmla="*/ 10800 h 21600"/>
                  <a:gd name="connsiteX6" fmla="*/ 3475 w 20176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76" h="21600">
                    <a:moveTo>
                      <a:pt x="3475" y="0"/>
                    </a:moveTo>
                    <a:lnTo>
                      <a:pt x="18125" y="0"/>
                    </a:lnTo>
                    <a:cubicBezTo>
                      <a:pt x="20044" y="0"/>
                      <a:pt x="20176" y="4073"/>
                      <a:pt x="20176" y="10038"/>
                    </a:cubicBezTo>
                    <a:cubicBezTo>
                      <a:pt x="20176" y="16003"/>
                      <a:pt x="20044" y="21600"/>
                      <a:pt x="18125" y="21600"/>
                    </a:cubicBezTo>
                    <a:lnTo>
                      <a:pt x="3475" y="21600"/>
                    </a:lnTo>
                    <a:cubicBezTo>
                      <a:pt x="1556" y="21600"/>
                      <a:pt x="0" y="16765"/>
                      <a:pt x="0" y="10800"/>
                    </a:cubicBezTo>
                    <a:cubicBezTo>
                      <a:pt x="0" y="4835"/>
                      <a:pt x="1556" y="0"/>
                      <a:pt x="3475" y="0"/>
                    </a:cubicBez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2">
                      <a:lumMod val="20000"/>
                      <a:lumOff val="80000"/>
                    </a:schemeClr>
                  </a:gs>
                  <a:gs pos="2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16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48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56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……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Flowchart: Terminator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276" y="2557363"/>
                <a:ext cx="5893225" cy="551780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176"/>
                  <a:gd name="connsiteY0" fmla="*/ 0 h 21600"/>
                  <a:gd name="connsiteX1" fmla="*/ 18125 w 20176"/>
                  <a:gd name="connsiteY1" fmla="*/ 0 h 21600"/>
                  <a:gd name="connsiteX2" fmla="*/ 20176 w 20176"/>
                  <a:gd name="connsiteY2" fmla="*/ 10038 h 21600"/>
                  <a:gd name="connsiteX3" fmla="*/ 18125 w 20176"/>
                  <a:gd name="connsiteY3" fmla="*/ 21600 h 21600"/>
                  <a:gd name="connsiteX4" fmla="*/ 3475 w 20176"/>
                  <a:gd name="connsiteY4" fmla="*/ 21600 h 21600"/>
                  <a:gd name="connsiteX5" fmla="*/ 0 w 20176"/>
                  <a:gd name="connsiteY5" fmla="*/ 10800 h 21600"/>
                  <a:gd name="connsiteX6" fmla="*/ 3475 w 20176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76" h="21600">
                    <a:moveTo>
                      <a:pt x="3475" y="0"/>
                    </a:moveTo>
                    <a:lnTo>
                      <a:pt x="18125" y="0"/>
                    </a:lnTo>
                    <a:cubicBezTo>
                      <a:pt x="20044" y="0"/>
                      <a:pt x="20176" y="4073"/>
                      <a:pt x="20176" y="10038"/>
                    </a:cubicBezTo>
                    <a:cubicBezTo>
                      <a:pt x="20176" y="16003"/>
                      <a:pt x="20044" y="21600"/>
                      <a:pt x="18125" y="21600"/>
                    </a:cubicBezTo>
                    <a:lnTo>
                      <a:pt x="3475" y="21600"/>
                    </a:lnTo>
                    <a:cubicBezTo>
                      <a:pt x="1556" y="21600"/>
                      <a:pt x="0" y="16765"/>
                      <a:pt x="0" y="10800"/>
                    </a:cubicBezTo>
                    <a:cubicBezTo>
                      <a:pt x="0" y="4835"/>
                      <a:pt x="1556" y="0"/>
                      <a:pt x="3475" y="0"/>
                    </a:cubicBez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Flowchart: Terminator 3"/>
              <p:cNvSpPr/>
              <p:nvPr/>
            </p:nvSpPr>
            <p:spPr>
              <a:xfrm>
                <a:off x="2069292" y="2069490"/>
                <a:ext cx="5874815" cy="495041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19952"/>
                  <a:gd name="connsiteY0" fmla="*/ 0 h 21600"/>
                  <a:gd name="connsiteX1" fmla="*/ 18125 w 19952"/>
                  <a:gd name="connsiteY1" fmla="*/ 0 h 21600"/>
                  <a:gd name="connsiteX2" fmla="*/ 19952 w 19952"/>
                  <a:gd name="connsiteY2" fmla="*/ 9951 h 21600"/>
                  <a:gd name="connsiteX3" fmla="*/ 18125 w 19952"/>
                  <a:gd name="connsiteY3" fmla="*/ 21600 h 21600"/>
                  <a:gd name="connsiteX4" fmla="*/ 3475 w 19952"/>
                  <a:gd name="connsiteY4" fmla="*/ 21600 h 21600"/>
                  <a:gd name="connsiteX5" fmla="*/ 0 w 19952"/>
                  <a:gd name="connsiteY5" fmla="*/ 10800 h 21600"/>
                  <a:gd name="connsiteX6" fmla="*/ 3475 w 19952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52" h="21600">
                    <a:moveTo>
                      <a:pt x="3475" y="0"/>
                    </a:moveTo>
                    <a:lnTo>
                      <a:pt x="18125" y="0"/>
                    </a:lnTo>
                    <a:cubicBezTo>
                      <a:pt x="20044" y="0"/>
                      <a:pt x="19952" y="3986"/>
                      <a:pt x="19952" y="9951"/>
                    </a:cubicBezTo>
                    <a:cubicBezTo>
                      <a:pt x="19952" y="15916"/>
                      <a:pt x="20044" y="21600"/>
                      <a:pt x="18125" y="21600"/>
                    </a:cubicBezTo>
                    <a:lnTo>
                      <a:pt x="3475" y="21600"/>
                    </a:lnTo>
                    <a:cubicBezTo>
                      <a:pt x="1556" y="21600"/>
                      <a:pt x="0" y="16765"/>
                      <a:pt x="0" y="10800"/>
                    </a:cubicBezTo>
                    <a:cubicBezTo>
                      <a:pt x="0" y="4835"/>
                      <a:pt x="1556" y="0"/>
                      <a:pt x="3475" y="0"/>
                    </a:cubicBez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2">
                      <a:lumMod val="20000"/>
                      <a:lumOff val="80000"/>
                    </a:schemeClr>
                  </a:gs>
                  <a:gs pos="2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18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36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48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,….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Flowchart: Terminator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292" y="2069490"/>
                <a:ext cx="5874815" cy="495041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19952"/>
                  <a:gd name="connsiteY0" fmla="*/ 0 h 21600"/>
                  <a:gd name="connsiteX1" fmla="*/ 18125 w 19952"/>
                  <a:gd name="connsiteY1" fmla="*/ 0 h 21600"/>
                  <a:gd name="connsiteX2" fmla="*/ 19952 w 19952"/>
                  <a:gd name="connsiteY2" fmla="*/ 9951 h 21600"/>
                  <a:gd name="connsiteX3" fmla="*/ 18125 w 19952"/>
                  <a:gd name="connsiteY3" fmla="*/ 21600 h 21600"/>
                  <a:gd name="connsiteX4" fmla="*/ 3475 w 19952"/>
                  <a:gd name="connsiteY4" fmla="*/ 21600 h 21600"/>
                  <a:gd name="connsiteX5" fmla="*/ 0 w 19952"/>
                  <a:gd name="connsiteY5" fmla="*/ 10800 h 21600"/>
                  <a:gd name="connsiteX6" fmla="*/ 3475 w 19952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52" h="21600">
                    <a:moveTo>
                      <a:pt x="3475" y="0"/>
                    </a:moveTo>
                    <a:lnTo>
                      <a:pt x="18125" y="0"/>
                    </a:lnTo>
                    <a:cubicBezTo>
                      <a:pt x="20044" y="0"/>
                      <a:pt x="19952" y="3986"/>
                      <a:pt x="19952" y="9951"/>
                    </a:cubicBezTo>
                    <a:cubicBezTo>
                      <a:pt x="19952" y="15916"/>
                      <a:pt x="20044" y="21600"/>
                      <a:pt x="18125" y="21600"/>
                    </a:cubicBezTo>
                    <a:lnTo>
                      <a:pt x="3475" y="21600"/>
                    </a:lnTo>
                    <a:cubicBezTo>
                      <a:pt x="1556" y="21600"/>
                      <a:pt x="0" y="16765"/>
                      <a:pt x="0" y="10800"/>
                    </a:cubicBezTo>
                    <a:cubicBezTo>
                      <a:pt x="0" y="4835"/>
                      <a:pt x="1556" y="0"/>
                      <a:pt x="3475" y="0"/>
                    </a:cubicBez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Flowchart: Terminator 36"/>
              <p:cNvSpPr/>
              <p:nvPr/>
            </p:nvSpPr>
            <p:spPr>
              <a:xfrm>
                <a:off x="1931901" y="1518277"/>
                <a:ext cx="6163371" cy="599116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176"/>
                  <a:gd name="connsiteY0" fmla="*/ 0 h 21600"/>
                  <a:gd name="connsiteX1" fmla="*/ 18125 w 20176"/>
                  <a:gd name="connsiteY1" fmla="*/ 0 h 21600"/>
                  <a:gd name="connsiteX2" fmla="*/ 20176 w 20176"/>
                  <a:gd name="connsiteY2" fmla="*/ 11501 h 21600"/>
                  <a:gd name="connsiteX3" fmla="*/ 18125 w 20176"/>
                  <a:gd name="connsiteY3" fmla="*/ 21600 h 21600"/>
                  <a:gd name="connsiteX4" fmla="*/ 3475 w 20176"/>
                  <a:gd name="connsiteY4" fmla="*/ 21600 h 21600"/>
                  <a:gd name="connsiteX5" fmla="*/ 0 w 20176"/>
                  <a:gd name="connsiteY5" fmla="*/ 10800 h 21600"/>
                  <a:gd name="connsiteX6" fmla="*/ 3475 w 20176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76" h="21600">
                    <a:moveTo>
                      <a:pt x="3475" y="0"/>
                    </a:moveTo>
                    <a:lnTo>
                      <a:pt x="18125" y="0"/>
                    </a:lnTo>
                    <a:cubicBezTo>
                      <a:pt x="20044" y="0"/>
                      <a:pt x="20176" y="5536"/>
                      <a:pt x="20176" y="11501"/>
                    </a:cubicBezTo>
                    <a:cubicBezTo>
                      <a:pt x="20176" y="17466"/>
                      <a:pt x="20044" y="21600"/>
                      <a:pt x="18125" y="21600"/>
                    </a:cubicBezTo>
                    <a:lnTo>
                      <a:pt x="3475" y="21600"/>
                    </a:lnTo>
                    <a:cubicBezTo>
                      <a:pt x="1556" y="21600"/>
                      <a:pt x="0" y="16765"/>
                      <a:pt x="0" y="10800"/>
                    </a:cubicBezTo>
                    <a:cubicBezTo>
                      <a:pt x="0" y="4835"/>
                      <a:pt x="1556" y="0"/>
                      <a:pt x="3475" y="0"/>
                    </a:cubicBez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2">
                      <a:lumMod val="20000"/>
                      <a:lumOff val="80000"/>
                    </a:schemeClr>
                  </a:gs>
                  <a:gs pos="2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   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b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16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28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36</m:t>
                      </m:r>
                      <m:r>
                        <a:rPr lang="b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40</m:t>
                      </m:r>
                      <m:r>
                        <a:rPr lang="b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48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Flowchart: Terminator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01" y="1518277"/>
                <a:ext cx="6163371" cy="599116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176"/>
                  <a:gd name="connsiteY0" fmla="*/ 0 h 21600"/>
                  <a:gd name="connsiteX1" fmla="*/ 18125 w 20176"/>
                  <a:gd name="connsiteY1" fmla="*/ 0 h 21600"/>
                  <a:gd name="connsiteX2" fmla="*/ 20176 w 20176"/>
                  <a:gd name="connsiteY2" fmla="*/ 11501 h 21600"/>
                  <a:gd name="connsiteX3" fmla="*/ 18125 w 20176"/>
                  <a:gd name="connsiteY3" fmla="*/ 21600 h 21600"/>
                  <a:gd name="connsiteX4" fmla="*/ 3475 w 20176"/>
                  <a:gd name="connsiteY4" fmla="*/ 21600 h 21600"/>
                  <a:gd name="connsiteX5" fmla="*/ 0 w 20176"/>
                  <a:gd name="connsiteY5" fmla="*/ 10800 h 21600"/>
                  <a:gd name="connsiteX6" fmla="*/ 3475 w 20176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76" h="21600">
                    <a:moveTo>
                      <a:pt x="3475" y="0"/>
                    </a:moveTo>
                    <a:lnTo>
                      <a:pt x="18125" y="0"/>
                    </a:lnTo>
                    <a:cubicBezTo>
                      <a:pt x="20044" y="0"/>
                      <a:pt x="20176" y="5536"/>
                      <a:pt x="20176" y="11501"/>
                    </a:cubicBezTo>
                    <a:cubicBezTo>
                      <a:pt x="20176" y="17466"/>
                      <a:pt x="20044" y="21600"/>
                      <a:pt x="18125" y="21600"/>
                    </a:cubicBezTo>
                    <a:lnTo>
                      <a:pt x="3475" y="21600"/>
                    </a:lnTo>
                    <a:cubicBezTo>
                      <a:pt x="1556" y="21600"/>
                      <a:pt x="0" y="16765"/>
                      <a:pt x="0" y="10800"/>
                    </a:cubicBezTo>
                    <a:cubicBezTo>
                      <a:pt x="0" y="4835"/>
                      <a:pt x="1556" y="0"/>
                      <a:pt x="3475" y="0"/>
                    </a:cubicBez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103568" y="156147"/>
            <a:ext cx="2278638" cy="6545706"/>
          </a:xfrm>
          <a:prstGeom prst="rect">
            <a:avLst/>
          </a:prstGeom>
          <a:gradFill>
            <a:gsLst>
              <a:gs pos="26000">
                <a:schemeClr val="accent4">
                  <a:lumMod val="40000"/>
                  <a:lumOff val="60000"/>
                </a:schemeClr>
              </a:gs>
              <a:gs pos="97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Flowchart: Terminator 15"/>
              <p:cNvSpPr/>
              <p:nvPr/>
            </p:nvSpPr>
            <p:spPr>
              <a:xfrm>
                <a:off x="749836" y="3172394"/>
                <a:ext cx="5254737" cy="726369"/>
              </a:xfrm>
              <a:prstGeom prst="flowChartTerminator">
                <a:avLst/>
              </a:prstGeom>
              <a:gradFill flip="none" rotWithShape="1">
                <a:gsLst>
                  <a:gs pos="85000">
                    <a:schemeClr val="bg1">
                      <a:lumMod val="95000"/>
                    </a:schemeClr>
                  </a:gs>
                  <a:gs pos="2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সাধারন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গুনিতক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24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48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Flowchart: Terminator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36" y="3172394"/>
                <a:ext cx="5254737" cy="726369"/>
              </a:xfrm>
              <a:prstGeom prst="flowChartTerminator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4379285" y="1572920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98156" y="2085704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417321" y="2614134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18939" y="2078536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3565" y="1577404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784855" y="2588830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Flowchart: Terminator 39"/>
              <p:cNvSpPr/>
              <p:nvPr/>
            </p:nvSpPr>
            <p:spPr>
              <a:xfrm>
                <a:off x="700655" y="2014499"/>
                <a:ext cx="1777610" cy="528405"/>
              </a:xfrm>
              <a:prstGeom prst="flowChartTerminator">
                <a:avLst/>
              </a:prstGeom>
              <a:gradFill flip="none" rotWithShape="1">
                <a:gsLst>
                  <a:gs pos="85000">
                    <a:schemeClr val="bg1">
                      <a:lumMod val="95000"/>
                    </a:schemeClr>
                  </a:gs>
                  <a:gs pos="2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গুনিতক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Flowchart: Terminator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55" y="2014499"/>
                <a:ext cx="1777610" cy="528405"/>
              </a:xfrm>
              <a:prstGeom prst="flowChartTerminator">
                <a:avLst/>
              </a:prstGeom>
              <a:blipFill rotWithShape="0">
                <a:blip r:embed="rId12"/>
                <a:stretch>
                  <a:fillRect b="-57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Flowchart: Terminator 40"/>
              <p:cNvSpPr/>
              <p:nvPr/>
            </p:nvSpPr>
            <p:spPr>
              <a:xfrm>
                <a:off x="701537" y="2525818"/>
                <a:ext cx="1782001" cy="560633"/>
              </a:xfrm>
              <a:prstGeom prst="flowChartTerminator">
                <a:avLst/>
              </a:prstGeom>
              <a:gradFill flip="none" rotWithShape="1">
                <a:gsLst>
                  <a:gs pos="85000">
                    <a:schemeClr val="bg1">
                      <a:lumMod val="95000"/>
                    </a:schemeClr>
                  </a:gs>
                  <a:gs pos="2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গুনিতক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Flowchart: Terminator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37" y="2525818"/>
                <a:ext cx="1782001" cy="560633"/>
              </a:xfrm>
              <a:prstGeom prst="flowChartTerminator">
                <a:avLst/>
              </a:prstGeom>
              <a:blipFill rotWithShape="0">
                <a:blip r:embed="rId13"/>
                <a:stretch>
                  <a:fillRect b="-32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Flowchart: Terminator 41"/>
              <p:cNvSpPr/>
              <p:nvPr/>
            </p:nvSpPr>
            <p:spPr>
              <a:xfrm>
                <a:off x="679867" y="1507673"/>
                <a:ext cx="1723249" cy="531830"/>
              </a:xfrm>
              <a:prstGeom prst="flowChartTerminator">
                <a:avLst/>
              </a:prstGeom>
              <a:gradFill flip="none" rotWithShape="1">
                <a:gsLst>
                  <a:gs pos="85000">
                    <a:schemeClr val="bg1">
                      <a:lumMod val="95000"/>
                    </a:schemeClr>
                  </a:gs>
                  <a:gs pos="2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গুনিতক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Flowchart: Terminator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67" y="1507673"/>
                <a:ext cx="1723249" cy="531830"/>
              </a:xfrm>
              <a:prstGeom prst="flowChartTerminator">
                <a:avLst/>
              </a:prstGeom>
              <a:blipFill rotWithShape="0">
                <a:blip r:embed="rId14"/>
                <a:stretch>
                  <a:fillRect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431613" y="1134767"/>
                <a:ext cx="2095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bn-I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613" y="1134767"/>
                <a:ext cx="2095500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347683" y="1554908"/>
                <a:ext cx="2095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683" y="1554908"/>
                <a:ext cx="2095500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438718" y="1946777"/>
                <a:ext cx="2095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718" y="1946777"/>
                <a:ext cx="2095500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8846388" y="1219844"/>
            <a:ext cx="0" cy="37431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8846388" y="1579817"/>
            <a:ext cx="1280160" cy="4584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922588" y="1610433"/>
            <a:ext cx="0" cy="37431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893901" y="1982459"/>
            <a:ext cx="1280160" cy="4584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369393" y="1196126"/>
                <a:ext cx="524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393" y="1196126"/>
                <a:ext cx="524508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462342" y="1602942"/>
                <a:ext cx="524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342" y="1602942"/>
                <a:ext cx="524508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804781" y="3176565"/>
                <a:ext cx="5181304" cy="584775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𝟒</m:t>
                      </m:r>
                      <m:r>
                        <a:rPr lang="en-US" sz="3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bn-IN" sz="3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𝟔</m:t>
                      </m:r>
                      <m:r>
                        <a:rPr lang="en-US" sz="3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𝟖</m:t>
                      </m:r>
                      <m:r>
                        <a:rPr lang="bn-IN" sz="3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কি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বের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করা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হলো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?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781" y="3176565"/>
                <a:ext cx="5181304" cy="58477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11000603" y="2338068"/>
            <a:ext cx="764556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624721" y="2349255"/>
                <a:ext cx="524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721" y="2349255"/>
                <a:ext cx="524508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050393" y="2355766"/>
                <a:ext cx="524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393" y="2355766"/>
                <a:ext cx="524508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189826" y="2358325"/>
                <a:ext cx="524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826" y="2358325"/>
                <a:ext cx="524508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737284" y="2381069"/>
                <a:ext cx="524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284" y="2381069"/>
                <a:ext cx="524508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8348968" y="2338068"/>
                <a:ext cx="524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968" y="2338068"/>
                <a:ext cx="524508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8911858" y="2342824"/>
                <a:ext cx="524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858" y="2342824"/>
                <a:ext cx="524508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456664" y="2355765"/>
                <a:ext cx="524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664" y="2355765"/>
                <a:ext cx="524508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949855" y="2365737"/>
                <a:ext cx="5572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855" y="2365737"/>
                <a:ext cx="557236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0342203" y="2374342"/>
                <a:ext cx="524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203" y="2374342"/>
                <a:ext cx="524508" cy="4616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0602924" y="2388235"/>
                <a:ext cx="75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2924" y="2388235"/>
                <a:ext cx="751600" cy="46166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ame 5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727316" y="60922"/>
            <a:ext cx="985248" cy="1019100"/>
            <a:chOff x="1964812" y="3291657"/>
            <a:chExt cx="1738577" cy="1721750"/>
          </a:xfrm>
        </p:grpSpPr>
        <p:grpSp>
          <p:nvGrpSpPr>
            <p:cNvPr id="87" name="Group 86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90" name="Flowchart: Delay 89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92" name="Donut 91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Donut 92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8" name="Donut 87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Block Arc 88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726710" y="3245956"/>
            <a:ext cx="499473" cy="54596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1175264" y="3962014"/>
            <a:ext cx="1754444" cy="1709899"/>
            <a:chOff x="1964812" y="3291657"/>
            <a:chExt cx="1738577" cy="1721750"/>
          </a:xfrm>
        </p:grpSpPr>
        <p:grpSp>
          <p:nvGrpSpPr>
            <p:cNvPr id="95" name="Group 94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98" name="Flowchart: Delay 97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100" name="Donut 99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Donut 100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96" name="Donut 95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Block Arc 96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429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6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2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64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6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73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5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77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2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2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5" fill="hold">
                          <p:stCondLst>
                            <p:cond delay="indefinite"/>
                          </p:stCondLst>
                          <p:childTnLst>
                            <p:par>
                              <p:cTn id="1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0" fill="hold">
                          <p:stCondLst>
                            <p:cond delay="indefinite"/>
                          </p:stCondLst>
                          <p:childTnLst>
                            <p:par>
                              <p:cTn id="1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4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5" fill="hold">
                          <p:stCondLst>
                            <p:cond delay="indefinite"/>
                          </p:stCondLst>
                          <p:childTnLst>
                            <p:par>
                              <p:cTn id="1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7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2" presetID="50" presetClass="entr" presetSubtype="0" repeatCount="300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6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7" fill="hold">
                          <p:stCondLst>
                            <p:cond delay="indefinite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25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25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2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9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8" fill="hold">
                          <p:stCondLst>
                            <p:cond delay="indefinite"/>
                          </p:stCondLst>
                          <p:childTnLst>
                            <p:par>
                              <p:cTn id="1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0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5" fill="hold">
                          <p:stCondLst>
                            <p:cond delay="indefinite"/>
                          </p:stCondLst>
                          <p:childTnLst>
                            <p:par>
                              <p:cTn id="2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7" presetID="2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08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1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  <p:bldP spid="34" grpId="0" animBg="1"/>
          <p:bldP spid="4" grpId="0" animBg="1"/>
          <p:bldP spid="37" grpId="0" animBg="1"/>
          <p:bldP spid="16" grpId="0" animBg="1"/>
          <p:bldP spid="24" grpId="0" animBg="1"/>
          <p:bldP spid="25" grpId="0" animBg="1"/>
          <p:bldP spid="26" grpId="0" animBg="1"/>
          <p:bldP spid="2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5" grpId="0"/>
          <p:bldP spid="46" grpId="0"/>
          <p:bldP spid="47" grpId="0"/>
          <p:bldP spid="58" grpId="0"/>
          <p:bldP spid="59" grpId="0"/>
          <p:bldP spid="61" grpId="0" animBg="1"/>
          <p:bldP spid="63" grpId="0"/>
          <p:bldP spid="63" grpId="1"/>
          <p:bldP spid="65" grpId="0"/>
          <p:bldP spid="66" grpId="0"/>
          <p:bldP spid="67" grpId="0"/>
          <p:bldP spid="68" grpId="0"/>
          <p:bldP spid="70" grpId="0"/>
          <p:bldP spid="71" grpId="0"/>
          <p:bldP spid="72" grpId="0"/>
          <p:bldP spid="73" grpId="0"/>
          <p:bldP spid="74" grpId="0"/>
          <p:bldP spid="76" grpId="0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6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2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64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6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73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5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77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2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2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5" fill="hold">
                          <p:stCondLst>
                            <p:cond delay="indefinite"/>
                          </p:stCondLst>
                          <p:childTnLst>
                            <p:par>
                              <p:cTn id="1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0" fill="hold">
                          <p:stCondLst>
                            <p:cond delay="indefinite"/>
                          </p:stCondLst>
                          <p:childTnLst>
                            <p:par>
                              <p:cTn id="1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4" dur="2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5" fill="hold">
                          <p:stCondLst>
                            <p:cond delay="indefinite"/>
                          </p:stCondLst>
                          <p:childTnLst>
                            <p:par>
                              <p:cTn id="1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7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2" presetID="50" presetClass="entr" presetSubtype="0" repeatCount="300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6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7" fill="hold">
                          <p:stCondLst>
                            <p:cond delay="indefinite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25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25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2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9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8" fill="hold">
                          <p:stCondLst>
                            <p:cond delay="indefinite"/>
                          </p:stCondLst>
                          <p:childTnLst>
                            <p:par>
                              <p:cTn id="1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0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5" fill="hold">
                          <p:stCondLst>
                            <p:cond delay="indefinite"/>
                          </p:stCondLst>
                          <p:childTnLst>
                            <p:par>
                              <p:cTn id="2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7" presetID="2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08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  <p:bldP spid="34" grpId="0" animBg="1"/>
          <p:bldP spid="4" grpId="0" animBg="1"/>
          <p:bldP spid="37" grpId="0" animBg="1"/>
          <p:bldP spid="16" grpId="0" animBg="1"/>
          <p:bldP spid="24" grpId="0" animBg="1"/>
          <p:bldP spid="25" grpId="0" animBg="1"/>
          <p:bldP spid="26" grpId="0" animBg="1"/>
          <p:bldP spid="2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5" grpId="0"/>
          <p:bldP spid="46" grpId="0"/>
          <p:bldP spid="47" grpId="0"/>
          <p:bldP spid="58" grpId="0"/>
          <p:bldP spid="59" grpId="0"/>
          <p:bldP spid="61" grpId="0" animBg="1"/>
          <p:bldP spid="63" grpId="0"/>
          <p:bldP spid="63" grpId="1"/>
          <p:bldP spid="65" grpId="0"/>
          <p:bldP spid="66" grpId="0"/>
          <p:bldP spid="67" grpId="0"/>
          <p:bldP spid="68" grpId="0"/>
          <p:bldP spid="70" grpId="0"/>
          <p:bldP spid="71" grpId="0"/>
          <p:bldP spid="72" grpId="0"/>
          <p:bldP spid="73" grpId="0"/>
          <p:bldP spid="74" grpId="0"/>
          <p:bldP spid="76" grpId="0"/>
          <p:bldP spid="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16110" y="2754636"/>
            <a:ext cx="5305388" cy="1200329"/>
          </a:xfrm>
          <a:prstGeom prst="rect">
            <a:avLst/>
          </a:prstGeom>
          <a:gradFill flip="none" rotWithShape="1">
            <a:gsLst>
              <a:gs pos="23000">
                <a:schemeClr val="accent2">
                  <a:lumMod val="20000"/>
                  <a:lumOff val="80000"/>
                </a:schemeClr>
              </a:gs>
              <a:gs pos="77000">
                <a:schemeClr val="accent2">
                  <a:lumMod val="20000"/>
                  <a:lumOff val="80000"/>
                </a:schemeClr>
              </a:gs>
              <a:gs pos="61000">
                <a:schemeClr val="bg1">
                  <a:alpha val="69000"/>
                </a:schemeClr>
              </a:gs>
            </a:gsLst>
            <a:lin ang="9000000" scaled="0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বীজগণিতীয় রাশির </a:t>
            </a:r>
          </a:p>
          <a:p>
            <a:pPr algn="ctr"/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</a:t>
            </a:r>
            <a:r>
              <a:rPr lang="bn-IN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bn-IN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bn-IN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 </a:t>
            </a:r>
            <a:r>
              <a:rPr lang="bn-I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</a:t>
            </a:r>
            <a:r>
              <a:rPr lang="bn-IN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bn-IN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u="sng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77728" y="961059"/>
            <a:ext cx="6079984" cy="2474476"/>
            <a:chOff x="3657600" y="994366"/>
            <a:chExt cx="4343400" cy="159643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" name="Rounded Rectangle 2"/>
            <p:cNvSpPr/>
            <p:nvPr/>
          </p:nvSpPr>
          <p:spPr>
            <a:xfrm>
              <a:off x="3657600" y="2476127"/>
              <a:ext cx="4343400" cy="114673"/>
            </a:xfrm>
            <a:prstGeom prst="roundRect">
              <a:avLst>
                <a:gd name="adj" fmla="val 4140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71900" y="994366"/>
              <a:ext cx="4114800" cy="14817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0800000">
            <a:off x="3077728" y="3429000"/>
            <a:ext cx="6079984" cy="2391741"/>
            <a:chOff x="3657600" y="1047743"/>
            <a:chExt cx="4343400" cy="1543057"/>
          </a:xfrm>
          <a:gradFill flip="none" rotWithShape="1">
            <a:gsLst>
              <a:gs pos="10000">
                <a:schemeClr val="bg1"/>
              </a:gs>
              <a:gs pos="66000">
                <a:schemeClr val="bg1"/>
              </a:gs>
            </a:gsLst>
            <a:lin ang="0" scaled="1"/>
            <a:tileRect/>
          </a:gradFill>
        </p:grpSpPr>
        <p:sp>
          <p:nvSpPr>
            <p:cNvPr id="12" name="Rounded Rectangle 11"/>
            <p:cNvSpPr/>
            <p:nvPr/>
          </p:nvSpPr>
          <p:spPr>
            <a:xfrm>
              <a:off x="3657600" y="2495543"/>
              <a:ext cx="4343400" cy="95257"/>
            </a:xfrm>
            <a:prstGeom prst="roundRect">
              <a:avLst>
                <a:gd name="adj" fmla="val 4140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66170" y="1047743"/>
              <a:ext cx="4114800" cy="1447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337137" y="961059"/>
            <a:ext cx="5561166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54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 পাঠ...</a:t>
            </a:r>
            <a:endParaRPr lang="en-US" sz="54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5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bg1"/>
            </a:gs>
            <a:gs pos="99329">
              <a:schemeClr val="accent2">
                <a:lumMod val="40000"/>
                <a:lumOff val="60000"/>
              </a:schemeClr>
            </a:gs>
            <a:gs pos="69000">
              <a:schemeClr val="bg1"/>
            </a:gs>
            <a:gs pos="1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414914" y="2542720"/>
            <a:ext cx="8948286" cy="1009131"/>
            <a:chOff x="1328821" y="2316169"/>
            <a:chExt cx="8618846" cy="1009131"/>
          </a:xfrm>
        </p:grpSpPr>
        <p:sp>
          <p:nvSpPr>
            <p:cNvPr id="11" name="Rectangle 10"/>
            <p:cNvSpPr/>
            <p:nvPr/>
          </p:nvSpPr>
          <p:spPr>
            <a:xfrm>
              <a:off x="1981200" y="2680527"/>
              <a:ext cx="7966467" cy="6405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bn-IN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ল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সা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গু ও গ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সা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গু সম্পর্কে বলতে পারবে। 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81200" y="2370228"/>
              <a:ext cx="709903" cy="955072"/>
            </a:xfrm>
            <a:custGeom>
              <a:avLst/>
              <a:gdLst>
                <a:gd name="connsiteX0" fmla="*/ 0 w 750951"/>
                <a:gd name="connsiteY0" fmla="*/ 0 h 1188076"/>
                <a:gd name="connsiteX1" fmla="*/ 750951 w 750951"/>
                <a:gd name="connsiteY1" fmla="*/ 0 h 1188076"/>
                <a:gd name="connsiteX2" fmla="*/ 750951 w 750951"/>
                <a:gd name="connsiteY2" fmla="*/ 1188076 h 1188076"/>
                <a:gd name="connsiteX3" fmla="*/ 0 w 750951"/>
                <a:gd name="connsiteY3" fmla="*/ 1188076 h 1188076"/>
                <a:gd name="connsiteX4" fmla="*/ 0 w 750951"/>
                <a:gd name="connsiteY4" fmla="*/ 0 h 1188076"/>
                <a:gd name="connsiteX0" fmla="*/ 0 w 750951"/>
                <a:gd name="connsiteY0" fmla="*/ 154004 h 1342080"/>
                <a:gd name="connsiteX1" fmla="*/ 741325 w 750951"/>
                <a:gd name="connsiteY1" fmla="*/ 0 h 1342080"/>
                <a:gd name="connsiteX2" fmla="*/ 750951 w 750951"/>
                <a:gd name="connsiteY2" fmla="*/ 1342080 h 1342080"/>
                <a:gd name="connsiteX3" fmla="*/ 0 w 750951"/>
                <a:gd name="connsiteY3" fmla="*/ 1342080 h 1342080"/>
                <a:gd name="connsiteX4" fmla="*/ 0 w 750951"/>
                <a:gd name="connsiteY4" fmla="*/ 154004 h 1342080"/>
                <a:gd name="connsiteX0" fmla="*/ 0 w 770201"/>
                <a:gd name="connsiteY0" fmla="*/ 154004 h 1342080"/>
                <a:gd name="connsiteX1" fmla="*/ 741325 w 770201"/>
                <a:gd name="connsiteY1" fmla="*/ 0 h 1342080"/>
                <a:gd name="connsiteX2" fmla="*/ 770201 w 770201"/>
                <a:gd name="connsiteY2" fmla="*/ 1159200 h 1342080"/>
                <a:gd name="connsiteX3" fmla="*/ 0 w 770201"/>
                <a:gd name="connsiteY3" fmla="*/ 1342080 h 1342080"/>
                <a:gd name="connsiteX4" fmla="*/ 0 w 770201"/>
                <a:gd name="connsiteY4" fmla="*/ 154004 h 13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201" h="1342080">
                  <a:moveTo>
                    <a:pt x="0" y="154004"/>
                  </a:moveTo>
                  <a:lnTo>
                    <a:pt x="741325" y="0"/>
                  </a:lnTo>
                  <a:cubicBezTo>
                    <a:pt x="744534" y="447360"/>
                    <a:pt x="766992" y="711840"/>
                    <a:pt x="770201" y="1159200"/>
                  </a:cubicBezTo>
                  <a:lnTo>
                    <a:pt x="0" y="1342080"/>
                  </a:lnTo>
                  <a:lnTo>
                    <a:pt x="0" y="15400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328821" y="2316169"/>
              <a:ext cx="1345487" cy="866402"/>
            </a:xfrm>
            <a:custGeom>
              <a:avLst/>
              <a:gdLst>
                <a:gd name="connsiteX0" fmla="*/ 0 w 1356596"/>
                <a:gd name="connsiteY0" fmla="*/ 0 h 832518"/>
                <a:gd name="connsiteX1" fmla="*/ 1356596 w 1356596"/>
                <a:gd name="connsiteY1" fmla="*/ 0 h 832518"/>
                <a:gd name="connsiteX2" fmla="*/ 1356596 w 1356596"/>
                <a:gd name="connsiteY2" fmla="*/ 832518 h 832518"/>
                <a:gd name="connsiteX3" fmla="*/ 0 w 1356596"/>
                <a:gd name="connsiteY3" fmla="*/ 832518 h 832518"/>
                <a:gd name="connsiteX4" fmla="*/ 0 w 1356596"/>
                <a:gd name="connsiteY4" fmla="*/ 0 h 832518"/>
                <a:gd name="connsiteX0" fmla="*/ 0 w 1356596"/>
                <a:gd name="connsiteY0" fmla="*/ 0 h 832518"/>
                <a:gd name="connsiteX1" fmla="*/ 1308470 w 1356596"/>
                <a:gd name="connsiteY1" fmla="*/ 0 h 832518"/>
                <a:gd name="connsiteX2" fmla="*/ 1356596 w 1356596"/>
                <a:gd name="connsiteY2" fmla="*/ 832518 h 832518"/>
                <a:gd name="connsiteX3" fmla="*/ 0 w 1356596"/>
                <a:gd name="connsiteY3" fmla="*/ 832518 h 832518"/>
                <a:gd name="connsiteX4" fmla="*/ 0 w 1356596"/>
                <a:gd name="connsiteY4" fmla="*/ 0 h 832518"/>
                <a:gd name="connsiteX0" fmla="*/ 0 w 1356596"/>
                <a:gd name="connsiteY0" fmla="*/ 9625 h 842143"/>
                <a:gd name="connsiteX1" fmla="*/ 1308470 w 1356596"/>
                <a:gd name="connsiteY1" fmla="*/ 0 h 842143"/>
                <a:gd name="connsiteX2" fmla="*/ 1356596 w 1356596"/>
                <a:gd name="connsiteY2" fmla="*/ 842143 h 842143"/>
                <a:gd name="connsiteX3" fmla="*/ 0 w 1356596"/>
                <a:gd name="connsiteY3" fmla="*/ 842143 h 842143"/>
                <a:gd name="connsiteX4" fmla="*/ 0 w 1356596"/>
                <a:gd name="connsiteY4" fmla="*/ 9625 h 842143"/>
                <a:gd name="connsiteX0" fmla="*/ 0 w 1356596"/>
                <a:gd name="connsiteY0" fmla="*/ 9625 h 842143"/>
                <a:gd name="connsiteX1" fmla="*/ 1346971 w 1356596"/>
                <a:gd name="connsiteY1" fmla="*/ 0 h 842143"/>
                <a:gd name="connsiteX2" fmla="*/ 1356596 w 1356596"/>
                <a:gd name="connsiteY2" fmla="*/ 842143 h 842143"/>
                <a:gd name="connsiteX3" fmla="*/ 0 w 1356596"/>
                <a:gd name="connsiteY3" fmla="*/ 842143 h 842143"/>
                <a:gd name="connsiteX4" fmla="*/ 0 w 1356596"/>
                <a:gd name="connsiteY4" fmla="*/ 9625 h 842143"/>
                <a:gd name="connsiteX0" fmla="*/ 0 w 1375847"/>
                <a:gd name="connsiteY0" fmla="*/ 0 h 832518"/>
                <a:gd name="connsiteX1" fmla="*/ 1375847 w 1375847"/>
                <a:gd name="connsiteY1" fmla="*/ 9625 h 832518"/>
                <a:gd name="connsiteX2" fmla="*/ 1356596 w 1375847"/>
                <a:gd name="connsiteY2" fmla="*/ 832518 h 832518"/>
                <a:gd name="connsiteX3" fmla="*/ 0 w 1375847"/>
                <a:gd name="connsiteY3" fmla="*/ 832518 h 832518"/>
                <a:gd name="connsiteX4" fmla="*/ 0 w 1375847"/>
                <a:gd name="connsiteY4" fmla="*/ 0 h 832518"/>
                <a:gd name="connsiteX0" fmla="*/ 0 w 1356596"/>
                <a:gd name="connsiteY0" fmla="*/ 0 h 832518"/>
                <a:gd name="connsiteX1" fmla="*/ 1337346 w 1356596"/>
                <a:gd name="connsiteY1" fmla="*/ 48126 h 832518"/>
                <a:gd name="connsiteX2" fmla="*/ 1356596 w 1356596"/>
                <a:gd name="connsiteY2" fmla="*/ 832518 h 832518"/>
                <a:gd name="connsiteX3" fmla="*/ 0 w 1356596"/>
                <a:gd name="connsiteY3" fmla="*/ 832518 h 832518"/>
                <a:gd name="connsiteX4" fmla="*/ 0 w 1356596"/>
                <a:gd name="connsiteY4" fmla="*/ 0 h 83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596" h="832518">
                  <a:moveTo>
                    <a:pt x="0" y="0"/>
                  </a:moveTo>
                  <a:lnTo>
                    <a:pt x="1337346" y="48126"/>
                  </a:lnTo>
                  <a:lnTo>
                    <a:pt x="1356596" y="832518"/>
                  </a:lnTo>
                  <a:lnTo>
                    <a:pt x="0" y="832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5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033297" y="1049463"/>
            <a:ext cx="7968660" cy="685291"/>
          </a:xfrm>
          <a:prstGeom prst="roundRect">
            <a:avLst>
              <a:gd name="adj" fmla="val 0"/>
            </a:avLst>
          </a:prstGeom>
          <a:gradFill>
            <a:gsLst>
              <a:gs pos="97987">
                <a:srgbClr val="00B0F0"/>
              </a:gs>
              <a:gs pos="89000">
                <a:schemeClr val="bg1"/>
              </a:gs>
              <a:gs pos="0">
                <a:schemeClr val="accent5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715377"/>
            <a:ext cx="1600200" cy="1451376"/>
          </a:xfrm>
          <a:prstGeom prst="rect">
            <a:avLst/>
          </a:prstGeom>
          <a:gradFill>
            <a:gsLst>
              <a:gs pos="100000">
                <a:schemeClr val="accent2">
                  <a:lumMod val="40000"/>
                  <a:lumOff val="60000"/>
                </a:schemeClr>
              </a:gs>
              <a:gs pos="45000">
                <a:schemeClr val="accent2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70710" y="562569"/>
            <a:ext cx="1680441" cy="1721750"/>
            <a:chOff x="1964812" y="3291657"/>
            <a:chExt cx="1738577" cy="1721750"/>
          </a:xfrm>
        </p:grpSpPr>
        <p:grpSp>
          <p:nvGrpSpPr>
            <p:cNvPr id="27" name="Group 26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30" name="Flowchart: Delay 29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32" name="Donut 31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Donut 32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8" name="Donut 27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430054" y="3545077"/>
            <a:ext cx="8933146" cy="1009131"/>
            <a:chOff x="1328821" y="2316169"/>
            <a:chExt cx="8857776" cy="1009131"/>
          </a:xfrm>
        </p:grpSpPr>
        <p:sp>
          <p:nvSpPr>
            <p:cNvPr id="52" name="Rectangle 51"/>
            <p:cNvSpPr/>
            <p:nvPr/>
          </p:nvSpPr>
          <p:spPr>
            <a:xfrm>
              <a:off x="1981200" y="2680527"/>
              <a:ext cx="8205397" cy="6405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bn-IN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গ.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গু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ল.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গু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নির্ণয়ের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নিয়ম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বর্ননা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Rectangle 33"/>
            <p:cNvSpPr/>
            <p:nvPr/>
          </p:nvSpPr>
          <p:spPr>
            <a:xfrm>
              <a:off x="1981200" y="2370228"/>
              <a:ext cx="709903" cy="955072"/>
            </a:xfrm>
            <a:custGeom>
              <a:avLst/>
              <a:gdLst>
                <a:gd name="connsiteX0" fmla="*/ 0 w 750951"/>
                <a:gd name="connsiteY0" fmla="*/ 0 h 1188076"/>
                <a:gd name="connsiteX1" fmla="*/ 750951 w 750951"/>
                <a:gd name="connsiteY1" fmla="*/ 0 h 1188076"/>
                <a:gd name="connsiteX2" fmla="*/ 750951 w 750951"/>
                <a:gd name="connsiteY2" fmla="*/ 1188076 h 1188076"/>
                <a:gd name="connsiteX3" fmla="*/ 0 w 750951"/>
                <a:gd name="connsiteY3" fmla="*/ 1188076 h 1188076"/>
                <a:gd name="connsiteX4" fmla="*/ 0 w 750951"/>
                <a:gd name="connsiteY4" fmla="*/ 0 h 1188076"/>
                <a:gd name="connsiteX0" fmla="*/ 0 w 750951"/>
                <a:gd name="connsiteY0" fmla="*/ 154004 h 1342080"/>
                <a:gd name="connsiteX1" fmla="*/ 741325 w 750951"/>
                <a:gd name="connsiteY1" fmla="*/ 0 h 1342080"/>
                <a:gd name="connsiteX2" fmla="*/ 750951 w 750951"/>
                <a:gd name="connsiteY2" fmla="*/ 1342080 h 1342080"/>
                <a:gd name="connsiteX3" fmla="*/ 0 w 750951"/>
                <a:gd name="connsiteY3" fmla="*/ 1342080 h 1342080"/>
                <a:gd name="connsiteX4" fmla="*/ 0 w 750951"/>
                <a:gd name="connsiteY4" fmla="*/ 154004 h 1342080"/>
                <a:gd name="connsiteX0" fmla="*/ 0 w 770201"/>
                <a:gd name="connsiteY0" fmla="*/ 154004 h 1342080"/>
                <a:gd name="connsiteX1" fmla="*/ 741325 w 770201"/>
                <a:gd name="connsiteY1" fmla="*/ 0 h 1342080"/>
                <a:gd name="connsiteX2" fmla="*/ 770201 w 770201"/>
                <a:gd name="connsiteY2" fmla="*/ 1159200 h 1342080"/>
                <a:gd name="connsiteX3" fmla="*/ 0 w 770201"/>
                <a:gd name="connsiteY3" fmla="*/ 1342080 h 1342080"/>
                <a:gd name="connsiteX4" fmla="*/ 0 w 770201"/>
                <a:gd name="connsiteY4" fmla="*/ 154004 h 13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201" h="1342080">
                  <a:moveTo>
                    <a:pt x="0" y="154004"/>
                  </a:moveTo>
                  <a:lnTo>
                    <a:pt x="741325" y="0"/>
                  </a:lnTo>
                  <a:cubicBezTo>
                    <a:pt x="744534" y="447360"/>
                    <a:pt x="766992" y="711840"/>
                    <a:pt x="770201" y="1159200"/>
                  </a:cubicBezTo>
                  <a:lnTo>
                    <a:pt x="0" y="1342080"/>
                  </a:lnTo>
                  <a:lnTo>
                    <a:pt x="0" y="15400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34"/>
            <p:cNvSpPr/>
            <p:nvPr/>
          </p:nvSpPr>
          <p:spPr>
            <a:xfrm>
              <a:off x="1328821" y="2316169"/>
              <a:ext cx="1345487" cy="866402"/>
            </a:xfrm>
            <a:custGeom>
              <a:avLst/>
              <a:gdLst>
                <a:gd name="connsiteX0" fmla="*/ 0 w 1356596"/>
                <a:gd name="connsiteY0" fmla="*/ 0 h 832518"/>
                <a:gd name="connsiteX1" fmla="*/ 1356596 w 1356596"/>
                <a:gd name="connsiteY1" fmla="*/ 0 h 832518"/>
                <a:gd name="connsiteX2" fmla="*/ 1356596 w 1356596"/>
                <a:gd name="connsiteY2" fmla="*/ 832518 h 832518"/>
                <a:gd name="connsiteX3" fmla="*/ 0 w 1356596"/>
                <a:gd name="connsiteY3" fmla="*/ 832518 h 832518"/>
                <a:gd name="connsiteX4" fmla="*/ 0 w 1356596"/>
                <a:gd name="connsiteY4" fmla="*/ 0 h 832518"/>
                <a:gd name="connsiteX0" fmla="*/ 0 w 1356596"/>
                <a:gd name="connsiteY0" fmla="*/ 0 h 832518"/>
                <a:gd name="connsiteX1" fmla="*/ 1308470 w 1356596"/>
                <a:gd name="connsiteY1" fmla="*/ 0 h 832518"/>
                <a:gd name="connsiteX2" fmla="*/ 1356596 w 1356596"/>
                <a:gd name="connsiteY2" fmla="*/ 832518 h 832518"/>
                <a:gd name="connsiteX3" fmla="*/ 0 w 1356596"/>
                <a:gd name="connsiteY3" fmla="*/ 832518 h 832518"/>
                <a:gd name="connsiteX4" fmla="*/ 0 w 1356596"/>
                <a:gd name="connsiteY4" fmla="*/ 0 h 832518"/>
                <a:gd name="connsiteX0" fmla="*/ 0 w 1356596"/>
                <a:gd name="connsiteY0" fmla="*/ 9625 h 842143"/>
                <a:gd name="connsiteX1" fmla="*/ 1308470 w 1356596"/>
                <a:gd name="connsiteY1" fmla="*/ 0 h 842143"/>
                <a:gd name="connsiteX2" fmla="*/ 1356596 w 1356596"/>
                <a:gd name="connsiteY2" fmla="*/ 842143 h 842143"/>
                <a:gd name="connsiteX3" fmla="*/ 0 w 1356596"/>
                <a:gd name="connsiteY3" fmla="*/ 842143 h 842143"/>
                <a:gd name="connsiteX4" fmla="*/ 0 w 1356596"/>
                <a:gd name="connsiteY4" fmla="*/ 9625 h 842143"/>
                <a:gd name="connsiteX0" fmla="*/ 0 w 1356596"/>
                <a:gd name="connsiteY0" fmla="*/ 9625 h 842143"/>
                <a:gd name="connsiteX1" fmla="*/ 1346971 w 1356596"/>
                <a:gd name="connsiteY1" fmla="*/ 0 h 842143"/>
                <a:gd name="connsiteX2" fmla="*/ 1356596 w 1356596"/>
                <a:gd name="connsiteY2" fmla="*/ 842143 h 842143"/>
                <a:gd name="connsiteX3" fmla="*/ 0 w 1356596"/>
                <a:gd name="connsiteY3" fmla="*/ 842143 h 842143"/>
                <a:gd name="connsiteX4" fmla="*/ 0 w 1356596"/>
                <a:gd name="connsiteY4" fmla="*/ 9625 h 842143"/>
                <a:gd name="connsiteX0" fmla="*/ 0 w 1375847"/>
                <a:gd name="connsiteY0" fmla="*/ 0 h 832518"/>
                <a:gd name="connsiteX1" fmla="*/ 1375847 w 1375847"/>
                <a:gd name="connsiteY1" fmla="*/ 9625 h 832518"/>
                <a:gd name="connsiteX2" fmla="*/ 1356596 w 1375847"/>
                <a:gd name="connsiteY2" fmla="*/ 832518 h 832518"/>
                <a:gd name="connsiteX3" fmla="*/ 0 w 1375847"/>
                <a:gd name="connsiteY3" fmla="*/ 832518 h 832518"/>
                <a:gd name="connsiteX4" fmla="*/ 0 w 1375847"/>
                <a:gd name="connsiteY4" fmla="*/ 0 h 832518"/>
                <a:gd name="connsiteX0" fmla="*/ 0 w 1356596"/>
                <a:gd name="connsiteY0" fmla="*/ 0 h 832518"/>
                <a:gd name="connsiteX1" fmla="*/ 1337346 w 1356596"/>
                <a:gd name="connsiteY1" fmla="*/ 48126 h 832518"/>
                <a:gd name="connsiteX2" fmla="*/ 1356596 w 1356596"/>
                <a:gd name="connsiteY2" fmla="*/ 832518 h 832518"/>
                <a:gd name="connsiteX3" fmla="*/ 0 w 1356596"/>
                <a:gd name="connsiteY3" fmla="*/ 832518 h 832518"/>
                <a:gd name="connsiteX4" fmla="*/ 0 w 1356596"/>
                <a:gd name="connsiteY4" fmla="*/ 0 h 83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596" h="832518">
                  <a:moveTo>
                    <a:pt x="0" y="0"/>
                  </a:moveTo>
                  <a:lnTo>
                    <a:pt x="1337346" y="48126"/>
                  </a:lnTo>
                  <a:lnTo>
                    <a:pt x="1356596" y="832518"/>
                  </a:lnTo>
                  <a:lnTo>
                    <a:pt x="0" y="832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 smtClean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5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430054" y="4511002"/>
            <a:ext cx="8933146" cy="1009131"/>
            <a:chOff x="1328821" y="2316169"/>
            <a:chExt cx="8618846" cy="1009131"/>
          </a:xfrm>
        </p:grpSpPr>
        <p:sp>
          <p:nvSpPr>
            <p:cNvPr id="56" name="Rectangle 55"/>
            <p:cNvSpPr/>
            <p:nvPr/>
          </p:nvSpPr>
          <p:spPr>
            <a:xfrm>
              <a:off x="1981200" y="2680527"/>
              <a:ext cx="7966467" cy="6405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bn-IN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গ.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গু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ল.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গু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নির্ণয়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ectangle 33"/>
            <p:cNvSpPr/>
            <p:nvPr/>
          </p:nvSpPr>
          <p:spPr>
            <a:xfrm>
              <a:off x="1981200" y="2370228"/>
              <a:ext cx="709903" cy="955072"/>
            </a:xfrm>
            <a:custGeom>
              <a:avLst/>
              <a:gdLst>
                <a:gd name="connsiteX0" fmla="*/ 0 w 750951"/>
                <a:gd name="connsiteY0" fmla="*/ 0 h 1188076"/>
                <a:gd name="connsiteX1" fmla="*/ 750951 w 750951"/>
                <a:gd name="connsiteY1" fmla="*/ 0 h 1188076"/>
                <a:gd name="connsiteX2" fmla="*/ 750951 w 750951"/>
                <a:gd name="connsiteY2" fmla="*/ 1188076 h 1188076"/>
                <a:gd name="connsiteX3" fmla="*/ 0 w 750951"/>
                <a:gd name="connsiteY3" fmla="*/ 1188076 h 1188076"/>
                <a:gd name="connsiteX4" fmla="*/ 0 w 750951"/>
                <a:gd name="connsiteY4" fmla="*/ 0 h 1188076"/>
                <a:gd name="connsiteX0" fmla="*/ 0 w 750951"/>
                <a:gd name="connsiteY0" fmla="*/ 154004 h 1342080"/>
                <a:gd name="connsiteX1" fmla="*/ 741325 w 750951"/>
                <a:gd name="connsiteY1" fmla="*/ 0 h 1342080"/>
                <a:gd name="connsiteX2" fmla="*/ 750951 w 750951"/>
                <a:gd name="connsiteY2" fmla="*/ 1342080 h 1342080"/>
                <a:gd name="connsiteX3" fmla="*/ 0 w 750951"/>
                <a:gd name="connsiteY3" fmla="*/ 1342080 h 1342080"/>
                <a:gd name="connsiteX4" fmla="*/ 0 w 750951"/>
                <a:gd name="connsiteY4" fmla="*/ 154004 h 1342080"/>
                <a:gd name="connsiteX0" fmla="*/ 0 w 770201"/>
                <a:gd name="connsiteY0" fmla="*/ 154004 h 1342080"/>
                <a:gd name="connsiteX1" fmla="*/ 741325 w 770201"/>
                <a:gd name="connsiteY1" fmla="*/ 0 h 1342080"/>
                <a:gd name="connsiteX2" fmla="*/ 770201 w 770201"/>
                <a:gd name="connsiteY2" fmla="*/ 1159200 h 1342080"/>
                <a:gd name="connsiteX3" fmla="*/ 0 w 770201"/>
                <a:gd name="connsiteY3" fmla="*/ 1342080 h 1342080"/>
                <a:gd name="connsiteX4" fmla="*/ 0 w 770201"/>
                <a:gd name="connsiteY4" fmla="*/ 154004 h 13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201" h="1342080">
                  <a:moveTo>
                    <a:pt x="0" y="154004"/>
                  </a:moveTo>
                  <a:lnTo>
                    <a:pt x="741325" y="0"/>
                  </a:lnTo>
                  <a:cubicBezTo>
                    <a:pt x="744534" y="447360"/>
                    <a:pt x="766992" y="711840"/>
                    <a:pt x="770201" y="1159200"/>
                  </a:cubicBezTo>
                  <a:lnTo>
                    <a:pt x="0" y="1342080"/>
                  </a:lnTo>
                  <a:lnTo>
                    <a:pt x="0" y="15400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34"/>
            <p:cNvSpPr/>
            <p:nvPr/>
          </p:nvSpPr>
          <p:spPr>
            <a:xfrm>
              <a:off x="1328821" y="2316169"/>
              <a:ext cx="1345487" cy="866402"/>
            </a:xfrm>
            <a:custGeom>
              <a:avLst/>
              <a:gdLst>
                <a:gd name="connsiteX0" fmla="*/ 0 w 1356596"/>
                <a:gd name="connsiteY0" fmla="*/ 0 h 832518"/>
                <a:gd name="connsiteX1" fmla="*/ 1356596 w 1356596"/>
                <a:gd name="connsiteY1" fmla="*/ 0 h 832518"/>
                <a:gd name="connsiteX2" fmla="*/ 1356596 w 1356596"/>
                <a:gd name="connsiteY2" fmla="*/ 832518 h 832518"/>
                <a:gd name="connsiteX3" fmla="*/ 0 w 1356596"/>
                <a:gd name="connsiteY3" fmla="*/ 832518 h 832518"/>
                <a:gd name="connsiteX4" fmla="*/ 0 w 1356596"/>
                <a:gd name="connsiteY4" fmla="*/ 0 h 832518"/>
                <a:gd name="connsiteX0" fmla="*/ 0 w 1356596"/>
                <a:gd name="connsiteY0" fmla="*/ 0 h 832518"/>
                <a:gd name="connsiteX1" fmla="*/ 1308470 w 1356596"/>
                <a:gd name="connsiteY1" fmla="*/ 0 h 832518"/>
                <a:gd name="connsiteX2" fmla="*/ 1356596 w 1356596"/>
                <a:gd name="connsiteY2" fmla="*/ 832518 h 832518"/>
                <a:gd name="connsiteX3" fmla="*/ 0 w 1356596"/>
                <a:gd name="connsiteY3" fmla="*/ 832518 h 832518"/>
                <a:gd name="connsiteX4" fmla="*/ 0 w 1356596"/>
                <a:gd name="connsiteY4" fmla="*/ 0 h 832518"/>
                <a:gd name="connsiteX0" fmla="*/ 0 w 1356596"/>
                <a:gd name="connsiteY0" fmla="*/ 9625 h 842143"/>
                <a:gd name="connsiteX1" fmla="*/ 1308470 w 1356596"/>
                <a:gd name="connsiteY1" fmla="*/ 0 h 842143"/>
                <a:gd name="connsiteX2" fmla="*/ 1356596 w 1356596"/>
                <a:gd name="connsiteY2" fmla="*/ 842143 h 842143"/>
                <a:gd name="connsiteX3" fmla="*/ 0 w 1356596"/>
                <a:gd name="connsiteY3" fmla="*/ 842143 h 842143"/>
                <a:gd name="connsiteX4" fmla="*/ 0 w 1356596"/>
                <a:gd name="connsiteY4" fmla="*/ 9625 h 842143"/>
                <a:gd name="connsiteX0" fmla="*/ 0 w 1356596"/>
                <a:gd name="connsiteY0" fmla="*/ 9625 h 842143"/>
                <a:gd name="connsiteX1" fmla="*/ 1346971 w 1356596"/>
                <a:gd name="connsiteY1" fmla="*/ 0 h 842143"/>
                <a:gd name="connsiteX2" fmla="*/ 1356596 w 1356596"/>
                <a:gd name="connsiteY2" fmla="*/ 842143 h 842143"/>
                <a:gd name="connsiteX3" fmla="*/ 0 w 1356596"/>
                <a:gd name="connsiteY3" fmla="*/ 842143 h 842143"/>
                <a:gd name="connsiteX4" fmla="*/ 0 w 1356596"/>
                <a:gd name="connsiteY4" fmla="*/ 9625 h 842143"/>
                <a:gd name="connsiteX0" fmla="*/ 0 w 1375847"/>
                <a:gd name="connsiteY0" fmla="*/ 0 h 832518"/>
                <a:gd name="connsiteX1" fmla="*/ 1375847 w 1375847"/>
                <a:gd name="connsiteY1" fmla="*/ 9625 h 832518"/>
                <a:gd name="connsiteX2" fmla="*/ 1356596 w 1375847"/>
                <a:gd name="connsiteY2" fmla="*/ 832518 h 832518"/>
                <a:gd name="connsiteX3" fmla="*/ 0 w 1375847"/>
                <a:gd name="connsiteY3" fmla="*/ 832518 h 832518"/>
                <a:gd name="connsiteX4" fmla="*/ 0 w 1375847"/>
                <a:gd name="connsiteY4" fmla="*/ 0 h 832518"/>
                <a:gd name="connsiteX0" fmla="*/ 0 w 1356596"/>
                <a:gd name="connsiteY0" fmla="*/ 0 h 832518"/>
                <a:gd name="connsiteX1" fmla="*/ 1337346 w 1356596"/>
                <a:gd name="connsiteY1" fmla="*/ 48126 h 832518"/>
                <a:gd name="connsiteX2" fmla="*/ 1356596 w 1356596"/>
                <a:gd name="connsiteY2" fmla="*/ 832518 h 832518"/>
                <a:gd name="connsiteX3" fmla="*/ 0 w 1356596"/>
                <a:gd name="connsiteY3" fmla="*/ 832518 h 832518"/>
                <a:gd name="connsiteX4" fmla="*/ 0 w 1356596"/>
                <a:gd name="connsiteY4" fmla="*/ 0 h 83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596" h="832518">
                  <a:moveTo>
                    <a:pt x="0" y="0"/>
                  </a:moveTo>
                  <a:lnTo>
                    <a:pt x="1337346" y="48126"/>
                  </a:lnTo>
                  <a:lnTo>
                    <a:pt x="1356596" y="832518"/>
                  </a:lnTo>
                  <a:lnTo>
                    <a:pt x="0" y="832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 smtClean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5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9" name="Rounded Rectangle 58"/>
          <p:cNvSpPr/>
          <p:nvPr/>
        </p:nvSpPr>
        <p:spPr>
          <a:xfrm>
            <a:off x="4324516" y="190976"/>
            <a:ext cx="3733800" cy="92749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4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Frame 6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0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29488" y="2279215"/>
            <a:ext cx="8839200" cy="646331"/>
          </a:xfrm>
          <a:prstGeom prst="rect">
            <a:avLst/>
          </a:prstGeom>
          <a:gradFill flip="none" rotWithShape="1">
            <a:gsLst>
              <a:gs pos="95000">
                <a:srgbClr val="0070C0"/>
              </a:gs>
              <a:gs pos="86000">
                <a:schemeClr val="bg1">
                  <a:alpha val="69000"/>
                </a:schemeClr>
              </a:gs>
              <a:gs pos="0">
                <a:srgbClr val="0070C0">
                  <a:alpha val="74000"/>
                </a:srgbClr>
              </a:gs>
              <a:gs pos="7000">
                <a:schemeClr val="accent6">
                  <a:lumMod val="40000"/>
                  <a:lumOff val="60000"/>
                </a:schemeClr>
              </a:gs>
              <a:gs pos="16000">
                <a:schemeClr val="bg1"/>
              </a:gs>
              <a:gs pos="100000">
                <a:srgbClr val="92D050"/>
              </a:gs>
            </a:gsLst>
            <a:lin ang="9000000" scaled="0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চারটি</a:t>
            </a:r>
            <a:r>
              <a:rPr lang="en-US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রাশির</a:t>
            </a:r>
            <a:r>
              <a:rPr lang="en-US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মধ্যেই</a:t>
            </a:r>
            <a:r>
              <a:rPr lang="en-US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পদটি</a:t>
            </a:r>
            <a:r>
              <a:rPr lang="en-US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রয়েছে</a:t>
            </a:r>
            <a:r>
              <a:rPr lang="en-US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   </a:t>
            </a:r>
            <a:endParaRPr lang="en-US" sz="36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9488" y="2234587"/>
            <a:ext cx="6400800" cy="646331"/>
          </a:xfrm>
          <a:prstGeom prst="rect">
            <a:avLst/>
          </a:prstGeom>
          <a:gradFill flip="none" rotWithShape="1">
            <a:gsLst>
              <a:gs pos="92000">
                <a:srgbClr val="0070C0"/>
              </a:gs>
              <a:gs pos="77000">
                <a:schemeClr val="bg1">
                  <a:alpha val="69000"/>
                </a:schemeClr>
              </a:gs>
              <a:gs pos="0">
                <a:srgbClr val="0070C0">
                  <a:alpha val="74000"/>
                </a:srgbClr>
              </a:gs>
              <a:gs pos="8000">
                <a:schemeClr val="accent6">
                  <a:lumMod val="40000"/>
                  <a:lumOff val="60000"/>
                </a:schemeClr>
              </a:gs>
              <a:gs pos="21000">
                <a:schemeClr val="bg1"/>
              </a:gs>
              <a:gs pos="100000">
                <a:srgbClr val="92D050"/>
              </a:gs>
            </a:gsLst>
            <a:lin ang="9000000" scaled="0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উপরে</a:t>
            </a:r>
            <a:r>
              <a:rPr lang="en-US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কয়টি</a:t>
            </a:r>
            <a:r>
              <a:rPr lang="en-US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রাশি</a:t>
            </a:r>
            <a:r>
              <a:rPr lang="en-US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রয়েছে</a:t>
            </a:r>
            <a:r>
              <a:rPr lang="en-US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endParaRPr lang="en-US" sz="36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0663" y="2221306"/>
            <a:ext cx="6400800" cy="646331"/>
          </a:xfrm>
          <a:prstGeom prst="rect">
            <a:avLst/>
          </a:prstGeom>
          <a:gradFill flip="none" rotWithShape="1">
            <a:gsLst>
              <a:gs pos="92000">
                <a:srgbClr val="0070C0"/>
              </a:gs>
              <a:gs pos="65000">
                <a:schemeClr val="bg1">
                  <a:alpha val="69000"/>
                </a:schemeClr>
              </a:gs>
              <a:gs pos="0">
                <a:srgbClr val="0070C0">
                  <a:alpha val="74000"/>
                </a:srgbClr>
              </a:gs>
              <a:gs pos="8000">
                <a:schemeClr val="accent6">
                  <a:lumMod val="40000"/>
                  <a:lumOff val="60000"/>
                </a:schemeClr>
              </a:gs>
              <a:gs pos="31000">
                <a:schemeClr val="bg1"/>
              </a:gs>
              <a:gs pos="100000">
                <a:srgbClr val="92D050"/>
              </a:gs>
            </a:gsLst>
            <a:lin ang="9000000" scaled="0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চারটি</a:t>
            </a:r>
            <a:r>
              <a:rPr lang="en-US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sz="36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14720" y="2244001"/>
                <a:ext cx="6400800" cy="646331"/>
              </a:xfrm>
              <a:prstGeom prst="rect">
                <a:avLst/>
              </a:prstGeom>
              <a:gradFill flip="none" rotWithShape="1">
                <a:gsLst>
                  <a:gs pos="92000">
                    <a:srgbClr val="0070C0"/>
                  </a:gs>
                  <a:gs pos="66000">
                    <a:schemeClr val="bg1">
                      <a:alpha val="69000"/>
                    </a:schemeClr>
                  </a:gs>
                  <a:gs pos="0">
                    <a:srgbClr val="0070C0">
                      <a:alpha val="74000"/>
                    </a:srgbClr>
                  </a:gs>
                  <a:gs pos="8000">
                    <a:schemeClr val="accent6">
                      <a:lumMod val="40000"/>
                      <a:lumOff val="60000"/>
                    </a:schemeClr>
                  </a:gs>
                  <a:gs pos="32000">
                    <a:schemeClr val="bg1"/>
                  </a:gs>
                  <a:gs pos="100000">
                    <a:srgbClr val="92D050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36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720" y="2244001"/>
                <a:ext cx="6400800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04220" y="2215802"/>
                <a:ext cx="8616851" cy="774058"/>
              </a:xfrm>
              <a:prstGeom prst="rect">
                <a:avLst/>
              </a:prstGeom>
              <a:gradFill flip="none" rotWithShape="1">
                <a:gsLst>
                  <a:gs pos="94000">
                    <a:srgbClr val="0070C0"/>
                  </a:gs>
                  <a:gs pos="85000">
                    <a:schemeClr val="bg1">
                      <a:alpha val="69000"/>
                    </a:schemeClr>
                  </a:gs>
                  <a:gs pos="0">
                    <a:srgbClr val="0070C0">
                      <a:alpha val="74000"/>
                    </a:srgbClr>
                  </a:gs>
                  <a:gs pos="11000">
                    <a:schemeClr val="accent6">
                      <a:lumMod val="40000"/>
                      <a:lumOff val="60000"/>
                    </a:schemeClr>
                  </a:gs>
                  <a:gs pos="14000">
                    <a:schemeClr val="bg1"/>
                  </a:gs>
                  <a:gs pos="100000">
                    <a:srgbClr val="92D050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(  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) 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হলো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চারটি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রাশির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সাধারন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গুণ</m:t>
                    </m:r>
                    <m:r>
                      <a:rPr lang="bn-IN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নী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য়ক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36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220" y="2215802"/>
                <a:ext cx="8616851" cy="7740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72992" y="796040"/>
                <a:ext cx="6400800" cy="646331"/>
              </a:xfrm>
              <a:prstGeom prst="rect">
                <a:avLst/>
              </a:prstGeom>
              <a:gradFill flip="none" rotWithShape="1">
                <a:gsLst>
                  <a:gs pos="92000">
                    <a:srgbClr val="0070C0"/>
                  </a:gs>
                  <a:gs pos="77000">
                    <a:schemeClr val="bg1">
                      <a:alpha val="69000"/>
                    </a:schemeClr>
                  </a:gs>
                  <a:gs pos="0">
                    <a:srgbClr val="0070C0">
                      <a:alpha val="74000"/>
                    </a:srgbClr>
                  </a:gs>
                  <a:gs pos="8000">
                    <a:schemeClr val="accent6">
                      <a:lumMod val="40000"/>
                      <a:lumOff val="60000"/>
                    </a:schemeClr>
                  </a:gs>
                  <a:gs pos="21000">
                    <a:schemeClr val="bg1"/>
                  </a:gs>
                  <a:gs pos="100000">
                    <a:srgbClr val="92D050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36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992" y="796040"/>
                <a:ext cx="6400800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2400" y="152400"/>
            <a:ext cx="2514220" cy="35813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9510" y="3426205"/>
            <a:ext cx="9829800" cy="1384995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20000"/>
                  <a:lumOff val="80000"/>
                </a:schemeClr>
              </a:gs>
              <a:gs pos="89000">
                <a:srgbClr val="FEF8F4"/>
              </a:gs>
              <a:gs pos="15000">
                <a:schemeClr val="bg1">
                  <a:alpha val="69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9000000" scaled="0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u="sng" dirty="0" smtClean="0">
                <a:ln w="0"/>
                <a:solidFill>
                  <a:schemeClr val="tx2">
                    <a:lumMod val="50000"/>
                  </a:schemeClr>
                </a:solidFill>
              </a:rPr>
              <a:t>সাধারন গুণনীয়কঃ</a:t>
            </a:r>
            <a:r>
              <a:rPr lang="bn-IN" sz="2800" dirty="0" smtClean="0">
                <a:ln w="0"/>
                <a:solidFill>
                  <a:schemeClr val="tx2">
                    <a:lumMod val="50000"/>
                  </a:schemeClr>
                </a:solidFill>
              </a:rPr>
              <a:t> যে রাশি দুই বা ততোধিক রাশির</a:t>
            </a:r>
          </a:p>
          <a:p>
            <a:pPr algn="ctr"/>
            <a:r>
              <a:rPr lang="bn-IN" sz="2800" dirty="0" smtClean="0">
                <a:ln w="0"/>
                <a:solidFill>
                  <a:schemeClr val="tx2">
                    <a:lumMod val="50000"/>
                  </a:schemeClr>
                </a:solidFill>
              </a:rPr>
              <a:t> প্রত্যেকটির গুণনীয়ক, একে উক্ত রাশির সাধারন গুণনীয়ক (</a:t>
            </a:r>
            <a:r>
              <a:rPr lang="en-US" sz="2800" i="1" dirty="0" smtClean="0">
                <a:ln w="0"/>
                <a:solidFill>
                  <a:schemeClr val="tx2">
                    <a:lumMod val="50000"/>
                  </a:schemeClr>
                </a:solidFill>
              </a:rPr>
              <a:t>Common factor</a:t>
            </a:r>
            <a:r>
              <a:rPr lang="en-US" sz="2800" dirty="0" smtClean="0">
                <a:ln w="0"/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bn-IN" sz="2800" dirty="0" smtClean="0">
                <a:ln w="0"/>
                <a:solidFill>
                  <a:schemeClr val="tx2">
                    <a:lumMod val="50000"/>
                  </a:schemeClr>
                </a:solidFill>
              </a:rPr>
              <a:t> বলা হয়। </a:t>
            </a:r>
            <a:endParaRPr lang="en-US" sz="2800" b="0" cap="none" spc="0" dirty="0">
              <a:ln w="0"/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74963" y="429124"/>
            <a:ext cx="1282303" cy="1279005"/>
            <a:chOff x="1964812" y="3291657"/>
            <a:chExt cx="1738577" cy="1721750"/>
          </a:xfrm>
        </p:grpSpPr>
        <p:grpSp>
          <p:nvGrpSpPr>
            <p:cNvPr id="14" name="Group 13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17" name="Flowchart: Delay 16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19" name="Donut 18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Donut 19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5" name="Donut 14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10800000" flipH="1">
            <a:off x="1912121" y="1998258"/>
            <a:ext cx="1145145" cy="1134875"/>
            <a:chOff x="1964812" y="3291657"/>
            <a:chExt cx="1738577" cy="1721750"/>
          </a:xfrm>
        </p:grpSpPr>
        <p:grpSp>
          <p:nvGrpSpPr>
            <p:cNvPr id="22" name="Group 21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25" name="Flowchart: Delay 24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27" name="Donut 26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Donut 27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3" name="Donut 22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Block Arc 23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48631" y="489072"/>
            <a:ext cx="7118639" cy="1200329"/>
          </a:xfrm>
          <a:prstGeom prst="rect">
            <a:avLst/>
          </a:prstGeom>
          <a:gradFill flip="none" rotWithShape="1">
            <a:gsLst>
              <a:gs pos="92000">
                <a:srgbClr val="0070C0"/>
              </a:gs>
              <a:gs pos="18783">
                <a:schemeClr val="accent6">
                  <a:lumMod val="60000"/>
                  <a:lumOff val="40000"/>
                </a:schemeClr>
              </a:gs>
              <a:gs pos="54378">
                <a:schemeClr val="accent2">
                  <a:lumMod val="20000"/>
                  <a:lumOff val="80000"/>
                </a:schemeClr>
              </a:gs>
              <a:gs pos="70000">
                <a:schemeClr val="bg1"/>
              </a:gs>
              <a:gs pos="0">
                <a:srgbClr val="0070C0"/>
              </a:gs>
              <a:gs pos="36260">
                <a:schemeClr val="bg1"/>
              </a:gs>
              <a:gs pos="100000">
                <a:srgbClr val="92D050"/>
              </a:gs>
            </a:gsLst>
            <a:lin ang="9000000" scaled="0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বীজগনিতীয় রাশির </a:t>
            </a:r>
          </a:p>
          <a:p>
            <a:pPr algn="ctr"/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</a:t>
            </a:r>
            <a:r>
              <a:rPr lang="bn-IN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bn-IN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bn-IN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 </a:t>
            </a:r>
            <a:r>
              <a:rPr lang="bn-I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</a:t>
            </a:r>
            <a:r>
              <a:rPr lang="bn-IN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bn-IN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u="sng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333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6" grpId="0" animBg="1"/>
      <p:bldP spid="5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3864" y="514966"/>
            <a:ext cx="5867400" cy="646331"/>
          </a:xfrm>
          <a:prstGeom prst="rect">
            <a:avLst/>
          </a:prstGeom>
          <a:gradFill flip="none" rotWithShape="1">
            <a:gsLst>
              <a:gs pos="90610">
                <a:srgbClr val="0070C0"/>
              </a:gs>
              <a:gs pos="18783">
                <a:schemeClr val="accent6">
                  <a:lumMod val="60000"/>
                  <a:lumOff val="40000"/>
                </a:schemeClr>
              </a:gs>
              <a:gs pos="54378">
                <a:schemeClr val="accent2">
                  <a:lumMod val="20000"/>
                  <a:lumOff val="80000"/>
                </a:schemeClr>
              </a:gs>
              <a:gs pos="70000">
                <a:schemeClr val="bg1">
                  <a:alpha val="69000"/>
                </a:schemeClr>
              </a:gs>
              <a:gs pos="0">
                <a:srgbClr val="0070C0">
                  <a:alpha val="74000"/>
                </a:srgbClr>
              </a:gs>
              <a:gs pos="36260">
                <a:schemeClr val="bg1"/>
              </a:gs>
              <a:gs pos="100000">
                <a:srgbClr val="92D050"/>
              </a:gs>
            </a:gsLst>
            <a:lin ang="9000000" scaled="0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</a:t>
            </a:r>
            <a:r>
              <a:rPr lang="bn-IN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bn-IN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bn-IN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 </a:t>
            </a:r>
            <a:r>
              <a:rPr lang="bn-I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</a:t>
            </a:r>
            <a:r>
              <a:rPr lang="bn-IN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bn-IN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u="sng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82628" y="3932321"/>
                <a:ext cx="8918722" cy="646331"/>
              </a:xfrm>
              <a:prstGeom prst="rect">
                <a:avLst/>
              </a:prstGeom>
              <a:gradFill flip="none" rotWithShape="1">
                <a:gsLst>
                  <a:gs pos="96000">
                    <a:srgbClr val="0070C0"/>
                  </a:gs>
                  <a:gs pos="7000">
                    <a:schemeClr val="accent6">
                      <a:lumMod val="60000"/>
                      <a:lumOff val="40000"/>
                    </a:schemeClr>
                  </a:gs>
                  <a:gs pos="82000">
                    <a:schemeClr val="bg1">
                      <a:alpha val="69000"/>
                    </a:schemeClr>
                  </a:gs>
                  <a:gs pos="0">
                    <a:srgbClr val="0070C0">
                      <a:alpha val="74000"/>
                    </a:srgbClr>
                  </a:gs>
                  <a:gs pos="12000">
                    <a:schemeClr val="bg1"/>
                  </a:gs>
                  <a:gs pos="100000">
                    <a:srgbClr val="92D050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6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628" y="3932321"/>
                <a:ext cx="8918722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718532" y="2537752"/>
            <a:ext cx="9715500" cy="1384995"/>
          </a:xfrm>
          <a:prstGeom prst="rect">
            <a:avLst/>
          </a:prstGeom>
          <a:gradFill flip="none" rotWithShape="1">
            <a:gsLst>
              <a:gs pos="94000">
                <a:srgbClr val="0070C0"/>
              </a:gs>
              <a:gs pos="9000">
                <a:schemeClr val="accent6">
                  <a:lumMod val="60000"/>
                  <a:lumOff val="40000"/>
                </a:schemeClr>
              </a:gs>
              <a:gs pos="83000">
                <a:schemeClr val="bg1">
                  <a:alpha val="69000"/>
                </a:schemeClr>
              </a:gs>
              <a:gs pos="0">
                <a:srgbClr val="0070C0">
                  <a:alpha val="74000"/>
                </a:srgbClr>
              </a:gs>
              <a:gs pos="13000">
                <a:schemeClr val="bg1"/>
              </a:gs>
              <a:gs pos="100000">
                <a:srgbClr val="92D050"/>
              </a:gs>
            </a:gsLst>
            <a:lin ang="9000000" scaled="0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</a:t>
            </a:r>
            <a:r>
              <a:rPr lang="bn-IN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bn-IN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3600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bn-IN" sz="36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ঃ</a:t>
            </a:r>
            <a:r>
              <a:rPr lang="bn-I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bn-IN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দুই বা ততোধিক রাশির ভিতর যতগুলো মৌলিক সাধারন গুণনীয়ক আছে, এদের সকলের গুণফলকে ঐ রাশিগুলোর গ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bn-IN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সা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bn-IN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গু </a:t>
            </a:r>
            <a:r>
              <a:rPr lang="en-US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2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 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56632" y="1974729"/>
                <a:ext cx="8916168" cy="646331"/>
              </a:xfrm>
              <a:prstGeom prst="rect">
                <a:avLst/>
              </a:prstGeom>
              <a:gradFill flip="none" rotWithShape="1">
                <a:gsLst>
                  <a:gs pos="96000">
                    <a:srgbClr val="0070C0"/>
                  </a:gs>
                  <a:gs pos="7000">
                    <a:schemeClr val="accent6">
                      <a:lumMod val="60000"/>
                      <a:lumOff val="40000"/>
                    </a:schemeClr>
                  </a:gs>
                  <a:gs pos="91000">
                    <a:schemeClr val="bg1">
                      <a:alpha val="69000"/>
                    </a:schemeClr>
                  </a:gs>
                  <a:gs pos="0">
                    <a:srgbClr val="0070C0">
                      <a:alpha val="74000"/>
                    </a:srgbClr>
                  </a:gs>
                  <a:gs pos="12000">
                    <a:schemeClr val="bg1"/>
                  </a:gs>
                  <a:gs pos="100000">
                    <a:srgbClr val="92D050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60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ও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গ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সা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গু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বের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কর।</m:t>
                      </m:r>
                    </m:oMath>
                  </m:oMathPara>
                </a14:m>
                <a:endParaRPr lang="en-US" sz="36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632" y="1974729"/>
                <a:ext cx="8916168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41584" y="2826109"/>
                <a:ext cx="9359766" cy="646331"/>
              </a:xfrm>
              <a:prstGeom prst="rect">
                <a:avLst/>
              </a:prstGeom>
              <a:gradFill flip="none" rotWithShape="1">
                <a:gsLst>
                  <a:gs pos="96000">
                    <a:srgbClr val="0070C0"/>
                  </a:gs>
                  <a:gs pos="7000">
                    <a:schemeClr val="accent6">
                      <a:lumMod val="60000"/>
                      <a:lumOff val="40000"/>
                    </a:schemeClr>
                  </a:gs>
                  <a:gs pos="82000">
                    <a:schemeClr val="bg1">
                      <a:alpha val="69000"/>
                    </a:schemeClr>
                  </a:gs>
                  <a:gs pos="0">
                    <a:srgbClr val="0070C0">
                      <a:alpha val="74000"/>
                    </a:srgbClr>
                  </a:gs>
                  <a:gs pos="12000">
                    <a:schemeClr val="bg1"/>
                  </a:gs>
                  <a:gs pos="100000">
                    <a:srgbClr val="92D050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600" b="0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584" y="2826109"/>
                <a:ext cx="9359766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82628" y="3396843"/>
                <a:ext cx="8918722" cy="646331"/>
              </a:xfrm>
              <a:prstGeom prst="rect">
                <a:avLst/>
              </a:prstGeom>
              <a:gradFill flip="none" rotWithShape="1">
                <a:gsLst>
                  <a:gs pos="96000">
                    <a:srgbClr val="0070C0"/>
                  </a:gs>
                  <a:gs pos="7000">
                    <a:schemeClr val="accent6">
                      <a:lumMod val="60000"/>
                      <a:lumOff val="40000"/>
                    </a:schemeClr>
                  </a:gs>
                  <a:gs pos="82000">
                    <a:schemeClr val="bg1">
                      <a:alpha val="69000"/>
                    </a:schemeClr>
                  </a:gs>
                  <a:gs pos="0">
                    <a:srgbClr val="0070C0">
                      <a:alpha val="74000"/>
                    </a:srgbClr>
                  </a:gs>
                  <a:gs pos="12000">
                    <a:schemeClr val="bg1"/>
                  </a:gs>
                  <a:gs pos="100000">
                    <a:srgbClr val="92D050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0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36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628" y="3396843"/>
                <a:ext cx="8918722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82628" y="4568268"/>
                <a:ext cx="8918722" cy="646331"/>
              </a:xfrm>
              <a:prstGeom prst="rect">
                <a:avLst/>
              </a:prstGeom>
              <a:gradFill flip="none" rotWithShape="1">
                <a:gsLst>
                  <a:gs pos="96000">
                    <a:srgbClr val="0070C0"/>
                  </a:gs>
                  <a:gs pos="7000">
                    <a:schemeClr val="accent6">
                      <a:lumMod val="60000"/>
                      <a:lumOff val="40000"/>
                    </a:schemeClr>
                  </a:gs>
                  <a:gs pos="82000">
                    <a:schemeClr val="bg1">
                      <a:alpha val="69000"/>
                    </a:schemeClr>
                  </a:gs>
                  <a:gs pos="0">
                    <a:srgbClr val="0070C0">
                      <a:alpha val="74000"/>
                    </a:srgbClr>
                  </a:gs>
                  <a:gs pos="12000">
                    <a:schemeClr val="bg1"/>
                  </a:gs>
                  <a:gs pos="100000">
                    <a:srgbClr val="92D050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628" y="4568268"/>
                <a:ext cx="8918722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192997" y="381750"/>
            <a:ext cx="8487547" cy="1077218"/>
          </a:xfrm>
          <a:prstGeom prst="rect">
            <a:avLst/>
          </a:prstGeom>
          <a:gradFill flip="none" rotWithShape="1">
            <a:gsLst>
              <a:gs pos="85000">
                <a:schemeClr val="bg1"/>
              </a:gs>
              <a:gs pos="94000">
                <a:srgbClr val="92D050"/>
              </a:gs>
              <a:gs pos="25000">
                <a:schemeClr val="bg1"/>
              </a:gs>
              <a:gs pos="19000">
                <a:schemeClr val="accent6">
                  <a:lumMod val="40000"/>
                  <a:lumOff val="60000"/>
                </a:schemeClr>
              </a:gs>
              <a:gs pos="7000">
                <a:srgbClr val="0070C0"/>
              </a:gs>
              <a:gs pos="100000">
                <a:srgbClr val="00B0F0"/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</a:t>
            </a:r>
            <a:r>
              <a:rPr lang="bn-IN" sz="32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32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u="sng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bn-IN" sz="32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32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u="sng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bn-IN" sz="3200" u="sng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ঃ</a:t>
            </a:r>
            <a:r>
              <a:rPr lang="bn-IN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গরিষ্ট সাধারন গুণনীয়ক</a:t>
            </a:r>
            <a:endParaRPr lang="en-US" sz="32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IN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32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Highest common factor) </a:t>
            </a:r>
            <a:r>
              <a:rPr lang="en-US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bn-IN" sz="36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429" y="60282"/>
            <a:ext cx="1832498" cy="66394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35908" y="142333"/>
            <a:ext cx="1508817" cy="1526948"/>
            <a:chOff x="1964812" y="3291657"/>
            <a:chExt cx="1738577" cy="1721750"/>
          </a:xfrm>
        </p:grpSpPr>
        <p:grpSp>
          <p:nvGrpSpPr>
            <p:cNvPr id="15" name="Group 14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18" name="Flowchart: Delay 17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20" name="Donut 19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Donut 20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6" name="Donut 15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55705" y="1742714"/>
            <a:ext cx="1034304" cy="1082477"/>
            <a:chOff x="1964812" y="3291657"/>
            <a:chExt cx="1738577" cy="1721750"/>
          </a:xfrm>
        </p:grpSpPr>
        <p:grpSp>
          <p:nvGrpSpPr>
            <p:cNvPr id="24" name="Group 23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27" name="Flowchart: Delay 26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29" name="Donut 28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Donut 29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5" name="Donut 24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Block Arc 25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0332" y="2229220"/>
            <a:ext cx="1905122" cy="1967690"/>
            <a:chOff x="1964812" y="3291657"/>
            <a:chExt cx="1738577" cy="1721750"/>
          </a:xfrm>
        </p:grpSpPr>
        <p:grpSp>
          <p:nvGrpSpPr>
            <p:cNvPr id="32" name="Group 31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35" name="Flowchart: Delay 34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37" name="Donut 36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Donut 37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3" name="Donut 32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Block Arc 33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821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8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8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8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8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37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" decel="100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" decel="10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" decel="100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" decel="100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" decel="100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" decel="100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1" grpId="0" animBg="1"/>
          <p:bldP spid="11" grpId="1" animBg="1"/>
          <p:bldP spid="5" grpId="0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2" grpId="0" animBg="1"/>
          <p:bldP spid="12" grpId="1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37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" decel="100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" decel="10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" decel="100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" decel="100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" decel="100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" decel="100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1" grpId="0" animBg="1"/>
          <p:bldP spid="11" grpId="1" animBg="1"/>
          <p:bldP spid="5" grpId="0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2" grpId="0" animBg="1"/>
          <p:bldP spid="12" grpId="1" animBg="1"/>
          <p:bldP spid="13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>
                <a:alpha val="73000"/>
              </a:schemeClr>
            </a:gs>
            <a:gs pos="45000">
              <a:schemeClr val="bg1"/>
            </a:gs>
            <a:gs pos="0">
              <a:schemeClr val="accent4">
                <a:lumMod val="40000"/>
                <a:lumOff val="60000"/>
              </a:schemeClr>
            </a:gs>
            <a:gs pos="16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23347" y="2179720"/>
                <a:ext cx="7916935" cy="646331"/>
              </a:xfrm>
              <a:prstGeom prst="rect">
                <a:avLst/>
              </a:prstGeom>
              <a:gradFill flip="none" rotWithShape="1">
                <a:gsLst>
                  <a:gs pos="92000">
                    <a:srgbClr val="0070C0"/>
                  </a:gs>
                  <a:gs pos="77000">
                    <a:schemeClr val="bg1">
                      <a:alpha val="69000"/>
                    </a:schemeClr>
                  </a:gs>
                  <a:gs pos="0">
                    <a:srgbClr val="0070C0">
                      <a:alpha val="74000"/>
                    </a:srgbClr>
                  </a:gs>
                  <a:gs pos="8000">
                    <a:schemeClr val="accent6">
                      <a:lumMod val="40000"/>
                      <a:lumOff val="60000"/>
                    </a:schemeClr>
                  </a:gs>
                  <a:gs pos="21000">
                    <a:schemeClr val="bg1"/>
                  </a:gs>
                  <a:gs pos="100000">
                    <a:srgbClr val="92D050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ও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3600" b="0" i="1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𝑥𝑦𝑧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36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47" y="2179720"/>
                <a:ext cx="7916935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461566" y="2826051"/>
                <a:ext cx="7578716" cy="1314784"/>
              </a:xfrm>
              <a:prstGeom prst="rect">
                <a:avLst/>
              </a:prstGeom>
              <a:gradFill flip="none" rotWithShape="1">
                <a:gsLst>
                  <a:gs pos="92000">
                    <a:srgbClr val="0070C0"/>
                  </a:gs>
                  <a:gs pos="77000">
                    <a:schemeClr val="bg1">
                      <a:alpha val="69000"/>
                    </a:schemeClr>
                  </a:gs>
                  <a:gs pos="0">
                    <a:srgbClr val="0070C0">
                      <a:alpha val="74000"/>
                    </a:srgbClr>
                  </a:gs>
                  <a:gs pos="8000">
                    <a:schemeClr val="accent6">
                      <a:lumMod val="40000"/>
                      <a:lumOff val="60000"/>
                    </a:schemeClr>
                  </a:gs>
                  <a:gs pos="21000">
                    <a:schemeClr val="bg1"/>
                  </a:gs>
                  <a:gs pos="100000">
                    <a:srgbClr val="92D050"/>
                  </a:gs>
                </a:gsLst>
                <a:lin ang="9000000" scaled="0"/>
                <a:tileRect/>
              </a:gra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প্রত্যেকটি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পদের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সর্বোচ্চ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ঘাত</m:t>
                      </m:r>
                    </m:oMath>
                  </m:oMathPara>
                </a14:m>
                <a:endParaRPr lang="en-US" sz="3600" b="0" i="1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60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600" b="0" cap="none" spc="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566" y="2826051"/>
                <a:ext cx="7578716" cy="13147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565724" y="600826"/>
            <a:ext cx="8487547" cy="1200329"/>
          </a:xfrm>
          <a:prstGeom prst="rect">
            <a:avLst/>
          </a:prstGeom>
          <a:gradFill flip="none" rotWithShape="1">
            <a:gsLst>
              <a:gs pos="85000">
                <a:schemeClr val="bg1"/>
              </a:gs>
              <a:gs pos="94000">
                <a:srgbClr val="92D050"/>
              </a:gs>
              <a:gs pos="25000">
                <a:schemeClr val="bg1"/>
              </a:gs>
              <a:gs pos="19000">
                <a:schemeClr val="accent6">
                  <a:lumMod val="40000"/>
                  <a:lumOff val="60000"/>
                </a:schemeClr>
              </a:gs>
              <a:gs pos="7000">
                <a:srgbClr val="0070C0"/>
              </a:gs>
              <a:gs pos="100000">
                <a:srgbClr val="00B0F0"/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</a:t>
            </a:r>
            <a:r>
              <a:rPr lang="bn-IN" sz="2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u="sng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bn-IN" sz="2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u="sng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bn-IN" sz="2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ঃ</a:t>
            </a:r>
            <a:r>
              <a:rPr lang="bn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লঘি</a:t>
            </a:r>
            <a:r>
              <a:rPr lang="bn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ষ্ট সাধারন গুণনি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</a:t>
            </a:r>
            <a:r>
              <a:rPr lang="bn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</a:t>
            </a:r>
            <a:endParaRPr lang="en-US" sz="28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8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Least common factor</a:t>
            </a:r>
            <a:r>
              <a:rPr lang="en-US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en-US" sz="4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bn-IN" sz="32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3381" y="121095"/>
            <a:ext cx="1951782" cy="6545706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97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26848">
                <a:srgbClr val="92D050"/>
              </a:gs>
              <a:gs pos="61745">
                <a:srgbClr val="92D050"/>
              </a:gs>
              <a:gs pos="46000">
                <a:schemeClr val="accent1">
                  <a:lumMod val="75000"/>
                </a:schemeClr>
              </a:gs>
              <a:gs pos="79000">
                <a:schemeClr val="bg1"/>
              </a:gs>
              <a:gs pos="18000">
                <a:schemeClr val="accent2">
                  <a:lumMod val="40000"/>
                  <a:lumOff val="60000"/>
                </a:schemeClr>
              </a:gs>
              <a:gs pos="3356">
                <a:schemeClr val="accent4">
                  <a:lumMod val="75000"/>
                </a:schemeClr>
              </a:gs>
              <a:gs pos="52345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89000">
                <a:srgbClr val="00B050"/>
              </a:gs>
            </a:gsLst>
            <a:lin ang="174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5800" y="114832"/>
            <a:ext cx="2256653" cy="2412915"/>
            <a:chOff x="1964812" y="3291657"/>
            <a:chExt cx="1738577" cy="1721750"/>
          </a:xfrm>
        </p:grpSpPr>
        <p:grpSp>
          <p:nvGrpSpPr>
            <p:cNvPr id="6" name="Group 5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9" name="Flowchart: Delay 8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11" name="Donut 10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Donut 11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" name="Donut 6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33400" y="4439139"/>
            <a:ext cx="11125200" cy="954107"/>
          </a:xfrm>
          <a:prstGeom prst="rect">
            <a:avLst/>
          </a:prstGeom>
          <a:gradFill flip="none" rotWithShape="1">
            <a:gsLst>
              <a:gs pos="85000">
                <a:schemeClr val="bg1">
                  <a:alpha val="15000"/>
                </a:schemeClr>
              </a:gs>
              <a:gs pos="94000">
                <a:srgbClr val="92D050"/>
              </a:gs>
              <a:gs pos="12000">
                <a:schemeClr val="bg1"/>
              </a:gs>
              <a:gs pos="2000">
                <a:srgbClr val="0070C0"/>
              </a:gs>
              <a:gs pos="100000">
                <a:srgbClr val="00B0F0"/>
              </a:gs>
            </a:gsLst>
            <a:lin ang="19800000" scaled="0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</a:t>
            </a:r>
            <a:r>
              <a:rPr lang="bn-IN" sz="2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u="sng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bn-IN" sz="2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u="sng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</a:t>
            </a:r>
            <a:r>
              <a:rPr lang="bn-IN" sz="2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ঃ</a:t>
            </a:r>
            <a:r>
              <a:rPr lang="bn-IN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2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দুই বা ততোধিক রাশির সম্ভাব্য সকল উৎপাদকের সর্বোচ্চ ঘাতের গুণফলকে রাশিগুলোর</a:t>
            </a:r>
            <a:r>
              <a:rPr lang="en-US" sz="2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bn-IN" sz="2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</a:t>
            </a:r>
            <a:r>
              <a:rPr lang="en-US" sz="2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bn-IN" sz="2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সা</a:t>
            </a:r>
            <a:r>
              <a:rPr lang="en-US" sz="2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bn-IN" sz="2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গু বলে । </a:t>
            </a:r>
            <a:r>
              <a:rPr lang="en-US" sz="2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endParaRPr lang="en-US" sz="28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39567" y="1941022"/>
            <a:ext cx="1175897" cy="1123729"/>
            <a:chOff x="1964812" y="3291657"/>
            <a:chExt cx="1738577" cy="1721750"/>
          </a:xfrm>
        </p:grpSpPr>
        <p:grpSp>
          <p:nvGrpSpPr>
            <p:cNvPr id="18" name="Group 17"/>
            <p:cNvGrpSpPr/>
            <p:nvPr/>
          </p:nvGrpSpPr>
          <p:grpSpPr>
            <a:xfrm>
              <a:off x="1973450" y="3291657"/>
              <a:ext cx="1729939" cy="1721750"/>
              <a:chOff x="1401705" y="3745542"/>
              <a:chExt cx="1274692" cy="1268658"/>
            </a:xfrm>
          </p:grpSpPr>
          <p:sp>
            <p:nvSpPr>
              <p:cNvPr id="21" name="Flowchart: Delay 20"/>
              <p:cNvSpPr/>
              <p:nvPr/>
            </p:nvSpPr>
            <p:spPr>
              <a:xfrm>
                <a:off x="2021045" y="3827211"/>
                <a:ext cx="540457" cy="1027029"/>
              </a:xfrm>
              <a:prstGeom prst="flowChartDe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1401705" y="3745542"/>
                <a:ext cx="1274692" cy="1268658"/>
                <a:chOff x="2263908" y="5158636"/>
                <a:chExt cx="1274692" cy="1268658"/>
              </a:xfrm>
            </p:grpSpPr>
            <p:sp>
              <p:nvSpPr>
                <p:cNvPr id="23" name="Donut 22"/>
                <p:cNvSpPr/>
                <p:nvPr/>
              </p:nvSpPr>
              <p:spPr>
                <a:xfrm>
                  <a:off x="2660427" y="5562599"/>
                  <a:ext cx="474139" cy="472235"/>
                </a:xfrm>
                <a:prstGeom prst="donu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Donut 23"/>
                <p:cNvSpPr/>
                <p:nvPr/>
              </p:nvSpPr>
              <p:spPr>
                <a:xfrm>
                  <a:off x="2263908" y="5158636"/>
                  <a:ext cx="1274692" cy="1268658"/>
                </a:xfrm>
                <a:prstGeom prst="donut">
                  <a:avLst>
                    <a:gd name="adj" fmla="val 1509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9" name="Donut 18"/>
            <p:cNvSpPr/>
            <p:nvPr/>
          </p:nvSpPr>
          <p:spPr>
            <a:xfrm>
              <a:off x="2277259" y="3611697"/>
              <a:ext cx="1097280" cy="1097280"/>
            </a:xfrm>
            <a:prstGeom prst="donut">
              <a:avLst>
                <a:gd name="adj" fmla="val 11781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19"/>
            <p:cNvSpPr/>
            <p:nvPr/>
          </p:nvSpPr>
          <p:spPr>
            <a:xfrm rot="16200000">
              <a:off x="1937066" y="3319403"/>
              <a:ext cx="1701411" cy="1645920"/>
            </a:xfrm>
            <a:prstGeom prst="blockArc">
              <a:avLst>
                <a:gd name="adj1" fmla="val 10800000"/>
                <a:gd name="adj2" fmla="val 92898"/>
                <a:gd name="adj3" fmla="val 1438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13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37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" decel="100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" decel="100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37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" decel="100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" decel="100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" decel="100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37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00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" decel="10000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5" grpId="1" animBg="1"/>
          <p:bldP spid="16" grpId="0" animBg="1"/>
          <p:bldP spid="16" grpId="1" animBg="1"/>
          <p:bldP spid="2" grpId="0" animBg="1"/>
          <p:bldP spid="2" grpId="1" animBg="1"/>
          <p:bldP spid="79" grpId="0" animBg="1"/>
          <p:bldP spid="14" grpId="0" animBg="1"/>
          <p:bldP spid="1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37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" decel="100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" decel="100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37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" decel="100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" decel="100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" decel="100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37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00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" decel="10000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5" grpId="1" animBg="1"/>
          <p:bldP spid="16" grpId="0" animBg="1"/>
          <p:bldP spid="16" grpId="1" animBg="1"/>
          <p:bldP spid="2" grpId="0" animBg="1"/>
          <p:bldP spid="2" grpId="1" animBg="1"/>
          <p:bldP spid="79" grpId="0" animBg="1"/>
          <p:bldP spid="14" grpId="0" animBg="1"/>
          <p:bldP spid="14" grpId="1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1|10.4|6.1|5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998</Words>
  <Application>Microsoft Office PowerPoint</Application>
  <PresentationFormat>Widescreen</PresentationFormat>
  <Paragraphs>194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প্রশ্নোত্তর পর্ব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280</cp:revision>
  <dcterms:created xsi:type="dcterms:W3CDTF">2020-09-11T09:49:25Z</dcterms:created>
  <dcterms:modified xsi:type="dcterms:W3CDTF">2020-09-16T03:49:34Z</dcterms:modified>
</cp:coreProperties>
</file>