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70" r:id="rId3"/>
    <p:sldId id="264" r:id="rId4"/>
    <p:sldId id="265" r:id="rId5"/>
    <p:sldId id="266" r:id="rId6"/>
    <p:sldId id="267" r:id="rId7"/>
    <p:sldId id="268" r:id="rId8"/>
    <p:sldId id="271" r:id="rId9"/>
    <p:sldId id="291" r:id="rId10"/>
    <p:sldId id="293" r:id="rId11"/>
    <p:sldId id="257" r:id="rId12"/>
    <p:sldId id="277" r:id="rId13"/>
    <p:sldId id="258" r:id="rId14"/>
    <p:sldId id="279" r:id="rId15"/>
    <p:sldId id="259" r:id="rId16"/>
    <p:sldId id="281" r:id="rId17"/>
    <p:sldId id="260" r:id="rId18"/>
    <p:sldId id="283" r:id="rId19"/>
    <p:sldId id="261" r:id="rId20"/>
    <p:sldId id="288" r:id="rId21"/>
    <p:sldId id="262" r:id="rId22"/>
    <p:sldId id="290" r:id="rId23"/>
    <p:sldId id="272" r:id="rId24"/>
    <p:sldId id="273" r:id="rId25"/>
    <p:sldId id="275" r:id="rId26"/>
    <p:sldId id="276" r:id="rId27"/>
    <p:sldId id="294" r:id="rId28"/>
    <p:sldId id="295" r:id="rId29"/>
    <p:sldId id="29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LZeVH/RvPfADWrWh60/JHQ" hashData="Uv6DVaod5opr5biCV1MPosb2kZA"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7EB9"/>
    <a:srgbClr val="049DBC"/>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219" autoAdjust="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B1EB2-BAAE-4638-9D83-1AB7322FAD9E}" type="datetimeFigureOut">
              <a:rPr lang="en-US" smtClean="0"/>
              <a:pPr/>
              <a:t>9/16/2020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A979FA-DF1F-4EF2-AE4F-F57B27BD9A3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Parvin</a:t>
            </a:r>
            <a:r>
              <a:rPr lang="en-US" dirty="0" smtClean="0"/>
              <a:t> </a:t>
            </a:r>
            <a:r>
              <a:rPr lang="en-US" dirty="0" err="1" smtClean="0"/>
              <a:t>Akter</a:t>
            </a:r>
            <a:r>
              <a:rPr lang="en-US" dirty="0" smtClean="0"/>
              <a:t>, Lecturer, English, Rampur Ideal </a:t>
            </a:r>
            <a:r>
              <a:rPr lang="en-US" dirty="0" err="1" smtClean="0"/>
              <a:t>Alim</a:t>
            </a:r>
            <a:r>
              <a:rPr lang="en-US" dirty="0" smtClean="0"/>
              <a:t> </a:t>
            </a:r>
            <a:r>
              <a:rPr lang="en-US" dirty="0" err="1" smtClean="0"/>
              <a:t>Madrasah</a:t>
            </a:r>
            <a:r>
              <a:rPr lang="en-US" dirty="0" smtClean="0"/>
              <a:t>, </a:t>
            </a:r>
            <a:r>
              <a:rPr lang="en-US" dirty="0" err="1" smtClean="0"/>
              <a:t>Kamranga</a:t>
            </a:r>
            <a:r>
              <a:rPr lang="en-US" dirty="0" smtClean="0"/>
              <a:t>,</a:t>
            </a:r>
            <a:r>
              <a:rPr lang="en-US" baseline="0" dirty="0" smtClean="0"/>
              <a:t> </a:t>
            </a:r>
            <a:r>
              <a:rPr lang="en-US" baseline="0" dirty="0" err="1" smtClean="0"/>
              <a:t>Sadar</a:t>
            </a:r>
            <a:r>
              <a:rPr lang="en-US" baseline="0" dirty="0" smtClean="0"/>
              <a:t>, </a:t>
            </a:r>
            <a:r>
              <a:rPr lang="en-US" baseline="0" dirty="0" err="1" smtClean="0"/>
              <a:t>Chandpur</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Parvin</a:t>
            </a:r>
            <a:r>
              <a:rPr lang="en-US" dirty="0" smtClean="0"/>
              <a:t> </a:t>
            </a:r>
            <a:r>
              <a:rPr lang="en-US" dirty="0" err="1" smtClean="0"/>
              <a:t>Akter</a:t>
            </a:r>
            <a:r>
              <a:rPr lang="en-US" dirty="0" smtClean="0"/>
              <a:t>, Lecturer, English, Rampur Ideal </a:t>
            </a:r>
            <a:r>
              <a:rPr lang="en-US" dirty="0" err="1" smtClean="0"/>
              <a:t>Alim</a:t>
            </a:r>
            <a:r>
              <a:rPr lang="en-US" dirty="0" smtClean="0"/>
              <a:t> </a:t>
            </a:r>
            <a:r>
              <a:rPr lang="en-US" dirty="0" err="1" smtClean="0"/>
              <a:t>Madrasah</a:t>
            </a:r>
            <a:r>
              <a:rPr lang="en-US" dirty="0" smtClean="0"/>
              <a:t>, </a:t>
            </a:r>
            <a:r>
              <a:rPr lang="en-US" dirty="0" err="1" smtClean="0"/>
              <a:t>Kamranga</a:t>
            </a:r>
            <a:r>
              <a:rPr lang="en-US" dirty="0" smtClean="0"/>
              <a:t>,</a:t>
            </a:r>
            <a:r>
              <a:rPr lang="en-US" baseline="0" dirty="0" smtClean="0"/>
              <a:t> </a:t>
            </a:r>
            <a:r>
              <a:rPr lang="en-US" baseline="0" dirty="0" err="1" smtClean="0"/>
              <a:t>Sadar</a:t>
            </a:r>
            <a:r>
              <a:rPr lang="en-US" baseline="0" dirty="0" smtClean="0"/>
              <a:t>, </a:t>
            </a:r>
            <a:r>
              <a:rPr lang="en-US" baseline="0" dirty="0" err="1" smtClean="0"/>
              <a:t>Chandpur</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Parvin</a:t>
            </a:r>
            <a:r>
              <a:rPr lang="en-US" dirty="0" smtClean="0"/>
              <a:t> </a:t>
            </a:r>
            <a:r>
              <a:rPr lang="en-US" dirty="0" err="1" smtClean="0"/>
              <a:t>Akter</a:t>
            </a:r>
            <a:r>
              <a:rPr lang="en-US" dirty="0" smtClean="0"/>
              <a:t>, Lecturer, English, Rampur Ideal </a:t>
            </a:r>
            <a:r>
              <a:rPr lang="en-US" dirty="0" err="1" smtClean="0"/>
              <a:t>Alim</a:t>
            </a:r>
            <a:r>
              <a:rPr lang="en-US" dirty="0" smtClean="0"/>
              <a:t> </a:t>
            </a:r>
            <a:r>
              <a:rPr lang="en-US" dirty="0" err="1" smtClean="0"/>
              <a:t>Madrasah</a:t>
            </a:r>
            <a:r>
              <a:rPr lang="en-US" dirty="0" smtClean="0"/>
              <a:t>, </a:t>
            </a:r>
            <a:r>
              <a:rPr lang="en-US" dirty="0" err="1" smtClean="0"/>
              <a:t>Kamranga</a:t>
            </a:r>
            <a:r>
              <a:rPr lang="en-US" dirty="0" smtClean="0"/>
              <a:t>,</a:t>
            </a:r>
            <a:r>
              <a:rPr lang="en-US" baseline="0" dirty="0" smtClean="0"/>
              <a:t> </a:t>
            </a:r>
            <a:r>
              <a:rPr lang="en-US" baseline="0" dirty="0" err="1" smtClean="0"/>
              <a:t>Sadar</a:t>
            </a:r>
            <a:r>
              <a:rPr lang="en-US" baseline="0" dirty="0" smtClean="0"/>
              <a:t>, </a:t>
            </a:r>
            <a:r>
              <a:rPr lang="en-US" baseline="0" dirty="0" err="1" smtClean="0"/>
              <a:t>Chandpur</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Parvin</a:t>
            </a:r>
            <a:r>
              <a:rPr lang="en-US" dirty="0" smtClean="0"/>
              <a:t> </a:t>
            </a:r>
            <a:r>
              <a:rPr lang="en-US" dirty="0" err="1" smtClean="0"/>
              <a:t>Akter</a:t>
            </a:r>
            <a:r>
              <a:rPr lang="en-US" dirty="0" smtClean="0"/>
              <a:t>, Lecturer, English, Rampur Ideal </a:t>
            </a:r>
            <a:r>
              <a:rPr lang="en-US" dirty="0" err="1" smtClean="0"/>
              <a:t>Alim</a:t>
            </a:r>
            <a:r>
              <a:rPr lang="en-US" dirty="0" smtClean="0"/>
              <a:t> </a:t>
            </a:r>
            <a:r>
              <a:rPr lang="en-US" dirty="0" err="1" smtClean="0"/>
              <a:t>Madrasah</a:t>
            </a:r>
            <a:r>
              <a:rPr lang="en-US" dirty="0" smtClean="0"/>
              <a:t>, </a:t>
            </a:r>
            <a:r>
              <a:rPr lang="en-US" dirty="0" err="1" smtClean="0"/>
              <a:t>Kamranga</a:t>
            </a:r>
            <a:r>
              <a:rPr lang="en-US" dirty="0" smtClean="0"/>
              <a:t>,</a:t>
            </a:r>
            <a:r>
              <a:rPr lang="en-US" baseline="0" dirty="0" smtClean="0"/>
              <a:t> </a:t>
            </a:r>
            <a:r>
              <a:rPr lang="en-US" baseline="0" dirty="0" err="1" smtClean="0"/>
              <a:t>Sadar</a:t>
            </a:r>
            <a:r>
              <a:rPr lang="en-US" baseline="0" dirty="0" smtClean="0"/>
              <a:t>, </a:t>
            </a:r>
            <a:r>
              <a:rPr lang="en-US" baseline="0" dirty="0" err="1" smtClean="0"/>
              <a:t>Chandpur</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Parvin</a:t>
            </a:r>
            <a:r>
              <a:rPr lang="en-US" dirty="0" smtClean="0"/>
              <a:t> </a:t>
            </a:r>
            <a:r>
              <a:rPr lang="en-US" dirty="0" err="1" smtClean="0"/>
              <a:t>Akter</a:t>
            </a:r>
            <a:r>
              <a:rPr lang="en-US" dirty="0" smtClean="0"/>
              <a:t>, Lecturer, English, Rampur Ideal </a:t>
            </a:r>
            <a:r>
              <a:rPr lang="en-US" dirty="0" err="1" smtClean="0"/>
              <a:t>Alim</a:t>
            </a:r>
            <a:r>
              <a:rPr lang="en-US" dirty="0" smtClean="0"/>
              <a:t> </a:t>
            </a:r>
            <a:r>
              <a:rPr lang="en-US" dirty="0" err="1" smtClean="0"/>
              <a:t>Madrasah</a:t>
            </a:r>
            <a:r>
              <a:rPr lang="en-US" dirty="0" smtClean="0"/>
              <a:t>, </a:t>
            </a:r>
            <a:r>
              <a:rPr lang="en-US" dirty="0" err="1" smtClean="0"/>
              <a:t>Kamranga</a:t>
            </a:r>
            <a:r>
              <a:rPr lang="en-US" dirty="0" smtClean="0"/>
              <a:t>,</a:t>
            </a:r>
            <a:r>
              <a:rPr lang="en-US" baseline="0" dirty="0" smtClean="0"/>
              <a:t> </a:t>
            </a:r>
            <a:r>
              <a:rPr lang="en-US" baseline="0" dirty="0" err="1" smtClean="0"/>
              <a:t>Sadar</a:t>
            </a:r>
            <a:r>
              <a:rPr lang="en-US" baseline="0" dirty="0" smtClean="0"/>
              <a:t>, </a:t>
            </a:r>
            <a:r>
              <a:rPr lang="en-US" baseline="0" dirty="0" err="1" smtClean="0"/>
              <a:t>Chandpur</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Parvin</a:t>
            </a:r>
            <a:r>
              <a:rPr lang="en-US" dirty="0" smtClean="0"/>
              <a:t> </a:t>
            </a:r>
            <a:r>
              <a:rPr lang="en-US" dirty="0" err="1" smtClean="0"/>
              <a:t>Akter</a:t>
            </a:r>
            <a:r>
              <a:rPr lang="en-US" dirty="0" smtClean="0"/>
              <a:t>, Lecturer, English, Rampur Ideal </a:t>
            </a:r>
            <a:r>
              <a:rPr lang="en-US" dirty="0" err="1" smtClean="0"/>
              <a:t>Alim</a:t>
            </a:r>
            <a:r>
              <a:rPr lang="en-US" dirty="0" smtClean="0"/>
              <a:t> </a:t>
            </a:r>
            <a:r>
              <a:rPr lang="en-US" dirty="0" err="1" smtClean="0"/>
              <a:t>Madrasah</a:t>
            </a:r>
            <a:r>
              <a:rPr lang="en-US" dirty="0" smtClean="0"/>
              <a:t>, </a:t>
            </a:r>
            <a:r>
              <a:rPr lang="en-US" dirty="0" err="1" smtClean="0"/>
              <a:t>Kamranga</a:t>
            </a:r>
            <a:r>
              <a:rPr lang="en-US" dirty="0" smtClean="0"/>
              <a:t>,</a:t>
            </a:r>
            <a:r>
              <a:rPr lang="en-US" baseline="0" dirty="0" smtClean="0"/>
              <a:t> </a:t>
            </a:r>
            <a:r>
              <a:rPr lang="en-US" baseline="0" dirty="0" err="1" smtClean="0"/>
              <a:t>Sadar</a:t>
            </a:r>
            <a:r>
              <a:rPr lang="en-US" baseline="0" dirty="0" smtClean="0"/>
              <a:t>, </a:t>
            </a:r>
            <a:r>
              <a:rPr lang="en-US" baseline="0" dirty="0" err="1" smtClean="0"/>
              <a:t>Chandpur</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Parvin</a:t>
            </a:r>
            <a:r>
              <a:rPr lang="en-US" dirty="0" smtClean="0"/>
              <a:t> </a:t>
            </a:r>
            <a:r>
              <a:rPr lang="en-US" dirty="0" err="1" smtClean="0"/>
              <a:t>Akter</a:t>
            </a:r>
            <a:r>
              <a:rPr lang="en-US" dirty="0" smtClean="0"/>
              <a:t>, Lecturer, English, Rampur Ideal </a:t>
            </a:r>
            <a:r>
              <a:rPr lang="en-US" dirty="0" err="1" smtClean="0"/>
              <a:t>Alim</a:t>
            </a:r>
            <a:r>
              <a:rPr lang="en-US" dirty="0" smtClean="0"/>
              <a:t> </a:t>
            </a:r>
            <a:r>
              <a:rPr lang="en-US" dirty="0" err="1" smtClean="0"/>
              <a:t>Madrasah</a:t>
            </a:r>
            <a:r>
              <a:rPr lang="en-US" dirty="0" smtClean="0"/>
              <a:t>, </a:t>
            </a:r>
            <a:r>
              <a:rPr lang="en-US" dirty="0" err="1" smtClean="0"/>
              <a:t>Kamranga</a:t>
            </a:r>
            <a:r>
              <a:rPr lang="en-US" dirty="0" smtClean="0"/>
              <a:t>,</a:t>
            </a:r>
            <a:r>
              <a:rPr lang="en-US" baseline="0" dirty="0" smtClean="0"/>
              <a:t> </a:t>
            </a:r>
            <a:r>
              <a:rPr lang="en-US" baseline="0" dirty="0" err="1" smtClean="0"/>
              <a:t>Sadar</a:t>
            </a:r>
            <a:r>
              <a:rPr lang="en-US" baseline="0" dirty="0" smtClean="0"/>
              <a:t>, </a:t>
            </a:r>
            <a:r>
              <a:rPr lang="en-US" baseline="0" dirty="0" err="1" smtClean="0"/>
              <a:t>Chandpur</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979FA-DF1F-4EF2-AE4F-F57B27BD9A39}"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3BED0FE-8E8F-4379-AEC8-AD4DCA6E70E0}" type="datetimeFigureOut">
              <a:rPr lang="en-US" smtClean="0"/>
              <a:pPr/>
              <a:t>9/16/2020</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979749DF-8695-4795-B262-47D9236B3D0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BED0FE-8E8F-4379-AEC8-AD4DCA6E70E0}"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749DF-8695-4795-B262-47D9236B3D0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BED0FE-8E8F-4379-AEC8-AD4DCA6E70E0}"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749DF-8695-4795-B262-47D9236B3D0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3BED0FE-8E8F-4379-AEC8-AD4DCA6E70E0}" type="datetimeFigureOut">
              <a:rPr lang="en-US" smtClean="0"/>
              <a:pPr/>
              <a:t>9/16/2020</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979749DF-8695-4795-B262-47D9236B3D0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3BED0FE-8E8F-4379-AEC8-AD4DCA6E70E0}" type="datetimeFigureOut">
              <a:rPr lang="en-US" smtClean="0"/>
              <a:pPr/>
              <a:t>9/16/2020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979749DF-8695-4795-B262-47D9236B3D05}"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3BED0FE-8E8F-4379-AEC8-AD4DCA6E70E0}" type="datetimeFigureOut">
              <a:rPr lang="en-US" smtClean="0"/>
              <a:pPr/>
              <a:t>9/16/2020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979749DF-8695-4795-B262-47D9236B3D0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3BED0FE-8E8F-4379-AEC8-AD4DCA6E70E0}" type="datetimeFigureOut">
              <a:rPr lang="en-US" smtClean="0"/>
              <a:pPr/>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979749DF-8695-4795-B262-47D9236B3D05}"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3BED0FE-8E8F-4379-AEC8-AD4DCA6E70E0}" type="datetimeFigureOut">
              <a:rPr lang="en-US" smtClean="0"/>
              <a:pPr/>
              <a:t>9/16/2020</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749DF-8695-4795-B262-47D9236B3D0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BED0FE-8E8F-4379-AEC8-AD4DCA6E70E0}" type="datetimeFigureOut">
              <a:rPr lang="en-US" smtClean="0"/>
              <a:pPr/>
              <a:t>9/16/2020</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9749DF-8695-4795-B262-47D9236B3D0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3BED0FE-8E8F-4379-AEC8-AD4DCA6E70E0}" type="datetimeFigureOut">
              <a:rPr lang="en-US" smtClean="0"/>
              <a:pPr/>
              <a:t>9/16/2020</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9749DF-8695-4795-B262-47D9236B3D0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D3BED0FE-8E8F-4379-AEC8-AD4DCA6E70E0}"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979749DF-8695-4795-B262-47D9236B3D05}"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3BED0FE-8E8F-4379-AEC8-AD4DCA6E70E0}" type="datetimeFigureOut">
              <a:rPr lang="en-US" smtClean="0"/>
              <a:pPr/>
              <a:t>9/16/2020</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79749DF-8695-4795-B262-47D9236B3D05}"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91440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n-US" sz="5400" b="1" cap="none" spc="0" dirty="0" smtClean="0">
                <a:ln w="1905"/>
                <a:solidFill>
                  <a:schemeClr val="tx1"/>
                </a:solidFill>
                <a:effectLst>
                  <a:innerShdw blurRad="69850" dist="43180" dir="5400000">
                    <a:srgbClr val="000000">
                      <a:alpha val="65000"/>
                    </a:srgbClr>
                  </a:innerShdw>
                </a:effectLst>
              </a:rPr>
              <a:t>Welcome to my Class</a:t>
            </a:r>
            <a:endParaRPr lang="en-US" sz="5400" b="1" cap="none" spc="0" dirty="0">
              <a:ln w="1905"/>
              <a:solidFill>
                <a:schemeClr val="tx1"/>
              </a:solidFill>
              <a:effectLst>
                <a:innerShdw blurRad="69850" dist="43180" dir="5400000">
                  <a:srgbClr val="000000">
                    <a:alpha val="65000"/>
                  </a:srgbClr>
                </a:innerShdw>
              </a:effectLst>
            </a:endParaRPr>
          </a:p>
        </p:txBody>
      </p:sp>
      <p:pic>
        <p:nvPicPr>
          <p:cNvPr id="21506" name="Picture 2" descr="Falling Flower Gif Transparent | Cherry Blossom Petals Falling Gif @  Gifimages.pics"/>
          <p:cNvPicPr>
            <a:picLocks noChangeAspect="1" noChangeArrowheads="1" noCrop="1"/>
          </p:cNvPicPr>
          <p:nvPr/>
        </p:nvPicPr>
        <p:blipFill>
          <a:blip r:embed="rId3"/>
          <a:srcRect/>
          <a:stretch>
            <a:fillRect/>
          </a:stretch>
        </p:blipFill>
        <p:spPr bwMode="auto">
          <a:xfrm>
            <a:off x="0" y="1219200"/>
            <a:ext cx="9144000" cy="563880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0"/>
            <a:ext cx="4800600" cy="769441"/>
          </a:xfrm>
          <a:prstGeom prst="rect">
            <a:avLst/>
          </a:prstGeom>
          <a:noFill/>
        </p:spPr>
        <p:txBody>
          <a:bodyPr wrap="square" rtlCol="0">
            <a:spAutoFit/>
          </a:bodyPr>
          <a:lstStyle/>
          <a:p>
            <a:r>
              <a:rPr lang="en-US" sz="4400" b="1" dirty="0" smtClean="0"/>
              <a:t>Pair Work</a:t>
            </a:r>
            <a:endParaRPr lang="en-US" sz="4400" b="1" dirty="0"/>
          </a:p>
        </p:txBody>
      </p:sp>
      <p:sp>
        <p:nvSpPr>
          <p:cNvPr id="5" name="TextBox 4"/>
          <p:cNvSpPr txBox="1"/>
          <p:nvPr/>
        </p:nvSpPr>
        <p:spPr>
          <a:xfrm>
            <a:off x="457200" y="1371600"/>
            <a:ext cx="7162800" cy="1569660"/>
          </a:xfrm>
          <a:prstGeom prst="rect">
            <a:avLst/>
          </a:prstGeom>
          <a:noFill/>
        </p:spPr>
        <p:txBody>
          <a:bodyPr wrap="square" rtlCol="0">
            <a:spAutoFit/>
          </a:bodyPr>
          <a:lstStyle/>
          <a:p>
            <a:pPr marL="742950" indent="-742950">
              <a:buAutoNum type="alphaLcParenR"/>
            </a:pPr>
            <a:r>
              <a:rPr lang="en-US" sz="3200" dirty="0" smtClean="0"/>
              <a:t>What is auxiliary verb?</a:t>
            </a:r>
          </a:p>
          <a:p>
            <a:pPr marL="742950" indent="-742950">
              <a:buAutoNum type="alphaLcParenR"/>
            </a:pPr>
            <a:r>
              <a:rPr lang="en-US" sz="3200" dirty="0" smtClean="0"/>
              <a:t> How many auxiliary verbs?</a:t>
            </a:r>
          </a:p>
          <a:p>
            <a:pPr marL="742950" indent="-742950">
              <a:buAutoNum type="alphaLcParenR"/>
            </a:pPr>
            <a:r>
              <a:rPr lang="en-US" sz="3200" dirty="0" smtClean="0"/>
              <a:t>What are they?</a:t>
            </a:r>
          </a:p>
        </p:txBody>
      </p:sp>
      <p:pic>
        <p:nvPicPr>
          <p:cNvPr id="6" name="Picture 5" descr="group work.png"/>
          <p:cNvPicPr>
            <a:picLocks noChangeAspect="1"/>
          </p:cNvPicPr>
          <p:nvPr/>
        </p:nvPicPr>
        <p:blipFill>
          <a:blip r:embed="rId2"/>
          <a:stretch>
            <a:fillRect/>
          </a:stretch>
        </p:blipFill>
        <p:spPr>
          <a:xfrm>
            <a:off x="4876800" y="2819400"/>
            <a:ext cx="4038600" cy="3124200"/>
          </a:xfrm>
          <a:prstGeom prst="rect">
            <a:avLst/>
          </a:prstGeom>
        </p:spPr>
      </p:pic>
      <p:sp>
        <p:nvSpPr>
          <p:cNvPr id="7" name="Rectangle 6"/>
          <p:cNvSpPr/>
          <p:nvPr/>
        </p:nvSpPr>
        <p:spPr>
          <a:xfrm>
            <a:off x="8458200" y="6172200"/>
            <a:ext cx="228600" cy="228600"/>
          </a:xfrm>
          <a:prstGeom prst="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686800" y="6400800"/>
            <a:ext cx="228600" cy="228600"/>
          </a:xfrm>
          <a:prstGeom prst="rec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458200" y="6172200"/>
            <a:ext cx="228600" cy="228600"/>
          </a:xfrm>
          <a:prstGeom prst="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686800" y="6400800"/>
            <a:ext cx="228600" cy="228600"/>
          </a:xfrm>
          <a:prstGeom prst="rec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85800" y="304800"/>
            <a:ext cx="8077200" cy="646331"/>
          </a:xfrm>
          <a:prstGeom prst="rect">
            <a:avLst/>
          </a:prstGeom>
          <a:noFill/>
        </p:spPr>
        <p:txBody>
          <a:bodyPr wrap="square" rtlCol="0">
            <a:spAutoFit/>
          </a:bodyPr>
          <a:lstStyle/>
          <a:p>
            <a:r>
              <a:rPr lang="en-US" sz="3600" u="sng" dirty="0" smtClean="0">
                <a:latin typeface="NikoshBAN" pitchFamily="2" charset="0"/>
                <a:cs typeface="NikoshBAN" pitchFamily="2" charset="0"/>
              </a:rPr>
              <a:t>Assertive to interrogative</a:t>
            </a:r>
            <a:endParaRPr lang="en-US" sz="3600" u="sng" dirty="0">
              <a:latin typeface="NikoshBAN" pitchFamily="2" charset="0"/>
              <a:cs typeface="NikoshBAN" pitchFamily="2" charset="0"/>
            </a:endParaRPr>
          </a:p>
        </p:txBody>
      </p:sp>
      <p:sp>
        <p:nvSpPr>
          <p:cNvPr id="17" name="TextBox 16"/>
          <p:cNvSpPr txBox="1"/>
          <p:nvPr/>
        </p:nvSpPr>
        <p:spPr>
          <a:xfrm>
            <a:off x="457200" y="1752600"/>
            <a:ext cx="7848600" cy="830997"/>
          </a:xfrm>
          <a:prstGeom prst="rect">
            <a:avLst/>
          </a:prstGeom>
          <a:noFill/>
        </p:spPr>
        <p:txBody>
          <a:bodyPr wrap="square" rtlCol="0">
            <a:spAutoFit/>
          </a:bodyPr>
          <a:lstStyle/>
          <a:p>
            <a:r>
              <a:rPr lang="en-US" dirty="0" smtClean="0">
                <a:latin typeface="NikoshBAN" pitchFamily="2" charset="0"/>
                <a:cs typeface="NikoshBAN" pitchFamily="2" charset="0"/>
              </a:rPr>
              <a:t> </a:t>
            </a:r>
            <a:r>
              <a:rPr lang="en-US" sz="2400" b="1" u="sng" dirty="0" smtClean="0">
                <a:latin typeface="NikoshBAN" pitchFamily="2" charset="0"/>
                <a:cs typeface="NikoshBAN" pitchFamily="2" charset="0"/>
              </a:rPr>
              <a:t>Structure:</a:t>
            </a:r>
            <a:r>
              <a:rPr lang="en-US" sz="2400" dirty="0" smtClean="0">
                <a:latin typeface="NikoshBAN" pitchFamily="2" charset="0"/>
                <a:cs typeface="NikoshBAN" pitchFamily="2" charset="0"/>
              </a:rPr>
              <a:t>  Aux/model verb+ not+ sub+ rest part of the sentence</a:t>
            </a:r>
            <a:endParaRPr lang="en-US" sz="2400" dirty="0"/>
          </a:p>
        </p:txBody>
      </p:sp>
      <p:sp>
        <p:nvSpPr>
          <p:cNvPr id="18" name="TextBox 17"/>
          <p:cNvSpPr txBox="1"/>
          <p:nvPr/>
        </p:nvSpPr>
        <p:spPr>
          <a:xfrm>
            <a:off x="609600" y="1219200"/>
            <a:ext cx="7924800" cy="461665"/>
          </a:xfrm>
          <a:prstGeom prst="rect">
            <a:avLst/>
          </a:prstGeom>
          <a:noFill/>
        </p:spPr>
        <p:txBody>
          <a:bodyPr wrap="square" rtlCol="0">
            <a:spAutoFit/>
          </a:bodyPr>
          <a:lstStyle/>
          <a:p>
            <a:r>
              <a:rPr lang="en-US" sz="2000" b="1" dirty="0" smtClean="0">
                <a:latin typeface="Calibri" pitchFamily="34" charset="0"/>
                <a:cs typeface="Calibri" pitchFamily="34" charset="0"/>
              </a:rPr>
              <a:t>1. [</a:t>
            </a:r>
            <a:r>
              <a:rPr lang="en-US" sz="2400" b="1" dirty="0" smtClean="0">
                <a:latin typeface="Calibri" pitchFamily="34" charset="0"/>
                <a:cs typeface="Calibri" pitchFamily="34" charset="0"/>
              </a:rPr>
              <a:t>Assertive sentence with Auxiliary/Model Affirmative]</a:t>
            </a:r>
            <a:endParaRPr lang="en-US" sz="2400" b="1" dirty="0">
              <a:latin typeface="Calibri" pitchFamily="34" charset="0"/>
              <a:cs typeface="Calibri" pitchFamily="34" charset="0"/>
            </a:endParaRPr>
          </a:p>
        </p:txBody>
      </p:sp>
      <p:sp>
        <p:nvSpPr>
          <p:cNvPr id="15" name="TextBox 14"/>
          <p:cNvSpPr txBox="1"/>
          <p:nvPr/>
        </p:nvSpPr>
        <p:spPr>
          <a:xfrm>
            <a:off x="914400" y="5181600"/>
            <a:ext cx="6172200" cy="523220"/>
          </a:xfrm>
          <a:prstGeom prst="rect">
            <a:avLst/>
          </a:prstGeom>
          <a:noFill/>
        </p:spPr>
        <p:txBody>
          <a:bodyPr wrap="square" rtlCol="0">
            <a:spAutoFit/>
          </a:bodyPr>
          <a:lstStyle/>
          <a:p>
            <a:r>
              <a:rPr lang="en-US" sz="2800" dirty="0" err="1" smtClean="0">
                <a:latin typeface="Calibri" pitchFamily="34" charset="0"/>
                <a:cs typeface="Calibri" pitchFamily="34" charset="0"/>
              </a:rPr>
              <a:t>Int</a:t>
            </a:r>
            <a:r>
              <a:rPr lang="en-US" sz="2800" dirty="0" smtClean="0">
                <a:latin typeface="Calibri" pitchFamily="34" charset="0"/>
                <a:cs typeface="Calibri" pitchFamily="34" charset="0"/>
              </a:rPr>
              <a:t>: Wasn’t the girl very intelligent?</a:t>
            </a:r>
            <a:r>
              <a:rPr lang="bn-IN" sz="2800" dirty="0" smtClean="0">
                <a:latin typeface="Calibri" pitchFamily="34" charset="0"/>
                <a:cs typeface="Nikosh" panose="02000000000000000000" pitchFamily="2" charset="0"/>
              </a:rPr>
              <a:t> </a:t>
            </a:r>
            <a:endParaRPr lang="en-US" sz="2800" dirty="0">
              <a:latin typeface="Calibri" pitchFamily="34" charset="0"/>
              <a:cs typeface="Calibri" pitchFamily="34" charset="0"/>
            </a:endParaRPr>
          </a:p>
        </p:txBody>
      </p:sp>
      <p:sp>
        <p:nvSpPr>
          <p:cNvPr id="21" name="TextBox 20"/>
          <p:cNvSpPr txBox="1"/>
          <p:nvPr/>
        </p:nvSpPr>
        <p:spPr>
          <a:xfrm>
            <a:off x="838200" y="4495800"/>
            <a:ext cx="6172200" cy="523220"/>
          </a:xfrm>
          <a:prstGeom prst="rect">
            <a:avLst/>
          </a:prstGeom>
          <a:noFill/>
        </p:spPr>
        <p:txBody>
          <a:bodyPr wrap="square" rtlCol="0">
            <a:spAutoFit/>
          </a:bodyPr>
          <a:lstStyle/>
          <a:p>
            <a:r>
              <a:rPr lang="en-US" sz="2800" dirty="0" smtClean="0">
                <a:latin typeface="Calibri" pitchFamily="34" charset="0"/>
                <a:cs typeface="Calibri" pitchFamily="34" charset="0"/>
              </a:rPr>
              <a:t>Ass: The girl was very intelligent.</a:t>
            </a:r>
            <a:endParaRPr lang="en-US" sz="2800" dirty="0">
              <a:latin typeface="Calibri" pitchFamily="34" charset="0"/>
              <a:cs typeface="Calibri" pitchFamily="34" charset="0"/>
            </a:endParaRPr>
          </a:p>
        </p:txBody>
      </p:sp>
      <p:sp>
        <p:nvSpPr>
          <p:cNvPr id="23" name="TextBox 22"/>
          <p:cNvSpPr txBox="1"/>
          <p:nvPr/>
        </p:nvSpPr>
        <p:spPr>
          <a:xfrm>
            <a:off x="685800" y="3657600"/>
            <a:ext cx="6629400" cy="523220"/>
          </a:xfrm>
          <a:prstGeom prst="rect">
            <a:avLst/>
          </a:prstGeom>
          <a:noFill/>
        </p:spPr>
        <p:txBody>
          <a:bodyPr wrap="square" rtlCol="0">
            <a:spAutoFit/>
          </a:bodyPr>
          <a:lstStyle/>
          <a:p>
            <a:r>
              <a:rPr lang="en-US" sz="2800" dirty="0" err="1" smtClean="0">
                <a:solidFill>
                  <a:sysClr val="windowText" lastClr="000000"/>
                </a:solidFill>
                <a:latin typeface="Calibri" pitchFamily="34" charset="0"/>
                <a:cs typeface="Calibri" pitchFamily="34" charset="0"/>
              </a:rPr>
              <a:t>Int</a:t>
            </a:r>
            <a:r>
              <a:rPr lang="en-US" sz="2800" dirty="0" smtClean="0">
                <a:solidFill>
                  <a:sysClr val="windowText" lastClr="000000"/>
                </a:solidFill>
                <a:latin typeface="Calibri" pitchFamily="34" charset="0"/>
                <a:cs typeface="Calibri" pitchFamily="34" charset="0"/>
              </a:rPr>
              <a:t>: </a:t>
            </a:r>
            <a:r>
              <a:rPr lang="en-US" sz="2800" dirty="0" smtClean="0">
                <a:latin typeface="Calibri" pitchFamily="34" charset="0"/>
                <a:cs typeface="Calibri" pitchFamily="34" charset="0"/>
              </a:rPr>
              <a:t>Isn’t he  a good teacher</a:t>
            </a:r>
            <a:r>
              <a:rPr lang="en-US" sz="2800" dirty="0" smtClean="0">
                <a:solidFill>
                  <a:sysClr val="windowText" lastClr="000000"/>
                </a:solidFill>
                <a:latin typeface="Calibri" pitchFamily="34" charset="0"/>
                <a:cs typeface="Calibri" pitchFamily="34" charset="0"/>
              </a:rPr>
              <a:t>?</a:t>
            </a:r>
            <a:endParaRPr lang="en-US" sz="2800" dirty="0">
              <a:solidFill>
                <a:sysClr val="windowText" lastClr="000000"/>
              </a:solidFill>
              <a:latin typeface="Calibri" pitchFamily="34" charset="0"/>
              <a:cs typeface="Calibri" pitchFamily="34" charset="0"/>
            </a:endParaRPr>
          </a:p>
        </p:txBody>
      </p:sp>
      <p:sp>
        <p:nvSpPr>
          <p:cNvPr id="24" name="TextBox 23"/>
          <p:cNvSpPr txBox="1"/>
          <p:nvPr/>
        </p:nvSpPr>
        <p:spPr>
          <a:xfrm>
            <a:off x="609600" y="3200400"/>
            <a:ext cx="5029200" cy="523220"/>
          </a:xfrm>
          <a:prstGeom prst="rect">
            <a:avLst/>
          </a:prstGeom>
          <a:noFill/>
        </p:spPr>
        <p:txBody>
          <a:bodyPr wrap="square" rtlCol="0">
            <a:spAutoFit/>
          </a:bodyPr>
          <a:lstStyle/>
          <a:p>
            <a:r>
              <a:rPr lang="en-US" sz="2800" dirty="0" smtClean="0">
                <a:latin typeface="Calibri" pitchFamily="34" charset="0"/>
                <a:cs typeface="Calibri" pitchFamily="34" charset="0"/>
              </a:rPr>
              <a:t>Ass: He is a good teacher.</a:t>
            </a:r>
          </a:p>
        </p:txBody>
      </p:sp>
      <p:sp>
        <p:nvSpPr>
          <p:cNvPr id="25" name="TextBox 24"/>
          <p:cNvSpPr txBox="1"/>
          <p:nvPr/>
        </p:nvSpPr>
        <p:spPr>
          <a:xfrm>
            <a:off x="457200" y="2667000"/>
            <a:ext cx="4191000" cy="523220"/>
          </a:xfrm>
          <a:prstGeom prst="rect">
            <a:avLst/>
          </a:prstGeom>
          <a:noFill/>
        </p:spPr>
        <p:txBody>
          <a:bodyPr wrap="square" rtlCol="0">
            <a:spAutoFit/>
          </a:bodyPr>
          <a:lstStyle/>
          <a:p>
            <a:r>
              <a:rPr lang="en-US" sz="2800" b="1" dirty="0" smtClean="0">
                <a:latin typeface="Arial" pitchFamily="34" charset="0"/>
                <a:cs typeface="Arial" pitchFamily="34" charset="0"/>
              </a:rPr>
              <a:t>Example:</a:t>
            </a:r>
            <a:endParaRPr lang="en-US" sz="2800" b="1" dirty="0">
              <a:latin typeface="Arial" pitchFamily="34" charset="0"/>
              <a:cs typeface="Arial"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4)">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edge">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edge">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54" presetClass="entr" presetSubtype="0" accel="10000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ppt_w*0.05"/>
                                          </p:val>
                                        </p:tav>
                                        <p:tav tm="100000">
                                          <p:val>
                                            <p:strVal val="#ppt_w"/>
                                          </p:val>
                                        </p:tav>
                                      </p:tavLst>
                                    </p:anim>
                                    <p:anim calcmode="lin" valueType="num">
                                      <p:cBhvr>
                                        <p:cTn id="45" dur="500" fill="hold"/>
                                        <p:tgtEl>
                                          <p:spTgt spid="15"/>
                                        </p:tgtEl>
                                        <p:attrNameLst>
                                          <p:attrName>ppt_h</p:attrName>
                                        </p:attrNameLst>
                                      </p:cBhvr>
                                      <p:tavLst>
                                        <p:tav tm="0">
                                          <p:val>
                                            <p:strVal val="#ppt_h"/>
                                          </p:val>
                                        </p:tav>
                                        <p:tav tm="100000">
                                          <p:val>
                                            <p:strVal val="#ppt_h"/>
                                          </p:val>
                                        </p:tav>
                                      </p:tavLst>
                                    </p:anim>
                                    <p:anim calcmode="lin" valueType="num">
                                      <p:cBhvr>
                                        <p:cTn id="46" dur="500" fill="hold"/>
                                        <p:tgtEl>
                                          <p:spTgt spid="15"/>
                                        </p:tgtEl>
                                        <p:attrNameLst>
                                          <p:attrName>ppt_x</p:attrName>
                                        </p:attrNameLst>
                                      </p:cBhvr>
                                      <p:tavLst>
                                        <p:tav tm="0">
                                          <p:val>
                                            <p:strVal val="#ppt_x-.2"/>
                                          </p:val>
                                        </p:tav>
                                        <p:tav tm="100000">
                                          <p:val>
                                            <p:strVal val="#ppt_x"/>
                                          </p:val>
                                        </p:tav>
                                      </p:tavLst>
                                    </p:anim>
                                    <p:anim calcmode="lin" valueType="num">
                                      <p:cBhvr>
                                        <p:cTn id="47" dur="500" fill="hold"/>
                                        <p:tgtEl>
                                          <p:spTgt spid="15"/>
                                        </p:tgtEl>
                                        <p:attrNameLst>
                                          <p:attrName>ppt_y</p:attrName>
                                        </p:attrNameLst>
                                      </p:cBhvr>
                                      <p:tavLst>
                                        <p:tav tm="0">
                                          <p:val>
                                            <p:strVal val="#ppt_y"/>
                                          </p:val>
                                        </p:tav>
                                        <p:tav tm="100000">
                                          <p:val>
                                            <p:strVal val="#ppt_y"/>
                                          </p:val>
                                        </p:tav>
                                      </p:tavLst>
                                    </p:anim>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P spid="15" grpId="0"/>
      <p:bldP spid="21"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76400" y="2971800"/>
            <a:ext cx="5334000" cy="646331"/>
          </a:xfrm>
          <a:prstGeom prst="rect">
            <a:avLst/>
          </a:prstGeom>
          <a:noFill/>
        </p:spPr>
        <p:txBody>
          <a:bodyPr wrap="square" rtlCol="0">
            <a:spAutoFit/>
          </a:bodyPr>
          <a:lstStyle/>
          <a:p>
            <a:pPr algn="ctr"/>
            <a:r>
              <a:rPr lang="en-US" sz="3600" b="1" dirty="0" smtClean="0"/>
              <a:t>Vice Versa</a:t>
            </a:r>
            <a:endParaRPr lang="en-US" sz="3600" b="1" dirty="0"/>
          </a:p>
        </p:txBody>
      </p:sp>
      <p:sp>
        <p:nvSpPr>
          <p:cNvPr id="9" name="TextBox 8"/>
          <p:cNvSpPr txBox="1"/>
          <p:nvPr/>
        </p:nvSpPr>
        <p:spPr>
          <a:xfrm>
            <a:off x="914400" y="381000"/>
            <a:ext cx="4953000" cy="707886"/>
          </a:xfrm>
          <a:prstGeom prst="rect">
            <a:avLst/>
          </a:prstGeom>
          <a:noFill/>
        </p:spPr>
        <p:txBody>
          <a:bodyPr wrap="square" rtlCol="0">
            <a:spAutoFit/>
          </a:bodyPr>
          <a:lstStyle/>
          <a:p>
            <a:r>
              <a:rPr lang="en-US" sz="4000" b="1" dirty="0" smtClean="0"/>
              <a:t>More examples</a:t>
            </a:r>
            <a:endParaRPr lang="en-US" sz="4000" b="1" dirty="0"/>
          </a:p>
        </p:txBody>
      </p:sp>
      <p:sp>
        <p:nvSpPr>
          <p:cNvPr id="10" name="TextBox 9"/>
          <p:cNvSpPr txBox="1"/>
          <p:nvPr/>
        </p:nvSpPr>
        <p:spPr>
          <a:xfrm>
            <a:off x="838200" y="1524000"/>
            <a:ext cx="5638800" cy="523220"/>
          </a:xfrm>
          <a:prstGeom prst="rect">
            <a:avLst/>
          </a:prstGeom>
          <a:noFill/>
        </p:spPr>
        <p:txBody>
          <a:bodyPr wrap="square" rtlCol="0">
            <a:spAutoFit/>
          </a:bodyPr>
          <a:lstStyle/>
          <a:p>
            <a:r>
              <a:rPr lang="en-US" sz="2800" dirty="0" smtClean="0">
                <a:solidFill>
                  <a:sysClr val="windowText" lastClr="000000"/>
                </a:solidFill>
                <a:latin typeface="Calibri" pitchFamily="34" charset="0"/>
                <a:ea typeface="Cambria" pitchFamily="18" charset="0"/>
                <a:cs typeface="Calibri" pitchFamily="34" charset="0"/>
              </a:rPr>
              <a:t>Asser: It may rain today.</a:t>
            </a:r>
            <a:endParaRPr lang="en-US" sz="2800" dirty="0">
              <a:solidFill>
                <a:sysClr val="windowText" lastClr="000000"/>
              </a:solidFill>
              <a:latin typeface="Calibri" pitchFamily="34" charset="0"/>
              <a:ea typeface="Cambria" pitchFamily="18" charset="0"/>
              <a:cs typeface="Calibri" pitchFamily="34" charset="0"/>
            </a:endParaRPr>
          </a:p>
        </p:txBody>
      </p:sp>
      <p:sp>
        <p:nvSpPr>
          <p:cNvPr id="11" name="TextBox 10"/>
          <p:cNvSpPr txBox="1"/>
          <p:nvPr/>
        </p:nvSpPr>
        <p:spPr>
          <a:xfrm>
            <a:off x="838200" y="2057400"/>
            <a:ext cx="5181600" cy="523220"/>
          </a:xfrm>
          <a:prstGeom prst="rect">
            <a:avLst/>
          </a:prstGeom>
          <a:noFill/>
        </p:spPr>
        <p:txBody>
          <a:bodyPr wrap="square" rtlCol="0">
            <a:spAutoFit/>
          </a:bodyPr>
          <a:lstStyle/>
          <a:p>
            <a:r>
              <a:rPr lang="en-US" sz="2800" dirty="0" err="1" smtClean="0">
                <a:solidFill>
                  <a:sysClr val="windowText" lastClr="000000"/>
                </a:solidFill>
                <a:latin typeface="Calibri" pitchFamily="34" charset="0"/>
                <a:cs typeface="Calibri" pitchFamily="34" charset="0"/>
              </a:rPr>
              <a:t>Inte</a:t>
            </a:r>
            <a:r>
              <a:rPr lang="en-US" sz="2800" dirty="0" smtClean="0">
                <a:solidFill>
                  <a:sysClr val="windowText" lastClr="000000"/>
                </a:solidFill>
                <a:latin typeface="Calibri" pitchFamily="34" charset="0"/>
                <a:cs typeface="Calibri" pitchFamily="34" charset="0"/>
              </a:rPr>
              <a:t>: Mayn’t it rain today?</a:t>
            </a:r>
            <a:endParaRPr lang="en-US" sz="2800" dirty="0">
              <a:solidFill>
                <a:sysClr val="windowText" lastClr="000000"/>
              </a:solidFill>
              <a:latin typeface="Calibri" pitchFamily="34" charset="0"/>
              <a:cs typeface="Calibri" pitchFamily="34" charset="0"/>
            </a:endParaRPr>
          </a:p>
        </p:txBody>
      </p:sp>
      <p:sp>
        <p:nvSpPr>
          <p:cNvPr id="12" name="TextBox 11"/>
          <p:cNvSpPr txBox="1"/>
          <p:nvPr/>
        </p:nvSpPr>
        <p:spPr>
          <a:xfrm>
            <a:off x="914400" y="4343400"/>
            <a:ext cx="6553200" cy="523220"/>
          </a:xfrm>
          <a:prstGeom prst="rect">
            <a:avLst/>
          </a:prstGeom>
          <a:noFill/>
        </p:spPr>
        <p:txBody>
          <a:bodyPr wrap="square" rtlCol="0">
            <a:spAutoFit/>
          </a:bodyPr>
          <a:lstStyle/>
          <a:p>
            <a:r>
              <a:rPr lang="en-US" sz="2800" dirty="0" err="1" smtClean="0">
                <a:solidFill>
                  <a:sysClr val="windowText" lastClr="000000"/>
                </a:solidFill>
                <a:latin typeface="Calibri" pitchFamily="34" charset="0"/>
                <a:cs typeface="Calibri" pitchFamily="34" charset="0"/>
              </a:rPr>
              <a:t>Inte</a:t>
            </a:r>
            <a:r>
              <a:rPr lang="en-US" sz="2800" dirty="0" smtClean="0">
                <a:solidFill>
                  <a:sysClr val="windowText" lastClr="000000"/>
                </a:solidFill>
                <a:latin typeface="Calibri" pitchFamily="34" charset="0"/>
                <a:cs typeface="Calibri" pitchFamily="34" charset="0"/>
              </a:rPr>
              <a:t>: Do they play in the afternoon?</a:t>
            </a:r>
            <a:endParaRPr lang="en-US" sz="2800" dirty="0">
              <a:solidFill>
                <a:sysClr val="windowText" lastClr="000000"/>
              </a:solidFill>
              <a:latin typeface="Calibri" pitchFamily="34" charset="0"/>
              <a:cs typeface="Calibri" pitchFamily="34" charset="0"/>
            </a:endParaRPr>
          </a:p>
        </p:txBody>
      </p:sp>
      <p:sp>
        <p:nvSpPr>
          <p:cNvPr id="13" name="TextBox 12"/>
          <p:cNvSpPr txBox="1"/>
          <p:nvPr/>
        </p:nvSpPr>
        <p:spPr>
          <a:xfrm>
            <a:off x="990600" y="4876800"/>
            <a:ext cx="6858000" cy="523220"/>
          </a:xfrm>
          <a:prstGeom prst="rect">
            <a:avLst/>
          </a:prstGeom>
          <a:noFill/>
        </p:spPr>
        <p:txBody>
          <a:bodyPr wrap="square" rtlCol="0">
            <a:spAutoFit/>
          </a:bodyPr>
          <a:lstStyle/>
          <a:p>
            <a:r>
              <a:rPr lang="en-US" sz="2800" dirty="0" smtClean="0">
                <a:solidFill>
                  <a:sysClr val="windowText" lastClr="000000"/>
                </a:solidFill>
                <a:latin typeface="Calibri" pitchFamily="34" charset="0"/>
                <a:cs typeface="Calibri" pitchFamily="34" charset="0"/>
              </a:rPr>
              <a:t>Asser: They do not play in the afternoon.</a:t>
            </a:r>
            <a:endParaRPr lang="en-US" sz="2800" dirty="0">
              <a:solidFill>
                <a:sysClr val="windowText" lastClr="000000"/>
              </a:solidFill>
              <a:latin typeface="Calibri" pitchFamily="34" charset="0"/>
              <a:cs typeface="Calibri"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plus(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plus(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plus(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4)">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33400"/>
            <a:ext cx="8991600" cy="461665"/>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2. </a:t>
            </a:r>
            <a:r>
              <a:rPr lang="en-US" sz="2400" b="1" u="sng" dirty="0" smtClean="0">
                <a:latin typeface="NikoshBAN" pitchFamily="2" charset="0"/>
                <a:cs typeface="NikoshBAN" pitchFamily="2" charset="0"/>
              </a:rPr>
              <a:t>Assertive sentence with Auxiliary/Model verb negative </a:t>
            </a:r>
          </a:p>
        </p:txBody>
      </p:sp>
      <p:sp>
        <p:nvSpPr>
          <p:cNvPr id="8" name="TextBox 7"/>
          <p:cNvSpPr txBox="1"/>
          <p:nvPr/>
        </p:nvSpPr>
        <p:spPr>
          <a:xfrm>
            <a:off x="228600" y="1219200"/>
            <a:ext cx="8610600" cy="954107"/>
          </a:xfrm>
          <a:prstGeom prst="rect">
            <a:avLst/>
          </a:prstGeom>
          <a:noFill/>
        </p:spPr>
        <p:txBody>
          <a:bodyPr wrap="square" rtlCol="0">
            <a:spAutoFit/>
          </a:bodyPr>
          <a:lstStyle/>
          <a:p>
            <a:r>
              <a:rPr lang="en-US" sz="2800" b="1" u="sng" dirty="0" smtClean="0">
                <a:latin typeface="NikoshBAN" pitchFamily="2" charset="0"/>
                <a:cs typeface="NikoshBAN" pitchFamily="2" charset="0"/>
              </a:rPr>
              <a:t>Structure:</a:t>
            </a:r>
            <a:r>
              <a:rPr lang="en-US" sz="2800" b="1" dirty="0" smtClean="0">
                <a:latin typeface="NikoshBAN" pitchFamily="2" charset="0"/>
                <a:cs typeface="NikoshBAN" pitchFamily="2" charset="0"/>
              </a:rPr>
              <a:t> </a:t>
            </a:r>
            <a:r>
              <a:rPr lang="en-US" sz="2800" dirty="0" smtClean="0">
                <a:latin typeface="NikoshBAN" pitchFamily="2" charset="0"/>
                <a:cs typeface="NikoshBAN" pitchFamily="2" charset="0"/>
              </a:rPr>
              <a:t>Aux/Model verb+ sub+ rest part of the sentence+ question mark</a:t>
            </a:r>
          </a:p>
        </p:txBody>
      </p:sp>
      <p:sp>
        <p:nvSpPr>
          <p:cNvPr id="11" name="TextBox 10"/>
          <p:cNvSpPr txBox="1"/>
          <p:nvPr/>
        </p:nvSpPr>
        <p:spPr>
          <a:xfrm>
            <a:off x="457200" y="2971800"/>
            <a:ext cx="7086600" cy="584775"/>
          </a:xfrm>
          <a:prstGeom prst="rect">
            <a:avLst/>
          </a:prstGeom>
          <a:noFill/>
        </p:spPr>
        <p:txBody>
          <a:bodyPr wrap="square" rtlCol="0">
            <a:spAutoFit/>
          </a:bodyPr>
          <a:lstStyle/>
          <a:p>
            <a:r>
              <a:rPr lang="en-US" sz="3200" dirty="0" smtClean="0">
                <a:latin typeface="Calibri" pitchFamily="34" charset="0"/>
                <a:cs typeface="Calibri" pitchFamily="34" charset="0"/>
              </a:rPr>
              <a:t>Ass: They were not good players.</a:t>
            </a:r>
          </a:p>
        </p:txBody>
      </p:sp>
      <p:sp>
        <p:nvSpPr>
          <p:cNvPr id="13" name="TextBox 12"/>
          <p:cNvSpPr txBox="1"/>
          <p:nvPr/>
        </p:nvSpPr>
        <p:spPr>
          <a:xfrm>
            <a:off x="533400" y="3657600"/>
            <a:ext cx="6629400" cy="584775"/>
          </a:xfrm>
          <a:prstGeom prst="rect">
            <a:avLst/>
          </a:prstGeom>
          <a:noFill/>
        </p:spPr>
        <p:txBody>
          <a:bodyPr wrap="square" rtlCol="0">
            <a:spAutoFit/>
          </a:bodyPr>
          <a:lstStyle/>
          <a:p>
            <a:r>
              <a:rPr lang="en-US" sz="3200" dirty="0" err="1" smtClean="0">
                <a:solidFill>
                  <a:sysClr val="windowText" lastClr="000000"/>
                </a:solidFill>
                <a:latin typeface="Calibri" pitchFamily="34" charset="0"/>
                <a:cs typeface="Calibri" pitchFamily="34" charset="0"/>
              </a:rPr>
              <a:t>Int</a:t>
            </a:r>
            <a:r>
              <a:rPr lang="en-US" sz="3200" dirty="0" smtClean="0">
                <a:solidFill>
                  <a:sysClr val="windowText" lastClr="000000"/>
                </a:solidFill>
                <a:latin typeface="Calibri" pitchFamily="34" charset="0"/>
                <a:cs typeface="Calibri" pitchFamily="34" charset="0"/>
              </a:rPr>
              <a:t>: Were they good players?</a:t>
            </a:r>
            <a:endParaRPr lang="en-US" sz="3200" dirty="0">
              <a:solidFill>
                <a:sysClr val="windowText" lastClr="000000"/>
              </a:solidFill>
              <a:latin typeface="Calibri" pitchFamily="34" charset="0"/>
              <a:cs typeface="Calibri" pitchFamily="34" charset="0"/>
            </a:endParaRPr>
          </a:p>
        </p:txBody>
      </p:sp>
      <p:sp>
        <p:nvSpPr>
          <p:cNvPr id="14" name="TextBox 13"/>
          <p:cNvSpPr txBox="1"/>
          <p:nvPr/>
        </p:nvSpPr>
        <p:spPr>
          <a:xfrm>
            <a:off x="609600" y="4343400"/>
            <a:ext cx="6172200" cy="584775"/>
          </a:xfrm>
          <a:prstGeom prst="rect">
            <a:avLst/>
          </a:prstGeom>
          <a:noFill/>
        </p:spPr>
        <p:txBody>
          <a:bodyPr wrap="square" rtlCol="0">
            <a:spAutoFit/>
          </a:bodyPr>
          <a:lstStyle/>
          <a:p>
            <a:r>
              <a:rPr lang="en-US" sz="3200" dirty="0" smtClean="0">
                <a:latin typeface="Calibri" pitchFamily="34" charset="0"/>
                <a:cs typeface="Calibri" pitchFamily="34" charset="0"/>
              </a:rPr>
              <a:t>Ass: I am not a rich man</a:t>
            </a:r>
            <a:r>
              <a:rPr lang="bn-IN" sz="3200" dirty="0" smtClean="0">
                <a:latin typeface="Calibri" pitchFamily="34" charset="0"/>
                <a:cs typeface="Nikosh" panose="02000000000000000000" pitchFamily="2" charset="0"/>
              </a:rPr>
              <a:t> </a:t>
            </a:r>
            <a:endParaRPr lang="en-US" sz="3200" dirty="0">
              <a:latin typeface="Calibri" pitchFamily="34" charset="0"/>
              <a:cs typeface="Calibri" pitchFamily="34" charset="0"/>
            </a:endParaRPr>
          </a:p>
        </p:txBody>
      </p:sp>
      <p:sp>
        <p:nvSpPr>
          <p:cNvPr id="15" name="TextBox 14"/>
          <p:cNvSpPr txBox="1"/>
          <p:nvPr/>
        </p:nvSpPr>
        <p:spPr>
          <a:xfrm>
            <a:off x="685800" y="4953000"/>
            <a:ext cx="4572000" cy="584775"/>
          </a:xfrm>
          <a:prstGeom prst="rect">
            <a:avLst/>
          </a:prstGeom>
          <a:noFill/>
        </p:spPr>
        <p:txBody>
          <a:bodyPr wrap="square" rtlCol="0">
            <a:spAutoFit/>
          </a:bodyPr>
          <a:lstStyle/>
          <a:p>
            <a:r>
              <a:rPr lang="en-US" sz="3200" dirty="0" err="1" smtClean="0">
                <a:latin typeface="Calibri" pitchFamily="34" charset="0"/>
                <a:cs typeface="Calibri" pitchFamily="34" charset="0"/>
              </a:rPr>
              <a:t>Int</a:t>
            </a:r>
            <a:r>
              <a:rPr lang="en-US" sz="3200" dirty="0" smtClean="0">
                <a:latin typeface="Calibri" pitchFamily="34" charset="0"/>
                <a:cs typeface="Calibri" pitchFamily="34" charset="0"/>
              </a:rPr>
              <a:t>: Am I a rich man?</a:t>
            </a:r>
            <a:r>
              <a:rPr lang="bn-IN" sz="3200" dirty="0" smtClean="0">
                <a:latin typeface="Calibri" pitchFamily="34" charset="0"/>
                <a:cs typeface="Nikosh" panose="02000000000000000000" pitchFamily="2" charset="0"/>
              </a:rPr>
              <a:t> </a:t>
            </a:r>
            <a:endParaRPr lang="en-US" sz="3200" dirty="0">
              <a:latin typeface="Calibri" pitchFamily="34" charset="0"/>
              <a:cs typeface="Calibri" pitchFamily="34" charset="0"/>
            </a:endParaRPr>
          </a:p>
        </p:txBody>
      </p:sp>
      <p:sp>
        <p:nvSpPr>
          <p:cNvPr id="16" name="TextBox 15"/>
          <p:cNvSpPr txBox="1"/>
          <p:nvPr/>
        </p:nvSpPr>
        <p:spPr>
          <a:xfrm>
            <a:off x="381000" y="2362200"/>
            <a:ext cx="3276600" cy="584775"/>
          </a:xfrm>
          <a:prstGeom prst="rect">
            <a:avLst/>
          </a:prstGeom>
          <a:noFill/>
        </p:spPr>
        <p:txBody>
          <a:bodyPr wrap="square" rtlCol="0">
            <a:spAutoFit/>
          </a:bodyPr>
          <a:lstStyle/>
          <a:p>
            <a:r>
              <a:rPr lang="en-US" sz="3200" b="1" dirty="0" smtClean="0">
                <a:latin typeface="Arial" pitchFamily="34" charset="0"/>
                <a:cs typeface="Arial" pitchFamily="34" charset="0"/>
              </a:rPr>
              <a:t>Example:</a:t>
            </a:r>
            <a:endParaRPr lang="en-US" sz="3200" b="1" dirty="0">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strVal val="#ppt_w*0.05"/>
                                          </p:val>
                                        </p:tav>
                                        <p:tav tm="100000">
                                          <p:val>
                                            <p:strVal val="#ppt_w"/>
                                          </p:val>
                                        </p:tav>
                                      </p:tavLst>
                                    </p:anim>
                                    <p:anim calcmode="lin" valueType="num">
                                      <p:cBhvr>
                                        <p:cTn id="19" dur="500" fill="hold"/>
                                        <p:tgtEl>
                                          <p:spTgt spid="16"/>
                                        </p:tgtEl>
                                        <p:attrNameLst>
                                          <p:attrName>ppt_h</p:attrName>
                                        </p:attrNameLst>
                                      </p:cBhvr>
                                      <p:tavLst>
                                        <p:tav tm="0">
                                          <p:val>
                                            <p:strVal val="#ppt_h"/>
                                          </p:val>
                                        </p:tav>
                                        <p:tav tm="100000">
                                          <p:val>
                                            <p:strVal val="#ppt_h"/>
                                          </p:val>
                                        </p:tav>
                                      </p:tavLst>
                                    </p:anim>
                                    <p:anim calcmode="lin" valueType="num">
                                      <p:cBhvr>
                                        <p:cTn id="20" dur="500" fill="hold"/>
                                        <p:tgtEl>
                                          <p:spTgt spid="16"/>
                                        </p:tgtEl>
                                        <p:attrNameLst>
                                          <p:attrName>ppt_x</p:attrName>
                                        </p:attrNameLst>
                                      </p:cBhvr>
                                      <p:tavLst>
                                        <p:tav tm="0">
                                          <p:val>
                                            <p:strVal val="#ppt_x-.2"/>
                                          </p:val>
                                        </p:tav>
                                        <p:tav tm="100000">
                                          <p:val>
                                            <p:strVal val="#ppt_x"/>
                                          </p:val>
                                        </p:tav>
                                      </p:tavLst>
                                    </p:anim>
                                    <p:anim calcmode="lin" valueType="num">
                                      <p:cBhvr>
                                        <p:cTn id="21" dur="500" fill="hold"/>
                                        <p:tgtEl>
                                          <p:spTgt spid="16"/>
                                        </p:tgtEl>
                                        <p:attrNameLst>
                                          <p:attrName>ppt_y</p:attrName>
                                        </p:attrNameLst>
                                      </p:cBhvr>
                                      <p:tavLst>
                                        <p:tav tm="0">
                                          <p:val>
                                            <p:strVal val="#ppt_y"/>
                                          </p:val>
                                        </p:tav>
                                        <p:tav tm="100000">
                                          <p:val>
                                            <p:strVal val="#ppt_y"/>
                                          </p:val>
                                        </p:tav>
                                      </p:tavLst>
                                    </p:anim>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66800" y="3352800"/>
            <a:ext cx="5334000" cy="584775"/>
          </a:xfrm>
          <a:prstGeom prst="rect">
            <a:avLst/>
          </a:prstGeom>
          <a:noFill/>
        </p:spPr>
        <p:txBody>
          <a:bodyPr wrap="square" rtlCol="0">
            <a:spAutoFit/>
          </a:bodyPr>
          <a:lstStyle/>
          <a:p>
            <a:pPr algn="ctr"/>
            <a:r>
              <a:rPr lang="en-US" sz="3200" dirty="0" smtClean="0"/>
              <a:t>Vice Versa</a:t>
            </a:r>
            <a:endParaRPr lang="en-US" sz="3200" dirty="0"/>
          </a:p>
        </p:txBody>
      </p:sp>
      <p:sp>
        <p:nvSpPr>
          <p:cNvPr id="16" name="TextBox 15"/>
          <p:cNvSpPr txBox="1"/>
          <p:nvPr/>
        </p:nvSpPr>
        <p:spPr>
          <a:xfrm>
            <a:off x="762000" y="457200"/>
            <a:ext cx="4953000" cy="584775"/>
          </a:xfrm>
          <a:prstGeom prst="rect">
            <a:avLst/>
          </a:prstGeom>
          <a:noFill/>
        </p:spPr>
        <p:txBody>
          <a:bodyPr wrap="square" rtlCol="0">
            <a:spAutoFit/>
          </a:bodyPr>
          <a:lstStyle/>
          <a:p>
            <a:r>
              <a:rPr lang="en-US" sz="3200" dirty="0" smtClean="0"/>
              <a:t>  More examples</a:t>
            </a:r>
            <a:endParaRPr lang="en-US" sz="3200" dirty="0"/>
          </a:p>
        </p:txBody>
      </p:sp>
      <p:sp>
        <p:nvSpPr>
          <p:cNvPr id="10" name="TextBox 9"/>
          <p:cNvSpPr txBox="1"/>
          <p:nvPr/>
        </p:nvSpPr>
        <p:spPr>
          <a:xfrm>
            <a:off x="762000" y="1524000"/>
            <a:ext cx="4876800" cy="584775"/>
          </a:xfrm>
          <a:prstGeom prst="rect">
            <a:avLst/>
          </a:prstGeom>
          <a:noFill/>
        </p:spPr>
        <p:txBody>
          <a:bodyPr wrap="square" rtlCol="0">
            <a:spAutoFit/>
          </a:bodyPr>
          <a:lstStyle/>
          <a:p>
            <a:r>
              <a:rPr lang="en-US" sz="3200" dirty="0" smtClean="0">
                <a:latin typeface="Calibri" pitchFamily="34" charset="0"/>
                <a:cs typeface="Calibri" pitchFamily="34" charset="0"/>
              </a:rPr>
              <a:t>Ass: He cannot swim.</a:t>
            </a:r>
            <a:r>
              <a:rPr lang="bn-IN" sz="3200" dirty="0" smtClean="0">
                <a:latin typeface="Calibri" pitchFamily="34" charset="0"/>
                <a:cs typeface="Nikosh" panose="02000000000000000000" pitchFamily="2" charset="0"/>
              </a:rPr>
              <a:t> </a:t>
            </a:r>
            <a:endParaRPr lang="en-US" sz="3200" dirty="0">
              <a:latin typeface="Calibri" pitchFamily="34" charset="0"/>
              <a:cs typeface="Calibri" pitchFamily="34" charset="0"/>
            </a:endParaRPr>
          </a:p>
        </p:txBody>
      </p:sp>
      <p:sp>
        <p:nvSpPr>
          <p:cNvPr id="17" name="TextBox 16"/>
          <p:cNvSpPr txBox="1"/>
          <p:nvPr/>
        </p:nvSpPr>
        <p:spPr>
          <a:xfrm>
            <a:off x="914400" y="2057400"/>
            <a:ext cx="3886200" cy="584775"/>
          </a:xfrm>
          <a:prstGeom prst="rect">
            <a:avLst/>
          </a:prstGeom>
          <a:noFill/>
        </p:spPr>
        <p:txBody>
          <a:bodyPr wrap="square" rtlCol="0">
            <a:spAutoFit/>
          </a:bodyPr>
          <a:lstStyle/>
          <a:p>
            <a:r>
              <a:rPr lang="en-US" sz="3200" dirty="0" err="1" smtClean="0">
                <a:latin typeface="Calibri" pitchFamily="34" charset="0"/>
                <a:cs typeface="Calibri" pitchFamily="34" charset="0"/>
              </a:rPr>
              <a:t>Int</a:t>
            </a:r>
            <a:r>
              <a:rPr lang="en-US" sz="3200" dirty="0" smtClean="0">
                <a:latin typeface="Calibri" pitchFamily="34" charset="0"/>
                <a:cs typeface="Calibri" pitchFamily="34" charset="0"/>
              </a:rPr>
              <a:t>: Can he swim?</a:t>
            </a:r>
            <a:r>
              <a:rPr lang="bn-IN" sz="3200" dirty="0" smtClean="0">
                <a:latin typeface="Calibri" pitchFamily="34" charset="0"/>
                <a:cs typeface="Nikosh" panose="02000000000000000000" pitchFamily="2" charset="0"/>
              </a:rPr>
              <a:t> </a:t>
            </a:r>
            <a:endParaRPr lang="en-US" sz="3200" dirty="0">
              <a:latin typeface="Calibri" pitchFamily="34" charset="0"/>
              <a:cs typeface="Calibri" pitchFamily="34" charset="0"/>
            </a:endParaRPr>
          </a:p>
        </p:txBody>
      </p:sp>
      <p:sp>
        <p:nvSpPr>
          <p:cNvPr id="18" name="TextBox 17"/>
          <p:cNvSpPr txBox="1"/>
          <p:nvPr/>
        </p:nvSpPr>
        <p:spPr>
          <a:xfrm>
            <a:off x="990600" y="4267200"/>
            <a:ext cx="3886200" cy="584775"/>
          </a:xfrm>
          <a:prstGeom prst="rect">
            <a:avLst/>
          </a:prstGeom>
          <a:noFill/>
        </p:spPr>
        <p:txBody>
          <a:bodyPr wrap="square" rtlCol="0">
            <a:spAutoFit/>
          </a:bodyPr>
          <a:lstStyle/>
          <a:p>
            <a:r>
              <a:rPr lang="en-US" sz="3200" dirty="0" err="1" smtClean="0">
                <a:latin typeface="Calibri" pitchFamily="34" charset="0"/>
                <a:cs typeface="Calibri" pitchFamily="34" charset="0"/>
              </a:rPr>
              <a:t>Inte</a:t>
            </a:r>
            <a:r>
              <a:rPr lang="en-US" sz="3200" dirty="0" smtClean="0">
                <a:latin typeface="Calibri" pitchFamily="34" charset="0"/>
                <a:cs typeface="Calibri" pitchFamily="34" charset="0"/>
              </a:rPr>
              <a:t>: Is she a writer?</a:t>
            </a:r>
            <a:endParaRPr lang="en-US" sz="3200" dirty="0">
              <a:latin typeface="Calibri" pitchFamily="34" charset="0"/>
              <a:cs typeface="Calibri" pitchFamily="34" charset="0"/>
            </a:endParaRPr>
          </a:p>
        </p:txBody>
      </p:sp>
      <p:sp>
        <p:nvSpPr>
          <p:cNvPr id="19" name="TextBox 18"/>
          <p:cNvSpPr txBox="1"/>
          <p:nvPr/>
        </p:nvSpPr>
        <p:spPr>
          <a:xfrm>
            <a:off x="914400" y="4800600"/>
            <a:ext cx="5943600" cy="584775"/>
          </a:xfrm>
          <a:prstGeom prst="rect">
            <a:avLst/>
          </a:prstGeom>
          <a:noFill/>
        </p:spPr>
        <p:txBody>
          <a:bodyPr wrap="square" rtlCol="0">
            <a:spAutoFit/>
          </a:bodyPr>
          <a:lstStyle/>
          <a:p>
            <a:r>
              <a:rPr lang="en-US" sz="3200" dirty="0" smtClean="0">
                <a:latin typeface="Calibri" pitchFamily="34" charset="0"/>
                <a:cs typeface="Calibri" pitchFamily="34" charset="0"/>
              </a:rPr>
              <a:t>Asser: She is not a writer.</a:t>
            </a:r>
            <a:endParaRPr lang="en-US" sz="3200" dirty="0">
              <a:latin typeface="Calibri" pitchFamily="34" charset="0"/>
              <a:cs typeface="Calibri" pitchFamily="34" charset="0"/>
            </a:endParaRPr>
          </a:p>
        </p:txBody>
      </p:sp>
      <p:sp>
        <p:nvSpPr>
          <p:cNvPr id="20" name="TextBox 19"/>
          <p:cNvSpPr txBox="1"/>
          <p:nvPr/>
        </p:nvSpPr>
        <p:spPr>
          <a:xfrm>
            <a:off x="990600" y="5562600"/>
            <a:ext cx="4800600" cy="584775"/>
          </a:xfrm>
          <a:prstGeom prst="rect">
            <a:avLst/>
          </a:prstGeom>
          <a:noFill/>
        </p:spPr>
        <p:txBody>
          <a:bodyPr wrap="square" rtlCol="0">
            <a:spAutoFit/>
          </a:bodyPr>
          <a:lstStyle/>
          <a:p>
            <a:r>
              <a:rPr lang="en-US" sz="3200" dirty="0" err="1" smtClean="0">
                <a:latin typeface="Calibri" pitchFamily="34" charset="0"/>
                <a:cs typeface="Calibri" pitchFamily="34" charset="0"/>
              </a:rPr>
              <a:t>Inte</a:t>
            </a:r>
            <a:r>
              <a:rPr lang="en-US" sz="3200" dirty="0" smtClean="0">
                <a:latin typeface="Calibri" pitchFamily="34" charset="0"/>
                <a:cs typeface="Calibri" pitchFamily="34" charset="0"/>
              </a:rPr>
              <a:t>: Should we go?</a:t>
            </a:r>
            <a:endParaRPr lang="en-US" sz="3200" dirty="0">
              <a:latin typeface="Calibri" pitchFamily="34" charset="0"/>
              <a:cs typeface="Calibri" pitchFamily="34" charset="0"/>
            </a:endParaRPr>
          </a:p>
        </p:txBody>
      </p:sp>
      <p:sp>
        <p:nvSpPr>
          <p:cNvPr id="21" name="TextBox 20"/>
          <p:cNvSpPr txBox="1"/>
          <p:nvPr/>
        </p:nvSpPr>
        <p:spPr>
          <a:xfrm>
            <a:off x="838200" y="6019800"/>
            <a:ext cx="5257800" cy="584775"/>
          </a:xfrm>
          <a:prstGeom prst="rect">
            <a:avLst/>
          </a:prstGeom>
          <a:noFill/>
        </p:spPr>
        <p:txBody>
          <a:bodyPr wrap="square" rtlCol="0">
            <a:spAutoFit/>
          </a:bodyPr>
          <a:lstStyle/>
          <a:p>
            <a:r>
              <a:rPr lang="en-US" sz="3200" dirty="0" smtClean="0">
                <a:latin typeface="Calibri" pitchFamily="34" charset="0"/>
                <a:cs typeface="Calibri" pitchFamily="34" charset="0"/>
              </a:rPr>
              <a:t>Asser: We should not go.</a:t>
            </a:r>
            <a:endParaRPr lang="en-US" sz="3200" dirty="0">
              <a:latin typeface="Calibri" pitchFamily="34" charset="0"/>
              <a:cs typeface="Calibri" pitchFamily="34" charset="0"/>
            </a:endParaRPr>
          </a:p>
        </p:txBody>
      </p:sp>
      <p:grpSp>
        <p:nvGrpSpPr>
          <p:cNvPr id="51" name="Group 50"/>
          <p:cNvGrpSpPr/>
          <p:nvPr/>
        </p:nvGrpSpPr>
        <p:grpSpPr>
          <a:xfrm>
            <a:off x="685800" y="152400"/>
            <a:ext cx="3352800" cy="1219994"/>
            <a:chOff x="609600" y="152400"/>
            <a:chExt cx="3352800" cy="1219994"/>
          </a:xfrm>
        </p:grpSpPr>
        <p:cxnSp>
          <p:nvCxnSpPr>
            <p:cNvPr id="23" name="Straight Connector 22"/>
            <p:cNvCxnSpPr/>
            <p:nvPr/>
          </p:nvCxnSpPr>
          <p:spPr>
            <a:xfrm>
              <a:off x="609600" y="1143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9600" y="9906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9600" y="10668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38200" y="4572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38200" y="381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8200" y="5334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191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3429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2667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3147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3909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4671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981200" y="2971800"/>
            <a:ext cx="3352800" cy="1295400"/>
            <a:chOff x="609600" y="152400"/>
            <a:chExt cx="3352800" cy="1219994"/>
          </a:xfrm>
        </p:grpSpPr>
        <p:cxnSp>
          <p:nvCxnSpPr>
            <p:cNvPr id="53" name="Straight Connector 52"/>
            <p:cNvCxnSpPr/>
            <p:nvPr/>
          </p:nvCxnSpPr>
          <p:spPr>
            <a:xfrm>
              <a:off x="609600" y="1143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09600" y="9906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9600" y="10668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38200" y="4572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38200" y="381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38200" y="5334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191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29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2667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33147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33909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4671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plus(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1"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amond(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to="" calcmode="lin" valueType="num">
                                      <p:cBhvr>
                                        <p:cTn id="33" dur="1" fill="hold"/>
                                        <p:tgtEl>
                                          <p:spTgt spid="18"/>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checkerboard(across)">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0"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533400"/>
            <a:ext cx="8991600" cy="461665"/>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3. </a:t>
            </a:r>
            <a:r>
              <a:rPr lang="en-US" sz="2400" b="1" u="sng" dirty="0" smtClean="0">
                <a:latin typeface="NikoshBAN" pitchFamily="2" charset="0"/>
                <a:cs typeface="NikoshBAN" pitchFamily="2" charset="0"/>
              </a:rPr>
              <a:t>Assertive sentence with action verb (affirmative)</a:t>
            </a:r>
          </a:p>
        </p:txBody>
      </p:sp>
      <p:sp>
        <p:nvSpPr>
          <p:cNvPr id="12" name="TextBox 11"/>
          <p:cNvSpPr txBox="1"/>
          <p:nvPr/>
        </p:nvSpPr>
        <p:spPr>
          <a:xfrm>
            <a:off x="152400" y="1143000"/>
            <a:ext cx="8610600" cy="830997"/>
          </a:xfrm>
          <a:prstGeom prst="rect">
            <a:avLst/>
          </a:prstGeom>
          <a:noFill/>
        </p:spPr>
        <p:txBody>
          <a:bodyPr wrap="square" rtlCol="0">
            <a:spAutoFit/>
          </a:bodyPr>
          <a:lstStyle/>
          <a:p>
            <a:r>
              <a:rPr lang="en-US" sz="2400" b="1" u="sng" dirty="0" smtClean="0">
                <a:latin typeface="NikoshBAN" pitchFamily="2" charset="0"/>
                <a:cs typeface="NikoshBAN" pitchFamily="2" charset="0"/>
              </a:rPr>
              <a:t>Structure:</a:t>
            </a:r>
            <a:r>
              <a:rPr lang="en-US" sz="2400" b="1" dirty="0" smtClean="0">
                <a:latin typeface="NikoshBAN" pitchFamily="2" charset="0"/>
                <a:cs typeface="NikoshBAN" pitchFamily="2" charset="0"/>
              </a:rPr>
              <a:t> </a:t>
            </a:r>
            <a:r>
              <a:rPr lang="en-US" sz="2400" dirty="0" smtClean="0">
                <a:latin typeface="NikoshBAN" pitchFamily="2" charset="0"/>
                <a:cs typeface="NikoshBAN" pitchFamily="2" charset="0"/>
              </a:rPr>
              <a:t>Don’t / doesn’t / didn’t+ sub+ base form of verb + the rest part of sentence + question mark</a:t>
            </a:r>
          </a:p>
        </p:txBody>
      </p:sp>
      <p:sp>
        <p:nvSpPr>
          <p:cNvPr id="13" name="TextBox 12"/>
          <p:cNvSpPr txBox="1"/>
          <p:nvPr/>
        </p:nvSpPr>
        <p:spPr>
          <a:xfrm>
            <a:off x="914400" y="2971800"/>
            <a:ext cx="6705600" cy="584775"/>
          </a:xfrm>
          <a:prstGeom prst="rect">
            <a:avLst/>
          </a:prstGeom>
          <a:noFill/>
        </p:spPr>
        <p:txBody>
          <a:bodyPr wrap="square" rtlCol="0">
            <a:spAutoFit/>
          </a:bodyPr>
          <a:lstStyle/>
          <a:p>
            <a:r>
              <a:rPr lang="en-US" sz="3200" dirty="0" smtClean="0">
                <a:latin typeface="Calibri" pitchFamily="34" charset="0"/>
                <a:cs typeface="Calibri" pitchFamily="34" charset="0"/>
              </a:rPr>
              <a:t>Ass: She teaches us English.</a:t>
            </a:r>
          </a:p>
        </p:txBody>
      </p:sp>
      <p:sp>
        <p:nvSpPr>
          <p:cNvPr id="14" name="TextBox 13"/>
          <p:cNvSpPr txBox="1"/>
          <p:nvPr/>
        </p:nvSpPr>
        <p:spPr>
          <a:xfrm>
            <a:off x="762000" y="3505200"/>
            <a:ext cx="6553200" cy="584775"/>
          </a:xfrm>
          <a:prstGeom prst="rect">
            <a:avLst/>
          </a:prstGeom>
          <a:noFill/>
        </p:spPr>
        <p:txBody>
          <a:bodyPr wrap="square" rtlCol="0">
            <a:spAutoFit/>
          </a:bodyPr>
          <a:lstStyle/>
          <a:p>
            <a:r>
              <a:rPr lang="en-US" sz="3200" dirty="0" err="1" smtClean="0">
                <a:solidFill>
                  <a:sysClr val="windowText" lastClr="000000"/>
                </a:solidFill>
                <a:latin typeface="Calibri" pitchFamily="34" charset="0"/>
                <a:cs typeface="Calibri" pitchFamily="34" charset="0"/>
              </a:rPr>
              <a:t>Int</a:t>
            </a:r>
            <a:r>
              <a:rPr lang="en-US" sz="3200" dirty="0" smtClean="0">
                <a:solidFill>
                  <a:sysClr val="windowText" lastClr="000000"/>
                </a:solidFill>
                <a:latin typeface="Calibri" pitchFamily="34" charset="0"/>
                <a:cs typeface="Calibri" pitchFamily="34" charset="0"/>
              </a:rPr>
              <a:t>: Doesn’t she teach us English?</a:t>
            </a:r>
            <a:endParaRPr lang="en-US" sz="3200" dirty="0">
              <a:solidFill>
                <a:sysClr val="windowText" lastClr="000000"/>
              </a:solidFill>
              <a:latin typeface="Calibri" pitchFamily="34" charset="0"/>
              <a:cs typeface="Calibri" pitchFamily="34" charset="0"/>
            </a:endParaRPr>
          </a:p>
        </p:txBody>
      </p:sp>
      <p:sp>
        <p:nvSpPr>
          <p:cNvPr id="15" name="TextBox 14"/>
          <p:cNvSpPr txBox="1"/>
          <p:nvPr/>
        </p:nvSpPr>
        <p:spPr>
          <a:xfrm>
            <a:off x="990600" y="4648200"/>
            <a:ext cx="6172200" cy="584775"/>
          </a:xfrm>
          <a:prstGeom prst="rect">
            <a:avLst/>
          </a:prstGeom>
          <a:noFill/>
        </p:spPr>
        <p:txBody>
          <a:bodyPr wrap="square" rtlCol="0">
            <a:spAutoFit/>
          </a:bodyPr>
          <a:lstStyle/>
          <a:p>
            <a:r>
              <a:rPr lang="en-US" sz="3200" dirty="0" smtClean="0">
                <a:latin typeface="Calibri" pitchFamily="34" charset="0"/>
                <a:cs typeface="Calibri" pitchFamily="34" charset="0"/>
              </a:rPr>
              <a:t>Ass: Two brothers help each other.</a:t>
            </a:r>
            <a:endParaRPr lang="en-US" sz="3200" dirty="0">
              <a:latin typeface="Calibri" pitchFamily="34" charset="0"/>
              <a:cs typeface="Calibri" pitchFamily="34" charset="0"/>
            </a:endParaRPr>
          </a:p>
        </p:txBody>
      </p:sp>
      <p:sp>
        <p:nvSpPr>
          <p:cNvPr id="16" name="TextBox 15"/>
          <p:cNvSpPr txBox="1"/>
          <p:nvPr/>
        </p:nvSpPr>
        <p:spPr>
          <a:xfrm>
            <a:off x="914400" y="5257800"/>
            <a:ext cx="7010400" cy="584775"/>
          </a:xfrm>
          <a:prstGeom prst="rect">
            <a:avLst/>
          </a:prstGeom>
          <a:noFill/>
        </p:spPr>
        <p:txBody>
          <a:bodyPr wrap="square" rtlCol="0">
            <a:spAutoFit/>
          </a:bodyPr>
          <a:lstStyle/>
          <a:p>
            <a:r>
              <a:rPr lang="en-US" sz="3200" dirty="0" err="1" smtClean="0">
                <a:latin typeface="Calibri" pitchFamily="34" charset="0"/>
                <a:cs typeface="Calibri" pitchFamily="34" charset="0"/>
              </a:rPr>
              <a:t>Int</a:t>
            </a:r>
            <a:r>
              <a:rPr lang="en-US" sz="3200" dirty="0" smtClean="0">
                <a:latin typeface="Calibri" pitchFamily="34" charset="0"/>
                <a:cs typeface="Calibri" pitchFamily="34" charset="0"/>
              </a:rPr>
              <a:t>: Don’t two brothers help each other?</a:t>
            </a:r>
            <a:r>
              <a:rPr lang="bn-IN" sz="3200" dirty="0" smtClean="0">
                <a:latin typeface="Calibri" pitchFamily="34" charset="0"/>
                <a:cs typeface="Nikosh" panose="02000000000000000000" pitchFamily="2" charset="0"/>
              </a:rPr>
              <a:t> </a:t>
            </a:r>
            <a:endParaRPr lang="en-US" sz="3200" dirty="0">
              <a:latin typeface="Calibri" pitchFamily="34" charset="0"/>
              <a:cs typeface="Calibri" pitchFamily="34" charset="0"/>
            </a:endParaRPr>
          </a:p>
        </p:txBody>
      </p:sp>
      <p:sp>
        <p:nvSpPr>
          <p:cNvPr id="17" name="TextBox 16"/>
          <p:cNvSpPr txBox="1"/>
          <p:nvPr/>
        </p:nvSpPr>
        <p:spPr>
          <a:xfrm>
            <a:off x="228600" y="2286000"/>
            <a:ext cx="4267200" cy="584775"/>
          </a:xfrm>
          <a:prstGeom prst="rect">
            <a:avLst/>
          </a:prstGeom>
          <a:noFill/>
        </p:spPr>
        <p:txBody>
          <a:bodyPr wrap="square" rtlCol="0">
            <a:spAutoFit/>
          </a:bodyPr>
          <a:lstStyle/>
          <a:p>
            <a:r>
              <a:rPr lang="en-US" sz="3200" b="1" dirty="0" smtClean="0">
                <a:latin typeface="Arial" pitchFamily="34" charset="0"/>
                <a:cs typeface="Arial" pitchFamily="34" charset="0"/>
              </a:rPr>
              <a:t>Example:</a:t>
            </a:r>
            <a:endParaRPr lang="en-US" sz="3200" b="1" dirty="0">
              <a:latin typeface="Arial" pitchFamily="34" charset="0"/>
              <a:cs typeface="Arial" pitchFamily="34"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amond(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plus(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amond(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 y="457200"/>
            <a:ext cx="4953000" cy="584775"/>
          </a:xfrm>
          <a:prstGeom prst="rect">
            <a:avLst/>
          </a:prstGeom>
          <a:noFill/>
        </p:spPr>
        <p:txBody>
          <a:bodyPr wrap="square" rtlCol="0">
            <a:spAutoFit/>
          </a:bodyPr>
          <a:lstStyle/>
          <a:p>
            <a:r>
              <a:rPr lang="en-US" sz="3200" dirty="0" smtClean="0"/>
              <a:t>  More examples</a:t>
            </a:r>
            <a:endParaRPr lang="en-US" sz="3200" dirty="0"/>
          </a:p>
        </p:txBody>
      </p:sp>
      <p:grpSp>
        <p:nvGrpSpPr>
          <p:cNvPr id="11" name="Group 10"/>
          <p:cNvGrpSpPr/>
          <p:nvPr/>
        </p:nvGrpSpPr>
        <p:grpSpPr>
          <a:xfrm>
            <a:off x="685800" y="152400"/>
            <a:ext cx="3352800" cy="1219994"/>
            <a:chOff x="609600" y="152400"/>
            <a:chExt cx="3352800" cy="1219994"/>
          </a:xfrm>
        </p:grpSpPr>
        <p:cxnSp>
          <p:nvCxnSpPr>
            <p:cNvPr id="16" name="Straight Connector 15"/>
            <p:cNvCxnSpPr/>
            <p:nvPr/>
          </p:nvCxnSpPr>
          <p:spPr>
            <a:xfrm>
              <a:off x="609600" y="1143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 y="9906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 y="10668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8200" y="4572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8200" y="381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8200" y="5334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191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429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667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3147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3909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4671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09600" y="1295400"/>
            <a:ext cx="5943600" cy="523220"/>
          </a:xfrm>
          <a:prstGeom prst="rect">
            <a:avLst/>
          </a:prstGeom>
          <a:noFill/>
        </p:spPr>
        <p:txBody>
          <a:bodyPr wrap="square" rtlCol="0">
            <a:spAutoFit/>
          </a:bodyPr>
          <a:lstStyle/>
          <a:p>
            <a:r>
              <a:rPr lang="en-US" sz="2800" dirty="0" smtClean="0">
                <a:latin typeface="Calibri" pitchFamily="34" charset="0"/>
                <a:cs typeface="Calibri" pitchFamily="34" charset="0"/>
              </a:rPr>
              <a:t>Ass: They enjoyed the football match.</a:t>
            </a:r>
            <a:r>
              <a:rPr lang="bn-IN" sz="2800" dirty="0" smtClean="0">
                <a:latin typeface="Calibri" pitchFamily="34" charset="0"/>
                <a:cs typeface="Nikosh" panose="02000000000000000000" pitchFamily="2" charset="0"/>
              </a:rPr>
              <a:t> </a:t>
            </a:r>
            <a:endParaRPr lang="en-US" sz="2800" dirty="0">
              <a:latin typeface="Calibri" pitchFamily="34" charset="0"/>
              <a:cs typeface="Calibri" pitchFamily="34" charset="0"/>
            </a:endParaRPr>
          </a:p>
        </p:txBody>
      </p:sp>
      <p:sp>
        <p:nvSpPr>
          <p:cNvPr id="29" name="TextBox 28"/>
          <p:cNvSpPr txBox="1"/>
          <p:nvPr/>
        </p:nvSpPr>
        <p:spPr>
          <a:xfrm>
            <a:off x="685800" y="1905000"/>
            <a:ext cx="7010400" cy="523220"/>
          </a:xfrm>
          <a:prstGeom prst="rect">
            <a:avLst/>
          </a:prstGeom>
          <a:noFill/>
        </p:spPr>
        <p:txBody>
          <a:bodyPr wrap="square" rtlCol="0">
            <a:spAutoFit/>
          </a:bodyPr>
          <a:lstStyle/>
          <a:p>
            <a:r>
              <a:rPr lang="en-US" sz="2800" dirty="0" err="1" smtClean="0">
                <a:latin typeface="Calibri" pitchFamily="34" charset="0"/>
                <a:cs typeface="Calibri" pitchFamily="34" charset="0"/>
              </a:rPr>
              <a:t>Int</a:t>
            </a:r>
            <a:r>
              <a:rPr lang="en-US" sz="2800" dirty="0" smtClean="0">
                <a:latin typeface="Calibri" pitchFamily="34" charset="0"/>
                <a:cs typeface="Calibri" pitchFamily="34" charset="0"/>
              </a:rPr>
              <a:t>: Didn’t they enjoy the football match?</a:t>
            </a:r>
            <a:r>
              <a:rPr lang="bn-IN" sz="2800" dirty="0" smtClean="0">
                <a:latin typeface="Calibri" pitchFamily="34" charset="0"/>
                <a:cs typeface="Nikosh" panose="02000000000000000000" pitchFamily="2" charset="0"/>
              </a:rPr>
              <a:t> </a:t>
            </a:r>
            <a:endParaRPr lang="en-US" sz="2800" dirty="0">
              <a:latin typeface="Calibri" pitchFamily="34" charset="0"/>
              <a:cs typeface="Calibri" pitchFamily="34" charset="0"/>
            </a:endParaRPr>
          </a:p>
        </p:txBody>
      </p:sp>
      <p:sp>
        <p:nvSpPr>
          <p:cNvPr id="30" name="TextBox 29"/>
          <p:cNvSpPr txBox="1"/>
          <p:nvPr/>
        </p:nvSpPr>
        <p:spPr>
          <a:xfrm>
            <a:off x="838200" y="3581400"/>
            <a:ext cx="6934200" cy="523220"/>
          </a:xfrm>
          <a:prstGeom prst="rect">
            <a:avLst/>
          </a:prstGeom>
          <a:noFill/>
        </p:spPr>
        <p:txBody>
          <a:bodyPr wrap="square" rtlCol="0">
            <a:spAutoFit/>
          </a:bodyPr>
          <a:lstStyle/>
          <a:p>
            <a:r>
              <a:rPr lang="en-US" sz="2800" dirty="0" err="1" smtClean="0">
                <a:latin typeface="Calibri" pitchFamily="34" charset="0"/>
                <a:cs typeface="Calibri" pitchFamily="34" charset="0"/>
              </a:rPr>
              <a:t>Inte</a:t>
            </a:r>
            <a:r>
              <a:rPr lang="en-US" sz="2800" dirty="0" smtClean="0">
                <a:latin typeface="Calibri" pitchFamily="34" charset="0"/>
                <a:cs typeface="Calibri" pitchFamily="34" charset="0"/>
              </a:rPr>
              <a:t>: Didn’t he go to village home?</a:t>
            </a:r>
            <a:endParaRPr lang="en-US" sz="2800" dirty="0">
              <a:latin typeface="Calibri" pitchFamily="34" charset="0"/>
              <a:cs typeface="Calibri" pitchFamily="34" charset="0"/>
            </a:endParaRPr>
          </a:p>
        </p:txBody>
      </p:sp>
      <p:sp>
        <p:nvSpPr>
          <p:cNvPr id="31" name="TextBox 30"/>
          <p:cNvSpPr txBox="1"/>
          <p:nvPr/>
        </p:nvSpPr>
        <p:spPr>
          <a:xfrm>
            <a:off x="685800" y="2819400"/>
            <a:ext cx="6629400" cy="523220"/>
          </a:xfrm>
          <a:prstGeom prst="rect">
            <a:avLst/>
          </a:prstGeom>
          <a:noFill/>
        </p:spPr>
        <p:txBody>
          <a:bodyPr wrap="square" rtlCol="0">
            <a:spAutoFit/>
          </a:bodyPr>
          <a:lstStyle/>
          <a:p>
            <a:r>
              <a:rPr lang="en-US" sz="2800" dirty="0" smtClean="0">
                <a:latin typeface="Calibri" pitchFamily="34" charset="0"/>
                <a:cs typeface="Calibri" pitchFamily="34" charset="0"/>
              </a:rPr>
              <a:t>Asser: He went to village home.</a:t>
            </a:r>
            <a:endParaRPr lang="en-US" sz="2800" dirty="0">
              <a:latin typeface="Calibri" pitchFamily="34" charset="0"/>
              <a:cs typeface="Calibri" pitchFamily="34" charset="0"/>
            </a:endParaRPr>
          </a:p>
        </p:txBody>
      </p:sp>
      <p:sp>
        <p:nvSpPr>
          <p:cNvPr id="32" name="TextBox 31"/>
          <p:cNvSpPr txBox="1"/>
          <p:nvPr/>
        </p:nvSpPr>
        <p:spPr>
          <a:xfrm>
            <a:off x="1066800" y="4495800"/>
            <a:ext cx="5334000" cy="523220"/>
          </a:xfrm>
          <a:prstGeom prst="rect">
            <a:avLst/>
          </a:prstGeom>
          <a:noFill/>
        </p:spPr>
        <p:txBody>
          <a:bodyPr wrap="square" rtlCol="0">
            <a:spAutoFit/>
          </a:bodyPr>
          <a:lstStyle/>
          <a:p>
            <a:pPr algn="ctr"/>
            <a:r>
              <a:rPr lang="en-US" sz="2800" dirty="0" smtClean="0"/>
              <a:t>Vice Versa</a:t>
            </a:r>
            <a:endParaRPr lang="en-US" sz="2800" dirty="0"/>
          </a:p>
        </p:txBody>
      </p:sp>
      <p:grpSp>
        <p:nvGrpSpPr>
          <p:cNvPr id="33" name="Group 32"/>
          <p:cNvGrpSpPr/>
          <p:nvPr/>
        </p:nvGrpSpPr>
        <p:grpSpPr>
          <a:xfrm>
            <a:off x="1905000" y="4191000"/>
            <a:ext cx="3352800" cy="1219994"/>
            <a:chOff x="609600" y="152400"/>
            <a:chExt cx="3352800" cy="1219994"/>
          </a:xfrm>
        </p:grpSpPr>
        <p:cxnSp>
          <p:nvCxnSpPr>
            <p:cNvPr id="34" name="Straight Connector 33"/>
            <p:cNvCxnSpPr/>
            <p:nvPr/>
          </p:nvCxnSpPr>
          <p:spPr>
            <a:xfrm>
              <a:off x="609600" y="1143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9600" y="9906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9600" y="10668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38200" y="4572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38200" y="381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8200" y="5334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191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429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667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3147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3909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4671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990600" y="5257800"/>
            <a:ext cx="7543800" cy="523220"/>
          </a:xfrm>
          <a:prstGeom prst="rect">
            <a:avLst/>
          </a:prstGeom>
          <a:noFill/>
        </p:spPr>
        <p:txBody>
          <a:bodyPr wrap="square" rtlCol="0">
            <a:spAutoFit/>
          </a:bodyPr>
          <a:lstStyle/>
          <a:p>
            <a:r>
              <a:rPr lang="en-US" sz="2800" dirty="0" err="1" smtClean="0">
                <a:latin typeface="Calibri" pitchFamily="34" charset="0"/>
                <a:cs typeface="Calibri" pitchFamily="34" charset="0"/>
              </a:rPr>
              <a:t>Inte</a:t>
            </a:r>
            <a:r>
              <a:rPr lang="en-US" sz="2800" dirty="0" smtClean="0">
                <a:latin typeface="Calibri" pitchFamily="34" charset="0"/>
                <a:cs typeface="Calibri" pitchFamily="34" charset="0"/>
              </a:rPr>
              <a:t>: Didn’t </a:t>
            </a:r>
            <a:r>
              <a:rPr lang="en-US" sz="2800" dirty="0" err="1" smtClean="0">
                <a:latin typeface="Calibri" pitchFamily="34" charset="0"/>
                <a:cs typeface="Calibri" pitchFamily="34" charset="0"/>
              </a:rPr>
              <a:t>Rana</a:t>
            </a:r>
            <a:r>
              <a:rPr lang="en-US" sz="2800" dirty="0" smtClean="0">
                <a:latin typeface="Calibri" pitchFamily="34" charset="0"/>
                <a:cs typeface="Calibri" pitchFamily="34" charset="0"/>
              </a:rPr>
              <a:t> finish his homework?</a:t>
            </a:r>
            <a:endParaRPr lang="en-US" sz="2800" dirty="0">
              <a:latin typeface="Calibri" pitchFamily="34" charset="0"/>
              <a:cs typeface="Calibri" pitchFamily="34" charset="0"/>
            </a:endParaRPr>
          </a:p>
        </p:txBody>
      </p:sp>
      <p:sp>
        <p:nvSpPr>
          <p:cNvPr id="47" name="TextBox 46"/>
          <p:cNvSpPr txBox="1"/>
          <p:nvPr/>
        </p:nvSpPr>
        <p:spPr>
          <a:xfrm>
            <a:off x="1066800" y="5715000"/>
            <a:ext cx="7848600" cy="523220"/>
          </a:xfrm>
          <a:prstGeom prst="rect">
            <a:avLst/>
          </a:prstGeom>
          <a:noFill/>
        </p:spPr>
        <p:txBody>
          <a:bodyPr wrap="square" rtlCol="0">
            <a:spAutoFit/>
          </a:bodyPr>
          <a:lstStyle/>
          <a:p>
            <a:r>
              <a:rPr lang="en-US" sz="2800" dirty="0" smtClean="0">
                <a:latin typeface="Calibri" pitchFamily="34" charset="0"/>
                <a:cs typeface="Calibri" pitchFamily="34" charset="0"/>
              </a:rPr>
              <a:t>Asser: </a:t>
            </a:r>
            <a:r>
              <a:rPr lang="en-US" sz="2800" dirty="0" err="1" smtClean="0">
                <a:latin typeface="Calibri" pitchFamily="34" charset="0"/>
                <a:cs typeface="Calibri" pitchFamily="34" charset="0"/>
              </a:rPr>
              <a:t>Rana</a:t>
            </a:r>
            <a:r>
              <a:rPr lang="en-US" sz="2800" dirty="0" smtClean="0">
                <a:latin typeface="Calibri" pitchFamily="34" charset="0"/>
                <a:cs typeface="Calibri" pitchFamily="34" charset="0"/>
              </a:rPr>
              <a:t> finished his homework.</a:t>
            </a:r>
            <a:endParaRPr lang="en-US" sz="2800" dirty="0">
              <a:latin typeface="Calibri" pitchFamily="34" charset="0"/>
              <a:cs typeface="Calibri"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plus(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ppt_w</p:attrName>
                                        </p:attrNameLst>
                                      </p:cBhvr>
                                      <p:tavLst>
                                        <p:tav tm="0">
                                          <p:val>
                                            <p:strVal val="#ppt_w*0.70"/>
                                          </p:val>
                                        </p:tav>
                                        <p:tav tm="100000">
                                          <p:val>
                                            <p:strVal val="#ppt_w"/>
                                          </p:val>
                                        </p:tav>
                                      </p:tavLst>
                                    </p:anim>
                                    <p:anim calcmode="lin" valueType="num">
                                      <p:cBhvr>
                                        <p:cTn id="23" dur="1000" fill="hold"/>
                                        <p:tgtEl>
                                          <p:spTgt spid="31"/>
                                        </p:tgtEl>
                                        <p:attrNameLst>
                                          <p:attrName>ppt_h</p:attrName>
                                        </p:attrNameLst>
                                      </p:cBhvr>
                                      <p:tavLst>
                                        <p:tav tm="0">
                                          <p:val>
                                            <p:strVal val="#ppt_h"/>
                                          </p:val>
                                        </p:tav>
                                        <p:tav tm="100000">
                                          <p:val>
                                            <p:strVal val="#ppt_h"/>
                                          </p:val>
                                        </p:tav>
                                      </p:tavLst>
                                    </p:anim>
                                    <p:animEffect transition="in" filter="fade">
                                      <p:cBhvr>
                                        <p:cTn id="24" dur="10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20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0-#ppt_w/2"/>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circle(in)">
                                      <p:cBhvr>
                                        <p:cTn id="40" dur="20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1000" fill="hold"/>
                                        <p:tgtEl>
                                          <p:spTgt spid="47"/>
                                        </p:tgtEl>
                                        <p:attrNameLst>
                                          <p:attrName>ppt_w</p:attrName>
                                        </p:attrNameLst>
                                      </p:cBhvr>
                                      <p:tavLst>
                                        <p:tav tm="0">
                                          <p:val>
                                            <p:strVal val="#ppt_w*0.70"/>
                                          </p:val>
                                        </p:tav>
                                        <p:tav tm="100000">
                                          <p:val>
                                            <p:strVal val="#ppt_w"/>
                                          </p:val>
                                        </p:tav>
                                      </p:tavLst>
                                    </p:anim>
                                    <p:anim calcmode="lin" valueType="num">
                                      <p:cBhvr>
                                        <p:cTn id="46" dur="1000" fill="hold"/>
                                        <p:tgtEl>
                                          <p:spTgt spid="47"/>
                                        </p:tgtEl>
                                        <p:attrNameLst>
                                          <p:attrName>ppt_h</p:attrName>
                                        </p:attrNameLst>
                                      </p:cBhvr>
                                      <p:tavLst>
                                        <p:tav tm="0">
                                          <p:val>
                                            <p:strVal val="#ppt_h"/>
                                          </p:val>
                                        </p:tav>
                                        <p:tav tm="100000">
                                          <p:val>
                                            <p:strVal val="#ppt_h"/>
                                          </p:val>
                                        </p:tav>
                                      </p:tavLst>
                                    </p:anim>
                                    <p:animEffect transition="in" filter="fade">
                                      <p:cBhvr>
                                        <p:cTn id="4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P spid="29" grpId="0"/>
      <p:bldP spid="30" grpId="0"/>
      <p:bldP spid="31" grpId="0"/>
      <p:bldP spid="32"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15000" y="2743200"/>
            <a:ext cx="1905000" cy="1600200"/>
          </a:xfrm>
          <a:prstGeom prst="rect">
            <a:avLst/>
          </a:prstGeom>
        </p:spPr>
      </p:pic>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34200" y="4724400"/>
            <a:ext cx="1905000" cy="1676400"/>
          </a:xfrm>
          <a:prstGeom prst="rect">
            <a:avLst/>
          </a:prstGeom>
        </p:spPr>
      </p:pic>
      <p:sp>
        <p:nvSpPr>
          <p:cNvPr id="13" name="TextBox 12"/>
          <p:cNvSpPr txBox="1"/>
          <p:nvPr/>
        </p:nvSpPr>
        <p:spPr>
          <a:xfrm>
            <a:off x="152400" y="533400"/>
            <a:ext cx="8991600" cy="461665"/>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4. </a:t>
            </a:r>
            <a:r>
              <a:rPr lang="en-US" sz="2400" b="1" u="sng" dirty="0" smtClean="0">
                <a:latin typeface="NikoshBAN" pitchFamily="2" charset="0"/>
                <a:cs typeface="NikoshBAN" pitchFamily="2" charset="0"/>
              </a:rPr>
              <a:t>Assertive sentence with action verb (negative)</a:t>
            </a:r>
          </a:p>
        </p:txBody>
      </p:sp>
      <p:sp>
        <p:nvSpPr>
          <p:cNvPr id="15" name="TextBox 14"/>
          <p:cNvSpPr txBox="1"/>
          <p:nvPr/>
        </p:nvSpPr>
        <p:spPr>
          <a:xfrm>
            <a:off x="228600" y="1219200"/>
            <a:ext cx="8610600" cy="830997"/>
          </a:xfrm>
          <a:prstGeom prst="rect">
            <a:avLst/>
          </a:prstGeom>
          <a:noFill/>
        </p:spPr>
        <p:txBody>
          <a:bodyPr wrap="square" rtlCol="0">
            <a:spAutoFit/>
          </a:bodyPr>
          <a:lstStyle/>
          <a:p>
            <a:r>
              <a:rPr lang="en-US" sz="2400" b="1" u="sng" dirty="0" smtClean="0">
                <a:latin typeface="NikoshBAN" pitchFamily="2" charset="0"/>
                <a:cs typeface="NikoshBAN" pitchFamily="2" charset="0"/>
              </a:rPr>
              <a:t>Structure:</a:t>
            </a:r>
            <a:r>
              <a:rPr lang="en-US" sz="2400" b="1" dirty="0" smtClean="0">
                <a:latin typeface="NikoshBAN" pitchFamily="2" charset="0"/>
                <a:cs typeface="NikoshBAN" pitchFamily="2" charset="0"/>
              </a:rPr>
              <a:t> </a:t>
            </a:r>
            <a:r>
              <a:rPr lang="en-US" sz="2400" dirty="0" smtClean="0">
                <a:latin typeface="NikoshBAN" pitchFamily="2" charset="0"/>
                <a:cs typeface="NikoshBAN" pitchFamily="2" charset="0"/>
              </a:rPr>
              <a:t>Do / does / did+ sub+ base form of verb + the rest part of sentence + question mark</a:t>
            </a:r>
          </a:p>
        </p:txBody>
      </p:sp>
      <p:sp>
        <p:nvSpPr>
          <p:cNvPr id="16" name="TextBox 15"/>
          <p:cNvSpPr txBox="1"/>
          <p:nvPr/>
        </p:nvSpPr>
        <p:spPr>
          <a:xfrm>
            <a:off x="304800" y="2514600"/>
            <a:ext cx="2514600" cy="584775"/>
          </a:xfrm>
          <a:prstGeom prst="rect">
            <a:avLst/>
          </a:prstGeom>
          <a:noFill/>
        </p:spPr>
        <p:txBody>
          <a:bodyPr wrap="square" rtlCol="0">
            <a:spAutoFit/>
          </a:bodyPr>
          <a:lstStyle/>
          <a:p>
            <a:r>
              <a:rPr lang="en-US" sz="3200" b="1" dirty="0" smtClean="0">
                <a:latin typeface="Arial" pitchFamily="34" charset="0"/>
                <a:cs typeface="Arial" pitchFamily="34" charset="0"/>
              </a:rPr>
              <a:t>Example:</a:t>
            </a:r>
            <a:endParaRPr lang="en-US" sz="3200" b="1" dirty="0">
              <a:latin typeface="Arial" pitchFamily="34" charset="0"/>
              <a:cs typeface="Arial" pitchFamily="34" charset="0"/>
            </a:endParaRPr>
          </a:p>
        </p:txBody>
      </p:sp>
      <p:sp>
        <p:nvSpPr>
          <p:cNvPr id="17" name="TextBox 16"/>
          <p:cNvSpPr txBox="1"/>
          <p:nvPr/>
        </p:nvSpPr>
        <p:spPr>
          <a:xfrm>
            <a:off x="533400" y="3124200"/>
            <a:ext cx="5562600" cy="584775"/>
          </a:xfrm>
          <a:prstGeom prst="rect">
            <a:avLst/>
          </a:prstGeom>
          <a:noFill/>
        </p:spPr>
        <p:txBody>
          <a:bodyPr wrap="square" rtlCol="0">
            <a:spAutoFit/>
          </a:bodyPr>
          <a:lstStyle/>
          <a:p>
            <a:r>
              <a:rPr lang="en-US" sz="3200" dirty="0" smtClean="0">
                <a:latin typeface="Calibri" pitchFamily="34" charset="0"/>
                <a:cs typeface="Calibri" pitchFamily="34" charset="0"/>
              </a:rPr>
              <a:t>Ass: He doesn’t eat small fish.</a:t>
            </a:r>
          </a:p>
        </p:txBody>
      </p:sp>
      <p:sp>
        <p:nvSpPr>
          <p:cNvPr id="18" name="TextBox 17"/>
          <p:cNvSpPr txBox="1"/>
          <p:nvPr/>
        </p:nvSpPr>
        <p:spPr>
          <a:xfrm>
            <a:off x="533400" y="3733800"/>
            <a:ext cx="5257800" cy="584775"/>
          </a:xfrm>
          <a:prstGeom prst="rect">
            <a:avLst/>
          </a:prstGeom>
          <a:noFill/>
        </p:spPr>
        <p:txBody>
          <a:bodyPr wrap="square" rtlCol="0">
            <a:spAutoFit/>
          </a:bodyPr>
          <a:lstStyle/>
          <a:p>
            <a:r>
              <a:rPr lang="en-US" sz="3200" dirty="0" err="1" smtClean="0">
                <a:solidFill>
                  <a:sysClr val="windowText" lastClr="000000"/>
                </a:solidFill>
                <a:latin typeface="Calibri" pitchFamily="34" charset="0"/>
                <a:cs typeface="Calibri" pitchFamily="34" charset="0"/>
              </a:rPr>
              <a:t>Int</a:t>
            </a:r>
            <a:r>
              <a:rPr lang="en-US" sz="3200" dirty="0" smtClean="0">
                <a:solidFill>
                  <a:sysClr val="windowText" lastClr="000000"/>
                </a:solidFill>
                <a:latin typeface="Calibri" pitchFamily="34" charset="0"/>
                <a:cs typeface="Calibri" pitchFamily="34" charset="0"/>
              </a:rPr>
              <a:t>: Does he eat small fish?</a:t>
            </a:r>
            <a:endParaRPr lang="en-US" sz="3200" dirty="0">
              <a:solidFill>
                <a:sysClr val="windowText" lastClr="000000"/>
              </a:solidFill>
              <a:latin typeface="Calibri" pitchFamily="34" charset="0"/>
              <a:cs typeface="Calibri" pitchFamily="34" charset="0"/>
            </a:endParaRPr>
          </a:p>
        </p:txBody>
      </p:sp>
      <p:sp>
        <p:nvSpPr>
          <p:cNvPr id="19" name="TextBox 18"/>
          <p:cNvSpPr txBox="1"/>
          <p:nvPr/>
        </p:nvSpPr>
        <p:spPr>
          <a:xfrm>
            <a:off x="228600" y="4495800"/>
            <a:ext cx="6477000" cy="523220"/>
          </a:xfrm>
          <a:prstGeom prst="rect">
            <a:avLst/>
          </a:prstGeom>
          <a:noFill/>
        </p:spPr>
        <p:txBody>
          <a:bodyPr wrap="square" rtlCol="0">
            <a:spAutoFit/>
          </a:bodyPr>
          <a:lstStyle/>
          <a:p>
            <a:r>
              <a:rPr lang="en-US" sz="2800" dirty="0" smtClean="0">
                <a:latin typeface="Calibri" pitchFamily="34" charset="0"/>
                <a:cs typeface="Calibri" pitchFamily="34" charset="0"/>
              </a:rPr>
              <a:t>Ass: He didn’t have money to buy this fish.</a:t>
            </a:r>
            <a:endParaRPr lang="en-US" sz="2800" dirty="0">
              <a:latin typeface="Calibri" pitchFamily="34" charset="0"/>
              <a:cs typeface="Calibri" pitchFamily="34" charset="0"/>
            </a:endParaRPr>
          </a:p>
        </p:txBody>
      </p:sp>
      <p:sp>
        <p:nvSpPr>
          <p:cNvPr id="20" name="TextBox 19"/>
          <p:cNvSpPr txBox="1"/>
          <p:nvPr/>
        </p:nvSpPr>
        <p:spPr>
          <a:xfrm>
            <a:off x="228600" y="4953000"/>
            <a:ext cx="6172200" cy="523220"/>
          </a:xfrm>
          <a:prstGeom prst="rect">
            <a:avLst/>
          </a:prstGeom>
          <a:noFill/>
        </p:spPr>
        <p:txBody>
          <a:bodyPr wrap="square" rtlCol="0">
            <a:spAutoFit/>
          </a:bodyPr>
          <a:lstStyle/>
          <a:p>
            <a:r>
              <a:rPr lang="en-US" sz="2800" dirty="0" err="1" smtClean="0">
                <a:latin typeface="Calibri" pitchFamily="34" charset="0"/>
                <a:cs typeface="Calibri" pitchFamily="34" charset="0"/>
              </a:rPr>
              <a:t>Int</a:t>
            </a:r>
            <a:r>
              <a:rPr lang="en-US" sz="2800" dirty="0" smtClean="0">
                <a:latin typeface="Calibri" pitchFamily="34" charset="0"/>
                <a:cs typeface="Calibri" pitchFamily="34" charset="0"/>
              </a:rPr>
              <a:t>: Did he have money to buy this fish?</a:t>
            </a:r>
            <a:r>
              <a:rPr lang="bn-IN" sz="2800" dirty="0" smtClean="0">
                <a:latin typeface="Calibri" pitchFamily="34" charset="0"/>
                <a:cs typeface="Nikosh" panose="02000000000000000000" pitchFamily="2" charset="0"/>
              </a:rPr>
              <a:t> </a:t>
            </a:r>
            <a:endParaRPr lang="en-US" sz="2800" dirty="0">
              <a:latin typeface="Calibri" pitchFamily="34" charset="0"/>
              <a:cs typeface="Calibri"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edge">
                                      <p:cBhvr>
                                        <p:cTn id="33" dur="2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2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 y="457200"/>
            <a:ext cx="4953000" cy="584775"/>
          </a:xfrm>
          <a:prstGeom prst="rect">
            <a:avLst/>
          </a:prstGeom>
          <a:noFill/>
        </p:spPr>
        <p:txBody>
          <a:bodyPr wrap="square" rtlCol="0">
            <a:spAutoFit/>
          </a:bodyPr>
          <a:lstStyle/>
          <a:p>
            <a:r>
              <a:rPr lang="en-US" sz="3200" dirty="0" smtClean="0"/>
              <a:t>  More examples</a:t>
            </a:r>
            <a:endParaRPr lang="en-US" sz="3200" dirty="0"/>
          </a:p>
        </p:txBody>
      </p:sp>
      <p:grpSp>
        <p:nvGrpSpPr>
          <p:cNvPr id="11" name="Group 10"/>
          <p:cNvGrpSpPr/>
          <p:nvPr/>
        </p:nvGrpSpPr>
        <p:grpSpPr>
          <a:xfrm>
            <a:off x="685800" y="152400"/>
            <a:ext cx="3352800" cy="1219994"/>
            <a:chOff x="609600" y="152400"/>
            <a:chExt cx="3352800" cy="1219994"/>
          </a:xfrm>
        </p:grpSpPr>
        <p:cxnSp>
          <p:nvCxnSpPr>
            <p:cNvPr id="12" name="Straight Connector 11"/>
            <p:cNvCxnSpPr/>
            <p:nvPr/>
          </p:nvCxnSpPr>
          <p:spPr>
            <a:xfrm>
              <a:off x="609600" y="1143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9600" y="9906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9600" y="10668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8200" y="4572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8200" y="381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38200" y="5334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191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429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667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3147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3909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4671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04800" y="1371600"/>
            <a:ext cx="4876800" cy="523220"/>
          </a:xfrm>
          <a:prstGeom prst="rect">
            <a:avLst/>
          </a:prstGeom>
          <a:noFill/>
        </p:spPr>
        <p:txBody>
          <a:bodyPr wrap="square" rtlCol="0">
            <a:spAutoFit/>
          </a:bodyPr>
          <a:lstStyle/>
          <a:p>
            <a:r>
              <a:rPr lang="en-US" sz="2800" dirty="0" smtClean="0">
                <a:latin typeface="Calibri" pitchFamily="34" charset="0"/>
                <a:cs typeface="Calibri" pitchFamily="34" charset="0"/>
              </a:rPr>
              <a:t>Ass: I shan’t go to school today.</a:t>
            </a:r>
            <a:r>
              <a:rPr lang="bn-IN" sz="2800" dirty="0" smtClean="0">
                <a:latin typeface="Calibri" pitchFamily="34" charset="0"/>
                <a:cs typeface="Nikosh" panose="02000000000000000000" pitchFamily="2" charset="0"/>
              </a:rPr>
              <a:t> </a:t>
            </a:r>
            <a:endParaRPr lang="en-US" sz="2800" dirty="0">
              <a:latin typeface="Calibri" pitchFamily="34" charset="0"/>
              <a:cs typeface="Calibri" pitchFamily="34" charset="0"/>
            </a:endParaRPr>
          </a:p>
        </p:txBody>
      </p:sp>
      <p:sp>
        <p:nvSpPr>
          <p:cNvPr id="30" name="TextBox 29"/>
          <p:cNvSpPr txBox="1"/>
          <p:nvPr/>
        </p:nvSpPr>
        <p:spPr>
          <a:xfrm>
            <a:off x="381000" y="1905000"/>
            <a:ext cx="4572000" cy="523220"/>
          </a:xfrm>
          <a:prstGeom prst="rect">
            <a:avLst/>
          </a:prstGeom>
          <a:noFill/>
        </p:spPr>
        <p:txBody>
          <a:bodyPr wrap="square" rtlCol="0">
            <a:spAutoFit/>
          </a:bodyPr>
          <a:lstStyle/>
          <a:p>
            <a:r>
              <a:rPr lang="en-US" sz="2800" dirty="0" err="1" smtClean="0">
                <a:latin typeface="Calibri" pitchFamily="34" charset="0"/>
                <a:cs typeface="Calibri" pitchFamily="34" charset="0"/>
              </a:rPr>
              <a:t>Int</a:t>
            </a:r>
            <a:r>
              <a:rPr lang="en-US" sz="2800" dirty="0" smtClean="0">
                <a:latin typeface="Calibri" pitchFamily="34" charset="0"/>
                <a:cs typeface="Calibri" pitchFamily="34" charset="0"/>
              </a:rPr>
              <a:t>: Shall I go to school today?</a:t>
            </a:r>
            <a:r>
              <a:rPr lang="bn-IN" sz="2800" dirty="0" smtClean="0">
                <a:latin typeface="Calibri" pitchFamily="34" charset="0"/>
                <a:cs typeface="Nikosh" panose="02000000000000000000" pitchFamily="2" charset="0"/>
              </a:rPr>
              <a:t> </a:t>
            </a:r>
            <a:endParaRPr lang="en-US" sz="2800" dirty="0">
              <a:latin typeface="Calibri" pitchFamily="34" charset="0"/>
              <a:cs typeface="Calibri" pitchFamily="34" charset="0"/>
            </a:endParaRPr>
          </a:p>
        </p:txBody>
      </p:sp>
      <p:pic>
        <p:nvPicPr>
          <p:cNvPr id="16386" name="Picture 2" descr="How China, Denmark, and Japan are reopening schools - Insider"/>
          <p:cNvPicPr>
            <a:picLocks noChangeAspect="1" noChangeArrowheads="1"/>
          </p:cNvPicPr>
          <p:nvPr/>
        </p:nvPicPr>
        <p:blipFill>
          <a:blip r:embed="rId2"/>
          <a:srcRect/>
          <a:stretch>
            <a:fillRect/>
          </a:stretch>
        </p:blipFill>
        <p:spPr bwMode="auto">
          <a:xfrm>
            <a:off x="5257800" y="1219200"/>
            <a:ext cx="3174819" cy="2383232"/>
          </a:xfrm>
          <a:prstGeom prst="rect">
            <a:avLst/>
          </a:prstGeom>
          <a:noFill/>
        </p:spPr>
      </p:pic>
      <p:sp>
        <p:nvSpPr>
          <p:cNvPr id="31" name="TextBox 30"/>
          <p:cNvSpPr txBox="1"/>
          <p:nvPr/>
        </p:nvSpPr>
        <p:spPr>
          <a:xfrm>
            <a:off x="1066800" y="3733800"/>
            <a:ext cx="5334000" cy="584775"/>
          </a:xfrm>
          <a:prstGeom prst="rect">
            <a:avLst/>
          </a:prstGeom>
          <a:noFill/>
        </p:spPr>
        <p:txBody>
          <a:bodyPr wrap="square" rtlCol="0">
            <a:spAutoFit/>
          </a:bodyPr>
          <a:lstStyle/>
          <a:p>
            <a:pPr algn="ctr"/>
            <a:r>
              <a:rPr lang="en-US" sz="3200" dirty="0" smtClean="0"/>
              <a:t>Vice Versa</a:t>
            </a:r>
            <a:endParaRPr lang="en-US" sz="3200" dirty="0"/>
          </a:p>
        </p:txBody>
      </p:sp>
      <p:grpSp>
        <p:nvGrpSpPr>
          <p:cNvPr id="32" name="Group 31"/>
          <p:cNvGrpSpPr/>
          <p:nvPr/>
        </p:nvGrpSpPr>
        <p:grpSpPr>
          <a:xfrm>
            <a:off x="1981200" y="3429000"/>
            <a:ext cx="3352800" cy="1219994"/>
            <a:chOff x="609600" y="152400"/>
            <a:chExt cx="3352800" cy="1219994"/>
          </a:xfrm>
        </p:grpSpPr>
        <p:cxnSp>
          <p:nvCxnSpPr>
            <p:cNvPr id="33" name="Straight Connector 32"/>
            <p:cNvCxnSpPr/>
            <p:nvPr/>
          </p:nvCxnSpPr>
          <p:spPr>
            <a:xfrm>
              <a:off x="609600" y="1143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9600" y="9906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9600" y="10668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8200" y="4572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38200" y="381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38200" y="5334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191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429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667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3147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3909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4671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838200" y="5410200"/>
            <a:ext cx="6324600" cy="584775"/>
          </a:xfrm>
          <a:prstGeom prst="rect">
            <a:avLst/>
          </a:prstGeom>
          <a:noFill/>
        </p:spPr>
        <p:txBody>
          <a:bodyPr wrap="square" rtlCol="0">
            <a:spAutoFit/>
          </a:bodyPr>
          <a:lstStyle/>
          <a:p>
            <a:r>
              <a:rPr lang="en-US" sz="3200" dirty="0" err="1" smtClean="0">
                <a:latin typeface="Calibri" pitchFamily="34" charset="0"/>
                <a:cs typeface="Calibri" pitchFamily="34" charset="0"/>
              </a:rPr>
              <a:t>Inte</a:t>
            </a:r>
            <a:r>
              <a:rPr lang="en-US" sz="3200" dirty="0" smtClean="0">
                <a:latin typeface="Calibri" pitchFamily="34" charset="0"/>
                <a:cs typeface="Calibri" pitchFamily="34" charset="0"/>
              </a:rPr>
              <a:t>: Does </a:t>
            </a:r>
            <a:r>
              <a:rPr lang="en-US" sz="3200" dirty="0" err="1" smtClean="0">
                <a:latin typeface="Calibri" pitchFamily="34" charset="0"/>
                <a:cs typeface="Calibri" pitchFamily="34" charset="0"/>
              </a:rPr>
              <a:t>Jahid</a:t>
            </a:r>
            <a:r>
              <a:rPr lang="en-US" sz="3200" dirty="0" smtClean="0">
                <a:latin typeface="Calibri" pitchFamily="34" charset="0"/>
                <a:cs typeface="Calibri" pitchFamily="34" charset="0"/>
              </a:rPr>
              <a:t> go to office?</a:t>
            </a:r>
            <a:endParaRPr lang="en-US" sz="3200" dirty="0">
              <a:latin typeface="Calibri" pitchFamily="34" charset="0"/>
              <a:cs typeface="Calibri" pitchFamily="34" charset="0"/>
            </a:endParaRPr>
          </a:p>
        </p:txBody>
      </p:sp>
      <p:sp>
        <p:nvSpPr>
          <p:cNvPr id="46" name="TextBox 45"/>
          <p:cNvSpPr txBox="1"/>
          <p:nvPr/>
        </p:nvSpPr>
        <p:spPr>
          <a:xfrm>
            <a:off x="762000" y="5943600"/>
            <a:ext cx="7010400" cy="584775"/>
          </a:xfrm>
          <a:prstGeom prst="rect">
            <a:avLst/>
          </a:prstGeom>
          <a:noFill/>
        </p:spPr>
        <p:txBody>
          <a:bodyPr wrap="square" rtlCol="0">
            <a:spAutoFit/>
          </a:bodyPr>
          <a:lstStyle/>
          <a:p>
            <a:r>
              <a:rPr lang="en-US" sz="3200" dirty="0" smtClean="0">
                <a:latin typeface="Calibri" pitchFamily="34" charset="0"/>
                <a:cs typeface="Calibri" pitchFamily="34" charset="0"/>
              </a:rPr>
              <a:t>Asser: </a:t>
            </a:r>
            <a:r>
              <a:rPr lang="en-US" sz="3200" dirty="0" err="1" smtClean="0">
                <a:latin typeface="Calibri" pitchFamily="34" charset="0"/>
                <a:cs typeface="Calibri" pitchFamily="34" charset="0"/>
              </a:rPr>
              <a:t>Jahid</a:t>
            </a:r>
            <a:r>
              <a:rPr lang="en-US" sz="3200" dirty="0" smtClean="0">
                <a:latin typeface="Calibri" pitchFamily="34" charset="0"/>
                <a:cs typeface="Calibri" pitchFamily="34" charset="0"/>
              </a:rPr>
              <a:t> does not go to office.</a:t>
            </a:r>
            <a:endParaRPr lang="en-US" sz="3200" dirty="0">
              <a:latin typeface="Calibri" pitchFamily="34" charset="0"/>
              <a:cs typeface="Calibri"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heel(4)">
                                      <p:cBhvr>
                                        <p:cTn id="23" dur="2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16386"/>
                                        </p:tgtEl>
                                        <p:attrNameLst>
                                          <p:attrName>style.visibility</p:attrName>
                                        </p:attrNameLst>
                                      </p:cBhvr>
                                      <p:to>
                                        <p:strVal val="visible"/>
                                      </p:to>
                                    </p:set>
                                    <p:animEffect transition="in" filter="barn(inHorizontal)">
                                      <p:cBhvr>
                                        <p:cTn id="28" dur="500"/>
                                        <p:tgtEl>
                                          <p:spTgt spid="1638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2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plus(in)">
                                      <p:cBhvr>
                                        <p:cTn id="38" dur="20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in)">
                                      <p:cBhvr>
                                        <p:cTn id="43"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P spid="30" grpId="0"/>
      <p:bldP spid="31" grpId="0"/>
      <p:bldP spid="31" grpId="1"/>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533400"/>
            <a:ext cx="7010400" cy="461665"/>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5. </a:t>
            </a:r>
            <a:r>
              <a:rPr lang="en-US" sz="2400" b="1" u="sng" dirty="0" smtClean="0">
                <a:latin typeface="NikoshBAN" pitchFamily="2" charset="0"/>
                <a:cs typeface="NikoshBAN" pitchFamily="2" charset="0"/>
              </a:rPr>
              <a:t>Assertive with nobody / none / no one</a:t>
            </a:r>
          </a:p>
        </p:txBody>
      </p:sp>
      <p:sp>
        <p:nvSpPr>
          <p:cNvPr id="7" name="TextBox 6"/>
          <p:cNvSpPr txBox="1"/>
          <p:nvPr/>
        </p:nvSpPr>
        <p:spPr>
          <a:xfrm>
            <a:off x="152400" y="1143000"/>
            <a:ext cx="8610600" cy="954107"/>
          </a:xfrm>
          <a:prstGeom prst="rect">
            <a:avLst/>
          </a:prstGeom>
          <a:noFill/>
        </p:spPr>
        <p:txBody>
          <a:bodyPr wrap="square" rtlCol="0">
            <a:spAutoFit/>
          </a:bodyPr>
          <a:lstStyle/>
          <a:p>
            <a:r>
              <a:rPr lang="en-US" sz="2800" b="1" u="sng" dirty="0" smtClean="0">
                <a:latin typeface="NikoshBAN" pitchFamily="2" charset="0"/>
                <a:cs typeface="NikoshBAN" pitchFamily="2" charset="0"/>
              </a:rPr>
              <a:t>Structure:</a:t>
            </a:r>
            <a:r>
              <a:rPr lang="en-US" sz="2800" b="1" dirty="0" smtClean="0">
                <a:latin typeface="NikoshBAN" pitchFamily="2" charset="0"/>
                <a:cs typeface="NikoshBAN" pitchFamily="2" charset="0"/>
              </a:rPr>
              <a:t> </a:t>
            </a:r>
            <a:r>
              <a:rPr lang="en-US" sz="2800" dirty="0" smtClean="0">
                <a:latin typeface="NikoshBAN" pitchFamily="2" charset="0"/>
                <a:cs typeface="NikoshBAN" pitchFamily="2" charset="0"/>
              </a:rPr>
              <a:t>who+ the rest part of sentence + question mark</a:t>
            </a:r>
          </a:p>
        </p:txBody>
      </p:sp>
      <p:sp>
        <p:nvSpPr>
          <p:cNvPr id="8" name="TextBox 7"/>
          <p:cNvSpPr txBox="1"/>
          <p:nvPr/>
        </p:nvSpPr>
        <p:spPr>
          <a:xfrm>
            <a:off x="381000" y="2667000"/>
            <a:ext cx="2971800" cy="523220"/>
          </a:xfrm>
          <a:prstGeom prst="rect">
            <a:avLst/>
          </a:prstGeom>
          <a:noFill/>
        </p:spPr>
        <p:txBody>
          <a:bodyPr wrap="square" rtlCol="0">
            <a:spAutoFit/>
          </a:bodyPr>
          <a:lstStyle/>
          <a:p>
            <a:r>
              <a:rPr lang="en-US" sz="2800" b="1" dirty="0" smtClean="0">
                <a:latin typeface="Arial" pitchFamily="34" charset="0"/>
                <a:cs typeface="Arial" pitchFamily="34" charset="0"/>
              </a:rPr>
              <a:t>Example:</a:t>
            </a:r>
            <a:endParaRPr lang="en-US" sz="2800" b="1" dirty="0">
              <a:latin typeface="Arial" pitchFamily="34" charset="0"/>
              <a:cs typeface="Arial" pitchFamily="34" charset="0"/>
            </a:endParaRPr>
          </a:p>
        </p:txBody>
      </p:sp>
      <p:sp>
        <p:nvSpPr>
          <p:cNvPr id="9" name="TextBox 8"/>
          <p:cNvSpPr txBox="1"/>
          <p:nvPr/>
        </p:nvSpPr>
        <p:spPr>
          <a:xfrm>
            <a:off x="609600" y="3581400"/>
            <a:ext cx="5791200" cy="523220"/>
          </a:xfrm>
          <a:prstGeom prst="rect">
            <a:avLst/>
          </a:prstGeom>
          <a:noFill/>
        </p:spPr>
        <p:txBody>
          <a:bodyPr wrap="square" rtlCol="0">
            <a:spAutoFit/>
          </a:bodyPr>
          <a:lstStyle/>
          <a:p>
            <a:r>
              <a:rPr lang="en-US" sz="2800" dirty="0" smtClean="0">
                <a:latin typeface="Calibri" pitchFamily="34" charset="0"/>
                <a:cs typeface="Calibri" pitchFamily="34" charset="0"/>
              </a:rPr>
              <a:t>Ass: None can do the work.</a:t>
            </a:r>
          </a:p>
        </p:txBody>
      </p:sp>
      <p:sp>
        <p:nvSpPr>
          <p:cNvPr id="12" name="TextBox 11"/>
          <p:cNvSpPr txBox="1"/>
          <p:nvPr/>
        </p:nvSpPr>
        <p:spPr>
          <a:xfrm>
            <a:off x="457200" y="4267200"/>
            <a:ext cx="6934200" cy="523220"/>
          </a:xfrm>
          <a:prstGeom prst="rect">
            <a:avLst/>
          </a:prstGeom>
          <a:noFill/>
        </p:spPr>
        <p:txBody>
          <a:bodyPr wrap="square" rtlCol="0">
            <a:spAutoFit/>
          </a:bodyPr>
          <a:lstStyle/>
          <a:p>
            <a:r>
              <a:rPr lang="en-US" sz="2800" dirty="0" err="1" smtClean="0">
                <a:solidFill>
                  <a:sysClr val="windowText" lastClr="000000"/>
                </a:solidFill>
                <a:latin typeface="Calibri" pitchFamily="34" charset="0"/>
                <a:cs typeface="Calibri" pitchFamily="34" charset="0"/>
              </a:rPr>
              <a:t>Int</a:t>
            </a:r>
            <a:r>
              <a:rPr lang="en-US" sz="2800" dirty="0" smtClean="0">
                <a:solidFill>
                  <a:sysClr val="windowText" lastClr="000000"/>
                </a:solidFill>
                <a:latin typeface="Calibri" pitchFamily="34" charset="0"/>
                <a:cs typeface="Calibri" pitchFamily="34" charset="0"/>
              </a:rPr>
              <a:t>: Who can do the work?</a:t>
            </a:r>
            <a:endParaRPr lang="en-US" sz="2800" dirty="0">
              <a:solidFill>
                <a:sysClr val="windowText" lastClr="000000"/>
              </a:solidFill>
              <a:latin typeface="Calibri" pitchFamily="34" charset="0"/>
              <a:cs typeface="Calibri" pitchFamily="34" charset="0"/>
            </a:endParaRPr>
          </a:p>
        </p:txBody>
      </p:sp>
      <p:sp>
        <p:nvSpPr>
          <p:cNvPr id="13" name="TextBox 12"/>
          <p:cNvSpPr txBox="1"/>
          <p:nvPr/>
        </p:nvSpPr>
        <p:spPr>
          <a:xfrm>
            <a:off x="533400" y="4800600"/>
            <a:ext cx="5867400" cy="523220"/>
          </a:xfrm>
          <a:prstGeom prst="rect">
            <a:avLst/>
          </a:prstGeom>
          <a:noFill/>
        </p:spPr>
        <p:txBody>
          <a:bodyPr wrap="square" rtlCol="0">
            <a:spAutoFit/>
          </a:bodyPr>
          <a:lstStyle/>
          <a:p>
            <a:r>
              <a:rPr lang="en-US" sz="2800" dirty="0" smtClean="0">
                <a:latin typeface="Calibri" pitchFamily="34" charset="0"/>
                <a:cs typeface="Calibri" pitchFamily="34" charset="0"/>
              </a:rPr>
              <a:t>Or: Can anyone do the work?</a:t>
            </a:r>
            <a:endParaRPr lang="en-US" sz="2800" dirty="0">
              <a:latin typeface="Calibri" pitchFamily="34" charset="0"/>
              <a:cs typeface="Calibri" pitchFamily="34" charset="0"/>
            </a:endParaRPr>
          </a:p>
        </p:txBody>
      </p:sp>
      <p:cxnSp>
        <p:nvCxnSpPr>
          <p:cNvPr id="15" name="Straight Connector 14"/>
          <p:cNvCxnSpPr/>
          <p:nvPr/>
        </p:nvCxnSpPr>
        <p:spPr>
          <a:xfrm rot="10800000">
            <a:off x="1066800" y="990600"/>
            <a:ext cx="80772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edge">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4)">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838200" y="1219200"/>
            <a:ext cx="3352800" cy="4114800"/>
          </a:xfrm>
        </p:spPr>
        <p:txBody>
          <a:bodyPr>
            <a:normAutofit fontScale="92500" lnSpcReduction="20000"/>
          </a:bodyPr>
          <a:lstStyle/>
          <a:p>
            <a:pPr algn="r">
              <a:buNone/>
            </a:pPr>
            <a:endParaRPr lang="en-US" b="1" dirty="0" smtClean="0">
              <a:ln w="11430"/>
              <a:solidFill>
                <a:srgbClr val="002060"/>
              </a:solidFill>
              <a:effectLst>
                <a:outerShdw blurRad="80000" dist="40000" dir="5040000" algn="tl">
                  <a:srgbClr val="000000">
                    <a:alpha val="30000"/>
                  </a:srgbClr>
                </a:outerShdw>
              </a:effectLst>
            </a:endParaRPr>
          </a:p>
          <a:p>
            <a:pPr algn="r">
              <a:buNone/>
            </a:pPr>
            <a:r>
              <a:rPr lang="en-US" sz="2600" b="1" dirty="0" smtClean="0">
                <a:ln w="11430"/>
                <a:solidFill>
                  <a:srgbClr val="002060"/>
                </a:solidFill>
                <a:effectLst>
                  <a:outerShdw blurRad="80000" dist="40000" dir="5040000" algn="tl">
                    <a:srgbClr val="000000">
                      <a:alpha val="30000"/>
                    </a:srgbClr>
                  </a:outerShdw>
                </a:effectLst>
              </a:rPr>
              <a:t>PARVIN AKTER</a:t>
            </a:r>
          </a:p>
          <a:p>
            <a:pPr algn="r">
              <a:buNone/>
            </a:pPr>
            <a:r>
              <a:rPr lang="en-US" sz="2600" b="1" dirty="0" smtClean="0">
                <a:ln w="11430"/>
                <a:solidFill>
                  <a:srgbClr val="FF0000"/>
                </a:solidFill>
                <a:effectLst>
                  <a:outerShdw blurRad="80000" dist="40000" dir="5040000" algn="tl">
                    <a:srgbClr val="000000">
                      <a:alpha val="30000"/>
                    </a:srgbClr>
                  </a:outerShdw>
                </a:effectLst>
              </a:rPr>
              <a:t>Lecturer, English</a:t>
            </a:r>
          </a:p>
          <a:p>
            <a:pPr algn="r">
              <a:buNone/>
            </a:pPr>
            <a:r>
              <a:rPr lang="en-US" sz="2600" b="1" dirty="0" smtClean="0">
                <a:ln w="11430"/>
                <a:solidFill>
                  <a:srgbClr val="FF0000"/>
                </a:solidFill>
                <a:effectLst>
                  <a:outerShdw blurRad="80000" dist="40000" dir="5040000" algn="tl">
                    <a:srgbClr val="000000">
                      <a:alpha val="30000"/>
                    </a:srgbClr>
                  </a:outerShdw>
                </a:effectLst>
              </a:rPr>
              <a:t>Rampur Ideal</a:t>
            </a:r>
          </a:p>
          <a:p>
            <a:pPr algn="r">
              <a:buNone/>
            </a:pPr>
            <a:r>
              <a:rPr lang="en-US" sz="2600" b="1" dirty="0" smtClean="0">
                <a:ln w="11430"/>
                <a:solidFill>
                  <a:srgbClr val="FF0000"/>
                </a:solidFill>
                <a:effectLst>
                  <a:outerShdw blurRad="80000" dist="40000" dir="5040000" algn="tl">
                    <a:srgbClr val="000000">
                      <a:alpha val="30000"/>
                    </a:srgbClr>
                  </a:outerShdw>
                </a:effectLst>
              </a:rPr>
              <a:t> Alim Madrasah</a:t>
            </a:r>
          </a:p>
          <a:p>
            <a:pPr algn="r">
              <a:buNone/>
            </a:pPr>
            <a:r>
              <a:rPr lang="en-US" sz="2600" b="1" dirty="0" smtClean="0">
                <a:ln w="11430"/>
                <a:solidFill>
                  <a:srgbClr val="FF0000"/>
                </a:solidFill>
                <a:effectLst>
                  <a:outerShdw blurRad="80000" dist="40000" dir="5040000" algn="tl">
                    <a:srgbClr val="000000">
                      <a:alpha val="30000"/>
                    </a:srgbClr>
                  </a:outerShdw>
                </a:effectLst>
              </a:rPr>
              <a:t> Sadar, Chandpur</a:t>
            </a:r>
          </a:p>
          <a:p>
            <a:pPr algn="r">
              <a:buNone/>
            </a:pPr>
            <a:endParaRPr lang="en-US" sz="2600" b="1" dirty="0" smtClean="0">
              <a:ln w="11430"/>
              <a:solidFill>
                <a:srgbClr val="66FF66"/>
              </a:solidFill>
              <a:effectLst>
                <a:outerShdw blurRad="80000" dist="40000" dir="5040000" algn="tl">
                  <a:srgbClr val="000000">
                    <a:alpha val="30000"/>
                  </a:srgbClr>
                </a:outerShdw>
              </a:effectLst>
            </a:endParaRPr>
          </a:p>
          <a:p>
            <a:pPr algn="r">
              <a:buNone/>
            </a:pPr>
            <a:r>
              <a:rPr lang="en-US" sz="2600" b="1" dirty="0" smtClean="0">
                <a:ln w="11430"/>
                <a:solidFill>
                  <a:srgbClr val="00B050"/>
                </a:solidFill>
                <a:effectLst>
                  <a:outerShdw blurRad="80000" dist="40000" dir="5040000" algn="tl">
                    <a:srgbClr val="000000">
                      <a:alpha val="30000"/>
                    </a:srgbClr>
                  </a:outerShdw>
                </a:effectLst>
              </a:rPr>
              <a:t>Mobile : 01718295712</a:t>
            </a:r>
          </a:p>
          <a:p>
            <a:pPr algn="r">
              <a:buNone/>
            </a:pPr>
            <a:r>
              <a:rPr lang="en-US" sz="2600" b="1" dirty="0" smtClean="0">
                <a:ln w="11430"/>
                <a:solidFill>
                  <a:srgbClr val="00B050"/>
                </a:solidFill>
                <a:effectLst>
                  <a:outerShdw blurRad="80000" dist="40000" dir="5040000" algn="tl">
                    <a:srgbClr val="000000">
                      <a:alpha val="30000"/>
                    </a:srgbClr>
                  </a:outerShdw>
                </a:effectLst>
              </a:rPr>
              <a:t>E-mail: parvinakter1335@gmail.com</a:t>
            </a:r>
          </a:p>
          <a:p>
            <a:pPr>
              <a:buNone/>
            </a:pPr>
            <a:endPar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endParaRPr lang="en-US" dirty="0"/>
          </a:p>
        </p:txBody>
      </p:sp>
      <p:sp>
        <p:nvSpPr>
          <p:cNvPr id="9" name="TextBox 8"/>
          <p:cNvSpPr txBox="1"/>
          <p:nvPr/>
        </p:nvSpPr>
        <p:spPr>
          <a:xfrm>
            <a:off x="5105400" y="1752600"/>
            <a:ext cx="3581400" cy="4524315"/>
          </a:xfrm>
          <a:prstGeom prst="rect">
            <a:avLst/>
          </a:prstGeom>
          <a:noFill/>
        </p:spPr>
        <p:txBody>
          <a:bodyPr wrap="square" rtlCol="0">
            <a:spAutoFit/>
          </a:bodyPr>
          <a:lstStyle/>
          <a:p>
            <a:r>
              <a:rPr lang="en-US" sz="3200" b="1" dirty="0" smtClean="0"/>
              <a:t>Class: Eight</a:t>
            </a:r>
          </a:p>
          <a:p>
            <a:r>
              <a:rPr lang="en-US" sz="3200" b="1" dirty="0" smtClean="0"/>
              <a:t>Subject: English </a:t>
            </a:r>
          </a:p>
          <a:p>
            <a:r>
              <a:rPr lang="en-US" sz="3200" dirty="0" smtClean="0"/>
              <a:t>Topic: Transformation </a:t>
            </a:r>
            <a:r>
              <a:rPr lang="en-US" sz="3200" smtClean="0"/>
              <a:t>of Sentence Part-2      </a:t>
            </a:r>
            <a:r>
              <a:rPr lang="en-US" sz="3200" b="1" smtClean="0"/>
              <a:t>( </a:t>
            </a:r>
            <a:r>
              <a:rPr lang="en-US" sz="3200" b="1" dirty="0" smtClean="0"/>
              <a:t>Assertive to Interrogative &amp; vice versa)</a:t>
            </a:r>
          </a:p>
          <a:p>
            <a:r>
              <a:rPr lang="en-US" sz="3200" dirty="0" smtClean="0"/>
              <a:t>Time: 45 minutes</a:t>
            </a:r>
            <a:endParaRPr lang="en-US" sz="3200" dirty="0"/>
          </a:p>
        </p:txBody>
      </p:sp>
      <p:sp>
        <p:nvSpPr>
          <p:cNvPr id="6" name="Rectangle 5"/>
          <p:cNvSpPr/>
          <p:nvPr/>
        </p:nvSpPr>
        <p:spPr>
          <a:xfrm>
            <a:off x="1828800" y="228600"/>
            <a:ext cx="5867400" cy="92333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IDENTITY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10" name="Straight Connector 9"/>
          <p:cNvCxnSpPr/>
          <p:nvPr/>
        </p:nvCxnSpPr>
        <p:spPr>
          <a:xfrm rot="5400000">
            <a:off x="2667794" y="3200400"/>
            <a:ext cx="3809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2"/>
          </p:cNvCxnSpPr>
          <p:nvPr/>
        </p:nvCxnSpPr>
        <p:spPr>
          <a:xfrm rot="16200000" flipV="1">
            <a:off x="2804815" y="3109615"/>
            <a:ext cx="395347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3086100" y="3086100"/>
            <a:ext cx="38100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458200" y="6172200"/>
            <a:ext cx="228600" cy="228600"/>
          </a:xfrm>
          <a:prstGeom prst="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686800" y="6400800"/>
            <a:ext cx="228600" cy="228600"/>
          </a:xfrm>
          <a:prstGeom prst="rec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Tm="2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wedge">
                                      <p:cBhvr>
                                        <p:cTn id="14" dur="20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edge">
                                      <p:cBhvr>
                                        <p:cTn id="19" dur="20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edge">
                                      <p:cBhvr>
                                        <p:cTn id="24" dur="2000"/>
                                        <p:tgtEl>
                                          <p:spTgt spid="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wedge">
                                      <p:cBhvr>
                                        <p:cTn id="29" dur="2000"/>
                                        <p:tgtEl>
                                          <p:spTgt spid="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wedge">
                                      <p:cBhvr>
                                        <p:cTn id="34" dur="2000"/>
                                        <p:tgtEl>
                                          <p:spTgt spid="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wedge">
                                      <p:cBhvr>
                                        <p:cTn id="39" dur="2000"/>
                                        <p:tgtEl>
                                          <p:spTgt spid="7">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animEffect transition="in" filter="wedge">
                                      <p:cBhvr>
                                        <p:cTn id="44" dur="2000"/>
                                        <p:tgtEl>
                                          <p:spTgt spid="7">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rot="10800000">
            <a:off x="1066800" y="990600"/>
            <a:ext cx="80772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762000" y="457200"/>
            <a:ext cx="4953000" cy="584775"/>
          </a:xfrm>
          <a:prstGeom prst="rect">
            <a:avLst/>
          </a:prstGeom>
          <a:noFill/>
        </p:spPr>
        <p:txBody>
          <a:bodyPr wrap="square" rtlCol="0">
            <a:spAutoFit/>
          </a:bodyPr>
          <a:lstStyle/>
          <a:p>
            <a:r>
              <a:rPr lang="en-US" sz="3200" dirty="0" smtClean="0"/>
              <a:t>  More examples</a:t>
            </a:r>
            <a:endParaRPr lang="en-US" sz="3200" dirty="0"/>
          </a:p>
        </p:txBody>
      </p:sp>
      <p:grpSp>
        <p:nvGrpSpPr>
          <p:cNvPr id="15" name="Group 14"/>
          <p:cNvGrpSpPr/>
          <p:nvPr/>
        </p:nvGrpSpPr>
        <p:grpSpPr>
          <a:xfrm>
            <a:off x="685800" y="152400"/>
            <a:ext cx="3352800" cy="1219994"/>
            <a:chOff x="609600" y="152400"/>
            <a:chExt cx="3352800" cy="1219994"/>
          </a:xfrm>
        </p:grpSpPr>
        <p:cxnSp>
          <p:nvCxnSpPr>
            <p:cNvPr id="16" name="Straight Connector 15"/>
            <p:cNvCxnSpPr/>
            <p:nvPr/>
          </p:nvCxnSpPr>
          <p:spPr>
            <a:xfrm>
              <a:off x="609600" y="1143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 y="9906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 y="10668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8200" y="4572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8200" y="381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8200" y="5334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191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429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667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3147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3909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4671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457200" y="1447800"/>
            <a:ext cx="6858000" cy="523220"/>
          </a:xfrm>
          <a:prstGeom prst="rect">
            <a:avLst/>
          </a:prstGeom>
          <a:noFill/>
        </p:spPr>
        <p:txBody>
          <a:bodyPr wrap="square" rtlCol="0">
            <a:spAutoFit/>
          </a:bodyPr>
          <a:lstStyle/>
          <a:p>
            <a:r>
              <a:rPr lang="en-US" sz="2800" dirty="0" smtClean="0">
                <a:latin typeface="Calibri" pitchFamily="34" charset="0"/>
                <a:cs typeface="Calibri" pitchFamily="34" charset="0"/>
              </a:rPr>
              <a:t>Ass: Nobody believes a dishonest man.</a:t>
            </a:r>
            <a:r>
              <a:rPr lang="bn-IN" sz="2800" dirty="0" smtClean="0">
                <a:latin typeface="Calibri" pitchFamily="34" charset="0"/>
                <a:cs typeface="Nikosh" panose="02000000000000000000" pitchFamily="2" charset="0"/>
              </a:rPr>
              <a:t> </a:t>
            </a:r>
            <a:endParaRPr lang="en-US" sz="2800" dirty="0">
              <a:latin typeface="Calibri" pitchFamily="34" charset="0"/>
              <a:cs typeface="Calibri" pitchFamily="34" charset="0"/>
            </a:endParaRPr>
          </a:p>
        </p:txBody>
      </p:sp>
      <p:sp>
        <p:nvSpPr>
          <p:cNvPr id="29" name="TextBox 28"/>
          <p:cNvSpPr txBox="1"/>
          <p:nvPr/>
        </p:nvSpPr>
        <p:spPr>
          <a:xfrm>
            <a:off x="533400" y="1981200"/>
            <a:ext cx="6934200" cy="523220"/>
          </a:xfrm>
          <a:prstGeom prst="rect">
            <a:avLst/>
          </a:prstGeom>
          <a:noFill/>
        </p:spPr>
        <p:txBody>
          <a:bodyPr wrap="square" rtlCol="0">
            <a:spAutoFit/>
          </a:bodyPr>
          <a:lstStyle/>
          <a:p>
            <a:r>
              <a:rPr lang="en-US" sz="2800" dirty="0" err="1" smtClean="0">
                <a:latin typeface="Calibri" pitchFamily="34" charset="0"/>
                <a:cs typeface="Calibri" pitchFamily="34" charset="0"/>
              </a:rPr>
              <a:t>Int</a:t>
            </a:r>
            <a:r>
              <a:rPr lang="en-US" sz="2800" dirty="0" smtClean="0">
                <a:latin typeface="Calibri" pitchFamily="34" charset="0"/>
                <a:cs typeface="Calibri" pitchFamily="34" charset="0"/>
              </a:rPr>
              <a:t>: Who believes a dishonest man?</a:t>
            </a:r>
            <a:r>
              <a:rPr lang="bn-IN" sz="2800" dirty="0" smtClean="0">
                <a:latin typeface="Calibri" pitchFamily="34" charset="0"/>
                <a:cs typeface="Nikosh" panose="02000000000000000000" pitchFamily="2" charset="0"/>
              </a:rPr>
              <a:t> </a:t>
            </a:r>
            <a:endParaRPr lang="en-US" sz="2800" dirty="0">
              <a:latin typeface="Calibri" pitchFamily="34" charset="0"/>
              <a:cs typeface="Calibri" pitchFamily="34" charset="0"/>
            </a:endParaRPr>
          </a:p>
        </p:txBody>
      </p:sp>
      <p:sp>
        <p:nvSpPr>
          <p:cNvPr id="30" name="TextBox 29"/>
          <p:cNvSpPr txBox="1"/>
          <p:nvPr/>
        </p:nvSpPr>
        <p:spPr>
          <a:xfrm>
            <a:off x="533400" y="2590800"/>
            <a:ext cx="7162800" cy="523220"/>
          </a:xfrm>
          <a:prstGeom prst="rect">
            <a:avLst/>
          </a:prstGeom>
          <a:noFill/>
        </p:spPr>
        <p:txBody>
          <a:bodyPr wrap="square" rtlCol="0">
            <a:spAutoFit/>
          </a:bodyPr>
          <a:lstStyle/>
          <a:p>
            <a:r>
              <a:rPr lang="en-US" sz="2800" dirty="0" smtClean="0">
                <a:latin typeface="Calibri" pitchFamily="34" charset="0"/>
                <a:cs typeface="Calibri" pitchFamily="34" charset="0"/>
              </a:rPr>
              <a:t>Or: Does anyone believe a dishonest man?</a:t>
            </a:r>
            <a:endParaRPr lang="en-US" sz="2800" dirty="0">
              <a:latin typeface="Calibri" pitchFamily="34" charset="0"/>
              <a:cs typeface="Calibri" pitchFamily="34" charset="0"/>
            </a:endParaRPr>
          </a:p>
        </p:txBody>
      </p:sp>
      <p:sp>
        <p:nvSpPr>
          <p:cNvPr id="31" name="TextBox 30"/>
          <p:cNvSpPr txBox="1"/>
          <p:nvPr/>
        </p:nvSpPr>
        <p:spPr>
          <a:xfrm>
            <a:off x="1066800" y="3733800"/>
            <a:ext cx="5334000" cy="523220"/>
          </a:xfrm>
          <a:prstGeom prst="rect">
            <a:avLst/>
          </a:prstGeom>
          <a:noFill/>
        </p:spPr>
        <p:txBody>
          <a:bodyPr wrap="square" rtlCol="0">
            <a:spAutoFit/>
          </a:bodyPr>
          <a:lstStyle/>
          <a:p>
            <a:pPr algn="ctr"/>
            <a:r>
              <a:rPr lang="en-US" sz="2800" dirty="0" smtClean="0"/>
              <a:t>Vice Versa</a:t>
            </a:r>
            <a:endParaRPr lang="en-US" sz="2800" dirty="0"/>
          </a:p>
        </p:txBody>
      </p:sp>
      <p:grpSp>
        <p:nvGrpSpPr>
          <p:cNvPr id="32" name="Group 31"/>
          <p:cNvGrpSpPr/>
          <p:nvPr/>
        </p:nvGrpSpPr>
        <p:grpSpPr>
          <a:xfrm>
            <a:off x="1981200" y="3429000"/>
            <a:ext cx="3352800" cy="1219994"/>
            <a:chOff x="609600" y="152400"/>
            <a:chExt cx="3352800" cy="1219994"/>
          </a:xfrm>
        </p:grpSpPr>
        <p:cxnSp>
          <p:nvCxnSpPr>
            <p:cNvPr id="33" name="Straight Connector 32"/>
            <p:cNvCxnSpPr/>
            <p:nvPr/>
          </p:nvCxnSpPr>
          <p:spPr>
            <a:xfrm>
              <a:off x="609600" y="1143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9600" y="9906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9600" y="10668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8200" y="4572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38200" y="381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38200" y="5334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191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429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667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3147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3909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4671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609600" y="4800600"/>
            <a:ext cx="7848600" cy="523220"/>
          </a:xfrm>
          <a:prstGeom prst="rect">
            <a:avLst/>
          </a:prstGeom>
          <a:noFill/>
        </p:spPr>
        <p:txBody>
          <a:bodyPr wrap="square" rtlCol="0">
            <a:spAutoFit/>
          </a:bodyPr>
          <a:lstStyle/>
          <a:p>
            <a:r>
              <a:rPr lang="en-US" sz="2800" dirty="0" err="1" smtClean="0">
                <a:latin typeface="Calibri" pitchFamily="34" charset="0"/>
                <a:cs typeface="Calibri" pitchFamily="34" charset="0"/>
              </a:rPr>
              <a:t>Inte</a:t>
            </a:r>
            <a:r>
              <a:rPr lang="en-US" sz="2800" dirty="0" smtClean="0">
                <a:latin typeface="Calibri" pitchFamily="34" charset="0"/>
                <a:cs typeface="Calibri" pitchFamily="34" charset="0"/>
              </a:rPr>
              <a:t>: Who could ever count his love for us?</a:t>
            </a:r>
            <a:endParaRPr lang="en-US" sz="2800" dirty="0">
              <a:latin typeface="Calibri" pitchFamily="34" charset="0"/>
              <a:cs typeface="Calibri" pitchFamily="34" charset="0"/>
            </a:endParaRPr>
          </a:p>
        </p:txBody>
      </p:sp>
      <p:sp>
        <p:nvSpPr>
          <p:cNvPr id="46" name="TextBox 45"/>
          <p:cNvSpPr txBox="1"/>
          <p:nvPr/>
        </p:nvSpPr>
        <p:spPr>
          <a:xfrm>
            <a:off x="609600" y="5410200"/>
            <a:ext cx="7467600" cy="523220"/>
          </a:xfrm>
          <a:prstGeom prst="rect">
            <a:avLst/>
          </a:prstGeom>
          <a:noFill/>
        </p:spPr>
        <p:txBody>
          <a:bodyPr wrap="square" rtlCol="0">
            <a:spAutoFit/>
          </a:bodyPr>
          <a:lstStyle/>
          <a:p>
            <a:r>
              <a:rPr lang="en-US" sz="2800" dirty="0" smtClean="0">
                <a:latin typeface="Calibri" pitchFamily="34" charset="0"/>
                <a:cs typeface="Calibri" pitchFamily="34" charset="0"/>
              </a:rPr>
              <a:t>Asser: Nobody could ever count his love for us.</a:t>
            </a:r>
            <a:endParaRPr lang="en-US" sz="2800" dirty="0">
              <a:latin typeface="Calibri" pitchFamily="34" charset="0"/>
              <a:cs typeface="Calibri" pitchFamily="34"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edge">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edge">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heel(4)">
                                      <p:cBhvr>
                                        <p:cTn id="28" dur="20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1"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edge">
                                      <p:cBhvr>
                                        <p:cTn id="33" dur="2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diamond(in)">
                                      <p:cBhvr>
                                        <p:cTn id="38" dur="20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heel(4)">
                                      <p:cBhvr>
                                        <p:cTn id="43"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8" grpId="0"/>
      <p:bldP spid="29" grpId="0"/>
      <p:bldP spid="30" grpId="0"/>
      <p:bldP spid="31" grpId="0"/>
      <p:bldP spid="31" grpId="1"/>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533400"/>
            <a:ext cx="7010400" cy="461665"/>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6. </a:t>
            </a:r>
            <a:r>
              <a:rPr lang="en-US" sz="2400" b="1" u="sng" dirty="0" smtClean="0">
                <a:latin typeface="NikoshBAN" pitchFamily="2" charset="0"/>
                <a:cs typeface="NikoshBAN" pitchFamily="2" charset="0"/>
              </a:rPr>
              <a:t>Assertive with everybody / everyone / all</a:t>
            </a:r>
          </a:p>
        </p:txBody>
      </p:sp>
      <p:sp>
        <p:nvSpPr>
          <p:cNvPr id="9" name="TextBox 8"/>
          <p:cNvSpPr txBox="1"/>
          <p:nvPr/>
        </p:nvSpPr>
        <p:spPr>
          <a:xfrm>
            <a:off x="304800" y="1219200"/>
            <a:ext cx="8610600" cy="1384995"/>
          </a:xfrm>
          <a:prstGeom prst="rect">
            <a:avLst/>
          </a:prstGeom>
          <a:noFill/>
        </p:spPr>
        <p:txBody>
          <a:bodyPr wrap="square" rtlCol="0">
            <a:spAutoFit/>
          </a:bodyPr>
          <a:lstStyle/>
          <a:p>
            <a:r>
              <a:rPr lang="en-US" sz="2800" b="1" u="sng" dirty="0" smtClean="0">
                <a:latin typeface="NikoshBAN" pitchFamily="2" charset="0"/>
                <a:cs typeface="NikoshBAN" pitchFamily="2" charset="0"/>
              </a:rPr>
              <a:t>Structure:</a:t>
            </a:r>
            <a:r>
              <a:rPr lang="en-US" sz="2800" b="1" dirty="0" smtClean="0">
                <a:latin typeface="NikoshBAN" pitchFamily="2" charset="0"/>
                <a:cs typeface="NikoshBAN" pitchFamily="2" charset="0"/>
              </a:rPr>
              <a:t> </a:t>
            </a:r>
            <a:r>
              <a:rPr lang="en-US" sz="2800" dirty="0" smtClean="0">
                <a:latin typeface="NikoshBAN" pitchFamily="2" charset="0"/>
                <a:cs typeface="NikoshBAN" pitchFamily="2" charset="0"/>
              </a:rPr>
              <a:t>who+ doesn’t / don’t / didn’t + base form of verb + the rest part of sentence + question mark</a:t>
            </a:r>
          </a:p>
        </p:txBody>
      </p:sp>
      <p:sp>
        <p:nvSpPr>
          <p:cNvPr id="10" name="TextBox 9"/>
          <p:cNvSpPr txBox="1"/>
          <p:nvPr/>
        </p:nvSpPr>
        <p:spPr>
          <a:xfrm>
            <a:off x="457200" y="3124200"/>
            <a:ext cx="2209800" cy="584775"/>
          </a:xfrm>
          <a:prstGeom prst="rect">
            <a:avLst/>
          </a:prstGeom>
          <a:noFill/>
        </p:spPr>
        <p:txBody>
          <a:bodyPr wrap="square" rtlCol="0">
            <a:spAutoFit/>
          </a:bodyPr>
          <a:lstStyle/>
          <a:p>
            <a:r>
              <a:rPr lang="en-US" sz="3200" b="1" dirty="0" smtClean="0">
                <a:latin typeface="Arial" pitchFamily="34" charset="0"/>
                <a:cs typeface="Arial" pitchFamily="34" charset="0"/>
              </a:rPr>
              <a:t>Example:</a:t>
            </a:r>
            <a:endParaRPr lang="en-US" sz="3200" b="1" dirty="0">
              <a:latin typeface="Arial" pitchFamily="34" charset="0"/>
              <a:cs typeface="Arial" pitchFamily="34" charset="0"/>
            </a:endParaRPr>
          </a:p>
        </p:txBody>
      </p:sp>
      <p:sp>
        <p:nvSpPr>
          <p:cNvPr id="11" name="TextBox 10"/>
          <p:cNvSpPr txBox="1"/>
          <p:nvPr/>
        </p:nvSpPr>
        <p:spPr>
          <a:xfrm>
            <a:off x="457200" y="3886200"/>
            <a:ext cx="7315200" cy="584775"/>
          </a:xfrm>
          <a:prstGeom prst="rect">
            <a:avLst/>
          </a:prstGeom>
          <a:noFill/>
        </p:spPr>
        <p:txBody>
          <a:bodyPr wrap="square" rtlCol="0">
            <a:spAutoFit/>
          </a:bodyPr>
          <a:lstStyle/>
          <a:p>
            <a:r>
              <a:rPr lang="en-US" sz="3200" dirty="0" smtClean="0">
                <a:latin typeface="Calibri" pitchFamily="34" charset="0"/>
                <a:cs typeface="Calibri" pitchFamily="34" charset="0"/>
              </a:rPr>
              <a:t>Ass: Everybody believes an honest man.</a:t>
            </a:r>
          </a:p>
        </p:txBody>
      </p:sp>
      <p:sp>
        <p:nvSpPr>
          <p:cNvPr id="13" name="TextBox 12"/>
          <p:cNvSpPr txBox="1"/>
          <p:nvPr/>
        </p:nvSpPr>
        <p:spPr>
          <a:xfrm>
            <a:off x="457200" y="4572000"/>
            <a:ext cx="7696200" cy="584775"/>
          </a:xfrm>
          <a:prstGeom prst="rect">
            <a:avLst/>
          </a:prstGeom>
          <a:noFill/>
        </p:spPr>
        <p:txBody>
          <a:bodyPr wrap="square" rtlCol="0">
            <a:spAutoFit/>
          </a:bodyPr>
          <a:lstStyle/>
          <a:p>
            <a:r>
              <a:rPr lang="en-US" sz="3200" dirty="0" err="1" smtClean="0">
                <a:solidFill>
                  <a:sysClr val="windowText" lastClr="000000"/>
                </a:solidFill>
                <a:latin typeface="Calibri" pitchFamily="34" charset="0"/>
                <a:cs typeface="Calibri" pitchFamily="34" charset="0"/>
              </a:rPr>
              <a:t>Int</a:t>
            </a:r>
            <a:r>
              <a:rPr lang="en-US" sz="3200" dirty="0" smtClean="0">
                <a:solidFill>
                  <a:sysClr val="windowText" lastClr="000000"/>
                </a:solidFill>
                <a:latin typeface="Calibri" pitchFamily="34" charset="0"/>
                <a:cs typeface="Calibri" pitchFamily="34" charset="0"/>
              </a:rPr>
              <a:t>: Who doesn’t believe an honest man?</a:t>
            </a:r>
            <a:endParaRPr lang="en-US" sz="3200" dirty="0">
              <a:solidFill>
                <a:sysClr val="windowText" lastClr="000000"/>
              </a:solidFill>
              <a:latin typeface="Calibri" pitchFamily="34" charset="0"/>
              <a:cs typeface="Calibri"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amond(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4)">
                                      <p:cBhvr>
                                        <p:cTn id="2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38200" y="2971800"/>
            <a:ext cx="5334000" cy="1015663"/>
          </a:xfrm>
          <a:prstGeom prst="rect">
            <a:avLst/>
          </a:prstGeom>
          <a:noFill/>
        </p:spPr>
        <p:txBody>
          <a:bodyPr wrap="square" rtlCol="0">
            <a:spAutoFit/>
          </a:bodyPr>
          <a:lstStyle/>
          <a:p>
            <a:pPr algn="ctr"/>
            <a:r>
              <a:rPr lang="en-US" sz="6000" b="1" dirty="0" smtClean="0"/>
              <a:t>Vice Versa</a:t>
            </a:r>
            <a:endParaRPr lang="en-US" sz="6000" b="1" dirty="0"/>
          </a:p>
        </p:txBody>
      </p:sp>
      <p:sp>
        <p:nvSpPr>
          <p:cNvPr id="12" name="TextBox 11"/>
          <p:cNvSpPr txBox="1"/>
          <p:nvPr/>
        </p:nvSpPr>
        <p:spPr>
          <a:xfrm>
            <a:off x="762000" y="457200"/>
            <a:ext cx="4953000" cy="584775"/>
          </a:xfrm>
          <a:prstGeom prst="rect">
            <a:avLst/>
          </a:prstGeom>
          <a:noFill/>
        </p:spPr>
        <p:txBody>
          <a:bodyPr wrap="square" rtlCol="0">
            <a:spAutoFit/>
          </a:bodyPr>
          <a:lstStyle/>
          <a:p>
            <a:r>
              <a:rPr lang="en-US" sz="3200" dirty="0" smtClean="0"/>
              <a:t>  </a:t>
            </a:r>
            <a:r>
              <a:rPr lang="en-US" sz="3200" b="1" dirty="0" smtClean="0"/>
              <a:t>More examples</a:t>
            </a:r>
            <a:endParaRPr lang="en-US" sz="3200" b="1" dirty="0"/>
          </a:p>
        </p:txBody>
      </p:sp>
      <p:grpSp>
        <p:nvGrpSpPr>
          <p:cNvPr id="15" name="Group 14"/>
          <p:cNvGrpSpPr/>
          <p:nvPr/>
        </p:nvGrpSpPr>
        <p:grpSpPr>
          <a:xfrm>
            <a:off x="685800" y="152400"/>
            <a:ext cx="3352800" cy="1219994"/>
            <a:chOff x="609600" y="152400"/>
            <a:chExt cx="3352800" cy="1219994"/>
          </a:xfrm>
        </p:grpSpPr>
        <p:cxnSp>
          <p:nvCxnSpPr>
            <p:cNvPr id="16" name="Straight Connector 15"/>
            <p:cNvCxnSpPr/>
            <p:nvPr/>
          </p:nvCxnSpPr>
          <p:spPr>
            <a:xfrm>
              <a:off x="609600" y="1143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 y="9906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 y="10668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8200" y="4572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8200" y="3810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8200" y="533400"/>
              <a:ext cx="3124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191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429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66700" y="571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3147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3909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467100" y="952500"/>
              <a:ext cx="838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304800" y="1371600"/>
            <a:ext cx="64770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Ass: Every one loves flowers.</a:t>
            </a:r>
            <a:r>
              <a:rPr lang="bn-IN" sz="3200" b="1" dirty="0" smtClean="0">
                <a:latin typeface="Times New Roman" panose="02020603050405020304" pitchFamily="18" charset="0"/>
                <a:cs typeface="Nikosh" panose="02000000000000000000" pitchFamily="2" charset="0"/>
              </a:rPr>
              <a:t> </a:t>
            </a:r>
            <a:endParaRPr lang="en-US" sz="3200" b="1"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381000" y="1981200"/>
            <a:ext cx="6934200"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Int</a:t>
            </a:r>
            <a:r>
              <a:rPr lang="en-US" sz="3200" b="1" dirty="0" smtClean="0">
                <a:latin typeface="Times New Roman" panose="02020603050405020304" pitchFamily="18" charset="0"/>
                <a:cs typeface="Times New Roman" panose="02020603050405020304" pitchFamily="18" charset="0"/>
              </a:rPr>
              <a:t>: Who doesn’t love flowers?</a:t>
            </a:r>
            <a:r>
              <a:rPr lang="bn-IN" sz="3200" b="1" dirty="0" smtClean="0">
                <a:latin typeface="Times New Roman" panose="02020603050405020304" pitchFamily="18" charset="0"/>
                <a:cs typeface="Nikosh" panose="02000000000000000000" pitchFamily="2" charset="0"/>
              </a:rPr>
              <a:t> </a:t>
            </a:r>
            <a:endParaRPr lang="en-US" sz="32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304800" y="4191000"/>
            <a:ext cx="8458200" cy="584775"/>
          </a:xfrm>
          <a:prstGeom prst="rect">
            <a:avLst/>
          </a:prstGeom>
          <a:noFill/>
        </p:spPr>
        <p:txBody>
          <a:bodyPr wrap="square" rtlCol="0">
            <a:spAutoFit/>
          </a:bodyPr>
          <a:lstStyle/>
          <a:p>
            <a:r>
              <a:rPr lang="en-US" sz="3200" b="1" dirty="0" err="1" smtClean="0"/>
              <a:t>Inte</a:t>
            </a:r>
            <a:r>
              <a:rPr lang="en-US" sz="3200" b="1" dirty="0" smtClean="0"/>
              <a:t>: Who were not present in the last meeting?</a:t>
            </a:r>
            <a:endParaRPr lang="en-US" sz="3200" b="1" dirty="0"/>
          </a:p>
        </p:txBody>
      </p:sp>
      <p:sp>
        <p:nvSpPr>
          <p:cNvPr id="31" name="TextBox 30"/>
          <p:cNvSpPr txBox="1"/>
          <p:nvPr/>
        </p:nvSpPr>
        <p:spPr>
          <a:xfrm>
            <a:off x="381000" y="5029200"/>
            <a:ext cx="8458200" cy="584775"/>
          </a:xfrm>
          <a:prstGeom prst="rect">
            <a:avLst/>
          </a:prstGeom>
          <a:noFill/>
        </p:spPr>
        <p:txBody>
          <a:bodyPr wrap="square" rtlCol="0">
            <a:spAutoFit/>
          </a:bodyPr>
          <a:lstStyle/>
          <a:p>
            <a:r>
              <a:rPr lang="en-US" sz="3200" b="1" dirty="0" smtClean="0"/>
              <a:t>Asser: All were present in the  last meeting.</a:t>
            </a:r>
            <a:endParaRPr lang="en-US" sz="3200" b="1"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plus(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edge">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plus(in)">
                                      <p:cBhvr>
                                        <p:cTn id="30" dur="20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strVal val="#ppt_w*0.70"/>
                                          </p:val>
                                        </p:tav>
                                        <p:tav tm="100000">
                                          <p:val>
                                            <p:strVal val="#ppt_w"/>
                                          </p:val>
                                        </p:tav>
                                      </p:tavLst>
                                    </p:anim>
                                    <p:anim calcmode="lin" valueType="num">
                                      <p:cBhvr>
                                        <p:cTn id="36" dur="1000" fill="hold"/>
                                        <p:tgtEl>
                                          <p:spTgt spid="31"/>
                                        </p:tgtEl>
                                        <p:attrNameLst>
                                          <p:attrName>ppt_h</p:attrName>
                                        </p:attrNameLst>
                                      </p:cBhvr>
                                      <p:tavLst>
                                        <p:tav tm="0">
                                          <p:val>
                                            <p:strVal val="#ppt_h"/>
                                          </p:val>
                                        </p:tav>
                                        <p:tav tm="100000">
                                          <p:val>
                                            <p:strVal val="#ppt_h"/>
                                          </p:val>
                                        </p:tav>
                                      </p:tavLst>
                                    </p:anim>
                                    <p:animEffect transition="in" filter="fade">
                                      <p:cBhvr>
                                        <p:cTn id="3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381000"/>
            <a:ext cx="8839200" cy="1077218"/>
          </a:xfrm>
          <a:prstGeom prst="rect">
            <a:avLst/>
          </a:prstGeom>
          <a:noFill/>
        </p:spPr>
        <p:txBody>
          <a:bodyPr wrap="square" rtlCol="0">
            <a:spAutoFit/>
          </a:bodyPr>
          <a:lstStyle/>
          <a:p>
            <a:r>
              <a:rPr lang="en-US" sz="4000" b="1" i="1" u="sng" dirty="0" smtClean="0">
                <a:solidFill>
                  <a:sysClr val="windowText" lastClr="000000"/>
                </a:solidFill>
                <a:latin typeface="Times New Roman" pitchFamily="18" charset="0"/>
                <a:cs typeface="Times New Roman" pitchFamily="18" charset="0"/>
              </a:rPr>
              <a:t>7. </a:t>
            </a:r>
            <a:r>
              <a:rPr lang="en-US" sz="4000" b="1" i="1" u="sng" dirty="0" smtClean="0">
                <a:solidFill>
                  <a:sysClr val="windowText" lastClr="000000"/>
                </a:solidFill>
              </a:rPr>
              <a:t>Assertive with never</a:t>
            </a:r>
          </a:p>
          <a:p>
            <a:endParaRPr lang="en-US" sz="2400" dirty="0" smtClean="0">
              <a:solidFill>
                <a:sysClr val="windowText" lastClr="000000"/>
              </a:solidFill>
            </a:endParaRPr>
          </a:p>
        </p:txBody>
      </p:sp>
      <p:sp>
        <p:nvSpPr>
          <p:cNvPr id="11" name="TextBox 10"/>
          <p:cNvSpPr txBox="1"/>
          <p:nvPr/>
        </p:nvSpPr>
        <p:spPr>
          <a:xfrm>
            <a:off x="152400" y="1219200"/>
            <a:ext cx="8229600" cy="954107"/>
          </a:xfrm>
          <a:prstGeom prst="rect">
            <a:avLst/>
          </a:prstGeom>
          <a:noFill/>
        </p:spPr>
        <p:txBody>
          <a:bodyPr wrap="square" rtlCol="0">
            <a:spAutoFit/>
          </a:bodyPr>
          <a:lstStyle/>
          <a:p>
            <a:r>
              <a:rPr lang="en-US" sz="2800" dirty="0" smtClean="0">
                <a:solidFill>
                  <a:sysClr val="windowText" lastClr="000000"/>
                </a:solidFill>
              </a:rPr>
              <a:t>Structure: Auxiliary verb + sub + ever + main verb + rest part + question mark</a:t>
            </a:r>
            <a:endParaRPr lang="en-US" sz="2800" dirty="0">
              <a:solidFill>
                <a:sysClr val="windowText" lastClr="000000"/>
              </a:solidFill>
            </a:endParaRPr>
          </a:p>
        </p:txBody>
      </p:sp>
      <p:sp>
        <p:nvSpPr>
          <p:cNvPr id="12" name="TextBox 11"/>
          <p:cNvSpPr txBox="1"/>
          <p:nvPr/>
        </p:nvSpPr>
        <p:spPr>
          <a:xfrm>
            <a:off x="228600" y="2667000"/>
            <a:ext cx="3352800" cy="461665"/>
          </a:xfrm>
          <a:prstGeom prst="rect">
            <a:avLst/>
          </a:prstGeom>
          <a:noFill/>
        </p:spPr>
        <p:txBody>
          <a:bodyPr wrap="square" rtlCol="0">
            <a:spAutoFit/>
          </a:bodyPr>
          <a:lstStyle/>
          <a:p>
            <a:r>
              <a:rPr lang="en-US" sz="2400" b="1" dirty="0" smtClean="0"/>
              <a:t>Example:</a:t>
            </a:r>
            <a:endParaRPr lang="en-US" sz="2400" b="1" dirty="0"/>
          </a:p>
        </p:txBody>
      </p:sp>
      <p:sp>
        <p:nvSpPr>
          <p:cNvPr id="13" name="TextBox 12"/>
          <p:cNvSpPr txBox="1"/>
          <p:nvPr/>
        </p:nvSpPr>
        <p:spPr>
          <a:xfrm>
            <a:off x="304800" y="3581400"/>
            <a:ext cx="6705600" cy="523220"/>
          </a:xfrm>
          <a:prstGeom prst="rect">
            <a:avLst/>
          </a:prstGeom>
          <a:noFill/>
        </p:spPr>
        <p:txBody>
          <a:bodyPr wrap="square" rtlCol="0">
            <a:spAutoFit/>
          </a:bodyPr>
          <a:lstStyle/>
          <a:p>
            <a:r>
              <a:rPr lang="en-US" sz="2800" b="1" dirty="0" smtClean="0"/>
              <a:t>Asser: I have never visited Thailand</a:t>
            </a:r>
            <a:endParaRPr lang="en-US" sz="2800" b="1" dirty="0"/>
          </a:p>
        </p:txBody>
      </p:sp>
      <p:sp>
        <p:nvSpPr>
          <p:cNvPr id="14" name="TextBox 13"/>
          <p:cNvSpPr txBox="1"/>
          <p:nvPr/>
        </p:nvSpPr>
        <p:spPr>
          <a:xfrm>
            <a:off x="304800" y="4191000"/>
            <a:ext cx="5486400" cy="523220"/>
          </a:xfrm>
          <a:prstGeom prst="rect">
            <a:avLst/>
          </a:prstGeom>
          <a:noFill/>
        </p:spPr>
        <p:txBody>
          <a:bodyPr wrap="square" rtlCol="0">
            <a:spAutoFit/>
          </a:bodyPr>
          <a:lstStyle/>
          <a:p>
            <a:r>
              <a:rPr lang="en-US" sz="2800" b="1" dirty="0" smtClean="0"/>
              <a:t>Inter: Have I ever visited Thailand?</a:t>
            </a:r>
            <a:endParaRPr lang="en-US" sz="2800" b="1" dirty="0"/>
          </a:p>
        </p:txBody>
      </p:sp>
      <p:sp>
        <p:nvSpPr>
          <p:cNvPr id="15" name="TextBox 14"/>
          <p:cNvSpPr txBox="1"/>
          <p:nvPr/>
        </p:nvSpPr>
        <p:spPr>
          <a:xfrm>
            <a:off x="381000" y="5105401"/>
            <a:ext cx="6172200" cy="954107"/>
          </a:xfrm>
          <a:prstGeom prst="rect">
            <a:avLst/>
          </a:prstGeom>
          <a:noFill/>
        </p:spPr>
        <p:txBody>
          <a:bodyPr wrap="square" rtlCol="0">
            <a:spAutoFit/>
          </a:bodyPr>
          <a:lstStyle/>
          <a:p>
            <a:r>
              <a:rPr lang="en-US" sz="2800" b="1" dirty="0" smtClean="0"/>
              <a:t>Asser: Jerry had never seen his mother.</a:t>
            </a:r>
          </a:p>
          <a:p>
            <a:r>
              <a:rPr lang="en-US" sz="2800" dirty="0" smtClean="0"/>
              <a:t> </a:t>
            </a:r>
            <a:endParaRPr lang="en-US" sz="2800" dirty="0"/>
          </a:p>
        </p:txBody>
      </p:sp>
      <p:sp>
        <p:nvSpPr>
          <p:cNvPr id="16" name="TextBox 15"/>
          <p:cNvSpPr txBox="1"/>
          <p:nvPr/>
        </p:nvSpPr>
        <p:spPr>
          <a:xfrm>
            <a:off x="381000" y="5638800"/>
            <a:ext cx="6019800" cy="523220"/>
          </a:xfrm>
          <a:prstGeom prst="rect">
            <a:avLst/>
          </a:prstGeom>
          <a:noFill/>
        </p:spPr>
        <p:txBody>
          <a:bodyPr wrap="square" rtlCol="0">
            <a:spAutoFit/>
          </a:bodyPr>
          <a:lstStyle/>
          <a:p>
            <a:r>
              <a:rPr lang="en-US" sz="2800" b="1" dirty="0" smtClean="0"/>
              <a:t>Inter: Had Jerry ever seen his mother?</a:t>
            </a:r>
            <a:endParaRPr lang="en-US" sz="2800" b="1"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plus(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3"/>
                                        </p:tgtEl>
                                      </p:cBhvr>
                                    </p:animEffect>
                                    <p:animScale>
                                      <p:cBhvr>
                                        <p:cTn id="23" dur="250" autoRev="1" fill="hold"/>
                                        <p:tgtEl>
                                          <p:spTgt spid="13"/>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strVal val="#ppt_w*0.05"/>
                                          </p:val>
                                        </p:tav>
                                        <p:tav tm="100000">
                                          <p:val>
                                            <p:strVal val="#ppt_w"/>
                                          </p:val>
                                        </p:tav>
                                      </p:tavLst>
                                    </p:anim>
                                    <p:anim calcmode="lin" valueType="num">
                                      <p:cBhvr>
                                        <p:cTn id="29" dur="500" fill="hold"/>
                                        <p:tgtEl>
                                          <p:spTgt spid="14"/>
                                        </p:tgtEl>
                                        <p:attrNameLst>
                                          <p:attrName>ppt_h</p:attrName>
                                        </p:attrNameLst>
                                      </p:cBhvr>
                                      <p:tavLst>
                                        <p:tav tm="0">
                                          <p:val>
                                            <p:strVal val="#ppt_h"/>
                                          </p:val>
                                        </p:tav>
                                        <p:tav tm="100000">
                                          <p:val>
                                            <p:strVal val="#ppt_h"/>
                                          </p:val>
                                        </p:tav>
                                      </p:tavLst>
                                    </p:anim>
                                    <p:anim calcmode="lin" valueType="num">
                                      <p:cBhvr>
                                        <p:cTn id="30" dur="500" fill="hold"/>
                                        <p:tgtEl>
                                          <p:spTgt spid="14"/>
                                        </p:tgtEl>
                                        <p:attrNameLst>
                                          <p:attrName>ppt_x</p:attrName>
                                        </p:attrNameLst>
                                      </p:cBhvr>
                                      <p:tavLst>
                                        <p:tav tm="0">
                                          <p:val>
                                            <p:strVal val="#ppt_x-.2"/>
                                          </p:val>
                                        </p:tav>
                                        <p:tav tm="100000">
                                          <p:val>
                                            <p:strVal val="#ppt_x"/>
                                          </p:val>
                                        </p:tav>
                                      </p:tavLst>
                                    </p:anim>
                                    <p:anim calcmode="lin" valueType="num">
                                      <p:cBhvr>
                                        <p:cTn id="31" dur="500" fill="hold"/>
                                        <p:tgtEl>
                                          <p:spTgt spid="14"/>
                                        </p:tgtEl>
                                        <p:attrNameLst>
                                          <p:attrName>ppt_y</p:attrName>
                                        </p:attrNameLst>
                                      </p:cBhvr>
                                      <p:tavLst>
                                        <p:tav tm="0">
                                          <p:val>
                                            <p:strVal val="#ppt_y"/>
                                          </p:val>
                                        </p:tav>
                                        <p:tav tm="100000">
                                          <p:val>
                                            <p:strVal val="#ppt_y"/>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plus(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9600" y="4267200"/>
            <a:ext cx="6553200" cy="584775"/>
          </a:xfrm>
          <a:prstGeom prst="rect">
            <a:avLst/>
          </a:prstGeom>
          <a:noFill/>
        </p:spPr>
        <p:txBody>
          <a:bodyPr wrap="square" rtlCol="0">
            <a:spAutoFit/>
          </a:bodyPr>
          <a:lstStyle/>
          <a:p>
            <a:pPr algn="ctr"/>
            <a:r>
              <a:rPr lang="en-US" sz="3200" dirty="0" smtClean="0"/>
              <a:t>Vice Versa:)</a:t>
            </a:r>
            <a:endParaRPr lang="en-US" sz="3200" dirty="0"/>
          </a:p>
        </p:txBody>
      </p:sp>
      <p:sp>
        <p:nvSpPr>
          <p:cNvPr id="13" name="TextBox 12"/>
          <p:cNvSpPr txBox="1"/>
          <p:nvPr/>
        </p:nvSpPr>
        <p:spPr>
          <a:xfrm>
            <a:off x="304800" y="381000"/>
            <a:ext cx="8839200" cy="1077218"/>
          </a:xfrm>
          <a:prstGeom prst="rect">
            <a:avLst/>
          </a:prstGeom>
          <a:noFill/>
        </p:spPr>
        <p:txBody>
          <a:bodyPr wrap="square" rtlCol="0">
            <a:spAutoFit/>
          </a:bodyPr>
          <a:lstStyle/>
          <a:p>
            <a:r>
              <a:rPr lang="en-US" sz="4000" b="1" i="1" u="sng" dirty="0" smtClean="0">
                <a:solidFill>
                  <a:sysClr val="windowText" lastClr="000000"/>
                </a:solidFill>
                <a:latin typeface="Times New Roman" pitchFamily="18" charset="0"/>
                <a:cs typeface="Times New Roman" pitchFamily="18" charset="0"/>
              </a:rPr>
              <a:t>8. </a:t>
            </a:r>
            <a:r>
              <a:rPr lang="en-US" sz="4000" b="1" i="1" u="sng" dirty="0" smtClean="0">
                <a:solidFill>
                  <a:sysClr val="windowText" lastClr="000000"/>
                </a:solidFill>
              </a:rPr>
              <a:t>Assertive with nothing</a:t>
            </a:r>
          </a:p>
          <a:p>
            <a:endParaRPr lang="en-US" sz="2400" dirty="0" smtClean="0">
              <a:solidFill>
                <a:sysClr val="windowText" lastClr="000000"/>
              </a:solidFill>
            </a:endParaRPr>
          </a:p>
        </p:txBody>
      </p:sp>
      <p:sp>
        <p:nvSpPr>
          <p:cNvPr id="14" name="TextBox 13"/>
          <p:cNvSpPr txBox="1"/>
          <p:nvPr/>
        </p:nvSpPr>
        <p:spPr>
          <a:xfrm>
            <a:off x="381000" y="2971800"/>
            <a:ext cx="8763000" cy="584775"/>
          </a:xfrm>
          <a:prstGeom prst="rect">
            <a:avLst/>
          </a:prstGeom>
          <a:noFill/>
        </p:spPr>
        <p:txBody>
          <a:bodyPr wrap="square" rtlCol="0">
            <a:spAutoFit/>
          </a:bodyPr>
          <a:lstStyle/>
          <a:p>
            <a:r>
              <a:rPr lang="en-US" sz="3200" b="1" dirty="0" smtClean="0"/>
              <a:t>Asser: He had nothing to do in that situation. </a:t>
            </a:r>
            <a:endParaRPr lang="en-US" sz="3200" b="1" dirty="0"/>
          </a:p>
        </p:txBody>
      </p:sp>
      <p:sp>
        <p:nvSpPr>
          <p:cNvPr id="15" name="TextBox 14"/>
          <p:cNvSpPr txBox="1"/>
          <p:nvPr/>
        </p:nvSpPr>
        <p:spPr>
          <a:xfrm>
            <a:off x="304800" y="3581400"/>
            <a:ext cx="8305800" cy="584775"/>
          </a:xfrm>
          <a:prstGeom prst="rect">
            <a:avLst/>
          </a:prstGeom>
          <a:noFill/>
        </p:spPr>
        <p:txBody>
          <a:bodyPr wrap="square" rtlCol="0">
            <a:spAutoFit/>
          </a:bodyPr>
          <a:lstStyle/>
          <a:p>
            <a:r>
              <a:rPr lang="en-US" sz="3200" b="1" dirty="0" smtClean="0"/>
              <a:t>Inter: Had he anything to do in that situation?</a:t>
            </a:r>
            <a:endParaRPr lang="en-US" sz="3200" b="1" dirty="0"/>
          </a:p>
        </p:txBody>
      </p:sp>
      <p:sp>
        <p:nvSpPr>
          <p:cNvPr id="18" name="TextBox 17"/>
          <p:cNvSpPr txBox="1"/>
          <p:nvPr/>
        </p:nvSpPr>
        <p:spPr>
          <a:xfrm>
            <a:off x="381000" y="4876800"/>
            <a:ext cx="5638800" cy="584775"/>
          </a:xfrm>
          <a:prstGeom prst="rect">
            <a:avLst/>
          </a:prstGeom>
          <a:noFill/>
        </p:spPr>
        <p:txBody>
          <a:bodyPr wrap="square" rtlCol="0">
            <a:spAutoFit/>
          </a:bodyPr>
          <a:lstStyle/>
          <a:p>
            <a:r>
              <a:rPr lang="en-US" sz="3200" b="1" dirty="0" smtClean="0"/>
              <a:t>Inter: Had she anything to eat?</a:t>
            </a:r>
            <a:endParaRPr lang="en-US" sz="3200" b="1" dirty="0"/>
          </a:p>
        </p:txBody>
      </p:sp>
      <p:sp>
        <p:nvSpPr>
          <p:cNvPr id="19" name="TextBox 18"/>
          <p:cNvSpPr txBox="1"/>
          <p:nvPr/>
        </p:nvSpPr>
        <p:spPr>
          <a:xfrm>
            <a:off x="533400" y="5562600"/>
            <a:ext cx="6858000" cy="584775"/>
          </a:xfrm>
          <a:prstGeom prst="rect">
            <a:avLst/>
          </a:prstGeom>
          <a:noFill/>
        </p:spPr>
        <p:txBody>
          <a:bodyPr wrap="square" rtlCol="0">
            <a:spAutoFit/>
          </a:bodyPr>
          <a:lstStyle/>
          <a:p>
            <a:r>
              <a:rPr lang="en-US" sz="3200" b="1" dirty="0" smtClean="0"/>
              <a:t>Asser: She had nothing to eat.</a:t>
            </a:r>
            <a:endParaRPr lang="en-US" sz="3200" b="1" dirty="0"/>
          </a:p>
        </p:txBody>
      </p:sp>
      <p:sp>
        <p:nvSpPr>
          <p:cNvPr id="20" name="TextBox 19"/>
          <p:cNvSpPr txBox="1"/>
          <p:nvPr/>
        </p:nvSpPr>
        <p:spPr>
          <a:xfrm>
            <a:off x="152400" y="1219200"/>
            <a:ext cx="8229600" cy="954107"/>
          </a:xfrm>
          <a:prstGeom prst="rect">
            <a:avLst/>
          </a:prstGeom>
          <a:noFill/>
        </p:spPr>
        <p:txBody>
          <a:bodyPr wrap="square" rtlCol="0">
            <a:spAutoFit/>
          </a:bodyPr>
          <a:lstStyle/>
          <a:p>
            <a:r>
              <a:rPr lang="en-US" sz="2800" dirty="0" smtClean="0">
                <a:solidFill>
                  <a:sysClr val="windowText" lastClr="000000"/>
                </a:solidFill>
              </a:rPr>
              <a:t>Structure: Verb + sub + anything + rest part of the sentence + question mark</a:t>
            </a:r>
            <a:endParaRPr lang="en-US" sz="2800" dirty="0">
              <a:solidFill>
                <a:sysClr val="windowText" lastClr="000000"/>
              </a:solidFill>
            </a:endParaRPr>
          </a:p>
        </p:txBody>
      </p:sp>
      <p:sp>
        <p:nvSpPr>
          <p:cNvPr id="21" name="TextBox 20"/>
          <p:cNvSpPr txBox="1"/>
          <p:nvPr/>
        </p:nvSpPr>
        <p:spPr>
          <a:xfrm>
            <a:off x="304800" y="2286000"/>
            <a:ext cx="3352800" cy="461665"/>
          </a:xfrm>
          <a:prstGeom prst="rect">
            <a:avLst/>
          </a:prstGeom>
          <a:noFill/>
        </p:spPr>
        <p:txBody>
          <a:bodyPr wrap="square" rtlCol="0">
            <a:spAutoFit/>
          </a:bodyPr>
          <a:lstStyle/>
          <a:p>
            <a:r>
              <a:rPr lang="en-US" sz="2400" b="1" dirty="0" smtClean="0"/>
              <a:t>Example:</a:t>
            </a:r>
            <a:endParaRPr lang="en-US" sz="2400" b="1"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edg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4)">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strVal val="#ppt_w*0.05"/>
                                          </p:val>
                                        </p:tav>
                                        <p:tav tm="100000">
                                          <p:val>
                                            <p:strVal val="#ppt_w"/>
                                          </p:val>
                                        </p:tav>
                                      </p:tavLst>
                                    </p:anim>
                                    <p:anim calcmode="lin" valueType="num">
                                      <p:cBhvr>
                                        <p:cTn id="28" dur="500" fill="hold"/>
                                        <p:tgtEl>
                                          <p:spTgt spid="15"/>
                                        </p:tgtEl>
                                        <p:attrNameLst>
                                          <p:attrName>ppt_h</p:attrName>
                                        </p:attrNameLst>
                                      </p:cBhvr>
                                      <p:tavLst>
                                        <p:tav tm="0">
                                          <p:val>
                                            <p:strVal val="#ppt_h"/>
                                          </p:val>
                                        </p:tav>
                                        <p:tav tm="100000">
                                          <p:val>
                                            <p:strVal val="#ppt_h"/>
                                          </p:val>
                                        </p:tav>
                                      </p:tavLst>
                                    </p:anim>
                                    <p:anim calcmode="lin" valueType="num">
                                      <p:cBhvr>
                                        <p:cTn id="29" dur="500" fill="hold"/>
                                        <p:tgtEl>
                                          <p:spTgt spid="15"/>
                                        </p:tgtEl>
                                        <p:attrNameLst>
                                          <p:attrName>ppt_x</p:attrName>
                                        </p:attrNameLst>
                                      </p:cBhvr>
                                      <p:tavLst>
                                        <p:tav tm="0">
                                          <p:val>
                                            <p:strVal val="#ppt_x-.2"/>
                                          </p:val>
                                        </p:tav>
                                        <p:tav tm="100000">
                                          <p:val>
                                            <p:strVal val="#ppt_x"/>
                                          </p:val>
                                        </p:tav>
                                      </p:tavLst>
                                    </p:anim>
                                    <p:anim calcmode="lin" valueType="num">
                                      <p:cBhvr>
                                        <p:cTn id="30" dur="500" fill="hold"/>
                                        <p:tgtEl>
                                          <p:spTgt spid="15"/>
                                        </p:tgtEl>
                                        <p:attrNameLst>
                                          <p:attrName>ppt_y</p:attrName>
                                        </p:attrNameLst>
                                      </p:cBhvr>
                                      <p:tavLst>
                                        <p:tav tm="0">
                                          <p:val>
                                            <p:strVal val="#ppt_y"/>
                                          </p:val>
                                        </p:tav>
                                        <p:tav tm="100000">
                                          <p:val>
                                            <p:strVal val="#ppt_y"/>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4)">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heel(4)">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54" presetClass="entr" presetSubtype="0" accel="10000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strVal val="#ppt_w*0.05"/>
                                          </p:val>
                                        </p:tav>
                                        <p:tav tm="100000">
                                          <p:val>
                                            <p:strVal val="#ppt_w"/>
                                          </p:val>
                                        </p:tav>
                                      </p:tavLst>
                                    </p:anim>
                                    <p:anim calcmode="lin" valueType="num">
                                      <p:cBhvr>
                                        <p:cTn id="47" dur="500" fill="hold"/>
                                        <p:tgtEl>
                                          <p:spTgt spid="19"/>
                                        </p:tgtEl>
                                        <p:attrNameLst>
                                          <p:attrName>ppt_h</p:attrName>
                                        </p:attrNameLst>
                                      </p:cBhvr>
                                      <p:tavLst>
                                        <p:tav tm="0">
                                          <p:val>
                                            <p:strVal val="#ppt_h"/>
                                          </p:val>
                                        </p:tav>
                                        <p:tav tm="100000">
                                          <p:val>
                                            <p:strVal val="#ppt_h"/>
                                          </p:val>
                                        </p:tav>
                                      </p:tavLst>
                                    </p:anim>
                                    <p:anim calcmode="lin" valueType="num">
                                      <p:cBhvr>
                                        <p:cTn id="48" dur="500" fill="hold"/>
                                        <p:tgtEl>
                                          <p:spTgt spid="19"/>
                                        </p:tgtEl>
                                        <p:attrNameLst>
                                          <p:attrName>ppt_x</p:attrName>
                                        </p:attrNameLst>
                                      </p:cBhvr>
                                      <p:tavLst>
                                        <p:tav tm="0">
                                          <p:val>
                                            <p:strVal val="#ppt_x-.2"/>
                                          </p:val>
                                        </p:tav>
                                        <p:tav tm="100000">
                                          <p:val>
                                            <p:strVal val="#ppt_x"/>
                                          </p:val>
                                        </p:tav>
                                      </p:tavLst>
                                    </p:anim>
                                    <p:anim calcmode="lin" valueType="num">
                                      <p:cBhvr>
                                        <p:cTn id="49" dur="500" fill="hold"/>
                                        <p:tgtEl>
                                          <p:spTgt spid="19"/>
                                        </p:tgtEl>
                                        <p:attrNameLst>
                                          <p:attrName>ppt_y</p:attrName>
                                        </p:attrNameLst>
                                      </p:cBhvr>
                                      <p:tavLst>
                                        <p:tav tm="0">
                                          <p:val>
                                            <p:strVal val="#ppt_y"/>
                                          </p:val>
                                        </p:tav>
                                        <p:tav tm="100000">
                                          <p:val>
                                            <p:strVal val="#ppt_y"/>
                                          </p:val>
                                        </p:tav>
                                      </p:tavLst>
                                    </p:anim>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610600" cy="707886"/>
          </a:xfrm>
          <a:prstGeom prst="rect">
            <a:avLst/>
          </a:prstGeom>
          <a:noFill/>
        </p:spPr>
        <p:txBody>
          <a:bodyPr wrap="square" rtlCol="0">
            <a:spAutoFit/>
          </a:bodyPr>
          <a:lstStyle/>
          <a:p>
            <a:pPr algn="ctr"/>
            <a:r>
              <a:rPr lang="en-US" sz="2800" b="1" dirty="0" smtClean="0">
                <a:solidFill>
                  <a:sysClr val="windowText" lastClr="000000"/>
                </a:solidFill>
                <a:latin typeface="Times New Roman" pitchFamily="18" charset="0"/>
                <a:cs typeface="Times New Roman" pitchFamily="18" charset="0"/>
              </a:rPr>
              <a:t>9. </a:t>
            </a:r>
            <a:r>
              <a:rPr lang="en-US" sz="2800" b="1" dirty="0" smtClean="0">
                <a:solidFill>
                  <a:sysClr val="windowText" lastClr="000000"/>
                </a:solidFill>
                <a:latin typeface="Arial Black" pitchFamily="34" charset="0"/>
              </a:rPr>
              <a:t>Assertive with introductory ‘there</a:t>
            </a:r>
            <a:r>
              <a:rPr lang="en-US" sz="4000" b="1" dirty="0" smtClean="0">
                <a:solidFill>
                  <a:sysClr val="windowText" lastClr="000000"/>
                </a:solidFill>
                <a:latin typeface="Arial Black" pitchFamily="34" charset="0"/>
              </a:rPr>
              <a:t>’  </a:t>
            </a:r>
            <a:endParaRPr lang="en-US" sz="4000" b="1" dirty="0">
              <a:solidFill>
                <a:sysClr val="windowText" lastClr="000000"/>
              </a:solidFill>
              <a:latin typeface="Arial Black" pitchFamily="34" charset="0"/>
            </a:endParaRPr>
          </a:p>
        </p:txBody>
      </p:sp>
      <p:sp>
        <p:nvSpPr>
          <p:cNvPr id="6" name="Arc 5"/>
          <p:cNvSpPr/>
          <p:nvPr/>
        </p:nvSpPr>
        <p:spPr>
          <a:xfrm rot="21116057">
            <a:off x="-1479072" y="1106311"/>
            <a:ext cx="3886200" cy="9144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Arc 6"/>
          <p:cNvSpPr/>
          <p:nvPr/>
        </p:nvSpPr>
        <p:spPr>
          <a:xfrm rot="21116057">
            <a:off x="-1479072" y="1030112"/>
            <a:ext cx="3886200" cy="9144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228600" y="1143000"/>
            <a:ext cx="8763000" cy="830997"/>
          </a:xfrm>
          <a:prstGeom prst="rect">
            <a:avLst/>
          </a:prstGeom>
          <a:noFill/>
        </p:spPr>
        <p:txBody>
          <a:bodyPr wrap="square" rtlCol="0">
            <a:spAutoFit/>
          </a:bodyPr>
          <a:lstStyle/>
          <a:p>
            <a:r>
              <a:rPr lang="en-US" sz="2400" b="1" dirty="0" smtClean="0">
                <a:latin typeface="Bahnschrift Light" pitchFamily="34" charset="0"/>
              </a:rPr>
              <a:t>Put ‘what/who’ in the place of ‘there is no’ + the rest part of the sentence + question mark.</a:t>
            </a:r>
            <a:endParaRPr lang="en-US" sz="2400" b="1" dirty="0">
              <a:latin typeface="Bahnschrift Light" pitchFamily="34" charset="0"/>
            </a:endParaRPr>
          </a:p>
        </p:txBody>
      </p:sp>
      <p:sp>
        <p:nvSpPr>
          <p:cNvPr id="9" name="TextBox 8"/>
          <p:cNvSpPr txBox="1"/>
          <p:nvPr/>
        </p:nvSpPr>
        <p:spPr>
          <a:xfrm>
            <a:off x="228600" y="2209800"/>
            <a:ext cx="1752600" cy="400110"/>
          </a:xfrm>
          <a:prstGeom prst="rect">
            <a:avLst/>
          </a:prstGeom>
          <a:noFill/>
        </p:spPr>
        <p:txBody>
          <a:bodyPr wrap="square" rtlCol="0">
            <a:spAutoFit/>
          </a:bodyPr>
          <a:lstStyle/>
          <a:p>
            <a:r>
              <a:rPr lang="en-US" sz="2000" b="1" i="1" u="sng" dirty="0" smtClean="0">
                <a:latin typeface="MS Reference Sans Serif" pitchFamily="34" charset="0"/>
              </a:rPr>
              <a:t>Examples:)</a:t>
            </a:r>
            <a:endParaRPr lang="en-US" sz="2000" b="1" i="1" u="sng" dirty="0">
              <a:latin typeface="MS Reference Sans Serif" pitchFamily="34" charset="0"/>
            </a:endParaRPr>
          </a:p>
        </p:txBody>
      </p:sp>
      <p:sp>
        <p:nvSpPr>
          <p:cNvPr id="10" name="TextBox 9"/>
          <p:cNvSpPr txBox="1"/>
          <p:nvPr/>
        </p:nvSpPr>
        <p:spPr>
          <a:xfrm>
            <a:off x="533400" y="2590800"/>
            <a:ext cx="7467600" cy="1200329"/>
          </a:xfrm>
          <a:prstGeom prst="rect">
            <a:avLst/>
          </a:prstGeom>
          <a:noFill/>
        </p:spPr>
        <p:txBody>
          <a:bodyPr wrap="square" rtlCol="0">
            <a:spAutoFit/>
          </a:bodyPr>
          <a:lstStyle/>
          <a:p>
            <a:pPr marL="400050" indent="-400050">
              <a:buAutoNum type="romanLcParenR"/>
            </a:pPr>
            <a:r>
              <a:rPr lang="en-US" sz="2400" b="1" dirty="0" smtClean="0"/>
              <a:t>Assertive: There is no use of this law.</a:t>
            </a:r>
          </a:p>
          <a:p>
            <a:pPr marL="400050" indent="-400050"/>
            <a:r>
              <a:rPr lang="en-US" sz="2400" b="1" dirty="0" smtClean="0"/>
              <a:t>       Interrogative: What is the use of this law?</a:t>
            </a:r>
          </a:p>
          <a:p>
            <a:endParaRPr lang="en-US" sz="2400" b="1" dirty="0"/>
          </a:p>
        </p:txBody>
      </p:sp>
      <p:sp>
        <p:nvSpPr>
          <p:cNvPr id="12" name="TextBox 11"/>
          <p:cNvSpPr txBox="1"/>
          <p:nvPr/>
        </p:nvSpPr>
        <p:spPr>
          <a:xfrm>
            <a:off x="609600" y="3505200"/>
            <a:ext cx="7467600" cy="1200329"/>
          </a:xfrm>
          <a:prstGeom prst="rect">
            <a:avLst/>
          </a:prstGeom>
          <a:noFill/>
        </p:spPr>
        <p:txBody>
          <a:bodyPr wrap="square" rtlCol="0">
            <a:spAutoFit/>
          </a:bodyPr>
          <a:lstStyle/>
          <a:p>
            <a:pPr marL="400050" indent="-400050"/>
            <a:r>
              <a:rPr lang="en-US" dirty="0" smtClean="0"/>
              <a:t>ii</a:t>
            </a:r>
            <a:r>
              <a:rPr lang="en-US" sz="2400" b="1" dirty="0" smtClean="0"/>
              <a:t>)    Assertive: There is no man happier than Jamil.</a:t>
            </a:r>
          </a:p>
          <a:p>
            <a:pPr marL="400050" indent="-400050"/>
            <a:r>
              <a:rPr lang="en-US" sz="2400" b="1" dirty="0" smtClean="0"/>
              <a:t>       Interrogative: Who is happier than Jamil?</a:t>
            </a:r>
          </a:p>
          <a:p>
            <a:endParaRPr lang="en-US" sz="2400" b="1" dirty="0"/>
          </a:p>
        </p:txBody>
      </p:sp>
      <p:sp>
        <p:nvSpPr>
          <p:cNvPr id="16" name="TextBox 15"/>
          <p:cNvSpPr txBox="1"/>
          <p:nvPr/>
        </p:nvSpPr>
        <p:spPr>
          <a:xfrm>
            <a:off x="304800" y="5257800"/>
            <a:ext cx="8077200" cy="1292662"/>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smtClean="0"/>
              <a:t>Note:</a:t>
            </a:r>
            <a:r>
              <a:rPr lang="en-US" dirty="0" smtClean="0"/>
              <a:t> </a:t>
            </a:r>
            <a:r>
              <a:rPr lang="en-US" sz="2000" b="1" dirty="0" smtClean="0"/>
              <a:t>If the word after ‘there is no’ is a person, you have to use ‘who’ and ‘what’ if it is something else. And, ‘is there any’ can also be used. ‘What isn’t’ can also be used instead of ‘what is’ while changing to Interrogative. </a:t>
            </a:r>
          </a:p>
          <a:p>
            <a:endParaRPr lang="en-US" b="1" dirty="0">
              <a:solidFill>
                <a:schemeClr val="bg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plus(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edge">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strVal val="#ppt_w*0.05"/>
                                          </p:val>
                                        </p:tav>
                                        <p:tav tm="100000">
                                          <p:val>
                                            <p:strVal val="#ppt_w"/>
                                          </p:val>
                                        </p:tav>
                                      </p:tavLst>
                                    </p:anim>
                                    <p:anim calcmode="lin" valueType="num">
                                      <p:cBhvr>
                                        <p:cTn id="31" dur="500" fill="hold"/>
                                        <p:tgtEl>
                                          <p:spTgt spid="16"/>
                                        </p:tgtEl>
                                        <p:attrNameLst>
                                          <p:attrName>ppt_h</p:attrName>
                                        </p:attrNameLst>
                                      </p:cBhvr>
                                      <p:tavLst>
                                        <p:tav tm="0">
                                          <p:val>
                                            <p:strVal val="#ppt_h"/>
                                          </p:val>
                                        </p:tav>
                                        <p:tav tm="100000">
                                          <p:val>
                                            <p:strVal val="#ppt_h"/>
                                          </p:val>
                                        </p:tav>
                                      </p:tavLst>
                                    </p:anim>
                                    <p:anim calcmode="lin" valueType="num">
                                      <p:cBhvr>
                                        <p:cTn id="32" dur="500" fill="hold"/>
                                        <p:tgtEl>
                                          <p:spTgt spid="16"/>
                                        </p:tgtEl>
                                        <p:attrNameLst>
                                          <p:attrName>ppt_x</p:attrName>
                                        </p:attrNameLst>
                                      </p:cBhvr>
                                      <p:tavLst>
                                        <p:tav tm="0">
                                          <p:val>
                                            <p:strVal val="#ppt_x-.2"/>
                                          </p:val>
                                        </p:tav>
                                        <p:tav tm="100000">
                                          <p:val>
                                            <p:strVal val="#ppt_x"/>
                                          </p:val>
                                        </p:tav>
                                      </p:tavLst>
                                    </p:anim>
                                    <p:anim calcmode="lin" valueType="num">
                                      <p:cBhvr>
                                        <p:cTn id="33" dur="500" fill="hold"/>
                                        <p:tgtEl>
                                          <p:spTgt spid="16"/>
                                        </p:tgtEl>
                                        <p:attrNameLst>
                                          <p:attrName>ppt_y</p:attrName>
                                        </p:attrNameLst>
                                      </p:cBhvr>
                                      <p:tavLst>
                                        <p:tav tm="0">
                                          <p:val>
                                            <p:strVal val="#ppt_y"/>
                                          </p:val>
                                        </p:tav>
                                        <p:tav tm="100000">
                                          <p:val>
                                            <p:strVal val="#ppt_y"/>
                                          </p:val>
                                        </p:tav>
                                      </p:tavLst>
                                    </p:anim>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382000" cy="584775"/>
          </a:xfrm>
          <a:prstGeom prst="rect">
            <a:avLst/>
          </a:prstGeom>
          <a:noFill/>
        </p:spPr>
        <p:txBody>
          <a:bodyPr wrap="square" rtlCol="0">
            <a:spAutoFit/>
          </a:bodyPr>
          <a:lstStyle/>
          <a:p>
            <a:pPr algn="ctr"/>
            <a:r>
              <a:rPr lang="en-US" sz="3200" b="1" dirty="0" smtClean="0">
                <a:solidFill>
                  <a:sysClr val="windowText" lastClr="000000"/>
                </a:solidFill>
                <a:latin typeface="Times New Roman" pitchFamily="18" charset="0"/>
                <a:cs typeface="Times New Roman" pitchFamily="18" charset="0"/>
              </a:rPr>
              <a:t>10. </a:t>
            </a:r>
            <a:r>
              <a:rPr lang="en-US" sz="3200" b="1" dirty="0" smtClean="0">
                <a:solidFill>
                  <a:sysClr val="windowText" lastClr="000000"/>
                </a:solidFill>
                <a:latin typeface="Arial Black" pitchFamily="34" charset="0"/>
              </a:rPr>
              <a:t>Assertive</a:t>
            </a:r>
            <a:r>
              <a:rPr lang="en-US" sz="3200" b="1" dirty="0" smtClean="0">
                <a:solidFill>
                  <a:sysClr val="windowText" lastClr="000000"/>
                </a:solidFill>
                <a:latin typeface="Algerian" pitchFamily="82" charset="0"/>
              </a:rPr>
              <a:t> with ‘it is no use  </a:t>
            </a:r>
            <a:endParaRPr lang="en-US" sz="3200" b="1" dirty="0">
              <a:solidFill>
                <a:sysClr val="windowText" lastClr="000000"/>
              </a:solidFill>
              <a:latin typeface="Algerian" pitchFamily="82" charset="0"/>
            </a:endParaRPr>
          </a:p>
        </p:txBody>
      </p:sp>
      <p:sp>
        <p:nvSpPr>
          <p:cNvPr id="5" name="Arc 4"/>
          <p:cNvSpPr/>
          <p:nvPr/>
        </p:nvSpPr>
        <p:spPr>
          <a:xfrm rot="21116057">
            <a:off x="-1479072" y="1030112"/>
            <a:ext cx="3886200" cy="9144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Arc 5"/>
          <p:cNvSpPr/>
          <p:nvPr/>
        </p:nvSpPr>
        <p:spPr>
          <a:xfrm rot="21116057">
            <a:off x="-1479072" y="1106311"/>
            <a:ext cx="3886200" cy="9144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228600" y="1600200"/>
            <a:ext cx="8763000" cy="830997"/>
          </a:xfrm>
          <a:prstGeom prst="rect">
            <a:avLst/>
          </a:prstGeom>
          <a:noFill/>
        </p:spPr>
        <p:txBody>
          <a:bodyPr wrap="square" rtlCol="0">
            <a:spAutoFit/>
          </a:bodyPr>
          <a:lstStyle/>
          <a:p>
            <a:r>
              <a:rPr lang="en-US" sz="2400" b="1" dirty="0" smtClean="0">
                <a:latin typeface="Bahnschrift Light" pitchFamily="34" charset="0"/>
              </a:rPr>
              <a:t>Put ‘why’ in the place of ‘it is no use’ + base form of verb +the rest part of the sentence + question mark.</a:t>
            </a:r>
            <a:endParaRPr lang="en-US" sz="2400" b="1" dirty="0">
              <a:latin typeface="Bahnschrift Light" pitchFamily="34" charset="0"/>
            </a:endParaRPr>
          </a:p>
        </p:txBody>
      </p:sp>
      <p:sp>
        <p:nvSpPr>
          <p:cNvPr id="8" name="TextBox 7"/>
          <p:cNvSpPr txBox="1"/>
          <p:nvPr/>
        </p:nvSpPr>
        <p:spPr>
          <a:xfrm>
            <a:off x="381000" y="2590800"/>
            <a:ext cx="8305800" cy="461665"/>
          </a:xfrm>
          <a:prstGeom prst="rect">
            <a:avLst/>
          </a:prstGeom>
          <a:noFill/>
        </p:spPr>
        <p:txBody>
          <a:bodyPr wrap="square" rtlCol="0">
            <a:spAutoFit/>
          </a:bodyPr>
          <a:lstStyle/>
          <a:p>
            <a:r>
              <a:rPr lang="en-US" sz="2400" b="1" dirty="0" smtClean="0"/>
              <a:t>Asser: It is no use memorizing answer for any examination.</a:t>
            </a:r>
            <a:endParaRPr lang="en-US" sz="2400" b="1" dirty="0"/>
          </a:p>
        </p:txBody>
      </p:sp>
      <p:sp>
        <p:nvSpPr>
          <p:cNvPr id="9" name="TextBox 8"/>
          <p:cNvSpPr txBox="1"/>
          <p:nvPr/>
        </p:nvSpPr>
        <p:spPr>
          <a:xfrm>
            <a:off x="304800" y="3200400"/>
            <a:ext cx="8382000" cy="830997"/>
          </a:xfrm>
          <a:prstGeom prst="rect">
            <a:avLst/>
          </a:prstGeom>
          <a:noFill/>
        </p:spPr>
        <p:txBody>
          <a:bodyPr wrap="square" rtlCol="0">
            <a:spAutoFit/>
          </a:bodyPr>
          <a:lstStyle/>
          <a:p>
            <a:r>
              <a:rPr lang="en-US" sz="2400" b="1" dirty="0" err="1" smtClean="0"/>
              <a:t>Inte</a:t>
            </a:r>
            <a:r>
              <a:rPr lang="en-US" sz="2400" b="1" dirty="0" smtClean="0"/>
              <a:t>: Why memorize answer for any examination?</a:t>
            </a:r>
          </a:p>
          <a:p>
            <a:r>
              <a:rPr lang="en-US" sz="2400" b="1" dirty="0" smtClean="0"/>
              <a:t>Or: Is there any use of memorizing answer for any examination?</a:t>
            </a:r>
            <a:endParaRPr lang="en-US" sz="2400" b="1" dirty="0"/>
          </a:p>
        </p:txBody>
      </p:sp>
      <p:sp>
        <p:nvSpPr>
          <p:cNvPr id="11" name="TextBox 10"/>
          <p:cNvSpPr txBox="1"/>
          <p:nvPr/>
        </p:nvSpPr>
        <p:spPr>
          <a:xfrm>
            <a:off x="990600" y="4419600"/>
            <a:ext cx="5334000" cy="584775"/>
          </a:xfrm>
          <a:prstGeom prst="rect">
            <a:avLst/>
          </a:prstGeom>
          <a:noFill/>
        </p:spPr>
        <p:txBody>
          <a:bodyPr wrap="square" rtlCol="0">
            <a:spAutoFit/>
          </a:bodyPr>
          <a:lstStyle/>
          <a:p>
            <a:pPr algn="ctr"/>
            <a:r>
              <a:rPr lang="en-US" sz="3200" b="1" dirty="0" smtClean="0"/>
              <a:t>Vice Versa</a:t>
            </a:r>
            <a:endParaRPr lang="en-US" sz="3200" b="1" dirty="0"/>
          </a:p>
        </p:txBody>
      </p:sp>
      <p:sp>
        <p:nvSpPr>
          <p:cNvPr id="14" name="TextBox 13"/>
          <p:cNvSpPr txBox="1"/>
          <p:nvPr/>
        </p:nvSpPr>
        <p:spPr>
          <a:xfrm>
            <a:off x="762000" y="5029200"/>
            <a:ext cx="6553200" cy="461665"/>
          </a:xfrm>
          <a:prstGeom prst="rect">
            <a:avLst/>
          </a:prstGeom>
          <a:noFill/>
        </p:spPr>
        <p:txBody>
          <a:bodyPr wrap="square" rtlCol="0">
            <a:spAutoFit/>
          </a:bodyPr>
          <a:lstStyle/>
          <a:p>
            <a:r>
              <a:rPr lang="en-US" sz="2400" b="1" dirty="0" err="1" smtClean="0"/>
              <a:t>Inte</a:t>
            </a:r>
            <a:r>
              <a:rPr lang="en-US" sz="2400" b="1" dirty="0" smtClean="0"/>
              <a:t>: Why go to beach in this cold weather?</a:t>
            </a:r>
            <a:endParaRPr lang="en-US" sz="2400" b="1" dirty="0"/>
          </a:p>
        </p:txBody>
      </p:sp>
      <p:sp>
        <p:nvSpPr>
          <p:cNvPr id="15" name="TextBox 14"/>
          <p:cNvSpPr txBox="1"/>
          <p:nvPr/>
        </p:nvSpPr>
        <p:spPr>
          <a:xfrm>
            <a:off x="762000" y="5791200"/>
            <a:ext cx="7086600" cy="461665"/>
          </a:xfrm>
          <a:prstGeom prst="rect">
            <a:avLst/>
          </a:prstGeom>
          <a:noFill/>
        </p:spPr>
        <p:txBody>
          <a:bodyPr wrap="square" rtlCol="0">
            <a:spAutoFit/>
          </a:bodyPr>
          <a:lstStyle/>
          <a:p>
            <a:r>
              <a:rPr lang="en-US" sz="2400" b="1" dirty="0" smtClean="0"/>
              <a:t>Asser: It is no use going to beach in this cold weather.</a:t>
            </a:r>
            <a:endParaRPr lang="en-US" sz="2400" b="1"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plus(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down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610600" cy="707886"/>
          </a:xfrm>
          <a:prstGeom prst="rect">
            <a:avLst/>
          </a:prstGeom>
          <a:noFill/>
        </p:spPr>
        <p:txBody>
          <a:bodyPr wrap="square" rtlCol="0">
            <a:spAutoFit/>
          </a:bodyPr>
          <a:lstStyle/>
          <a:p>
            <a:pPr algn="ctr"/>
            <a:r>
              <a:rPr lang="en-US" sz="2800" b="1" dirty="0" smtClean="0">
                <a:solidFill>
                  <a:sysClr val="windowText" lastClr="000000"/>
                </a:solidFill>
                <a:latin typeface="Times New Roman" pitchFamily="18" charset="0"/>
                <a:cs typeface="Times New Roman" pitchFamily="18" charset="0"/>
              </a:rPr>
              <a:t>11. </a:t>
            </a:r>
            <a:r>
              <a:rPr lang="en-US" sz="2800" b="1" dirty="0" smtClean="0">
                <a:solidFill>
                  <a:sysClr val="windowText" lastClr="000000"/>
                </a:solidFill>
                <a:latin typeface="Arial Black" pitchFamily="34" charset="0"/>
              </a:rPr>
              <a:t>Assertive with ‘ it does not matter</a:t>
            </a:r>
            <a:r>
              <a:rPr lang="en-US" sz="4000" b="1" dirty="0" smtClean="0">
                <a:solidFill>
                  <a:sysClr val="windowText" lastClr="000000"/>
                </a:solidFill>
                <a:latin typeface="Arial Black" pitchFamily="34" charset="0"/>
              </a:rPr>
              <a:t>’  </a:t>
            </a:r>
            <a:endParaRPr lang="en-US" sz="4000" b="1" dirty="0">
              <a:solidFill>
                <a:sysClr val="windowText" lastClr="000000"/>
              </a:solidFill>
              <a:latin typeface="Arial Black" pitchFamily="34" charset="0"/>
            </a:endParaRPr>
          </a:p>
        </p:txBody>
      </p:sp>
      <p:sp>
        <p:nvSpPr>
          <p:cNvPr id="5" name="TextBox 4"/>
          <p:cNvSpPr txBox="1"/>
          <p:nvPr/>
        </p:nvSpPr>
        <p:spPr>
          <a:xfrm>
            <a:off x="228600" y="1600200"/>
            <a:ext cx="8763000" cy="830997"/>
          </a:xfrm>
          <a:prstGeom prst="rect">
            <a:avLst/>
          </a:prstGeom>
          <a:noFill/>
        </p:spPr>
        <p:txBody>
          <a:bodyPr wrap="square" rtlCol="0">
            <a:spAutoFit/>
          </a:bodyPr>
          <a:lstStyle/>
          <a:p>
            <a:r>
              <a:rPr lang="en-US" sz="2400" b="1" dirty="0" smtClean="0">
                <a:latin typeface="Bahnschrift Light" pitchFamily="34" charset="0"/>
              </a:rPr>
              <a:t>Put ‘what enough’ in the place of ‘it does not matter’ + the rest part of the sentence + question mark.</a:t>
            </a:r>
            <a:endParaRPr lang="en-US" sz="2400" b="1" dirty="0">
              <a:latin typeface="Bahnschrift Light" pitchFamily="34" charset="0"/>
            </a:endParaRPr>
          </a:p>
        </p:txBody>
      </p:sp>
      <p:sp>
        <p:nvSpPr>
          <p:cNvPr id="6" name="TextBox 5"/>
          <p:cNvSpPr txBox="1"/>
          <p:nvPr/>
        </p:nvSpPr>
        <p:spPr>
          <a:xfrm>
            <a:off x="381000" y="2667000"/>
            <a:ext cx="7162800" cy="461665"/>
          </a:xfrm>
          <a:prstGeom prst="rect">
            <a:avLst/>
          </a:prstGeom>
          <a:noFill/>
        </p:spPr>
        <p:txBody>
          <a:bodyPr wrap="square" rtlCol="0">
            <a:spAutoFit/>
          </a:bodyPr>
          <a:lstStyle/>
          <a:p>
            <a:r>
              <a:rPr lang="en-US" sz="2400" b="1" dirty="0" smtClean="0"/>
              <a:t>Asser: It does not matter if we lose the game.</a:t>
            </a:r>
            <a:endParaRPr lang="en-US" sz="2400" b="1" dirty="0"/>
          </a:p>
        </p:txBody>
      </p:sp>
      <p:sp>
        <p:nvSpPr>
          <p:cNvPr id="7" name="TextBox 6"/>
          <p:cNvSpPr txBox="1"/>
          <p:nvPr/>
        </p:nvSpPr>
        <p:spPr>
          <a:xfrm>
            <a:off x="457200" y="3124200"/>
            <a:ext cx="7467600" cy="461665"/>
          </a:xfrm>
          <a:prstGeom prst="rect">
            <a:avLst/>
          </a:prstGeom>
          <a:noFill/>
        </p:spPr>
        <p:txBody>
          <a:bodyPr wrap="square" rtlCol="0">
            <a:spAutoFit/>
          </a:bodyPr>
          <a:lstStyle/>
          <a:p>
            <a:r>
              <a:rPr lang="en-US" sz="2400" b="1" dirty="0" err="1" smtClean="0"/>
              <a:t>Inte</a:t>
            </a:r>
            <a:r>
              <a:rPr lang="en-US" sz="2400" b="1" dirty="0" smtClean="0"/>
              <a:t>: What though if we lose the game?</a:t>
            </a:r>
            <a:endParaRPr lang="en-US" sz="2400" b="1" dirty="0"/>
          </a:p>
        </p:txBody>
      </p:sp>
      <p:sp>
        <p:nvSpPr>
          <p:cNvPr id="8" name="TextBox 7"/>
          <p:cNvSpPr txBox="1"/>
          <p:nvPr/>
        </p:nvSpPr>
        <p:spPr>
          <a:xfrm>
            <a:off x="533400" y="3505200"/>
            <a:ext cx="5334000" cy="1015663"/>
          </a:xfrm>
          <a:prstGeom prst="rect">
            <a:avLst/>
          </a:prstGeom>
          <a:noFill/>
        </p:spPr>
        <p:txBody>
          <a:bodyPr wrap="square" rtlCol="0">
            <a:spAutoFit/>
          </a:bodyPr>
          <a:lstStyle/>
          <a:p>
            <a:pPr algn="ctr"/>
            <a:r>
              <a:rPr lang="en-US" sz="6000" b="1" dirty="0" smtClean="0"/>
              <a:t>Vice Versa</a:t>
            </a:r>
            <a:endParaRPr lang="en-US" sz="6000" b="1" dirty="0"/>
          </a:p>
        </p:txBody>
      </p:sp>
      <p:sp>
        <p:nvSpPr>
          <p:cNvPr id="9" name="TextBox 8"/>
          <p:cNvSpPr txBox="1"/>
          <p:nvPr/>
        </p:nvSpPr>
        <p:spPr>
          <a:xfrm>
            <a:off x="533400" y="4953000"/>
            <a:ext cx="6248400" cy="461665"/>
          </a:xfrm>
          <a:prstGeom prst="rect">
            <a:avLst/>
          </a:prstGeom>
          <a:noFill/>
        </p:spPr>
        <p:txBody>
          <a:bodyPr wrap="square" rtlCol="0">
            <a:spAutoFit/>
          </a:bodyPr>
          <a:lstStyle/>
          <a:p>
            <a:r>
              <a:rPr lang="en-US" sz="2400" b="1" dirty="0" err="1" smtClean="0"/>
              <a:t>Inte</a:t>
            </a:r>
            <a:r>
              <a:rPr lang="en-US" sz="2400" b="1" dirty="0" smtClean="0"/>
              <a:t>: What though if they do not help us?</a:t>
            </a:r>
            <a:endParaRPr lang="en-US" sz="2400" b="1" dirty="0"/>
          </a:p>
        </p:txBody>
      </p:sp>
      <p:sp>
        <p:nvSpPr>
          <p:cNvPr id="10" name="TextBox 9"/>
          <p:cNvSpPr txBox="1"/>
          <p:nvPr/>
        </p:nvSpPr>
        <p:spPr>
          <a:xfrm>
            <a:off x="762000" y="5638800"/>
            <a:ext cx="6172200" cy="461665"/>
          </a:xfrm>
          <a:prstGeom prst="rect">
            <a:avLst/>
          </a:prstGeom>
          <a:noFill/>
        </p:spPr>
        <p:txBody>
          <a:bodyPr wrap="square" rtlCol="0">
            <a:spAutoFit/>
          </a:bodyPr>
          <a:lstStyle/>
          <a:p>
            <a:r>
              <a:rPr lang="en-US" sz="2400" b="1" dirty="0" smtClean="0"/>
              <a:t>Asser: I does not matter if they do not help us.</a:t>
            </a:r>
            <a:endParaRPr lang="en-US" sz="2400" b="1"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Horizont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 Reasons To Do Math Homework: Celebrities Experience |"/>
          <p:cNvPicPr>
            <a:picLocks noChangeAspect="1" noChangeArrowheads="1"/>
          </p:cNvPicPr>
          <p:nvPr/>
        </p:nvPicPr>
        <p:blipFill>
          <a:blip r:embed="rId2"/>
          <a:srcRect/>
          <a:stretch>
            <a:fillRect/>
          </a:stretch>
        </p:blipFill>
        <p:spPr bwMode="auto">
          <a:xfrm>
            <a:off x="0" y="0"/>
            <a:ext cx="9144000" cy="2057400"/>
          </a:xfrm>
          <a:prstGeom prst="rect">
            <a:avLst/>
          </a:prstGeom>
          <a:noFill/>
        </p:spPr>
      </p:pic>
      <p:sp>
        <p:nvSpPr>
          <p:cNvPr id="5" name="TextBox 4"/>
          <p:cNvSpPr txBox="1"/>
          <p:nvPr/>
        </p:nvSpPr>
        <p:spPr>
          <a:xfrm>
            <a:off x="304800" y="1981200"/>
            <a:ext cx="8305800" cy="4524315"/>
          </a:xfrm>
          <a:prstGeom prst="rect">
            <a:avLst/>
          </a:prstGeom>
          <a:noFill/>
        </p:spPr>
        <p:txBody>
          <a:bodyPr wrap="square" rtlCol="0">
            <a:spAutoFit/>
          </a:bodyPr>
          <a:lstStyle/>
          <a:p>
            <a:r>
              <a:rPr lang="en-US" sz="2400" b="1" dirty="0" smtClean="0"/>
              <a:t>Change the following sentences according to the instruction of the bracket:</a:t>
            </a:r>
          </a:p>
          <a:p>
            <a:pPr marL="342900" indent="-342900">
              <a:buFont typeface="+mj-lt"/>
              <a:buAutoNum type="arabicPeriod"/>
            </a:pPr>
            <a:r>
              <a:rPr lang="en-US" sz="2400" b="1" dirty="0" smtClean="0"/>
              <a:t>I shall never forget your advice. ( Interrogative)</a:t>
            </a:r>
          </a:p>
          <a:p>
            <a:pPr marL="342900" indent="-342900">
              <a:buFont typeface="+mj-lt"/>
              <a:buAutoNum type="arabicPeriod"/>
            </a:pPr>
            <a:r>
              <a:rPr lang="en-US" sz="2400" b="1" dirty="0" smtClean="0"/>
              <a:t>What is life  but full of actions? (Assertive)</a:t>
            </a:r>
          </a:p>
          <a:p>
            <a:pPr marL="342900" indent="-342900">
              <a:buFont typeface="+mj-lt"/>
              <a:buAutoNum type="arabicPeriod"/>
            </a:pPr>
            <a:r>
              <a:rPr lang="en-US" sz="2400" b="1" dirty="0" smtClean="0"/>
              <a:t>Prevention is better than cure. ( Interrogative)</a:t>
            </a:r>
          </a:p>
          <a:p>
            <a:pPr marL="342900" indent="-342900">
              <a:buFont typeface="+mj-lt"/>
              <a:buAutoNum type="arabicPeriod"/>
            </a:pPr>
            <a:r>
              <a:rPr lang="en-US" sz="2400" b="1" dirty="0" smtClean="0"/>
              <a:t>Everybody loves a patriot. ( Interrogative)</a:t>
            </a:r>
          </a:p>
          <a:p>
            <a:pPr marL="342900" indent="-342900">
              <a:buFont typeface="+mj-lt"/>
              <a:buAutoNum type="arabicPeriod"/>
            </a:pPr>
            <a:r>
              <a:rPr lang="en-US" sz="2400" b="1" dirty="0" smtClean="0"/>
              <a:t>Could they drink salty sea water? (Assertive)</a:t>
            </a:r>
          </a:p>
          <a:p>
            <a:pPr marL="342900" indent="-342900">
              <a:buFont typeface="+mj-lt"/>
              <a:buAutoNum type="arabicPeriod"/>
            </a:pPr>
            <a:r>
              <a:rPr lang="en-US" sz="2400" b="1" dirty="0" smtClean="0"/>
              <a:t>Nobody trusts a liar. ( Interrogative)</a:t>
            </a:r>
          </a:p>
          <a:p>
            <a:pPr marL="342900" indent="-342900">
              <a:buFont typeface="+mj-lt"/>
              <a:buAutoNum type="arabicPeriod"/>
            </a:pPr>
            <a:r>
              <a:rPr lang="en-US" sz="2400" b="1" dirty="0" smtClean="0"/>
              <a:t>Who can do this? ( Assertive)</a:t>
            </a:r>
          </a:p>
          <a:p>
            <a:pPr marL="342900" indent="-342900">
              <a:buFont typeface="+mj-lt"/>
              <a:buAutoNum type="arabicPeriod"/>
            </a:pPr>
            <a:r>
              <a:rPr lang="en-US" sz="2400" b="1" dirty="0" smtClean="0"/>
              <a:t>She loved her father deeply. ( Interrogative)</a:t>
            </a:r>
          </a:p>
          <a:p>
            <a:pPr marL="342900" indent="-342900">
              <a:buFont typeface="+mj-lt"/>
              <a:buAutoNum type="arabicPeriod"/>
            </a:pPr>
            <a:r>
              <a:rPr lang="en-US" sz="2400" b="1" dirty="0" smtClean="0"/>
              <a:t>There is no use of this law. ( Interrogative)</a:t>
            </a:r>
          </a:p>
          <a:p>
            <a:pPr marL="342900" indent="-342900">
              <a:buFont typeface="+mj-lt"/>
              <a:buAutoNum type="arabicPeriod"/>
            </a:pPr>
            <a:r>
              <a:rPr lang="en-US" sz="2400" b="1" dirty="0" smtClean="0"/>
              <a:t>Who does not wish to be happy? ( Assertive)</a:t>
            </a:r>
            <a:endParaRPr lang="en-US" sz="2400" b="1"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EART PARTY FOR THE MODS! - Beauty Insider Community"/>
          <p:cNvPicPr>
            <a:picLocks noChangeAspect="1" noChangeArrowheads="1" noCrop="1"/>
          </p:cNvPicPr>
          <p:nvPr/>
        </p:nvPicPr>
        <p:blipFill>
          <a:blip r:embed="rId2"/>
          <a:srcRect/>
          <a:stretch>
            <a:fillRect/>
          </a:stretch>
        </p:blipFill>
        <p:spPr bwMode="auto">
          <a:xfrm>
            <a:off x="228600" y="1371600"/>
            <a:ext cx="8610600" cy="4953000"/>
          </a:xfrm>
          <a:prstGeom prst="rect">
            <a:avLst/>
          </a:prstGeom>
          <a:noFill/>
        </p:spPr>
      </p:pic>
      <p:sp>
        <p:nvSpPr>
          <p:cNvPr id="5" name="TextBox 4"/>
          <p:cNvSpPr txBox="1"/>
          <p:nvPr/>
        </p:nvSpPr>
        <p:spPr>
          <a:xfrm>
            <a:off x="838200" y="0"/>
            <a:ext cx="8001000" cy="1107996"/>
          </a:xfrm>
          <a:prstGeom prst="rect">
            <a:avLst/>
          </a:prstGeom>
          <a:noFill/>
        </p:spPr>
        <p:txBody>
          <a:bodyPr wrap="square" rtlCol="0">
            <a:spAutoFit/>
          </a:bodyPr>
          <a:lstStyle/>
          <a:p>
            <a:pPr algn="ctr"/>
            <a:r>
              <a:rPr lang="en-US" sz="6600" dirty="0" smtClean="0"/>
              <a:t>Thanks to all</a:t>
            </a:r>
            <a:endParaRPr lang="en-US" sz="6600" dirty="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mph" presetSubtype="0" fill="hold" nodeType="clickEffect">
                                  <p:stCondLst>
                                    <p:cond delay="0"/>
                                  </p:stCondLst>
                                  <p:childTnLst>
                                    <p:animClr clrSpc="hsl">
                                      <p:cBhvr override="childStyle">
                                        <p:cTn id="11" dur="500" fill="hold"/>
                                        <p:tgtEl>
                                          <p:spTgt spid="60418"/>
                                        </p:tgtEl>
                                        <p:attrNameLst>
                                          <p:attrName>style.color</p:attrName>
                                        </p:attrNameLst>
                                      </p:cBhvr>
                                      <p:by>
                                        <p:hsl h="0" s="12549" l="25098"/>
                                      </p:by>
                                    </p:animClr>
                                    <p:animClr clrSpc="hsl">
                                      <p:cBhvr>
                                        <p:cTn id="12" dur="500" fill="hold"/>
                                        <p:tgtEl>
                                          <p:spTgt spid="60418"/>
                                        </p:tgtEl>
                                        <p:attrNameLst>
                                          <p:attrName>fillcolor</p:attrName>
                                        </p:attrNameLst>
                                      </p:cBhvr>
                                      <p:by>
                                        <p:hsl h="0" s="12549" l="25098"/>
                                      </p:by>
                                    </p:animClr>
                                    <p:animClr clrSpc="hsl">
                                      <p:cBhvr>
                                        <p:cTn id="13" dur="500" fill="hold"/>
                                        <p:tgtEl>
                                          <p:spTgt spid="60418"/>
                                        </p:tgtEl>
                                        <p:attrNameLst>
                                          <p:attrName>stroke.color</p:attrName>
                                        </p:attrNameLst>
                                      </p:cBhvr>
                                      <p:by>
                                        <p:hsl h="0" s="12549" l="25098"/>
                                      </p:by>
                                    </p:animClr>
                                    <p:set>
                                      <p:cBhvr>
                                        <p:cTn id="14" dur="500" fill="hold"/>
                                        <p:tgtEl>
                                          <p:spTgt spid="604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9"/>
          <p:cNvSpPr/>
          <p:nvPr/>
        </p:nvSpPr>
        <p:spPr>
          <a:xfrm>
            <a:off x="2590800" y="1752600"/>
            <a:ext cx="45719"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p>
        </p:txBody>
      </p:sp>
      <p:sp>
        <p:nvSpPr>
          <p:cNvPr id="16" name="TextBox 15"/>
          <p:cNvSpPr txBox="1"/>
          <p:nvPr/>
        </p:nvSpPr>
        <p:spPr>
          <a:xfrm>
            <a:off x="990600" y="381000"/>
            <a:ext cx="7239000" cy="646331"/>
          </a:xfrm>
          <a:prstGeom prst="rect">
            <a:avLst/>
          </a:prstGeom>
          <a:noFill/>
        </p:spPr>
        <p:txBody>
          <a:bodyPr wrap="square" rtlCol="0">
            <a:spAutoFit/>
          </a:bodyPr>
          <a:lstStyle/>
          <a:p>
            <a:pPr algn="ctr"/>
            <a:r>
              <a:rPr lang="en-US" sz="3600" b="1" dirty="0" smtClean="0"/>
              <a:t>Let’s see the following sentences</a:t>
            </a:r>
            <a:endParaRPr lang="en-US" sz="3600" b="1" dirty="0"/>
          </a:p>
        </p:txBody>
      </p:sp>
      <p:sp>
        <p:nvSpPr>
          <p:cNvPr id="12" name="TextBox 11"/>
          <p:cNvSpPr txBox="1"/>
          <p:nvPr/>
        </p:nvSpPr>
        <p:spPr>
          <a:xfrm>
            <a:off x="990600" y="1143000"/>
            <a:ext cx="6781800" cy="584775"/>
          </a:xfrm>
          <a:prstGeom prst="rect">
            <a:avLst/>
          </a:prstGeom>
          <a:noFill/>
        </p:spPr>
        <p:txBody>
          <a:bodyPr wrap="square" rtlCol="0">
            <a:spAutoFit/>
          </a:bodyPr>
          <a:lstStyle/>
          <a:p>
            <a:r>
              <a:rPr lang="en-US" sz="3200" dirty="0" smtClean="0">
                <a:solidFill>
                  <a:sysClr val="windowText" lastClr="000000"/>
                </a:solidFill>
              </a:rPr>
              <a:t>He is a good student.</a:t>
            </a:r>
          </a:p>
        </p:txBody>
      </p:sp>
      <p:sp>
        <p:nvSpPr>
          <p:cNvPr id="13" name="TextBox 12"/>
          <p:cNvSpPr txBox="1"/>
          <p:nvPr/>
        </p:nvSpPr>
        <p:spPr>
          <a:xfrm>
            <a:off x="838200" y="1752600"/>
            <a:ext cx="6629400" cy="584775"/>
          </a:xfrm>
          <a:prstGeom prst="rect">
            <a:avLst/>
          </a:prstGeom>
          <a:noFill/>
        </p:spPr>
        <p:txBody>
          <a:bodyPr wrap="square" rtlCol="0">
            <a:spAutoFit/>
          </a:bodyPr>
          <a:lstStyle/>
          <a:p>
            <a:r>
              <a:rPr lang="en-US" sz="3200" dirty="0" smtClean="0">
                <a:solidFill>
                  <a:sysClr val="windowText" lastClr="000000"/>
                </a:solidFill>
              </a:rPr>
              <a:t>Isn’t he a good student?</a:t>
            </a:r>
            <a:endParaRPr lang="en-US" sz="3200" dirty="0">
              <a:solidFill>
                <a:sysClr val="windowText" lastClr="000000"/>
              </a:solidFill>
            </a:endParaRPr>
          </a:p>
        </p:txBody>
      </p:sp>
      <p:sp>
        <p:nvSpPr>
          <p:cNvPr id="14" name="TextBox 13"/>
          <p:cNvSpPr txBox="1"/>
          <p:nvPr/>
        </p:nvSpPr>
        <p:spPr>
          <a:xfrm>
            <a:off x="914400" y="2667000"/>
            <a:ext cx="6705600" cy="584775"/>
          </a:xfrm>
          <a:prstGeom prst="rect">
            <a:avLst/>
          </a:prstGeom>
          <a:noFill/>
        </p:spPr>
        <p:txBody>
          <a:bodyPr wrap="square" rtlCol="0">
            <a:spAutoFit/>
          </a:bodyPr>
          <a:lstStyle/>
          <a:p>
            <a:r>
              <a:rPr lang="en-US" sz="3200" dirty="0" smtClean="0">
                <a:solidFill>
                  <a:sysClr val="windowText" lastClr="000000"/>
                </a:solidFill>
              </a:rPr>
              <a:t>Nothing is impossible in this world.</a:t>
            </a:r>
          </a:p>
        </p:txBody>
      </p:sp>
      <p:sp>
        <p:nvSpPr>
          <p:cNvPr id="17" name="TextBox 16"/>
          <p:cNvSpPr txBox="1"/>
          <p:nvPr/>
        </p:nvSpPr>
        <p:spPr>
          <a:xfrm>
            <a:off x="914400" y="3200400"/>
            <a:ext cx="7162800" cy="584775"/>
          </a:xfrm>
          <a:prstGeom prst="rect">
            <a:avLst/>
          </a:prstGeom>
          <a:noFill/>
        </p:spPr>
        <p:txBody>
          <a:bodyPr wrap="square" rtlCol="0">
            <a:spAutoFit/>
          </a:bodyPr>
          <a:lstStyle/>
          <a:p>
            <a:r>
              <a:rPr lang="en-US" sz="3200" dirty="0" smtClean="0">
                <a:solidFill>
                  <a:sysClr val="windowText" lastClr="000000"/>
                </a:solidFill>
              </a:rPr>
              <a:t>Is anything impossible  in this world?</a:t>
            </a:r>
            <a:endParaRPr lang="en-US" sz="3200" dirty="0">
              <a:solidFill>
                <a:sysClr val="windowText" lastClr="000000"/>
              </a:solidFill>
            </a:endParaRPr>
          </a:p>
        </p:txBody>
      </p:sp>
      <p:sp>
        <p:nvSpPr>
          <p:cNvPr id="18" name="TextBox 17"/>
          <p:cNvSpPr txBox="1"/>
          <p:nvPr/>
        </p:nvSpPr>
        <p:spPr>
          <a:xfrm>
            <a:off x="914400" y="4343400"/>
            <a:ext cx="7467600" cy="584775"/>
          </a:xfrm>
          <a:prstGeom prst="rect">
            <a:avLst/>
          </a:prstGeom>
          <a:noFill/>
        </p:spPr>
        <p:txBody>
          <a:bodyPr wrap="square" rtlCol="0">
            <a:spAutoFit/>
          </a:bodyPr>
          <a:lstStyle/>
          <a:p>
            <a:r>
              <a:rPr lang="en-US" sz="3200" dirty="0" smtClean="0">
                <a:solidFill>
                  <a:sysClr val="windowText" lastClr="000000"/>
                </a:solidFill>
              </a:rPr>
              <a:t>Everybody wants to be happy in life.</a:t>
            </a:r>
          </a:p>
        </p:txBody>
      </p:sp>
      <p:sp>
        <p:nvSpPr>
          <p:cNvPr id="19" name="TextBox 18"/>
          <p:cNvSpPr txBox="1"/>
          <p:nvPr/>
        </p:nvSpPr>
        <p:spPr>
          <a:xfrm>
            <a:off x="990600" y="4876800"/>
            <a:ext cx="7391400" cy="584775"/>
          </a:xfrm>
          <a:prstGeom prst="rect">
            <a:avLst/>
          </a:prstGeom>
          <a:noFill/>
        </p:spPr>
        <p:txBody>
          <a:bodyPr wrap="square" rtlCol="0">
            <a:spAutoFit/>
          </a:bodyPr>
          <a:lstStyle/>
          <a:p>
            <a:r>
              <a:rPr lang="en-US" sz="3200" dirty="0" smtClean="0">
                <a:solidFill>
                  <a:sysClr val="windowText" lastClr="000000"/>
                </a:solidFill>
              </a:rPr>
              <a:t>Who does not want to be happy in life?</a:t>
            </a:r>
          </a:p>
        </p:txBody>
      </p:sp>
      <p:sp>
        <p:nvSpPr>
          <p:cNvPr id="20" name="TextBox 19"/>
          <p:cNvSpPr txBox="1"/>
          <p:nvPr/>
        </p:nvSpPr>
        <p:spPr>
          <a:xfrm>
            <a:off x="533400" y="1219200"/>
            <a:ext cx="457200" cy="584775"/>
          </a:xfrm>
          <a:prstGeom prst="rect">
            <a:avLst/>
          </a:prstGeom>
          <a:noFill/>
        </p:spPr>
        <p:txBody>
          <a:bodyPr wrap="square" rtlCol="0">
            <a:spAutoFit/>
          </a:bodyPr>
          <a:lstStyle/>
          <a:p>
            <a:r>
              <a:rPr lang="en-US" sz="3200" dirty="0" err="1" smtClean="0"/>
              <a:t>i</a:t>
            </a:r>
            <a:r>
              <a:rPr lang="en-US" sz="3200" dirty="0" smtClean="0"/>
              <a:t>)</a:t>
            </a:r>
            <a:endParaRPr lang="en-US" sz="3200" dirty="0"/>
          </a:p>
        </p:txBody>
      </p:sp>
      <p:sp>
        <p:nvSpPr>
          <p:cNvPr id="25" name="Down Arrow 24"/>
          <p:cNvSpPr/>
          <p:nvPr/>
        </p:nvSpPr>
        <p:spPr>
          <a:xfrm>
            <a:off x="3429000" y="3200400"/>
            <a:ext cx="45719"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p>
        </p:txBody>
      </p:sp>
      <p:sp>
        <p:nvSpPr>
          <p:cNvPr id="27" name="Down Arrow 26"/>
          <p:cNvSpPr/>
          <p:nvPr/>
        </p:nvSpPr>
        <p:spPr>
          <a:xfrm>
            <a:off x="3352800" y="4876800"/>
            <a:ext cx="45719"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p>
        </p:txBody>
      </p:sp>
      <p:sp>
        <p:nvSpPr>
          <p:cNvPr id="29" name="TextBox 28"/>
          <p:cNvSpPr txBox="1"/>
          <p:nvPr/>
        </p:nvSpPr>
        <p:spPr>
          <a:xfrm>
            <a:off x="304800" y="2667000"/>
            <a:ext cx="685800" cy="584775"/>
          </a:xfrm>
          <a:prstGeom prst="rect">
            <a:avLst/>
          </a:prstGeom>
          <a:noFill/>
        </p:spPr>
        <p:txBody>
          <a:bodyPr wrap="square" rtlCol="0">
            <a:spAutoFit/>
          </a:bodyPr>
          <a:lstStyle/>
          <a:p>
            <a:r>
              <a:rPr lang="en-US" sz="3200" dirty="0" smtClean="0"/>
              <a:t>ii)</a:t>
            </a:r>
            <a:endParaRPr lang="en-US" sz="3200" dirty="0"/>
          </a:p>
        </p:txBody>
      </p:sp>
      <p:sp>
        <p:nvSpPr>
          <p:cNvPr id="30" name="TextBox 29"/>
          <p:cNvSpPr txBox="1"/>
          <p:nvPr/>
        </p:nvSpPr>
        <p:spPr>
          <a:xfrm>
            <a:off x="152400" y="4343400"/>
            <a:ext cx="762000" cy="584775"/>
          </a:xfrm>
          <a:prstGeom prst="rect">
            <a:avLst/>
          </a:prstGeom>
          <a:noFill/>
        </p:spPr>
        <p:txBody>
          <a:bodyPr wrap="square" rtlCol="0">
            <a:spAutoFit/>
          </a:bodyPr>
          <a:lstStyle/>
          <a:p>
            <a:r>
              <a:rPr lang="en-US" sz="3200" dirty="0" smtClean="0"/>
              <a:t>iii)</a:t>
            </a:r>
            <a:endParaRPr lang="en-US" sz="3200" dirty="0"/>
          </a:p>
        </p:txBody>
      </p:sp>
      <p:sp>
        <p:nvSpPr>
          <p:cNvPr id="15" name="Rectangle 14"/>
          <p:cNvSpPr/>
          <p:nvPr/>
        </p:nvSpPr>
        <p:spPr>
          <a:xfrm>
            <a:off x="8458200" y="6172200"/>
            <a:ext cx="228600" cy="228600"/>
          </a:xfrm>
          <a:prstGeom prst="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686800" y="6400800"/>
            <a:ext cx="228600" cy="228600"/>
          </a:xfrm>
          <a:prstGeom prst="rec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plus(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strVal val="#ppt_w*0.05"/>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anim calcmode="lin" valueType="num">
                                      <p:cBhvr>
                                        <p:cTn id="19" dur="500" fill="hold"/>
                                        <p:tgtEl>
                                          <p:spTgt spid="14"/>
                                        </p:tgtEl>
                                        <p:attrNameLst>
                                          <p:attrName>ppt_x</p:attrName>
                                        </p:attrNameLst>
                                      </p:cBhvr>
                                      <p:tavLst>
                                        <p:tav tm="0">
                                          <p:val>
                                            <p:strVal val="#ppt_x-.2"/>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edge">
                                      <p:cBhvr>
                                        <p:cTn id="26" dur="2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4)">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edge">
                                      <p:cBhvr>
                                        <p:cTn id="3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304800"/>
            <a:ext cx="7010400" cy="769441"/>
          </a:xfrm>
          <a:prstGeom prst="rect">
            <a:avLst/>
          </a:prstGeom>
          <a:noFill/>
        </p:spPr>
        <p:txBody>
          <a:bodyPr wrap="square" rtlCol="0">
            <a:spAutoFit/>
          </a:bodyPr>
          <a:lstStyle/>
          <a:p>
            <a:r>
              <a:rPr lang="en-US" sz="4400" b="1" dirty="0" smtClean="0">
                <a:solidFill>
                  <a:sysClr val="windowText" lastClr="000000"/>
                </a:solidFill>
                <a:latin typeface="Bahnschrift Light" pitchFamily="34" charset="0"/>
              </a:rPr>
              <a:t>Lesson Declaration</a:t>
            </a:r>
            <a:endParaRPr lang="en-US" sz="4400" b="1" dirty="0">
              <a:solidFill>
                <a:sysClr val="windowText" lastClr="000000"/>
              </a:solidFill>
              <a:latin typeface="Bahnschrift Light" pitchFamily="34" charset="0"/>
            </a:endParaRPr>
          </a:p>
        </p:txBody>
      </p:sp>
      <p:sp>
        <p:nvSpPr>
          <p:cNvPr id="8" name="Arc 7"/>
          <p:cNvSpPr/>
          <p:nvPr/>
        </p:nvSpPr>
        <p:spPr>
          <a:xfrm rot="21401497">
            <a:off x="-1870330" y="1058843"/>
            <a:ext cx="7924800" cy="1219200"/>
          </a:xfrm>
          <a:prstGeom prst="arc">
            <a:avLst>
              <a:gd name="adj1" fmla="val 11906101"/>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21401497">
            <a:off x="-1876425" y="1142054"/>
            <a:ext cx="7924800" cy="1219200"/>
          </a:xfrm>
          <a:prstGeom prst="arc">
            <a:avLst>
              <a:gd name="adj1" fmla="val 11906101"/>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09600" y="2286000"/>
            <a:ext cx="7467600" cy="1754326"/>
          </a:xfrm>
          <a:prstGeom prst="rect">
            <a:avLst/>
          </a:prstGeom>
          <a:noFill/>
        </p:spPr>
        <p:txBody>
          <a:bodyPr wrap="square" rtlCol="0">
            <a:spAutoFit/>
          </a:bodyPr>
          <a:lstStyle/>
          <a:p>
            <a:pPr algn="ctr"/>
            <a:r>
              <a:rPr lang="en-US" sz="3600" dirty="0" smtClean="0">
                <a:solidFill>
                  <a:sysClr val="windowText" lastClr="000000"/>
                </a:solidFill>
              </a:rPr>
              <a:t>Our today’s lesson is </a:t>
            </a:r>
            <a:r>
              <a:rPr lang="en-US" sz="3600" i="1" dirty="0" smtClean="0">
                <a:solidFill>
                  <a:sysClr val="windowText" lastClr="000000"/>
                </a:solidFill>
                <a:effectLst>
                  <a:outerShdw blurRad="38100" dist="38100" dir="2700000" algn="tl">
                    <a:srgbClr val="000000">
                      <a:alpha val="43137"/>
                    </a:srgbClr>
                  </a:outerShdw>
                </a:effectLst>
              </a:rPr>
              <a:t>transformation of sentence  </a:t>
            </a:r>
            <a:r>
              <a:rPr lang="en-US" sz="3600" b="1" dirty="0" smtClean="0">
                <a:solidFill>
                  <a:sysClr val="windowText" lastClr="000000"/>
                </a:solidFill>
                <a:effectLst>
                  <a:outerShdw blurRad="38100" dist="38100" dir="2700000" algn="tl">
                    <a:srgbClr val="000000">
                      <a:alpha val="43137"/>
                    </a:srgbClr>
                  </a:outerShdw>
                </a:effectLst>
              </a:rPr>
              <a:t>( Assertive to Interrogative and vice versa)</a:t>
            </a:r>
            <a:endParaRPr lang="en-US" sz="3600" b="1" dirty="0">
              <a:solidFill>
                <a:sysClr val="windowText" lastClr="000000"/>
              </a:solidFill>
              <a:effectLst>
                <a:outerShdw blurRad="38100" dist="38100" dir="2700000" algn="tl">
                  <a:srgbClr val="000000">
                    <a:alpha val="43137"/>
                  </a:srgbClr>
                </a:outerShdw>
              </a:effectLst>
            </a:endParaRPr>
          </a:p>
        </p:txBody>
      </p:sp>
      <p:sp>
        <p:nvSpPr>
          <p:cNvPr id="11" name="TextBox 10"/>
          <p:cNvSpPr txBox="1"/>
          <p:nvPr/>
        </p:nvSpPr>
        <p:spPr>
          <a:xfrm>
            <a:off x="685800" y="5181600"/>
            <a:ext cx="7772400" cy="461665"/>
          </a:xfrm>
          <a:prstGeom prst="rect">
            <a:avLst/>
          </a:prstGeom>
          <a:noFill/>
        </p:spPr>
        <p:txBody>
          <a:bodyPr wrap="square" rtlCol="0">
            <a:spAutoFit/>
          </a:bodyPr>
          <a:lstStyle/>
          <a:p>
            <a:r>
              <a:rPr lang="en-US" sz="2400" b="1" dirty="0" smtClean="0"/>
              <a:t>[ vice versa means opposite]</a:t>
            </a:r>
            <a:endParaRPr lang="en-US" sz="2400" b="1" dirty="0"/>
          </a:p>
        </p:txBody>
      </p:sp>
      <p:sp>
        <p:nvSpPr>
          <p:cNvPr id="13" name="Rectangle 12"/>
          <p:cNvSpPr/>
          <p:nvPr/>
        </p:nvSpPr>
        <p:spPr>
          <a:xfrm>
            <a:off x="8458200" y="6172200"/>
            <a:ext cx="228600" cy="228600"/>
          </a:xfrm>
          <a:prstGeom prst="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686800" y="6400800"/>
            <a:ext cx="228600" cy="228600"/>
          </a:xfrm>
          <a:prstGeom prst="rec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381000"/>
            <a:ext cx="6553200" cy="646331"/>
          </a:xfrm>
          <a:prstGeom prst="rect">
            <a:avLst/>
          </a:prstGeom>
          <a:noFill/>
        </p:spPr>
        <p:txBody>
          <a:bodyPr wrap="square" rtlCol="0">
            <a:spAutoFit/>
          </a:bodyPr>
          <a:lstStyle/>
          <a:p>
            <a:r>
              <a:rPr lang="en-US" sz="3600" b="1" dirty="0" smtClean="0"/>
              <a:t>Learning outcomes</a:t>
            </a:r>
            <a:endParaRPr lang="en-US" sz="3600" b="1" dirty="0"/>
          </a:p>
        </p:txBody>
      </p:sp>
      <p:sp>
        <p:nvSpPr>
          <p:cNvPr id="7" name="Arc 6"/>
          <p:cNvSpPr/>
          <p:nvPr/>
        </p:nvSpPr>
        <p:spPr>
          <a:xfrm rot="21401497">
            <a:off x="-2181224" y="1065854"/>
            <a:ext cx="7924800" cy="1219200"/>
          </a:xfrm>
          <a:prstGeom prst="arc">
            <a:avLst>
              <a:gd name="adj1" fmla="val 11906101"/>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rot="21401497">
            <a:off x="-2181224" y="1142055"/>
            <a:ext cx="7924800" cy="1219200"/>
          </a:xfrm>
          <a:prstGeom prst="arc">
            <a:avLst>
              <a:gd name="adj1" fmla="val 11906101"/>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85800" y="1981200"/>
            <a:ext cx="7924800" cy="2677656"/>
          </a:xfrm>
          <a:prstGeom prst="rect">
            <a:avLst/>
          </a:prstGeom>
          <a:noFill/>
        </p:spPr>
        <p:txBody>
          <a:bodyPr wrap="square" rtlCol="0">
            <a:spAutoFit/>
          </a:bodyPr>
          <a:lstStyle/>
          <a:p>
            <a:r>
              <a:rPr lang="en-US" sz="2800" b="1" dirty="0" smtClean="0"/>
              <a:t>At the end the lesson , students will be able to……</a:t>
            </a:r>
          </a:p>
          <a:p>
            <a:pPr marL="342900" indent="-342900"/>
            <a:r>
              <a:rPr lang="en-US" sz="2800" i="1" dirty="0" smtClean="0">
                <a:effectLst>
                  <a:outerShdw blurRad="38100" dist="38100" dir="2700000" algn="tl">
                    <a:srgbClr val="000000">
                      <a:alpha val="43137"/>
                    </a:srgbClr>
                  </a:outerShdw>
                </a:effectLst>
              </a:rPr>
              <a:t>1.    Define Assertive and Interrogative sentence</a:t>
            </a:r>
          </a:p>
          <a:p>
            <a:pPr marL="342900" indent="-342900"/>
            <a:r>
              <a:rPr lang="en-US" sz="2800" i="1" dirty="0" smtClean="0">
                <a:effectLst>
                  <a:outerShdw blurRad="38100" dist="38100" dir="2700000" algn="tl">
                    <a:srgbClr val="000000">
                      <a:alpha val="43137"/>
                    </a:srgbClr>
                  </a:outerShdw>
                </a:effectLst>
              </a:rPr>
              <a:t>2 .   Identify assertive and interrogative sentence</a:t>
            </a:r>
          </a:p>
          <a:p>
            <a:pPr marL="342900" indent="-342900"/>
            <a:r>
              <a:rPr lang="en-US" sz="2800" i="1" dirty="0" smtClean="0">
                <a:effectLst>
                  <a:outerShdw blurRad="38100" dist="38100" dir="2700000" algn="tl">
                    <a:srgbClr val="000000">
                      <a:alpha val="43137"/>
                    </a:srgbClr>
                  </a:outerShdw>
                </a:effectLst>
              </a:rPr>
              <a:t>3.    Know auxiliary verb</a:t>
            </a:r>
          </a:p>
          <a:p>
            <a:pPr marL="342900" indent="-342900"/>
            <a:r>
              <a:rPr lang="en-US" sz="2800" i="1" dirty="0" smtClean="0">
                <a:effectLst>
                  <a:outerShdw blurRad="38100" dist="38100" dir="2700000" algn="tl">
                    <a:srgbClr val="000000">
                      <a:alpha val="43137"/>
                    </a:srgbClr>
                  </a:outerShdw>
                </a:effectLst>
              </a:rPr>
              <a:t>4.   Change assertive to interrogative and vice versa</a:t>
            </a:r>
            <a:endParaRPr lang="en-US" sz="2800" i="1" dirty="0">
              <a:effectLst>
                <a:outerShdw blurRad="38100" dist="38100" dir="2700000" algn="tl">
                  <a:srgbClr val="000000">
                    <a:alpha val="43137"/>
                  </a:srgbClr>
                </a:outerShdw>
              </a:effectLst>
            </a:endParaRPr>
          </a:p>
        </p:txBody>
      </p:sp>
      <p:sp>
        <p:nvSpPr>
          <p:cNvPr id="10" name="Rectangle 9"/>
          <p:cNvSpPr/>
          <p:nvPr/>
        </p:nvSpPr>
        <p:spPr>
          <a:xfrm>
            <a:off x="8458200" y="6172200"/>
            <a:ext cx="228600" cy="228600"/>
          </a:xfrm>
          <a:prstGeom prst="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686800" y="6400800"/>
            <a:ext cx="228600" cy="228600"/>
          </a:xfrm>
          <a:prstGeom prst="rec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2. syntax (sentences)"/>
          <p:cNvPicPr>
            <a:picLocks noChangeAspect="1" noChangeArrowheads="1"/>
          </p:cNvPicPr>
          <p:nvPr/>
        </p:nvPicPr>
        <p:blipFill>
          <a:blip r:embed="rId3"/>
          <a:srcRect/>
          <a:stretch>
            <a:fillRect/>
          </a:stretch>
        </p:blipFill>
        <p:spPr bwMode="auto">
          <a:xfrm>
            <a:off x="4495800" y="1676400"/>
            <a:ext cx="4648200" cy="4343400"/>
          </a:xfrm>
          <a:prstGeom prst="rect">
            <a:avLst/>
          </a:prstGeom>
          <a:ln/>
        </p:spPr>
        <p:style>
          <a:lnRef idx="2">
            <a:schemeClr val="dk1"/>
          </a:lnRef>
          <a:fillRef idx="1">
            <a:schemeClr val="lt1"/>
          </a:fillRef>
          <a:effectRef idx="0">
            <a:schemeClr val="dk1"/>
          </a:effectRef>
          <a:fontRef idx="minor">
            <a:schemeClr val="dk1"/>
          </a:fontRef>
        </p:style>
      </p:pic>
      <p:sp>
        <p:nvSpPr>
          <p:cNvPr id="5" name="TextBox 4"/>
          <p:cNvSpPr txBox="1"/>
          <p:nvPr/>
        </p:nvSpPr>
        <p:spPr>
          <a:xfrm>
            <a:off x="533400" y="381000"/>
            <a:ext cx="81534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Definition of Assertive and Interrogative Sentences</a:t>
            </a:r>
            <a:endParaRPr lang="en-US" sz="2800" b="1" dirty="0">
              <a:effectLst>
                <a:outerShdw blurRad="38100" dist="38100" dir="2700000" algn="tl">
                  <a:srgbClr val="000000">
                    <a:alpha val="43137"/>
                  </a:srgbClr>
                </a:outerShdw>
              </a:effectLst>
            </a:endParaRPr>
          </a:p>
        </p:txBody>
      </p:sp>
      <p:sp>
        <p:nvSpPr>
          <p:cNvPr id="7" name="TextBox 6"/>
          <p:cNvSpPr txBox="1"/>
          <p:nvPr/>
        </p:nvSpPr>
        <p:spPr>
          <a:xfrm>
            <a:off x="457200" y="1676400"/>
            <a:ext cx="3657600" cy="4154984"/>
          </a:xfrm>
          <a:prstGeom prst="rect">
            <a:avLst/>
          </a:prstGeom>
          <a:noFill/>
          <a:ln>
            <a:solidFill>
              <a:schemeClr val="tx1"/>
            </a:solidFill>
          </a:ln>
        </p:spPr>
        <p:txBody>
          <a:bodyPr wrap="square" rtlCol="0">
            <a:spAutoFit/>
          </a:bodyPr>
          <a:lstStyle/>
          <a:p>
            <a:r>
              <a:rPr lang="en-US" sz="2400" b="1" u="sng" dirty="0" smtClean="0"/>
              <a:t>Definition of Assertive/Declarative Sentence: </a:t>
            </a:r>
          </a:p>
          <a:p>
            <a:endParaRPr lang="en-US" sz="2400" dirty="0" smtClean="0"/>
          </a:p>
          <a:p>
            <a:r>
              <a:rPr lang="en-US" sz="2400" dirty="0" smtClean="0"/>
              <a:t>The </a:t>
            </a:r>
            <a:r>
              <a:rPr lang="en-US" sz="2400" b="1" dirty="0" smtClean="0"/>
              <a:t>sentence</a:t>
            </a:r>
            <a:r>
              <a:rPr lang="en-US" sz="2400" dirty="0" smtClean="0"/>
              <a:t> which declares or asserts a statement, feeling, opinion, incident, event, history, or anything is called an </a:t>
            </a:r>
            <a:r>
              <a:rPr lang="en-US" sz="2400" b="1" dirty="0" smtClean="0">
                <a:effectLst>
                  <a:outerShdw blurRad="38100" dist="38100" dir="2700000" algn="tl">
                    <a:srgbClr val="000000">
                      <a:alpha val="43137"/>
                    </a:srgbClr>
                  </a:outerShdw>
                </a:effectLst>
              </a:rPr>
              <a:t>assertive sentence. </a:t>
            </a:r>
            <a:endParaRPr lang="en-US" sz="2400" b="1" dirty="0">
              <a:effectLst>
                <a:outerShdw blurRad="38100" dist="38100" dir="2700000" algn="tl">
                  <a:srgbClr val="000000">
                    <a:alpha val="43137"/>
                  </a:srgbClr>
                </a:outerShdw>
              </a:effectLst>
            </a:endParaRPr>
          </a:p>
        </p:txBody>
      </p:sp>
      <p:cxnSp>
        <p:nvCxnSpPr>
          <p:cNvPr id="9" name="Straight Connector 8"/>
          <p:cNvCxnSpPr/>
          <p:nvPr/>
        </p:nvCxnSpPr>
        <p:spPr>
          <a:xfrm>
            <a:off x="228600" y="838200"/>
            <a:ext cx="868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990600"/>
            <a:ext cx="868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914400"/>
            <a:ext cx="868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458200" y="6172200"/>
            <a:ext cx="228600" cy="228600"/>
          </a:xfrm>
          <a:prstGeom prst="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686800" y="6400800"/>
            <a:ext cx="228600" cy="228600"/>
          </a:xfrm>
          <a:prstGeom prst="rec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0-#ppt_w/2"/>
                                          </p:val>
                                        </p:tav>
                                        <p:tav tm="100000">
                                          <p:val>
                                            <p:strVal val="#ppt_x"/>
                                          </p:val>
                                        </p:tav>
                                      </p:tavLst>
                                    </p:anim>
                                    <p:anim calcmode="lin" valueType="num">
                                      <p:cBhvr additive="base">
                                        <p:cTn id="1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lish Grammar A To Z: What is Interrogative Sentence?"/>
          <p:cNvPicPr>
            <a:picLocks noChangeAspect="1" noChangeArrowheads="1"/>
          </p:cNvPicPr>
          <p:nvPr/>
        </p:nvPicPr>
        <p:blipFill>
          <a:blip r:embed="rId3"/>
          <a:srcRect/>
          <a:stretch>
            <a:fillRect/>
          </a:stretch>
        </p:blipFill>
        <p:spPr bwMode="auto">
          <a:xfrm>
            <a:off x="4038600" y="1219200"/>
            <a:ext cx="4876800" cy="4267200"/>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10" name="TextBox 9"/>
          <p:cNvSpPr txBox="1"/>
          <p:nvPr/>
        </p:nvSpPr>
        <p:spPr>
          <a:xfrm>
            <a:off x="381000" y="381000"/>
            <a:ext cx="86106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How to identify Assertive and Interrogative Sentences</a:t>
            </a:r>
            <a:endParaRPr lang="en-US" sz="2800" b="1" dirty="0">
              <a:effectLst>
                <a:outerShdw blurRad="38100" dist="38100" dir="2700000" algn="tl">
                  <a:srgbClr val="000000">
                    <a:alpha val="43137"/>
                  </a:srgbClr>
                </a:outerShdw>
              </a:effectLst>
            </a:endParaRPr>
          </a:p>
        </p:txBody>
      </p:sp>
      <p:cxnSp>
        <p:nvCxnSpPr>
          <p:cNvPr id="11" name="Straight Connector 10"/>
          <p:cNvCxnSpPr/>
          <p:nvPr/>
        </p:nvCxnSpPr>
        <p:spPr>
          <a:xfrm>
            <a:off x="228600" y="838200"/>
            <a:ext cx="868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914400"/>
            <a:ext cx="868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 y="990600"/>
            <a:ext cx="868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 y="1219200"/>
            <a:ext cx="3657600" cy="1938992"/>
          </a:xfrm>
          <a:prstGeom prst="rect">
            <a:avLst/>
          </a:prstGeom>
          <a:noFill/>
          <a:ln>
            <a:solidFill>
              <a:schemeClr val="tx1"/>
            </a:solidFill>
          </a:ln>
        </p:spPr>
        <p:txBody>
          <a:bodyPr wrap="square" rtlCol="0">
            <a:spAutoFit/>
          </a:bodyPr>
          <a:lstStyle/>
          <a:p>
            <a:r>
              <a:rPr lang="en-US" sz="2400" dirty="0" smtClean="0"/>
              <a:t>An </a:t>
            </a:r>
            <a:r>
              <a:rPr lang="en-US" sz="2400" b="1" dirty="0" smtClean="0"/>
              <a:t>assertive sentence</a:t>
            </a:r>
            <a:r>
              <a:rPr lang="en-US" sz="2400" dirty="0" smtClean="0"/>
              <a:t> ends with a p full stop (.). </a:t>
            </a:r>
            <a:r>
              <a:rPr lang="en-US" sz="2400" b="1" dirty="0" smtClean="0"/>
              <a:t>Assertive sentences</a:t>
            </a:r>
            <a:r>
              <a:rPr lang="en-US" sz="2400" dirty="0" smtClean="0"/>
              <a:t> can be either affirmative or negative.</a:t>
            </a:r>
            <a:endParaRPr lang="en-US" sz="2400" dirty="0"/>
          </a:p>
        </p:txBody>
      </p:sp>
      <p:sp>
        <p:nvSpPr>
          <p:cNvPr id="15" name="Rectangle 14"/>
          <p:cNvSpPr/>
          <p:nvPr/>
        </p:nvSpPr>
        <p:spPr>
          <a:xfrm>
            <a:off x="8458200" y="6172200"/>
            <a:ext cx="228600" cy="228600"/>
          </a:xfrm>
          <a:prstGeom prst="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686800" y="6400800"/>
            <a:ext cx="228600" cy="228600"/>
          </a:xfrm>
          <a:prstGeom prst="rec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strips(downLeft)">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JALLA Wall clock - IKEA Ireland"/>
          <p:cNvPicPr>
            <a:picLocks noChangeAspect="1" noChangeArrowheads="1"/>
          </p:cNvPicPr>
          <p:nvPr/>
        </p:nvPicPr>
        <p:blipFill>
          <a:blip r:embed="rId3"/>
          <a:stretch>
            <a:fillRect/>
          </a:stretch>
        </p:blipFill>
        <p:spPr bwMode="auto">
          <a:xfrm>
            <a:off x="5943600" y="1143000"/>
            <a:ext cx="2327715" cy="236220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5" name="TextBox 4"/>
          <p:cNvSpPr txBox="1"/>
          <p:nvPr/>
        </p:nvSpPr>
        <p:spPr>
          <a:xfrm>
            <a:off x="304800" y="1905000"/>
            <a:ext cx="5257800" cy="769441"/>
          </a:xfrm>
          <a:prstGeom prst="rect">
            <a:avLst/>
          </a:prstGeom>
          <a:noFill/>
        </p:spPr>
        <p:txBody>
          <a:bodyPr wrap="square" rtlCol="0">
            <a:spAutoFit/>
          </a:bodyPr>
          <a:lstStyle/>
          <a:p>
            <a:pPr algn="ctr"/>
            <a:r>
              <a:rPr lang="en-US" sz="4400" b="1" i="1" u="sng" dirty="0" smtClean="0">
                <a:ln w="17780" cmpd="sng">
                  <a:solidFill>
                    <a:sysClr val="windowText" lastClr="000000"/>
                  </a:solidFill>
                  <a:prstDash val="solid"/>
                  <a:miter lim="800000"/>
                </a:ln>
                <a:effectLst>
                  <a:outerShdw blurRad="38100" dist="38100" dir="2700000" algn="tl">
                    <a:srgbClr val="000000">
                      <a:alpha val="43137"/>
                    </a:srgbClr>
                  </a:outerShdw>
                </a:effectLst>
              </a:rPr>
              <a:t>Individual Work</a:t>
            </a:r>
            <a:endParaRPr lang="en-US" sz="4400" b="1" i="1" u="sng" dirty="0">
              <a:ln w="17780" cmpd="sng">
                <a:solidFill>
                  <a:sysClr val="windowText" lastClr="000000"/>
                </a:solidFill>
                <a:prstDash val="solid"/>
                <a:miter lim="800000"/>
              </a:ln>
              <a:effectLst>
                <a:outerShdw blurRad="38100" dist="38100" dir="2700000" algn="tl">
                  <a:srgbClr val="000000">
                    <a:alpha val="43137"/>
                  </a:srgbClr>
                </a:outerShdw>
              </a:effectLst>
            </a:endParaRPr>
          </a:p>
        </p:txBody>
      </p:sp>
      <p:sp>
        <p:nvSpPr>
          <p:cNvPr id="7" name="TextBox 6"/>
          <p:cNvSpPr txBox="1"/>
          <p:nvPr/>
        </p:nvSpPr>
        <p:spPr>
          <a:xfrm>
            <a:off x="1371600" y="3962400"/>
            <a:ext cx="6629400" cy="1077218"/>
          </a:xfrm>
          <a:prstGeom prst="rect">
            <a:avLst/>
          </a:prstGeom>
          <a:noFill/>
        </p:spPr>
        <p:txBody>
          <a:bodyPr wrap="square" rtlCol="0">
            <a:spAutoFit/>
          </a:bodyPr>
          <a:lstStyle/>
          <a:p>
            <a:pPr algn="ctr"/>
            <a:r>
              <a:rPr lang="en-US" sz="3200" dirty="0" smtClean="0"/>
              <a:t>What is Assertive Sentence? How do you identify it?</a:t>
            </a:r>
            <a:endParaRPr lang="en-US" sz="3200" dirty="0"/>
          </a:p>
        </p:txBody>
      </p:sp>
      <p:sp>
        <p:nvSpPr>
          <p:cNvPr id="8" name="Rectangle 7"/>
          <p:cNvSpPr/>
          <p:nvPr/>
        </p:nvSpPr>
        <p:spPr>
          <a:xfrm>
            <a:off x="8458200" y="6172200"/>
            <a:ext cx="228600" cy="228600"/>
          </a:xfrm>
          <a:prstGeom prst="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686800" y="6400800"/>
            <a:ext cx="228600" cy="228600"/>
          </a:xfrm>
          <a:prstGeom prst="rec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4)">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371600"/>
            <a:ext cx="6553200" cy="523220"/>
          </a:xfrm>
          <a:prstGeom prst="rect">
            <a:avLst/>
          </a:prstGeom>
          <a:noFill/>
        </p:spPr>
        <p:txBody>
          <a:bodyPr wrap="square" rtlCol="0">
            <a:spAutoFit/>
          </a:bodyPr>
          <a:lstStyle/>
          <a:p>
            <a:r>
              <a:rPr lang="en-US" sz="2800" b="1" dirty="0" smtClean="0"/>
              <a:t>Auxiliary /helping verbs are two types:</a:t>
            </a:r>
            <a:endParaRPr lang="en-US" sz="2800" b="1" dirty="0"/>
          </a:p>
        </p:txBody>
      </p:sp>
      <p:sp>
        <p:nvSpPr>
          <p:cNvPr id="5" name="TextBox 4"/>
          <p:cNvSpPr txBox="1"/>
          <p:nvPr/>
        </p:nvSpPr>
        <p:spPr>
          <a:xfrm>
            <a:off x="914400" y="2209800"/>
            <a:ext cx="6705600" cy="3785652"/>
          </a:xfrm>
          <a:prstGeom prst="rect">
            <a:avLst/>
          </a:prstGeom>
          <a:noFill/>
        </p:spPr>
        <p:txBody>
          <a:bodyPr wrap="square" rtlCol="0">
            <a:spAutoFit/>
          </a:bodyPr>
          <a:lstStyle/>
          <a:p>
            <a:r>
              <a:rPr lang="en-US" sz="2400" b="1" dirty="0" smtClean="0"/>
              <a:t>1.Primary Auxiliary:</a:t>
            </a:r>
          </a:p>
          <a:p>
            <a:endParaRPr lang="en-US" sz="2400" dirty="0" smtClean="0"/>
          </a:p>
          <a:p>
            <a:r>
              <a:rPr lang="en-US" sz="2400" b="1" dirty="0" smtClean="0"/>
              <a:t>    a) Be verb: </a:t>
            </a:r>
            <a:r>
              <a:rPr lang="en-US" sz="2400" dirty="0" smtClean="0"/>
              <a:t>am, is are                         </a:t>
            </a:r>
            <a:r>
              <a:rPr lang="en-US" sz="2400" b="1" dirty="0" smtClean="0"/>
              <a:t>present</a:t>
            </a:r>
          </a:p>
          <a:p>
            <a:r>
              <a:rPr lang="en-US" sz="2400" dirty="0" smtClean="0"/>
              <a:t>                        was, were                      </a:t>
            </a:r>
            <a:r>
              <a:rPr lang="en-US" sz="2400" b="1" dirty="0" smtClean="0"/>
              <a:t>past</a:t>
            </a:r>
          </a:p>
          <a:p>
            <a:endParaRPr lang="en-US" sz="2400" dirty="0" smtClean="0"/>
          </a:p>
          <a:p>
            <a:r>
              <a:rPr lang="en-US" sz="2400" b="1" dirty="0" smtClean="0"/>
              <a:t>    b) Have verb: </a:t>
            </a:r>
            <a:r>
              <a:rPr lang="en-US" sz="2400" dirty="0" smtClean="0"/>
              <a:t>have, has                       </a:t>
            </a:r>
            <a:r>
              <a:rPr lang="en-US" sz="2400" b="1" dirty="0" smtClean="0"/>
              <a:t>present</a:t>
            </a:r>
          </a:p>
          <a:p>
            <a:r>
              <a:rPr lang="en-US" sz="2400" dirty="0" smtClean="0"/>
              <a:t>                            had                      </a:t>
            </a:r>
            <a:r>
              <a:rPr lang="en-US" sz="2400" b="1" dirty="0" smtClean="0"/>
              <a:t>past</a:t>
            </a:r>
          </a:p>
          <a:p>
            <a:endParaRPr lang="en-US" sz="2400" dirty="0" smtClean="0"/>
          </a:p>
          <a:p>
            <a:r>
              <a:rPr lang="en-US" sz="2400" b="1" dirty="0" smtClean="0"/>
              <a:t>    c) Do verb:  </a:t>
            </a:r>
            <a:r>
              <a:rPr lang="en-US" sz="2400" dirty="0" smtClean="0"/>
              <a:t>do, does                    </a:t>
            </a:r>
            <a:r>
              <a:rPr lang="en-US" sz="2400" b="1" dirty="0" smtClean="0"/>
              <a:t>present</a:t>
            </a:r>
          </a:p>
          <a:p>
            <a:r>
              <a:rPr lang="en-US" sz="2400" dirty="0" smtClean="0"/>
              <a:t>                        did                    </a:t>
            </a:r>
            <a:r>
              <a:rPr lang="en-US" sz="2400" b="1" dirty="0" smtClean="0"/>
              <a:t>past</a:t>
            </a:r>
            <a:endParaRPr lang="en-US" sz="2400" b="1" dirty="0"/>
          </a:p>
        </p:txBody>
      </p:sp>
      <p:sp>
        <p:nvSpPr>
          <p:cNvPr id="6" name="Right Arrow 5"/>
          <p:cNvSpPr/>
          <p:nvPr/>
        </p:nvSpPr>
        <p:spPr>
          <a:xfrm flipV="1">
            <a:off x="4343400" y="3124200"/>
            <a:ext cx="12192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7" name="Right Arrow 6"/>
          <p:cNvSpPr/>
          <p:nvPr/>
        </p:nvSpPr>
        <p:spPr>
          <a:xfrm>
            <a:off x="3505200" y="5715000"/>
            <a:ext cx="11430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 </a:t>
            </a:r>
            <a:endParaRPr lang="en-US" sz="2400" dirty="0"/>
          </a:p>
        </p:txBody>
      </p:sp>
      <p:sp>
        <p:nvSpPr>
          <p:cNvPr id="8" name="Right Arrow 7"/>
          <p:cNvSpPr/>
          <p:nvPr/>
        </p:nvSpPr>
        <p:spPr>
          <a:xfrm>
            <a:off x="4648200" y="4267200"/>
            <a:ext cx="11430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9" name="Right Arrow 8"/>
          <p:cNvSpPr/>
          <p:nvPr/>
        </p:nvSpPr>
        <p:spPr>
          <a:xfrm>
            <a:off x="4343400" y="3505200"/>
            <a:ext cx="11430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0" name="Right Arrow 9"/>
          <p:cNvSpPr/>
          <p:nvPr/>
        </p:nvSpPr>
        <p:spPr>
          <a:xfrm flipV="1">
            <a:off x="4114800" y="4648200"/>
            <a:ext cx="9906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Right Arrow 10"/>
          <p:cNvSpPr/>
          <p:nvPr/>
        </p:nvSpPr>
        <p:spPr>
          <a:xfrm>
            <a:off x="4114800" y="5334000"/>
            <a:ext cx="9906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TextBox 11"/>
          <p:cNvSpPr txBox="1"/>
          <p:nvPr/>
        </p:nvSpPr>
        <p:spPr>
          <a:xfrm>
            <a:off x="609600" y="5943600"/>
            <a:ext cx="7543800" cy="707886"/>
          </a:xfrm>
          <a:prstGeom prst="rect">
            <a:avLst/>
          </a:prstGeom>
          <a:solidFill>
            <a:schemeClr val="accent6">
              <a:lumMod val="40000"/>
              <a:lumOff val="60000"/>
            </a:schemeClr>
          </a:solidFill>
        </p:spPr>
        <p:txBody>
          <a:bodyPr wrap="square" rtlCol="0">
            <a:spAutoFit/>
          </a:bodyPr>
          <a:lstStyle/>
          <a:p>
            <a:r>
              <a:rPr lang="en-US" sz="2000" b="1" dirty="0" smtClean="0"/>
              <a:t>2. Model Auxiliary:  will, would, shall. should. can. could,  may,  might,  need,   must. used to, ought to, dare</a:t>
            </a:r>
            <a:endParaRPr lang="en-US" sz="2000" b="1" dirty="0"/>
          </a:p>
        </p:txBody>
      </p:sp>
      <p:sp>
        <p:nvSpPr>
          <p:cNvPr id="13" name="TextBox 12"/>
          <p:cNvSpPr txBox="1"/>
          <p:nvPr/>
        </p:nvSpPr>
        <p:spPr>
          <a:xfrm>
            <a:off x="685800" y="457200"/>
            <a:ext cx="7848600" cy="707886"/>
          </a:xfrm>
          <a:prstGeom prst="rect">
            <a:avLst/>
          </a:prstGeom>
          <a:noFill/>
        </p:spPr>
        <p:txBody>
          <a:bodyPr wrap="square" rtlCol="0">
            <a:spAutoFit/>
          </a:bodyPr>
          <a:lstStyle/>
          <a:p>
            <a:pPr algn="ctr"/>
            <a:r>
              <a:rPr lang="en-US" sz="4000" b="1" u="sng" dirty="0" smtClean="0">
                <a:effectLst>
                  <a:outerShdw blurRad="38100" dist="38100" dir="2700000" algn="tl">
                    <a:srgbClr val="000000">
                      <a:alpha val="43137"/>
                    </a:srgbClr>
                  </a:outerShdw>
                </a:effectLst>
              </a:rPr>
              <a:t>Let’s know auxiliary verbs</a:t>
            </a:r>
            <a:endParaRPr lang="en-US" sz="4000" b="1" u="sng" dirty="0">
              <a:effectLst>
                <a:outerShdw blurRad="38100" dist="38100" dir="2700000" algn="tl">
                  <a:srgbClr val="000000">
                    <a:alpha val="43137"/>
                  </a:srgbClr>
                </a:outerShdw>
              </a:effectLst>
            </a:endParaRPr>
          </a:p>
        </p:txBody>
      </p:sp>
      <p:sp>
        <p:nvSpPr>
          <p:cNvPr id="14" name="Rectangle 13"/>
          <p:cNvSpPr/>
          <p:nvPr/>
        </p:nvSpPr>
        <p:spPr>
          <a:xfrm>
            <a:off x="8458200" y="6172200"/>
            <a:ext cx="228600" cy="228600"/>
          </a:xfrm>
          <a:prstGeom prst="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686800" y="6400800"/>
            <a:ext cx="228600" cy="228600"/>
          </a:xfrm>
          <a:prstGeom prst="rec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pli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1167</TotalTime>
  <Words>1675</Words>
  <Application>Microsoft Office PowerPoint</Application>
  <PresentationFormat>On-screen Show (4:3)</PresentationFormat>
  <Paragraphs>216</Paragraphs>
  <Slides>29</Slides>
  <Notes>17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Parvin Akter</dc:creator>
  <cp:lastModifiedBy>Parvin Akter</cp:lastModifiedBy>
  <cp:revision>164</cp:revision>
  <dcterms:created xsi:type="dcterms:W3CDTF">2020-08-25T13:52:48Z</dcterms:created>
  <dcterms:modified xsi:type="dcterms:W3CDTF">2020-09-16T07:37:00Z</dcterms:modified>
</cp:coreProperties>
</file>