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6" r:id="rId3"/>
    <p:sldId id="287" r:id="rId4"/>
    <p:sldId id="258" r:id="rId5"/>
    <p:sldId id="262" r:id="rId6"/>
    <p:sldId id="259" r:id="rId7"/>
    <p:sldId id="263" r:id="rId8"/>
    <p:sldId id="261" r:id="rId9"/>
    <p:sldId id="260" r:id="rId10"/>
    <p:sldId id="269" r:id="rId11"/>
    <p:sldId id="278" r:id="rId12"/>
    <p:sldId id="279" r:id="rId13"/>
    <p:sldId id="280" r:id="rId14"/>
    <p:sldId id="281" r:id="rId15"/>
    <p:sldId id="282" r:id="rId16"/>
    <p:sldId id="266" r:id="rId17"/>
    <p:sldId id="273" r:id="rId18"/>
    <p:sldId id="264" r:id="rId19"/>
    <p:sldId id="283" r:id="rId20"/>
    <p:sldId id="284" r:id="rId21"/>
    <p:sldId id="285" r:id="rId22"/>
    <p:sldId id="267" r:id="rId23"/>
    <p:sldId id="286" r:id="rId24"/>
    <p:sldId id="270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94660"/>
  </p:normalViewPr>
  <p:slideViewPr>
    <p:cSldViewPr>
      <p:cViewPr varScale="1">
        <p:scale>
          <a:sx n="50" d="100"/>
          <a:sy n="50" d="100"/>
        </p:scale>
        <p:origin x="-100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" name="Picture 3" descr="bhdayj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971800" y="1524000"/>
            <a:ext cx="6019800" cy="381000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2514600"/>
            <a:ext cx="5105400" cy="21207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1CC8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ফুলেল শুভেচ্ছা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01CC8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58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FF0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038600"/>
            <a:ext cx="8458200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 মুক্তিযুদ্ধের ডাক দিলেন বঙ্গবন্ধু।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আমাদের মহান নেতা। তার নাম শেখ মুজিবুর রহমান।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আমাদের জাতির জনক।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507992" cy="33528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3632"/>
            <a:ext cx="4419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FF0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733800"/>
            <a:ext cx="8686800" cy="2438400"/>
          </a:xfrm>
          <a:prstGeom prst="rect">
            <a:avLst/>
          </a:prstGeom>
          <a:gradFill>
            <a:gsLst>
              <a:gs pos="20000">
                <a:srgbClr val="FFFF00"/>
              </a:gs>
              <a:gs pos="100000">
                <a:srgbClr val="0070C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 সেনারা ছিল দানবের মত। তারা লাখ লাখ বাঙ্গালিকে মেরে ফেলল। পুড়িয়ে দিল হাজার হাজার ঘরবাড়ি।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11" y="381000"/>
            <a:ext cx="4029293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4193033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11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FF0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191000"/>
            <a:ext cx="8534400" cy="2484120"/>
          </a:xfrm>
          <a:prstGeom prst="rect">
            <a:avLst/>
          </a:prstGeom>
          <a:gradFill>
            <a:gsLst>
              <a:gs pos="41000">
                <a:srgbClr val="FFFF00"/>
              </a:gs>
              <a:gs pos="100000">
                <a:srgbClr val="0070C0"/>
              </a:gs>
              <a:gs pos="84000">
                <a:srgbClr val="00B0F0"/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ডাকে বাঙালিরা সাড়া দিল। পাকিস্তানী সেনাদের বিরুদ্ধে যুদ্ধ শুরু হলো। যারা মুক্তিযুদ্ধো করেছিল তারা মুক্তিযোদ্ধা।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34381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FF0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733800"/>
            <a:ext cx="8839200" cy="2590800"/>
          </a:xfrm>
          <a:prstGeom prst="rect">
            <a:avLst/>
          </a:prstGeom>
          <a:gradFill>
            <a:gsLst>
              <a:gs pos="41000">
                <a:srgbClr val="FFFF00"/>
              </a:gs>
              <a:gs pos="100000">
                <a:srgbClr val="0070C0"/>
              </a:gs>
              <a:gs pos="84000">
                <a:srgbClr val="00B0F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ছিল সাহস ও ভালবাসা। তাদের অনেকে জীবন দিলেন। নয় মাস যুদ্ধ চলল। শেষে হার মানল পাকিস্থানি সেনারা।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9" y="381000"/>
            <a:ext cx="4029293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428" y="381000"/>
            <a:ext cx="4193033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07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150" y="3124200"/>
            <a:ext cx="7897368" cy="3429000"/>
          </a:xfrm>
          <a:prstGeom prst="rect">
            <a:avLst/>
          </a:prstGeom>
          <a:gradFill>
            <a:gsLst>
              <a:gs pos="41000">
                <a:srgbClr val="00B050"/>
              </a:gs>
              <a:gs pos="100000">
                <a:srgbClr val="0070C0"/>
              </a:gs>
              <a:gs pos="84000">
                <a:srgbClr val="00B0F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বিজয় হলো। স্বাধীন দেশে উরল লাল সবুজের পতাকা। আমরা আমাদের দেশকে ভালবাসি। ভালবাসি মুক্তিযোদ্ধাদের।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38100"/>
            <a:ext cx="4572000" cy="5860542"/>
            <a:chOff x="27432" y="0"/>
            <a:chExt cx="4572000" cy="5860542"/>
          </a:xfrm>
        </p:grpSpPr>
        <p:sp>
          <p:nvSpPr>
            <p:cNvPr id="3" name="Rectangle 2"/>
            <p:cNvSpPr/>
            <p:nvPr/>
          </p:nvSpPr>
          <p:spPr>
            <a:xfrm>
              <a:off x="713232" y="200406"/>
              <a:ext cx="3886200" cy="27241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551432" y="325391"/>
              <a:ext cx="1676400" cy="20162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7432" y="5098542"/>
              <a:ext cx="1066800" cy="762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19050"/>
              <a:ext cx="173736" cy="54032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457200" y="2908110"/>
              <a:ext cx="228600" cy="216090"/>
            </a:xfrm>
            <a:prstGeom prst="line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84632" y="0"/>
              <a:ext cx="228600" cy="200406"/>
            </a:xfrm>
            <a:prstGeom prst="line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8506"/>
            <a:ext cx="1545486" cy="2707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0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096000" cy="1323439"/>
          </a:xfrm>
          <a:prstGeom prst="rect">
            <a:avLst/>
          </a:prstGeom>
          <a:gradFill>
            <a:gsLst>
              <a:gs pos="41000">
                <a:srgbClr val="00B050"/>
              </a:gs>
              <a:gs pos="100000">
                <a:srgbClr val="0070C0"/>
              </a:gs>
              <a:gs pos="84000">
                <a:srgbClr val="00B0F0"/>
              </a:gs>
            </a:gsLst>
            <a:lin ang="162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 শিখি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23525"/>
              </p:ext>
            </p:extLst>
          </p:nvPr>
        </p:nvGraphicFramePr>
        <p:xfrm>
          <a:off x="457200" y="2392680"/>
          <a:ext cx="84582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56422"/>
                <a:gridCol w="2072678"/>
                <a:gridCol w="2114550"/>
              </a:tblGrid>
              <a:tr h="1005840">
                <a:tc>
                  <a:txBody>
                    <a:bodyPr/>
                    <a:lstStyle/>
                    <a:p>
                      <a:r>
                        <a:rPr lang="bn-BD" sz="4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</a:t>
                      </a:r>
                      <a:r>
                        <a:rPr lang="bn-BD" sz="48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দ্ধ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দ্ধ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মু</a:t>
                      </a:r>
                      <a:r>
                        <a:rPr lang="bn-BD" sz="4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ক্তি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ক্ত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পাকি</a:t>
                      </a:r>
                      <a:r>
                        <a:rPr lang="bn-BD" sz="4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স্তা</a:t>
                      </a:r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নি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স্ত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41000">
                          <a:srgbClr val="00B050"/>
                        </a:gs>
                        <a:gs pos="100000">
                          <a:srgbClr val="0070C0"/>
                        </a:gs>
                        <a:gs pos="84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99" y="1371600"/>
            <a:ext cx="3649301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66589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95400" y="228600"/>
            <a:ext cx="6781800" cy="99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055" y="76200"/>
            <a:ext cx="7086599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সরব পাঠ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5" y="12954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162800" cy="5239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228600"/>
            <a:ext cx="7162800" cy="990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04404"/>
            <a:ext cx="35052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দলগত কাজ 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120396" y="3962400"/>
            <a:ext cx="8839200" cy="2514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 smtClean="0"/>
              <a:t>লাল দল --- ১ম ৫ লাইন পড়। </a:t>
            </a:r>
          </a:p>
          <a:p>
            <a:r>
              <a:rPr lang="bn-IN" sz="6000" dirty="0" smtClean="0"/>
              <a:t>নীল দল ----- ২য় ৪ লাইন পড় । </a:t>
            </a:r>
          </a:p>
          <a:p>
            <a:r>
              <a:rPr lang="bn-IN" sz="6000" dirty="0" smtClean="0"/>
              <a:t>সবুজ দল ----- শেষ ৫ লাইন পড়।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1066800"/>
            <a:ext cx="5257800" cy="279960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376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060" y="3389731"/>
            <a:ext cx="9027941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                  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জালাল উদ্দিন 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কাচুয়া সরকারি প্রাথমিক বিদ্যালয় ।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 ,হবিগঞ্জ 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7" y="344656"/>
            <a:ext cx="1911053" cy="229573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3866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0" y="152400"/>
            <a:ext cx="350520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একক কাজ 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914400" y="4343400"/>
            <a:ext cx="6934200" cy="228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গল্পটি  পড় এবং ১টি করে যুক্তবর্ণ বাছাই করো।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80897"/>
            <a:ext cx="2819400" cy="106182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endParaRPr lang="bn-BD" sz="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95" y="3200400"/>
            <a:ext cx="2375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ক্তি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4953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</a:rPr>
              <a:t>স্বা</a:t>
            </a:r>
            <a:r>
              <a:rPr lang="bn-BD" sz="7200" dirty="0" smtClean="0"/>
              <a:t>ধীন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3195873"/>
            <a:ext cx="990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ক্ত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8765" y="3177012"/>
            <a:ext cx="1143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4222" y="3177011"/>
            <a:ext cx="109132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4747788"/>
            <a:ext cx="101511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8742" y="4724400"/>
            <a:ext cx="1066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2537" y="4730137"/>
            <a:ext cx="10803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1300" y="1524000"/>
            <a:ext cx="28194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যুক্তবর্ণ লিখি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00" y="533400"/>
            <a:ext cx="51816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বাক্য তৈরী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352800"/>
            <a:ext cx="81534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= বঙ্গবন্ধু স্বাধীনতার ডাকদেন।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 = আমাদের পতাকার রং লাল ও সবুজ।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10000" y="1371600"/>
            <a:ext cx="1143000" cy="16764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715000" cy="11079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অল্পকথায় উত্তর বলি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590800"/>
            <a:ext cx="5791200" cy="313932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ক।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নাম কী?</a:t>
            </a:r>
          </a:p>
          <a:p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খ।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 মুক্তিযুদ্ধের ডাক দেন?</a:t>
            </a:r>
          </a:p>
          <a:p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গ।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জনকের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0" y="3276600"/>
            <a:ext cx="3279184" cy="5834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0" y="4343400"/>
            <a:ext cx="3200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25400" y="2477618"/>
            <a:ext cx="1752600" cy="5203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642"/>
            <a:ext cx="9144000" cy="5058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657600"/>
            <a:ext cx="8153400" cy="1600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600" b="1" dirty="0" smtClean="0">
                <a:ln w="10160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600" b="1" dirty="0">
              <a:ln w="10160">
                <a:solidFill>
                  <a:srgbClr val="FF00FF"/>
                </a:solidFill>
                <a:prstDash val="solid"/>
              </a:ln>
              <a:solidFill>
                <a:srgbClr val="FF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55">
              <a:srgbClr val="FF00FF"/>
            </a:gs>
            <a:gs pos="100000">
              <a:srgbClr val="00B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9889"/>
            <a:ext cx="8077200" cy="56323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ণীঃ </a:t>
            </a:r>
            <a:r>
              <a:rPr lang="bn-BD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</a:t>
            </a:r>
            <a:r>
              <a:rPr lang="bn-BD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60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60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60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ভালবাসি মুক্তিযোদ্ধাদের। </a:t>
            </a:r>
            <a:endParaRPr lang="bn-BD" sz="60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gradFill>
            <a:gsLst>
              <a:gs pos="10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২.২.১ গল্প</a:t>
            </a:r>
            <a:r>
              <a:rPr lang="bn-IN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শুনে বুঝতে </a:t>
            </a:r>
            <a:r>
              <a:rPr lang="bn-IN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	    </a:t>
            </a: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IN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7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২.৪.১ গল্প</a:t>
            </a:r>
            <a:r>
              <a:rPr lang="bn-IN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 বলতে পারবে।</a:t>
            </a:r>
          </a:p>
          <a:p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২.৪.১ গল্প কথা পড়তে পারবে।</a:t>
            </a:r>
          </a:p>
          <a:p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IN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৩.১</a:t>
            </a: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 শব্দ লিখতে 	  	    		</a:t>
            </a: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100000">
              <a:srgbClr val="7030A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52400" y="457199"/>
            <a:ext cx="3962400" cy="2443681"/>
          </a:xfrm>
          <a:prstGeom prst="wedgeEllipseCallout">
            <a:avLst>
              <a:gd name="adj1" fmla="val 77529"/>
              <a:gd name="adj2" fmla="val 8681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831">
              <a:srgbClr val="FFFF00"/>
            </a:gs>
            <a:gs pos="60000">
              <a:srgbClr val="0070C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76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1" y="4043127"/>
            <a:ext cx="3961943" cy="2620722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22" y="4043127"/>
            <a:ext cx="4039445" cy="2620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4020" y="99924"/>
            <a:ext cx="5559896" cy="1015663"/>
          </a:xfrm>
          <a:prstGeom prst="rect">
            <a:avLst/>
          </a:prstGeom>
          <a:gradFill>
            <a:gsLst>
              <a:gs pos="87651">
                <a:srgbClr val="2887A2"/>
              </a:gs>
              <a:gs pos="75352">
                <a:srgbClr val="509D84"/>
              </a:gs>
              <a:gs pos="21000">
                <a:srgbClr val="FFFF00"/>
              </a:gs>
              <a:gs pos="100000">
                <a:srgbClr val="0070C0"/>
              </a:gs>
            </a:gsLst>
            <a:lin ang="16200000" scaled="1"/>
          </a:gra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60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1210984"/>
            <a:ext cx="3961944" cy="2667000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23" y="1195895"/>
            <a:ext cx="4039445" cy="266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831">
              <a:srgbClr val="FFFF00"/>
            </a:gs>
            <a:gs pos="60000">
              <a:srgbClr val="0070C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913" y="1371598"/>
            <a:ext cx="4724400" cy="4001095"/>
          </a:xfrm>
          <a:prstGeom prst="rect">
            <a:avLst/>
          </a:prstGeom>
          <a:gradFill>
            <a:gsLst>
              <a:gs pos="18831">
                <a:srgbClr val="FFFF00"/>
              </a:gs>
              <a:gs pos="60000">
                <a:srgbClr val="0070C0"/>
              </a:gs>
              <a:gs pos="100000">
                <a:srgbClr val="0070C0"/>
              </a:gs>
              <a:gs pos="84000">
                <a:srgbClr val="00B0F0"/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 কথা</a:t>
            </a:r>
          </a:p>
          <a:p>
            <a:r>
              <a:rPr lang="bn-BD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পাঠ্যংশ</a:t>
            </a:r>
            <a:r>
              <a:rPr lang="bn-IN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দেশ...জাতির জনক</a:t>
            </a:r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599"/>
            <a:ext cx="3553044" cy="40010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831">
              <a:srgbClr val="FFFF00"/>
            </a:gs>
            <a:gs pos="60000">
              <a:srgbClr val="0070C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8311" y="4606498"/>
            <a:ext cx="2827226" cy="1200329"/>
          </a:xfrm>
          <a:prstGeom prst="rect">
            <a:avLst/>
          </a:prstGeom>
          <a:gradFill>
            <a:gsLst>
              <a:gs pos="18831">
                <a:srgbClr val="FFFF00"/>
              </a:gs>
              <a:gs pos="60000">
                <a:srgbClr val="0070C0"/>
              </a:gs>
              <a:gs pos="100000">
                <a:srgbClr val="0070C0"/>
              </a:gs>
              <a:gs pos="84000">
                <a:srgbClr val="00B0F0"/>
              </a:gs>
            </a:gsLst>
            <a:lin ang="162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দেশ বাংলাদেশ।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1" y="4606499"/>
            <a:ext cx="4267200" cy="1200329"/>
          </a:xfrm>
          <a:prstGeom prst="rect">
            <a:avLst/>
          </a:prstGeom>
          <a:gradFill>
            <a:gsLst>
              <a:gs pos="18831">
                <a:srgbClr val="FFFF00"/>
              </a:gs>
              <a:gs pos="60000">
                <a:srgbClr val="0070C0"/>
              </a:gs>
              <a:gs pos="100000">
                <a:srgbClr val="0070C0"/>
              </a:gs>
              <a:gs pos="84000">
                <a:srgbClr val="00B0F0"/>
              </a:gs>
            </a:gsLst>
            <a:lin ang="162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দেশ যুদ্ধ করে স্বাধীন হয়েছে।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এক বিরাট ঘটনা।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7352"/>
            <a:ext cx="4038600" cy="21336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269027"/>
            <a:ext cx="4038600" cy="2099310"/>
          </a:xfrm>
          <a:prstGeom prst="rect">
            <a:avLst/>
          </a:prstGeom>
        </p:spPr>
      </p:pic>
      <p:pic>
        <p:nvPicPr>
          <p:cNvPr id="7" name="Picture 6" descr="l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1" y="409145"/>
            <a:ext cx="2844108" cy="3719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831">
              <a:srgbClr val="FFFF00"/>
            </a:gs>
            <a:gs pos="60000">
              <a:srgbClr val="0070C0"/>
            </a:gs>
            <a:gs pos="100000">
              <a:srgbClr val="0070C0"/>
            </a:gs>
            <a:gs pos="84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9045"/>
            <a:ext cx="3711191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3810000"/>
            <a:ext cx="6876288" cy="22159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পাকিস্তানিরা 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বাঙ্গালিদের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ওপর হামলা করল।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90832"/>
            <a:ext cx="3751661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319</Words>
  <Application>Microsoft Office PowerPoint</Application>
  <PresentationFormat>On-screen Show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</dc:creator>
  <cp:lastModifiedBy>JALAL</cp:lastModifiedBy>
  <cp:revision>233</cp:revision>
  <dcterms:created xsi:type="dcterms:W3CDTF">2006-08-16T00:00:00Z</dcterms:created>
  <dcterms:modified xsi:type="dcterms:W3CDTF">2020-09-16T16:24:28Z</dcterms:modified>
</cp:coreProperties>
</file>