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sldIdLst>
    <p:sldId id="257" r:id="rId2"/>
    <p:sldId id="258" r:id="rId3"/>
    <p:sldId id="260" r:id="rId4"/>
    <p:sldId id="262" r:id="rId5"/>
    <p:sldId id="263" r:id="rId6"/>
    <p:sldId id="268" r:id="rId7"/>
    <p:sldId id="277" r:id="rId8"/>
    <p:sldId id="271" r:id="rId9"/>
    <p:sldId id="265" r:id="rId10"/>
    <p:sldId id="261" r:id="rId11"/>
    <p:sldId id="269"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69" d="100"/>
          <a:sy n="69" d="100"/>
        </p:scale>
        <p:origin x="144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D4192-3B47-43E7-80F3-E8D12255E92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D4192-3B47-43E7-80F3-E8D12255E92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D4192-3B47-43E7-80F3-E8D12255E92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D4192-3B47-43E7-80F3-E8D12255E92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D4192-3B47-43E7-80F3-E8D12255E92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D4192-3B47-43E7-80F3-E8D12255E92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D4192-3B47-43E7-80F3-E8D12255E92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D4192-3B47-43E7-80F3-E8D12255E92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D4192-3B47-43E7-80F3-E8D12255E92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D4192-3B47-43E7-80F3-E8D12255E92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D4192-3B47-43E7-80F3-E8D12255E92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9B62-30A4-4A5D-974F-0D3FAE1FFF84}"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D4192-3B47-43E7-80F3-E8D12255E920}" type="datetimeFigureOut">
              <a:rPr lang="en-US" smtClean="0"/>
              <a:pPr/>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99B62-30A4-4A5D-974F-0D3FAE1FFF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fsar0903@gmail.com"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33600" y="1828800"/>
            <a:ext cx="4170968" cy="3124200"/>
          </a:xfrm>
          <a:prstGeom prst="rect">
            <a:avLst/>
          </a:prstGeom>
        </p:spPr>
      </p:pic>
      <p:sp>
        <p:nvSpPr>
          <p:cNvPr id="4" name="TextBox 3"/>
          <p:cNvSpPr txBox="1"/>
          <p:nvPr/>
        </p:nvSpPr>
        <p:spPr>
          <a:xfrm>
            <a:off x="990600" y="685800"/>
            <a:ext cx="6854456" cy="769441"/>
          </a:xfrm>
          <a:prstGeom prst="rect">
            <a:avLst/>
          </a:prstGeom>
          <a:noFill/>
          <a:effectLst>
            <a:glow rad="101600">
              <a:schemeClr val="accent2">
                <a:satMod val="175000"/>
                <a:alpha val="40000"/>
              </a:schemeClr>
            </a:glow>
          </a:effectLst>
        </p:spPr>
        <p:txBody>
          <a:bodyPr wrap="square" rtlCol="0" anchor="ctr">
            <a:spAutoFit/>
          </a:bodyPr>
          <a:lstStyle/>
          <a:p>
            <a:r>
              <a:rPr lang="en-US" sz="4400" dirty="0" smtClean="0">
                <a:latin typeface="Arial Black" panose="020B0A04020102020204" pitchFamily="34" charset="0"/>
              </a:rPr>
              <a:t>Welcome to the class</a:t>
            </a:r>
            <a:endParaRPr lang="en-US" sz="4400" dirty="0">
              <a:latin typeface="Arial Black" panose="020B0A04020102020204" pitchFamily="34" charset="0"/>
            </a:endParaRPr>
          </a:p>
        </p:txBody>
      </p:sp>
    </p:spTree>
    <p:extLst>
      <p:ext uri="{BB962C8B-B14F-4D97-AF65-F5344CB8AC3E}">
        <p14:creationId xmlns:p14="http://schemas.microsoft.com/office/powerpoint/2010/main" val="26701775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609600"/>
            <a:ext cx="6896100" cy="838200"/>
          </a:xfrm>
        </p:spPr>
        <p:txBody>
          <a:bodyPr>
            <a:normAutofit fontScale="90000"/>
          </a:bodyPr>
          <a:lstStyle/>
          <a:p>
            <a:r>
              <a:rPr lang="en-US" b="1" dirty="0" smtClean="0">
                <a:solidFill>
                  <a:srgbClr val="0000FF"/>
                </a:solidFill>
                <a:latin typeface="Gabriola" panose="04040605051002020D02" pitchFamily="82" charset="0"/>
              </a:rPr>
              <a:t/>
            </a:r>
            <a:br>
              <a:rPr lang="en-US" b="1" dirty="0" smtClean="0">
                <a:solidFill>
                  <a:srgbClr val="0000FF"/>
                </a:solidFill>
                <a:latin typeface="Gabriola" panose="04040605051002020D02" pitchFamily="82" charset="0"/>
              </a:rPr>
            </a:br>
            <a:r>
              <a:rPr lang="en-US" b="1" dirty="0" smtClean="0">
                <a:solidFill>
                  <a:srgbClr val="0000FF"/>
                </a:solidFill>
                <a:latin typeface="Gabriola" panose="04040605051002020D02" pitchFamily="82" charset="0"/>
              </a:rPr>
              <a:t>A. DISCUSS THESE QUESTIONS.</a:t>
            </a:r>
            <a:br>
              <a:rPr lang="en-US" b="1" dirty="0" smtClean="0">
                <a:solidFill>
                  <a:srgbClr val="0000FF"/>
                </a:solidFill>
                <a:latin typeface="Gabriola" panose="04040605051002020D02" pitchFamily="82" charset="0"/>
              </a:rPr>
            </a:br>
            <a:endParaRPr lang="en-US" b="1" dirty="0">
              <a:solidFill>
                <a:srgbClr val="0000FF"/>
              </a:solidFill>
              <a:latin typeface="Gabriola" panose="04040605051002020D02" pitchFamily="82" charset="0"/>
            </a:endParaRPr>
          </a:p>
        </p:txBody>
      </p:sp>
      <p:sp>
        <p:nvSpPr>
          <p:cNvPr id="7" name="Content Placeholder 2"/>
          <p:cNvSpPr>
            <a:spLocks noGrp="1"/>
          </p:cNvSpPr>
          <p:nvPr>
            <p:ph idx="1"/>
          </p:nvPr>
        </p:nvSpPr>
        <p:spPr>
          <a:xfrm>
            <a:off x="457200" y="1600200"/>
            <a:ext cx="8229600" cy="4525963"/>
          </a:xfrm>
        </p:spPr>
        <p:txBody>
          <a:bodyPr>
            <a:normAutofit fontScale="85000" lnSpcReduction="20000"/>
          </a:bodyPr>
          <a:lstStyle/>
          <a:p>
            <a:pPr lvl="0"/>
            <a:r>
              <a:rPr lang="en-US" dirty="0" smtClean="0"/>
              <a:t>When </a:t>
            </a:r>
            <a:r>
              <a:rPr lang="en-US" dirty="0"/>
              <a:t>did the </a:t>
            </a:r>
            <a:r>
              <a:rPr lang="en-US" dirty="0" smtClean="0"/>
              <a:t>International Mother Language Day celebration begin?</a:t>
            </a:r>
          </a:p>
          <a:p>
            <a:pPr lvl="0"/>
            <a:r>
              <a:rPr lang="en-US" dirty="0" smtClean="0">
                <a:solidFill>
                  <a:srgbClr val="00B0F0"/>
                </a:solidFill>
              </a:rPr>
              <a:t>Answer: 21</a:t>
            </a:r>
            <a:r>
              <a:rPr lang="en-US" baseline="30000" dirty="0" smtClean="0">
                <a:solidFill>
                  <a:srgbClr val="00B0F0"/>
                </a:solidFill>
              </a:rPr>
              <a:t>st</a:t>
            </a:r>
            <a:r>
              <a:rPr lang="en-US" dirty="0" smtClean="0">
                <a:solidFill>
                  <a:srgbClr val="00B0F0"/>
                </a:solidFill>
              </a:rPr>
              <a:t> February was declared as the International Mother Language Day by UNESCO in 1999. </a:t>
            </a:r>
            <a:r>
              <a:rPr lang="en-US" dirty="0">
                <a:solidFill>
                  <a:srgbClr val="00B0F0"/>
                </a:solidFill>
              </a:rPr>
              <a:t>F</a:t>
            </a:r>
            <a:r>
              <a:rPr lang="en-US" dirty="0" smtClean="0">
                <a:solidFill>
                  <a:srgbClr val="00B0F0"/>
                </a:solidFill>
              </a:rPr>
              <a:t>rom next year 2000 is the begging of it’s celebration.</a:t>
            </a:r>
          </a:p>
          <a:p>
            <a:pPr lvl="0"/>
            <a:r>
              <a:rPr lang="en-US" dirty="0" smtClean="0"/>
              <a:t>What </a:t>
            </a:r>
            <a:r>
              <a:rPr lang="en-US" dirty="0"/>
              <a:t>does the abbreviation UNESCO stand for</a:t>
            </a:r>
            <a:r>
              <a:rPr lang="en-US" dirty="0" smtClean="0"/>
              <a:t>?</a:t>
            </a:r>
          </a:p>
          <a:p>
            <a:pPr lvl="0"/>
            <a:r>
              <a:rPr lang="en-US" dirty="0" smtClean="0">
                <a:solidFill>
                  <a:srgbClr val="00B0F0"/>
                </a:solidFill>
              </a:rPr>
              <a:t>Answer:</a:t>
            </a:r>
            <a:r>
              <a:rPr lang="en-US" i="1" dirty="0" smtClean="0">
                <a:solidFill>
                  <a:srgbClr val="00B0F0"/>
                </a:solidFill>
              </a:rPr>
              <a:t> </a:t>
            </a:r>
            <a:r>
              <a:rPr lang="en-US" dirty="0" smtClean="0">
                <a:solidFill>
                  <a:srgbClr val="00B0F0"/>
                </a:solidFill>
              </a:rPr>
              <a:t>UNESCO stand for United Nations Education, Scientific and Cultural Organization.</a:t>
            </a:r>
            <a:endParaRPr lang="en-US" i="1" dirty="0">
              <a:solidFill>
                <a:srgbClr val="00B0F0"/>
              </a:solidFill>
            </a:endParaRPr>
          </a:p>
          <a:p>
            <a:r>
              <a:rPr lang="en-US" dirty="0"/>
              <a:t>What is the other name of 21 February</a:t>
            </a:r>
            <a:r>
              <a:rPr lang="en-US" dirty="0" smtClean="0"/>
              <a:t>?</a:t>
            </a:r>
          </a:p>
          <a:p>
            <a:r>
              <a:rPr lang="en-US" dirty="0" smtClean="0">
                <a:solidFill>
                  <a:srgbClr val="00B0F0"/>
                </a:solidFill>
              </a:rPr>
              <a:t>Answer: </a:t>
            </a:r>
            <a:r>
              <a:rPr lang="en-US" dirty="0">
                <a:solidFill>
                  <a:srgbClr val="00B0F0"/>
                </a:solidFill>
              </a:rPr>
              <a:t>T</a:t>
            </a:r>
            <a:r>
              <a:rPr lang="en-US" dirty="0" smtClean="0">
                <a:solidFill>
                  <a:srgbClr val="00B0F0"/>
                </a:solidFill>
              </a:rPr>
              <a:t>he other name of 21 February is </a:t>
            </a:r>
            <a:r>
              <a:rPr lang="en-US" dirty="0" err="1" smtClean="0">
                <a:solidFill>
                  <a:srgbClr val="00B0F0"/>
                </a:solidFill>
              </a:rPr>
              <a:t>Shaheed</a:t>
            </a:r>
            <a:r>
              <a:rPr lang="en-US" dirty="0" smtClean="0">
                <a:solidFill>
                  <a:srgbClr val="00B0F0"/>
                </a:solidFill>
              </a:rPr>
              <a:t> Day. </a:t>
            </a:r>
          </a:p>
          <a:p>
            <a:endParaRPr lang="en-US" dirty="0"/>
          </a:p>
        </p:txBody>
      </p:sp>
    </p:spTree>
    <p:extLst>
      <p:ext uri="{BB962C8B-B14F-4D97-AF65-F5344CB8AC3E}">
        <p14:creationId xmlns:p14="http://schemas.microsoft.com/office/powerpoint/2010/main" val="30737781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2133600" y="2286000"/>
            <a:ext cx="2514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3352800"/>
            <a:ext cx="2286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933700" y="3467100"/>
            <a:ext cx="2438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62200" y="2514600"/>
            <a:ext cx="2286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362200" y="4267200"/>
            <a:ext cx="2286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124200" y="3276600"/>
            <a:ext cx="1524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819400" y="3352800"/>
            <a:ext cx="2362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228600" y="274638"/>
            <a:ext cx="8763000" cy="498474"/>
          </a:xfrm>
        </p:spPr>
        <p:txBody>
          <a:bodyPr>
            <a:noAutofit/>
          </a:bodyPr>
          <a:lstStyle/>
          <a:p>
            <a:pPr algn="l"/>
            <a:r>
              <a:rPr lang="en-US" sz="2700" b="1" dirty="0" smtClean="0"/>
              <a:t>Match the words/phrases in the table with their meanings</a:t>
            </a:r>
            <a:endParaRPr lang="en-US" sz="2700" b="1" dirty="0"/>
          </a:p>
        </p:txBody>
      </p:sp>
      <p:sp>
        <p:nvSpPr>
          <p:cNvPr id="26" name="Text Placeholder 2"/>
          <p:cNvSpPr>
            <a:spLocks noGrp="1"/>
          </p:cNvSpPr>
          <p:nvPr>
            <p:ph type="body" idx="1"/>
          </p:nvPr>
        </p:nvSpPr>
        <p:spPr>
          <a:xfrm>
            <a:off x="429491" y="1051719"/>
            <a:ext cx="2667000" cy="639762"/>
          </a:xfrm>
        </p:spPr>
        <p:txBody>
          <a:bodyPr>
            <a:noAutofit/>
          </a:bodyPr>
          <a:lstStyle/>
          <a:p>
            <a:r>
              <a:rPr lang="en-US" sz="2800" dirty="0" smtClean="0">
                <a:solidFill>
                  <a:srgbClr val="7030A0"/>
                </a:solidFill>
              </a:rPr>
              <a:t>Words/phrases</a:t>
            </a:r>
            <a:endParaRPr lang="en-US" sz="2800" dirty="0">
              <a:solidFill>
                <a:srgbClr val="7030A0"/>
              </a:solidFill>
            </a:endParaRPr>
          </a:p>
        </p:txBody>
      </p:sp>
      <p:sp>
        <p:nvSpPr>
          <p:cNvPr id="27" name="Text Placeholder 4"/>
          <p:cNvSpPr>
            <a:spLocks noGrp="1"/>
          </p:cNvSpPr>
          <p:nvPr>
            <p:ph type="body" sz="quarter" idx="3"/>
          </p:nvPr>
        </p:nvSpPr>
        <p:spPr>
          <a:xfrm>
            <a:off x="4745182" y="1209675"/>
            <a:ext cx="4041775" cy="639762"/>
          </a:xfrm>
        </p:spPr>
        <p:txBody>
          <a:bodyPr>
            <a:noAutofit/>
          </a:bodyPr>
          <a:lstStyle/>
          <a:p>
            <a:r>
              <a:rPr lang="en-US" sz="2800" dirty="0" smtClean="0">
                <a:solidFill>
                  <a:srgbClr val="7030A0"/>
                </a:solidFill>
              </a:rPr>
              <a:t>Meanings</a:t>
            </a:r>
            <a:endParaRPr lang="en-US" sz="2800" dirty="0">
              <a:solidFill>
                <a:srgbClr val="7030A0"/>
              </a:solidFill>
            </a:endParaRPr>
          </a:p>
        </p:txBody>
      </p:sp>
      <p:sp>
        <p:nvSpPr>
          <p:cNvPr id="28" name="Content Placeholder 3"/>
          <p:cNvSpPr>
            <a:spLocks noGrp="1"/>
          </p:cNvSpPr>
          <p:nvPr>
            <p:ph sz="half" idx="2"/>
          </p:nvPr>
        </p:nvSpPr>
        <p:spPr>
          <a:xfrm>
            <a:off x="457200" y="2174875"/>
            <a:ext cx="4040188" cy="3951288"/>
          </a:xfrm>
        </p:spPr>
        <p:txBody>
          <a:bodyPr/>
          <a:lstStyle/>
          <a:p>
            <a:r>
              <a:rPr lang="en-US" dirty="0" smtClean="0"/>
              <a:t>1. wreath</a:t>
            </a:r>
          </a:p>
          <a:p>
            <a:r>
              <a:rPr lang="en-US" dirty="0" smtClean="0"/>
              <a:t>2. in remembrance of</a:t>
            </a:r>
          </a:p>
          <a:p>
            <a:r>
              <a:rPr lang="en-US" dirty="0" smtClean="0"/>
              <a:t>3. proclaim</a:t>
            </a:r>
          </a:p>
          <a:p>
            <a:r>
              <a:rPr lang="en-US" dirty="0" smtClean="0"/>
              <a:t>4. promote</a:t>
            </a:r>
          </a:p>
          <a:p>
            <a:r>
              <a:rPr lang="en-US" dirty="0" smtClean="0"/>
              <a:t>5. diversity</a:t>
            </a:r>
          </a:p>
          <a:p>
            <a:r>
              <a:rPr lang="en-US" dirty="0" smtClean="0"/>
              <a:t>6. multilingualism</a:t>
            </a:r>
          </a:p>
          <a:p>
            <a:endParaRPr lang="en-US" sz="1400" dirty="0" smtClean="0"/>
          </a:p>
          <a:p>
            <a:r>
              <a:rPr lang="en-US" dirty="0" smtClean="0"/>
              <a:t>7. in recognition of</a:t>
            </a:r>
            <a:endParaRPr lang="en-US" dirty="0"/>
          </a:p>
        </p:txBody>
      </p:sp>
      <p:sp>
        <p:nvSpPr>
          <p:cNvPr id="29" name="Content Placeholder 5"/>
          <p:cNvSpPr>
            <a:spLocks noGrp="1"/>
          </p:cNvSpPr>
          <p:nvPr>
            <p:ph sz="quarter" idx="4"/>
          </p:nvPr>
        </p:nvSpPr>
        <p:spPr>
          <a:xfrm>
            <a:off x="4645025" y="2174875"/>
            <a:ext cx="4041775" cy="3951288"/>
          </a:xfrm>
        </p:spPr>
        <p:txBody>
          <a:bodyPr>
            <a:normAutofit/>
          </a:bodyPr>
          <a:lstStyle/>
          <a:p>
            <a:pPr lvl="0"/>
            <a:r>
              <a:rPr lang="en-US" dirty="0" smtClean="0"/>
              <a:t>encourage</a:t>
            </a:r>
          </a:p>
          <a:p>
            <a:pPr lvl="0"/>
            <a:r>
              <a:rPr lang="en-US" dirty="0" smtClean="0"/>
              <a:t>in appreciation of</a:t>
            </a:r>
          </a:p>
          <a:p>
            <a:pPr lvl="0"/>
            <a:r>
              <a:rPr lang="en-US" dirty="0" smtClean="0"/>
              <a:t>practice of using several languages</a:t>
            </a:r>
          </a:p>
          <a:p>
            <a:pPr lvl="0"/>
            <a:r>
              <a:rPr lang="en-US" dirty="0" smtClean="0"/>
              <a:t>an arrangement of flowers in the shape of a circle</a:t>
            </a:r>
          </a:p>
          <a:p>
            <a:pPr lvl="0"/>
            <a:r>
              <a:rPr lang="en-US" dirty="0" smtClean="0"/>
              <a:t>declare</a:t>
            </a:r>
          </a:p>
          <a:p>
            <a:pPr lvl="0"/>
            <a:r>
              <a:rPr lang="en-US" dirty="0" smtClean="0"/>
              <a:t>in memory of</a:t>
            </a:r>
          </a:p>
          <a:p>
            <a:r>
              <a:rPr lang="en-US" dirty="0" smtClean="0"/>
              <a:t>variety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7982" y="1052945"/>
            <a:ext cx="8229600" cy="533400"/>
          </a:xfrm>
        </p:spPr>
        <p:txBody>
          <a:bodyPr>
            <a:noAutofit/>
          </a:bodyPr>
          <a:lstStyle/>
          <a:p>
            <a:r>
              <a:rPr lang="en-US" sz="2000" b="1" dirty="0" smtClean="0">
                <a:latin typeface="Segoe Print" panose="02000600000000000000" pitchFamily="2" charset="0"/>
              </a:rPr>
              <a:t/>
            </a:r>
            <a:br>
              <a:rPr lang="en-US" sz="2000" b="1" dirty="0" smtClean="0">
                <a:latin typeface="Segoe Print" panose="02000600000000000000" pitchFamily="2" charset="0"/>
              </a:rPr>
            </a:br>
            <a:r>
              <a:rPr lang="en-US" sz="2000" b="1" dirty="0" smtClean="0">
                <a:solidFill>
                  <a:srgbClr val="002060"/>
                </a:solidFill>
                <a:latin typeface="Segoe Print" panose="02000600000000000000" pitchFamily="2" charset="0"/>
              </a:rPr>
              <a:t>D. </a:t>
            </a:r>
            <a:r>
              <a:rPr lang="en-US" sz="2000" b="1" dirty="0">
                <a:solidFill>
                  <a:srgbClr val="002060"/>
                </a:solidFill>
                <a:latin typeface="Segoe Print" panose="02000600000000000000" pitchFamily="2" charset="0"/>
              </a:rPr>
              <a:t>Read the text in B again and answer these questions.</a:t>
            </a:r>
            <a:br>
              <a:rPr lang="en-US" sz="2000" b="1" dirty="0">
                <a:solidFill>
                  <a:srgbClr val="002060"/>
                </a:solidFill>
                <a:latin typeface="Segoe Print" panose="02000600000000000000" pitchFamily="2" charset="0"/>
              </a:rPr>
            </a:br>
            <a:endParaRPr lang="en-US" sz="2000" b="1" dirty="0">
              <a:solidFill>
                <a:srgbClr val="002060"/>
              </a:solidFill>
              <a:latin typeface="Segoe Print" panose="02000600000000000000" pitchFamily="2" charset="0"/>
            </a:endParaRPr>
          </a:p>
        </p:txBody>
      </p:sp>
      <p:sp>
        <p:nvSpPr>
          <p:cNvPr id="7" name="Content Placeholder 2"/>
          <p:cNvSpPr>
            <a:spLocks noGrp="1"/>
          </p:cNvSpPr>
          <p:nvPr>
            <p:ph idx="1"/>
          </p:nvPr>
        </p:nvSpPr>
        <p:spPr>
          <a:xfrm>
            <a:off x="457200" y="1600200"/>
            <a:ext cx="8229600" cy="4953000"/>
          </a:xfrm>
        </p:spPr>
        <p:txBody>
          <a:bodyPr>
            <a:normAutofit/>
          </a:bodyPr>
          <a:lstStyle/>
          <a:p>
            <a:pPr lvl="0"/>
            <a:r>
              <a:rPr lang="en-US" sz="2400" dirty="0" smtClean="0"/>
              <a:t>1. Why </a:t>
            </a:r>
            <a:r>
              <a:rPr lang="en-US" sz="2400" dirty="0"/>
              <a:t>is 21 February called </a:t>
            </a:r>
            <a:r>
              <a:rPr lang="en-US" sz="2400" i="1" dirty="0" err="1"/>
              <a:t>Shaheed</a:t>
            </a:r>
            <a:r>
              <a:rPr lang="en-US" sz="2400" i="1" dirty="0"/>
              <a:t> </a:t>
            </a:r>
            <a:r>
              <a:rPr lang="en-US" sz="2400" i="1" dirty="0" err="1" smtClean="0"/>
              <a:t>Dibosh</a:t>
            </a:r>
            <a:r>
              <a:rPr lang="en-US" sz="2400" i="1" dirty="0" smtClean="0"/>
              <a:t>?</a:t>
            </a:r>
          </a:p>
          <a:p>
            <a:pPr lvl="0"/>
            <a:r>
              <a:rPr lang="en-US" sz="2400" dirty="0" smtClean="0">
                <a:solidFill>
                  <a:srgbClr val="FF0000"/>
                </a:solidFill>
              </a:rPr>
              <a:t>Answer: It is called </a:t>
            </a:r>
            <a:r>
              <a:rPr lang="en-US" sz="2400" dirty="0" err="1" smtClean="0">
                <a:solidFill>
                  <a:srgbClr val="FF0000"/>
                </a:solidFill>
              </a:rPr>
              <a:t>Shaheed</a:t>
            </a:r>
            <a:r>
              <a:rPr lang="en-US" sz="2400" dirty="0" smtClean="0">
                <a:solidFill>
                  <a:srgbClr val="FF0000"/>
                </a:solidFill>
              </a:rPr>
              <a:t> </a:t>
            </a:r>
            <a:r>
              <a:rPr lang="en-US" sz="2400" dirty="0" err="1" smtClean="0">
                <a:solidFill>
                  <a:srgbClr val="FF0000"/>
                </a:solidFill>
              </a:rPr>
              <a:t>Dibosh</a:t>
            </a:r>
            <a:r>
              <a:rPr lang="en-US" sz="2400" dirty="0" smtClean="0">
                <a:solidFill>
                  <a:srgbClr val="FF0000"/>
                </a:solidFill>
              </a:rPr>
              <a:t> as our martyrs sacrificed their lives on this day for our language.</a:t>
            </a:r>
            <a:endParaRPr lang="en-US" sz="2400" dirty="0">
              <a:solidFill>
                <a:srgbClr val="FF0000"/>
              </a:solidFill>
            </a:endParaRPr>
          </a:p>
          <a:p>
            <a:pPr lvl="0"/>
            <a:r>
              <a:rPr lang="en-US" sz="2400" dirty="0" smtClean="0"/>
              <a:t>2. Why </a:t>
            </a:r>
            <a:r>
              <a:rPr lang="en-US" sz="2400" dirty="0"/>
              <a:t>do people go to the </a:t>
            </a:r>
            <a:r>
              <a:rPr lang="en-US" sz="2400" i="1" dirty="0" err="1"/>
              <a:t>Shaheed</a:t>
            </a:r>
            <a:r>
              <a:rPr lang="en-US" sz="2400" i="1" dirty="0"/>
              <a:t> </a:t>
            </a:r>
            <a:r>
              <a:rPr lang="en-US" sz="2400" i="1" dirty="0" err="1"/>
              <a:t>Minar</a:t>
            </a:r>
            <a:r>
              <a:rPr lang="en-US" sz="2400" dirty="0"/>
              <a:t>? How do they go there</a:t>
            </a:r>
            <a:r>
              <a:rPr lang="en-US" sz="2400" dirty="0" smtClean="0"/>
              <a:t>?</a:t>
            </a:r>
          </a:p>
          <a:p>
            <a:pPr lvl="0"/>
            <a:r>
              <a:rPr lang="en-US" sz="2400" dirty="0" smtClean="0">
                <a:solidFill>
                  <a:srgbClr val="FF0000"/>
                </a:solidFill>
              </a:rPr>
              <a:t>Answer: People go to </a:t>
            </a:r>
            <a:r>
              <a:rPr lang="en-US" sz="2400" dirty="0" err="1" smtClean="0">
                <a:solidFill>
                  <a:srgbClr val="FF0000"/>
                </a:solidFill>
              </a:rPr>
              <a:t>Shaheed</a:t>
            </a:r>
            <a:r>
              <a:rPr lang="en-US" sz="2400" dirty="0" smtClean="0">
                <a:solidFill>
                  <a:srgbClr val="FF0000"/>
                </a:solidFill>
              </a:rPr>
              <a:t> </a:t>
            </a:r>
            <a:r>
              <a:rPr lang="en-US" sz="2400" dirty="0" err="1" smtClean="0">
                <a:solidFill>
                  <a:srgbClr val="FF0000"/>
                </a:solidFill>
              </a:rPr>
              <a:t>Minar</a:t>
            </a:r>
            <a:r>
              <a:rPr lang="en-US" sz="2400" dirty="0" smtClean="0">
                <a:solidFill>
                  <a:srgbClr val="FF0000"/>
                </a:solidFill>
              </a:rPr>
              <a:t> to show their respect to the martyrs. They go there barefooted.</a:t>
            </a:r>
            <a:endParaRPr lang="en-US" sz="2400" dirty="0">
              <a:solidFill>
                <a:srgbClr val="FF0000"/>
              </a:solidFill>
            </a:endParaRPr>
          </a:p>
          <a:p>
            <a:r>
              <a:rPr lang="en-US" sz="2400" dirty="0" smtClean="0"/>
              <a:t>Why </a:t>
            </a:r>
            <a:r>
              <a:rPr lang="en-US" sz="2400" dirty="0"/>
              <a:t>is 21 February now observed throughout the world every year</a:t>
            </a:r>
            <a:r>
              <a:rPr lang="en-US" sz="2400" dirty="0" smtClean="0"/>
              <a:t>?</a:t>
            </a:r>
          </a:p>
          <a:p>
            <a:r>
              <a:rPr lang="en-US" sz="2400" dirty="0" smtClean="0">
                <a:solidFill>
                  <a:srgbClr val="FF0000"/>
                </a:solidFill>
              </a:rPr>
              <a:t>Answer: Now 21 February </a:t>
            </a:r>
            <a:r>
              <a:rPr lang="en-US" sz="2400" dirty="0">
                <a:solidFill>
                  <a:srgbClr val="FF0000"/>
                </a:solidFill>
              </a:rPr>
              <a:t>observed throughout the world every </a:t>
            </a:r>
            <a:r>
              <a:rPr lang="en-US" sz="2400" dirty="0" smtClean="0">
                <a:solidFill>
                  <a:srgbClr val="FF0000"/>
                </a:solidFill>
              </a:rPr>
              <a:t>year as on 17 November 1999 UNESCO has declared it as </a:t>
            </a:r>
            <a:r>
              <a:rPr lang="en-US" sz="2400" dirty="0">
                <a:solidFill>
                  <a:srgbClr val="FF0000"/>
                </a:solidFill>
              </a:rPr>
              <a:t>International Mother Language Day </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2774352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7373" y="1441306"/>
            <a:ext cx="8991600" cy="422688"/>
          </a:xfrm>
        </p:spPr>
        <p:txBody>
          <a:bodyPr>
            <a:noAutofit/>
          </a:bodyPr>
          <a:lstStyle/>
          <a:p>
            <a:r>
              <a:rPr lang="en-US" sz="2400" dirty="0" smtClean="0">
                <a:latin typeface="Arial Black" panose="020B0A04020102020204" pitchFamily="34" charset="0"/>
                <a:cs typeface="Aharoni" pitchFamily="2" charset="-79"/>
              </a:rPr>
              <a:t/>
            </a:r>
            <a:br>
              <a:rPr lang="en-US" sz="2400" dirty="0" smtClean="0">
                <a:latin typeface="Arial Black" panose="020B0A04020102020204" pitchFamily="34" charset="0"/>
                <a:cs typeface="Aharoni" pitchFamily="2" charset="-79"/>
              </a:rPr>
            </a:br>
            <a:r>
              <a:rPr lang="en-US" sz="2400" dirty="0" smtClean="0">
                <a:latin typeface="Arial Black" panose="020B0A04020102020204" pitchFamily="34" charset="0"/>
                <a:cs typeface="Aharoni" pitchFamily="2" charset="-79"/>
              </a:rPr>
              <a:t>E. </a:t>
            </a:r>
            <a:r>
              <a:rPr lang="en-US" sz="2400" dirty="0">
                <a:latin typeface="Arial Black" panose="020B0A04020102020204" pitchFamily="34" charset="0"/>
                <a:cs typeface="Aharoni" pitchFamily="2" charset="-79"/>
              </a:rPr>
              <a:t>Complete the passage with suitable words.</a:t>
            </a:r>
            <a:br>
              <a:rPr lang="en-US" sz="2400" dirty="0">
                <a:latin typeface="Arial Black" panose="020B0A04020102020204" pitchFamily="34" charset="0"/>
                <a:cs typeface="Aharoni" pitchFamily="2" charset="-79"/>
              </a:rPr>
            </a:br>
            <a:endParaRPr lang="en-US" sz="2400" dirty="0">
              <a:latin typeface="Arial Black" panose="020B0A04020102020204" pitchFamily="34" charset="0"/>
              <a:cs typeface="Aharoni" pitchFamily="2" charset="-79"/>
            </a:endParaRPr>
          </a:p>
        </p:txBody>
      </p:sp>
      <p:sp>
        <p:nvSpPr>
          <p:cNvPr id="15" name="Content Placeholder 2"/>
          <p:cNvSpPr>
            <a:spLocks noGrp="1"/>
          </p:cNvSpPr>
          <p:nvPr>
            <p:ph idx="1"/>
          </p:nvPr>
        </p:nvSpPr>
        <p:spPr>
          <a:xfrm>
            <a:off x="256309" y="1874837"/>
            <a:ext cx="8458200" cy="4525963"/>
          </a:xfrm>
        </p:spPr>
        <p:txBody>
          <a:bodyPr>
            <a:normAutofit/>
          </a:bodyPr>
          <a:lstStyle/>
          <a:p>
            <a:pPr marL="0" indent="0" algn="just">
              <a:buNone/>
            </a:pPr>
            <a:r>
              <a:rPr lang="en-US" dirty="0" smtClean="0"/>
              <a:t>On </a:t>
            </a:r>
            <a:r>
              <a:rPr lang="en-US" dirty="0"/>
              <a:t>21 February </a:t>
            </a:r>
            <a:r>
              <a:rPr lang="en-US" dirty="0" smtClean="0"/>
              <a:t>1952……….....was </a:t>
            </a:r>
            <a:r>
              <a:rPr lang="en-US" dirty="0"/>
              <a:t>shed at a place between </a:t>
            </a:r>
            <a:r>
              <a:rPr lang="en-US" dirty="0" smtClean="0"/>
              <a:t>Dhaka Medical </a:t>
            </a:r>
            <a:r>
              <a:rPr lang="en-US" dirty="0"/>
              <a:t>College and Dhaka </a:t>
            </a:r>
            <a:r>
              <a:rPr lang="en-US" dirty="0" smtClean="0"/>
              <a:t>University……………..to </a:t>
            </a:r>
            <a:r>
              <a:rPr lang="en-US" dirty="0"/>
              <a:t>establish Bangla </a:t>
            </a:r>
            <a:r>
              <a:rPr lang="en-US" dirty="0" smtClean="0"/>
              <a:t>as a state</a:t>
            </a:r>
            <a:r>
              <a:rPr lang="en-US" dirty="0"/>
              <a:t> </a:t>
            </a:r>
            <a:r>
              <a:rPr lang="en-US" dirty="0" smtClean="0"/>
              <a:t>…………….. </a:t>
            </a:r>
            <a:r>
              <a:rPr lang="en-US" dirty="0"/>
              <a:t>of </a:t>
            </a:r>
            <a:r>
              <a:rPr lang="en-US" dirty="0" smtClean="0"/>
              <a:t>Pakistan. All </a:t>
            </a:r>
            <a:r>
              <a:rPr lang="en-US" dirty="0"/>
              <a:t>subsequent </a:t>
            </a:r>
            <a:r>
              <a:rPr lang="en-US" dirty="0" smtClean="0"/>
              <a:t>movements</a:t>
            </a:r>
            <a:r>
              <a:rPr lang="en-US" dirty="0"/>
              <a:t> </a:t>
            </a:r>
            <a:r>
              <a:rPr lang="en-US" dirty="0" smtClean="0"/>
              <a:t>………………...to struggles </a:t>
            </a:r>
            <a:r>
              <a:rPr lang="en-US" dirty="0"/>
              <a:t>for independence had </a:t>
            </a:r>
            <a:r>
              <a:rPr lang="en-US" dirty="0" smtClean="0"/>
              <a:t>their origin </a:t>
            </a:r>
            <a:r>
              <a:rPr lang="en-US" dirty="0"/>
              <a:t>in the historic </a:t>
            </a:r>
            <a:r>
              <a:rPr lang="en-US" dirty="0" smtClean="0"/>
              <a:t>language</a:t>
            </a:r>
            <a:r>
              <a:rPr lang="en-US" dirty="0"/>
              <a:t> </a:t>
            </a:r>
            <a:r>
              <a:rPr lang="en-US" dirty="0" smtClean="0"/>
              <a:t>………………. </a:t>
            </a:r>
            <a:r>
              <a:rPr lang="en-US" i="1" dirty="0" smtClean="0"/>
              <a:t>Shaheed </a:t>
            </a:r>
            <a:r>
              <a:rPr lang="en-US" i="1" dirty="0" err="1" smtClean="0"/>
              <a:t>Minar</a:t>
            </a:r>
            <a:r>
              <a:rPr lang="en-US" dirty="0" smtClean="0"/>
              <a:t> </a:t>
            </a:r>
            <a:r>
              <a:rPr lang="en-US" dirty="0"/>
              <a:t>is </a:t>
            </a:r>
            <a:r>
              <a:rPr lang="en-US" dirty="0" smtClean="0"/>
              <a:t>the………………..of </a:t>
            </a:r>
            <a:r>
              <a:rPr lang="en-US" dirty="0"/>
              <a:t>die supreme </a:t>
            </a:r>
            <a:r>
              <a:rPr lang="en-US" dirty="0" smtClean="0"/>
              <a:t>sacrifice</a:t>
            </a:r>
            <a:r>
              <a:rPr lang="en-US" dirty="0"/>
              <a:t> </a:t>
            </a:r>
            <a:r>
              <a:rPr lang="en-US" dirty="0" smtClean="0"/>
              <a:t>………..the </a:t>
            </a:r>
            <a:r>
              <a:rPr lang="en-US" dirty="0"/>
              <a:t>mother tongue</a:t>
            </a:r>
            <a:r>
              <a:rPr lang="en-US" dirty="0" smtClean="0"/>
              <a:t>.</a:t>
            </a:r>
          </a:p>
          <a:p>
            <a:pPr marL="0" indent="0" algn="just">
              <a:buNone/>
            </a:pPr>
            <a:endParaRPr lang="en-US" dirty="0"/>
          </a:p>
          <a:p>
            <a:pPr algn="just"/>
            <a:endParaRPr lang="en-US" dirty="0"/>
          </a:p>
        </p:txBody>
      </p:sp>
      <p:sp>
        <p:nvSpPr>
          <p:cNvPr id="6" name="TextBox 5"/>
          <p:cNvSpPr txBox="1"/>
          <p:nvPr/>
        </p:nvSpPr>
        <p:spPr>
          <a:xfrm>
            <a:off x="4031673" y="1838980"/>
            <a:ext cx="1143000" cy="523220"/>
          </a:xfrm>
          <a:prstGeom prst="rect">
            <a:avLst/>
          </a:prstGeom>
          <a:noFill/>
        </p:spPr>
        <p:txBody>
          <a:bodyPr wrap="square" rtlCol="0">
            <a:spAutoFit/>
          </a:bodyPr>
          <a:lstStyle/>
          <a:p>
            <a:r>
              <a:rPr lang="en-US" sz="2800" dirty="0" smtClean="0">
                <a:solidFill>
                  <a:srgbClr val="FF0000"/>
                </a:solidFill>
              </a:rPr>
              <a:t> blood</a:t>
            </a:r>
            <a:endParaRPr lang="en-US" sz="2800" dirty="0">
              <a:solidFill>
                <a:srgbClr val="FF0000"/>
              </a:solidFill>
            </a:endParaRPr>
          </a:p>
        </p:txBody>
      </p:sp>
      <p:sp>
        <p:nvSpPr>
          <p:cNvPr id="7" name="TextBox 6"/>
          <p:cNvSpPr txBox="1"/>
          <p:nvPr/>
        </p:nvSpPr>
        <p:spPr>
          <a:xfrm>
            <a:off x="1873830" y="2786309"/>
            <a:ext cx="1790701" cy="523220"/>
          </a:xfrm>
          <a:prstGeom prst="rect">
            <a:avLst/>
          </a:prstGeom>
          <a:noFill/>
        </p:spPr>
        <p:txBody>
          <a:bodyPr wrap="square" rtlCol="0">
            <a:spAutoFit/>
          </a:bodyPr>
          <a:lstStyle/>
          <a:p>
            <a:r>
              <a:rPr lang="en-US" sz="1600" dirty="0" smtClean="0"/>
              <a:t>      </a:t>
            </a:r>
            <a:r>
              <a:rPr lang="en-US" sz="2800" dirty="0" smtClean="0">
                <a:solidFill>
                  <a:srgbClr val="FF0000"/>
                </a:solidFill>
              </a:rPr>
              <a:t>in order</a:t>
            </a:r>
            <a:endParaRPr lang="en-US" sz="2800" dirty="0">
              <a:solidFill>
                <a:srgbClr val="FF0000"/>
              </a:solidFill>
            </a:endParaRPr>
          </a:p>
        </p:txBody>
      </p:sp>
      <p:sp>
        <p:nvSpPr>
          <p:cNvPr id="5" name="TextBox 4"/>
          <p:cNvSpPr txBox="1"/>
          <p:nvPr/>
        </p:nvSpPr>
        <p:spPr>
          <a:xfrm>
            <a:off x="381000" y="3303962"/>
            <a:ext cx="1697185" cy="523220"/>
          </a:xfrm>
          <a:prstGeom prst="rect">
            <a:avLst/>
          </a:prstGeom>
          <a:noFill/>
        </p:spPr>
        <p:txBody>
          <a:bodyPr wrap="square" rtlCol="0">
            <a:spAutoFit/>
          </a:bodyPr>
          <a:lstStyle/>
          <a:p>
            <a:r>
              <a:rPr lang="en-US" sz="2800" dirty="0" smtClean="0">
                <a:solidFill>
                  <a:srgbClr val="FF0000"/>
                </a:solidFill>
              </a:rPr>
              <a:t>language</a:t>
            </a:r>
            <a:endParaRPr lang="en-US" sz="2400" dirty="0">
              <a:solidFill>
                <a:srgbClr val="FF0000"/>
              </a:solidFill>
            </a:endParaRPr>
          </a:p>
        </p:txBody>
      </p:sp>
      <p:sp>
        <p:nvSpPr>
          <p:cNvPr id="9" name="TextBox 8"/>
          <p:cNvSpPr txBox="1"/>
          <p:nvPr/>
        </p:nvSpPr>
        <p:spPr>
          <a:xfrm>
            <a:off x="6844145" y="4201180"/>
            <a:ext cx="1905000" cy="523220"/>
          </a:xfrm>
          <a:prstGeom prst="rect">
            <a:avLst/>
          </a:prstGeom>
          <a:noFill/>
        </p:spPr>
        <p:txBody>
          <a:bodyPr wrap="square" rtlCol="0">
            <a:spAutoFit/>
          </a:bodyPr>
          <a:lstStyle/>
          <a:p>
            <a:r>
              <a:rPr lang="en-US" sz="2800" dirty="0" smtClean="0">
                <a:solidFill>
                  <a:srgbClr val="FF0000"/>
                </a:solidFill>
              </a:rPr>
              <a:t>movement</a:t>
            </a:r>
            <a:endParaRPr lang="en-US" sz="2400" dirty="0">
              <a:solidFill>
                <a:srgbClr val="FF0000"/>
              </a:solidFill>
            </a:endParaRPr>
          </a:p>
        </p:txBody>
      </p:sp>
      <p:sp>
        <p:nvSpPr>
          <p:cNvPr id="11" name="TextBox 10"/>
          <p:cNvSpPr txBox="1"/>
          <p:nvPr/>
        </p:nvSpPr>
        <p:spPr>
          <a:xfrm>
            <a:off x="1790700" y="5261575"/>
            <a:ext cx="1371600" cy="523220"/>
          </a:xfrm>
          <a:prstGeom prst="rect">
            <a:avLst/>
          </a:prstGeom>
          <a:noFill/>
        </p:spPr>
        <p:txBody>
          <a:bodyPr wrap="square" rtlCol="0">
            <a:spAutoFit/>
          </a:bodyPr>
          <a:lstStyle/>
          <a:p>
            <a:r>
              <a:rPr lang="en-US" sz="2400" dirty="0" smtClean="0">
                <a:solidFill>
                  <a:srgbClr val="FF0000"/>
                </a:solidFill>
              </a:rPr>
              <a:t>   </a:t>
            </a:r>
            <a:r>
              <a:rPr lang="en-US" sz="2800" dirty="0" smtClean="0">
                <a:solidFill>
                  <a:srgbClr val="FF0000"/>
                </a:solidFill>
              </a:rPr>
              <a:t>for</a:t>
            </a:r>
            <a:endParaRPr lang="en-US" sz="2400" dirty="0">
              <a:solidFill>
                <a:srgbClr val="FF0000"/>
              </a:solidFill>
            </a:endParaRPr>
          </a:p>
        </p:txBody>
      </p:sp>
      <p:sp>
        <p:nvSpPr>
          <p:cNvPr id="10" name="TextBox 9"/>
          <p:cNvSpPr txBox="1"/>
          <p:nvPr/>
        </p:nvSpPr>
        <p:spPr>
          <a:xfrm>
            <a:off x="4222173" y="4735283"/>
            <a:ext cx="1905000" cy="523220"/>
          </a:xfrm>
          <a:prstGeom prst="rect">
            <a:avLst/>
          </a:prstGeom>
          <a:noFill/>
        </p:spPr>
        <p:txBody>
          <a:bodyPr wrap="square" rtlCol="0">
            <a:spAutoFit/>
          </a:bodyPr>
          <a:lstStyle/>
          <a:p>
            <a:r>
              <a:rPr lang="en-US" sz="2800" dirty="0" smtClean="0">
                <a:solidFill>
                  <a:srgbClr val="FF0000"/>
                </a:solidFill>
              </a:rPr>
              <a:t>  symbol</a:t>
            </a:r>
            <a:endParaRPr lang="en-US" sz="2400" dirty="0">
              <a:solidFill>
                <a:srgbClr val="FF0000"/>
              </a:solidFill>
            </a:endParaRPr>
          </a:p>
        </p:txBody>
      </p:sp>
      <p:sp>
        <p:nvSpPr>
          <p:cNvPr id="8" name="TextBox 7"/>
          <p:cNvSpPr txBox="1"/>
          <p:nvPr/>
        </p:nvSpPr>
        <p:spPr>
          <a:xfrm>
            <a:off x="381000" y="3765115"/>
            <a:ext cx="2133600" cy="523220"/>
          </a:xfrm>
          <a:prstGeom prst="rect">
            <a:avLst/>
          </a:prstGeom>
          <a:noFill/>
        </p:spPr>
        <p:txBody>
          <a:bodyPr wrap="square" rtlCol="0">
            <a:spAutoFit/>
          </a:bodyPr>
          <a:lstStyle/>
          <a:p>
            <a:r>
              <a:rPr lang="en-US" sz="2800" dirty="0" smtClean="0">
                <a:solidFill>
                  <a:srgbClr val="FF0000"/>
                </a:solidFill>
              </a:rPr>
              <a:t>contributed</a:t>
            </a:r>
            <a:endParaRPr lang="en-US" sz="2400" dirty="0">
              <a:solidFill>
                <a:srgbClr val="FF0000"/>
              </a:solidFill>
            </a:endParaRPr>
          </a:p>
        </p:txBody>
      </p:sp>
    </p:spTree>
    <p:extLst>
      <p:ext uri="{BB962C8B-B14F-4D97-AF65-F5344CB8AC3E}">
        <p14:creationId xmlns:p14="http://schemas.microsoft.com/office/powerpoint/2010/main" val="32340534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9" grpId="0"/>
      <p:bldP spid="11" grpId="0"/>
      <p:bldP spid="1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2625" y="1447800"/>
            <a:ext cx="4705350" cy="2895600"/>
          </a:xfrm>
          <a:prstGeom prst="rect">
            <a:avLst/>
          </a:prstGeom>
        </p:spPr>
      </p:pic>
      <p:sp>
        <p:nvSpPr>
          <p:cNvPr id="7" name="Title 1"/>
          <p:cNvSpPr>
            <a:spLocks noGrp="1"/>
          </p:cNvSpPr>
          <p:nvPr>
            <p:ph type="title"/>
          </p:nvPr>
        </p:nvSpPr>
        <p:spPr>
          <a:xfrm>
            <a:off x="2590800" y="587376"/>
            <a:ext cx="3429000" cy="639762"/>
          </a:xfrm>
        </p:spPr>
        <p:txBody>
          <a:bodyPr>
            <a:normAutofit/>
          </a:bodyPr>
          <a:lstStyle/>
          <a:p>
            <a:r>
              <a:rPr lang="en-US" sz="3200" b="1" dirty="0">
                <a:solidFill>
                  <a:srgbClr val="002060"/>
                </a:solidFill>
                <a:latin typeface="Arial Black" panose="020B0A04020102020204" pitchFamily="34" charset="0"/>
                <a:cs typeface="Andalus" pitchFamily="18" charset="-78"/>
              </a:rPr>
              <a:t>Home Work</a:t>
            </a:r>
          </a:p>
        </p:txBody>
      </p:sp>
      <p:sp>
        <p:nvSpPr>
          <p:cNvPr id="9" name="Content Placeholder 2"/>
          <p:cNvSpPr>
            <a:spLocks noGrp="1"/>
          </p:cNvSpPr>
          <p:nvPr>
            <p:ph idx="1"/>
          </p:nvPr>
        </p:nvSpPr>
        <p:spPr>
          <a:xfrm>
            <a:off x="152400" y="4564062"/>
            <a:ext cx="8991600" cy="1066800"/>
          </a:xfrm>
        </p:spPr>
        <p:txBody>
          <a:bodyPr>
            <a:normAutofit/>
          </a:bodyPr>
          <a:lstStyle/>
          <a:p>
            <a:pPr marL="0" indent="0">
              <a:buNone/>
            </a:pPr>
            <a:r>
              <a:rPr lang="en-US" sz="2800" b="1" dirty="0" smtClean="0">
                <a:solidFill>
                  <a:srgbClr val="7030A0"/>
                </a:solidFill>
              </a:rPr>
              <a:t>Write </a:t>
            </a:r>
            <a:r>
              <a:rPr lang="en-US" sz="2800" b="1" dirty="0">
                <a:solidFill>
                  <a:srgbClr val="7030A0"/>
                </a:solidFill>
              </a:rPr>
              <a:t>briefly how you observed this year’s 21 February at your school.</a:t>
            </a:r>
            <a:endParaRPr lang="en-US" sz="2800" dirty="0"/>
          </a:p>
        </p:txBody>
      </p:sp>
    </p:spTree>
    <p:extLst>
      <p:ext uri="{BB962C8B-B14F-4D97-AF65-F5344CB8AC3E}">
        <p14:creationId xmlns:p14="http://schemas.microsoft.com/office/powerpoint/2010/main" val="3685374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edge">
                                      <p:cBhvr>
                                        <p:cTn id="1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685800"/>
            <a:ext cx="4495800" cy="707886"/>
          </a:xfrm>
          <a:prstGeom prst="rect">
            <a:avLst/>
          </a:prstGeom>
          <a:noFill/>
        </p:spPr>
        <p:txBody>
          <a:bodyPr wrap="square" rtlCol="0">
            <a:spAutoFit/>
          </a:bodyPr>
          <a:lstStyle/>
          <a:p>
            <a:pPr algn="ctr"/>
            <a:r>
              <a:rPr lang="en-US" sz="4000" b="1" dirty="0" smtClean="0"/>
              <a:t>Good bye</a:t>
            </a:r>
            <a:endParaRPr lang="en-US" sz="4000" b="1" dirty="0"/>
          </a:p>
        </p:txBody>
      </p:sp>
      <p:sp>
        <p:nvSpPr>
          <p:cNvPr id="5" name="TextBox 4"/>
          <p:cNvSpPr txBox="1"/>
          <p:nvPr/>
        </p:nvSpPr>
        <p:spPr>
          <a:xfrm>
            <a:off x="1981200" y="5181600"/>
            <a:ext cx="5334000" cy="707886"/>
          </a:xfrm>
          <a:prstGeom prst="rect">
            <a:avLst/>
          </a:prstGeom>
          <a:noFill/>
        </p:spPr>
        <p:txBody>
          <a:bodyPr wrap="square" rtlCol="0">
            <a:spAutoFit/>
          </a:bodyPr>
          <a:lstStyle/>
          <a:p>
            <a:pPr algn="ctr"/>
            <a:r>
              <a:rPr lang="en-US" sz="4000" b="1" dirty="0" smtClean="0"/>
              <a:t>See you again</a:t>
            </a:r>
            <a:endParaRPr lang="en-US" sz="4000" b="1" dirty="0"/>
          </a:p>
        </p:txBody>
      </p:sp>
      <p:pic>
        <p:nvPicPr>
          <p:cNvPr id="2" name="Picture 1"/>
          <p:cNvPicPr>
            <a:picLocks noChangeAspect="1"/>
          </p:cNvPicPr>
          <p:nvPr/>
        </p:nvPicPr>
        <p:blipFill>
          <a:blip r:embed="rId2"/>
          <a:stretch>
            <a:fillRect/>
          </a:stretch>
        </p:blipFill>
        <p:spPr>
          <a:xfrm>
            <a:off x="1981200" y="1400613"/>
            <a:ext cx="4669588" cy="3690932"/>
          </a:xfrm>
          <a:prstGeom prst="rect">
            <a:avLst/>
          </a:prstGeom>
        </p:spPr>
      </p:pic>
    </p:spTree>
    <p:extLst>
      <p:ext uri="{BB962C8B-B14F-4D97-AF65-F5344CB8AC3E}">
        <p14:creationId xmlns:p14="http://schemas.microsoft.com/office/powerpoint/2010/main" val="5966264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419600" y="4038600"/>
            <a:ext cx="49530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Arial Black" panose="020B0A04020102020204" pitchFamily="34" charset="0"/>
              </a:rPr>
              <a:t>English for today</a:t>
            </a:r>
          </a:p>
          <a:p>
            <a:pPr marL="0" indent="0">
              <a:buNone/>
            </a:pPr>
            <a:r>
              <a:rPr lang="en-US" sz="2000" b="1" dirty="0" smtClean="0">
                <a:latin typeface="Arial Black" panose="020B0A04020102020204" pitchFamily="34" charset="0"/>
              </a:rPr>
              <a:t>Class: Nine-Ten</a:t>
            </a:r>
          </a:p>
          <a:p>
            <a:pPr marL="0" indent="0">
              <a:buNone/>
            </a:pPr>
            <a:r>
              <a:rPr lang="en-US" sz="2000" b="1" dirty="0" smtClean="0">
                <a:latin typeface="Arial Black" panose="020B0A04020102020204" pitchFamily="34" charset="0"/>
              </a:rPr>
              <a:t>Unit: Three (Events and festivals)</a:t>
            </a:r>
          </a:p>
          <a:p>
            <a:pPr marL="0" indent="0">
              <a:buNone/>
            </a:pPr>
            <a:r>
              <a:rPr lang="en-US" sz="2000" b="1" dirty="0" smtClean="0">
                <a:latin typeface="Arial Black" panose="020B0A04020102020204" pitchFamily="34" charset="0"/>
              </a:rPr>
              <a:t>Lesson : International Mother Language Day-2</a:t>
            </a:r>
            <a:endParaRPr lang="en-US" sz="2000" b="1" dirty="0">
              <a:latin typeface="Arial Black" panose="020B0A04020102020204" pitchFamily="34" charset="0"/>
            </a:endParaRPr>
          </a:p>
        </p:txBody>
      </p:sp>
      <p:sp>
        <p:nvSpPr>
          <p:cNvPr id="7" name="Title 1"/>
          <p:cNvSpPr txBox="1">
            <a:spLocks/>
          </p:cNvSpPr>
          <p:nvPr/>
        </p:nvSpPr>
        <p:spPr>
          <a:xfrm>
            <a:off x="27709" y="3962400"/>
            <a:ext cx="4620491" cy="2438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latin typeface="Arial Black" panose="020B0A04020102020204" pitchFamily="34" charset="0"/>
              </a:rPr>
              <a:t>MD. AFSAR ALI</a:t>
            </a:r>
          </a:p>
          <a:p>
            <a:pPr algn="l"/>
            <a:r>
              <a:rPr lang="en-US" sz="2000" dirty="0" smtClean="0">
                <a:latin typeface="Arial Black" panose="020B0A04020102020204" pitchFamily="34" charset="0"/>
              </a:rPr>
              <a:t>SENIOR ASSISTANT TEACHER</a:t>
            </a:r>
            <a:br>
              <a:rPr lang="en-US" sz="2000" dirty="0" smtClean="0">
                <a:latin typeface="Arial Black" panose="020B0A04020102020204" pitchFamily="34" charset="0"/>
              </a:rPr>
            </a:br>
            <a:r>
              <a:rPr lang="en-US" sz="2000" dirty="0" err="1" smtClean="0">
                <a:latin typeface="Arial Black" panose="020B0A04020102020204" pitchFamily="34" charset="0"/>
              </a:rPr>
              <a:t>Majhira</a:t>
            </a:r>
            <a:r>
              <a:rPr lang="en-US" sz="2000" dirty="0" smtClean="0">
                <a:latin typeface="Arial Black" panose="020B0A04020102020204" pitchFamily="34" charset="0"/>
              </a:rPr>
              <a:t> Model High School</a:t>
            </a:r>
          </a:p>
          <a:p>
            <a:pPr algn="l"/>
            <a:r>
              <a:rPr lang="en-US" sz="2000" dirty="0" err="1" smtClean="0">
                <a:latin typeface="Arial Black" panose="020B0A04020102020204" pitchFamily="34" charset="0"/>
              </a:rPr>
              <a:t>Shajahanpur</a:t>
            </a:r>
            <a:r>
              <a:rPr lang="en-US" sz="2000" dirty="0" smtClean="0">
                <a:latin typeface="Arial Black" panose="020B0A04020102020204" pitchFamily="34" charset="0"/>
              </a:rPr>
              <a:t>, </a:t>
            </a:r>
            <a:r>
              <a:rPr lang="en-US" sz="2000" dirty="0" err="1" smtClean="0">
                <a:latin typeface="Arial Black" panose="020B0A04020102020204" pitchFamily="34" charset="0"/>
              </a:rPr>
              <a:t>Bogra</a:t>
            </a:r>
            <a:endParaRPr lang="en-US" sz="2000" dirty="0" smtClean="0">
              <a:latin typeface="Arial Black" panose="020B0A04020102020204" pitchFamily="34" charset="0"/>
            </a:endParaRPr>
          </a:p>
          <a:p>
            <a:pPr algn="l"/>
            <a:r>
              <a:rPr lang="en-US" sz="2000" dirty="0" smtClean="0">
                <a:latin typeface="Arial Black" panose="020B0A04020102020204" pitchFamily="34" charset="0"/>
              </a:rPr>
              <a:t>Mob: 0171549949</a:t>
            </a:r>
          </a:p>
          <a:p>
            <a:pPr algn="l"/>
            <a:r>
              <a:rPr lang="en-US" sz="2000" dirty="0" smtClean="0">
                <a:latin typeface="Arial Black" panose="020B0A04020102020204" pitchFamily="34" charset="0"/>
              </a:rPr>
              <a:t>E-mail: </a:t>
            </a:r>
            <a:r>
              <a:rPr lang="en-US" sz="2000" dirty="0" smtClean="0">
                <a:latin typeface="Arial Black" panose="020B0A04020102020204" pitchFamily="34" charset="0"/>
                <a:hlinkClick r:id="rId2"/>
              </a:rPr>
              <a:t>afsar0903@gmail.com</a:t>
            </a:r>
            <a:endParaRPr lang="en-US" sz="2000" dirty="0" smtClean="0">
              <a:latin typeface="Arial Black" panose="020B0A04020102020204" pitchFamily="34" charset="0"/>
            </a:endParaRPr>
          </a:p>
        </p:txBody>
      </p:sp>
      <p:sp>
        <p:nvSpPr>
          <p:cNvPr id="2" name="Rectangle 1"/>
          <p:cNvSpPr/>
          <p:nvPr/>
        </p:nvSpPr>
        <p:spPr>
          <a:xfrm>
            <a:off x="5791200" y="975882"/>
            <a:ext cx="2209800" cy="291984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6918" y="1009220"/>
            <a:ext cx="2514600" cy="291984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00400" y="213882"/>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Black" panose="020B0A04020102020204" pitchFamily="34" charset="0"/>
              </a:rPr>
              <a:t>IDENTITY</a:t>
            </a:r>
            <a:endParaRPr lang="en-US"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86400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304800"/>
            <a:ext cx="8229600" cy="533400"/>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b="1" dirty="0" smtClean="0"/>
              <a:t>Look at the picture and talk about it</a:t>
            </a:r>
            <a:br>
              <a:rPr lang="en-US" sz="3200" b="1" dirty="0" smtClean="0"/>
            </a:br>
            <a:r>
              <a:rPr lang="en-US" sz="3200" b="1" dirty="0" smtClean="0"/>
              <a:t/>
            </a:r>
            <a:br>
              <a:rPr lang="en-US" sz="3200" b="1" dirty="0" smtClean="0"/>
            </a:br>
            <a:endParaRPr lang="en-US" sz="3200"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64254"/>
            <a:ext cx="5734049" cy="3276600"/>
          </a:xfrm>
          <a:prstGeom prst="rect">
            <a:avLst/>
          </a:prstGeom>
        </p:spPr>
      </p:pic>
      <p:sp>
        <p:nvSpPr>
          <p:cNvPr id="4" name="Title 1"/>
          <p:cNvSpPr txBox="1">
            <a:spLocks/>
          </p:cNvSpPr>
          <p:nvPr/>
        </p:nvSpPr>
        <p:spPr>
          <a:xfrm>
            <a:off x="781049" y="5697577"/>
            <a:ext cx="7926531" cy="53340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What can you see in the picture?</a:t>
            </a:r>
            <a:endParaRPr lang="en-US" sz="3600" dirty="0"/>
          </a:p>
        </p:txBody>
      </p:sp>
      <p:sp>
        <p:nvSpPr>
          <p:cNvPr id="5" name="Title 1"/>
          <p:cNvSpPr txBox="1">
            <a:spLocks/>
          </p:cNvSpPr>
          <p:nvPr/>
        </p:nvSpPr>
        <p:spPr>
          <a:xfrm>
            <a:off x="781049" y="5680802"/>
            <a:ext cx="7945581" cy="53340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 can see a </a:t>
            </a:r>
            <a:r>
              <a:rPr lang="en-US" sz="3600" b="1" dirty="0" err="1" smtClean="0"/>
              <a:t>shahid</a:t>
            </a:r>
            <a:r>
              <a:rPr lang="en-US" sz="3600" b="1" dirty="0" smtClean="0"/>
              <a:t> </a:t>
            </a:r>
            <a:r>
              <a:rPr lang="en-US" sz="3600" b="1" dirty="0" err="1" smtClean="0"/>
              <a:t>minar</a:t>
            </a:r>
            <a:r>
              <a:rPr lang="en-US" sz="3600" b="1" dirty="0" smtClean="0"/>
              <a:t> in the picture</a:t>
            </a:r>
            <a:endParaRPr lang="en-US" sz="3600" dirty="0"/>
          </a:p>
        </p:txBody>
      </p:sp>
      <p:sp>
        <p:nvSpPr>
          <p:cNvPr id="6" name="Title 1"/>
          <p:cNvSpPr txBox="1">
            <a:spLocks/>
          </p:cNvSpPr>
          <p:nvPr/>
        </p:nvSpPr>
        <p:spPr>
          <a:xfrm>
            <a:off x="781049" y="5666510"/>
            <a:ext cx="7926531" cy="53340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What is the other name of </a:t>
            </a:r>
            <a:r>
              <a:rPr lang="en-US" sz="3200" b="1" dirty="0" err="1" smtClean="0"/>
              <a:t>shahid</a:t>
            </a:r>
            <a:r>
              <a:rPr lang="en-US" sz="3200" b="1" dirty="0" smtClean="0"/>
              <a:t> </a:t>
            </a:r>
            <a:r>
              <a:rPr lang="en-US" sz="3200" b="1" dirty="0" err="1" smtClean="0"/>
              <a:t>Dibosh</a:t>
            </a:r>
            <a:r>
              <a:rPr lang="en-US" sz="3200" b="1" dirty="0" smtClean="0"/>
              <a:t>?</a:t>
            </a:r>
            <a:endParaRPr lang="en-US" sz="3200" dirty="0"/>
          </a:p>
        </p:txBody>
      </p:sp>
      <p:sp>
        <p:nvSpPr>
          <p:cNvPr id="7" name="Title 1"/>
          <p:cNvSpPr txBox="1">
            <a:spLocks/>
          </p:cNvSpPr>
          <p:nvPr/>
        </p:nvSpPr>
        <p:spPr>
          <a:xfrm>
            <a:off x="785378" y="5391151"/>
            <a:ext cx="7945581" cy="1084118"/>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The other name of </a:t>
            </a:r>
            <a:r>
              <a:rPr lang="en-US" sz="2800" b="1" dirty="0" err="1" smtClean="0"/>
              <a:t>shahid</a:t>
            </a:r>
            <a:r>
              <a:rPr lang="en-US" sz="2800" b="1" dirty="0" smtClean="0"/>
              <a:t> </a:t>
            </a:r>
            <a:r>
              <a:rPr lang="en-US" sz="2800" b="1" dirty="0" err="1" smtClean="0"/>
              <a:t>Dibosh</a:t>
            </a:r>
            <a:r>
              <a:rPr lang="en-US" sz="2800" b="1" dirty="0" smtClean="0"/>
              <a:t>  is International Mother Language Day.</a:t>
            </a:r>
            <a:endParaRPr lang="en-US" sz="2800" dirty="0"/>
          </a:p>
        </p:txBody>
      </p:sp>
    </p:spTree>
    <p:extLst>
      <p:ext uri="{BB962C8B-B14F-4D97-AF65-F5344CB8AC3E}">
        <p14:creationId xmlns:p14="http://schemas.microsoft.com/office/powerpoint/2010/main" val="16549981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6"/>
                                        </p:tgtEl>
                                      </p:cBhvr>
                                    </p:animEffect>
                                    <p:anim calcmode="lin" valueType="num">
                                      <p:cBhvr>
                                        <p:cTn id="56" dur="1000"/>
                                        <p:tgtEl>
                                          <p:spTgt spid="6"/>
                                        </p:tgtEl>
                                        <p:attrNameLst>
                                          <p:attrName>ppt_x</p:attrName>
                                        </p:attrNameLst>
                                      </p:cBhvr>
                                      <p:tavLst>
                                        <p:tav tm="0">
                                          <p:val>
                                            <p:strVal val="ppt_x"/>
                                          </p:val>
                                        </p:tav>
                                        <p:tav tm="100000">
                                          <p:val>
                                            <p:strVal val="ppt_x"/>
                                          </p:val>
                                        </p:tav>
                                      </p:tavLst>
                                    </p:anim>
                                    <p:anim calcmode="lin" valueType="num">
                                      <p:cBhvr>
                                        <p:cTn id="57" dur="1000"/>
                                        <p:tgtEl>
                                          <p:spTgt spid="6"/>
                                        </p:tgtEl>
                                        <p:attrNameLst>
                                          <p:attrName>ppt_y</p:attrName>
                                        </p:attrNameLst>
                                      </p:cBhvr>
                                      <p:tavLst>
                                        <p:tav tm="0">
                                          <p:val>
                                            <p:strVal val="ppt_y"/>
                                          </p:val>
                                        </p:tav>
                                        <p:tav tm="100000">
                                          <p:val>
                                            <p:strVal val="ppt_y+.1"/>
                                          </p:val>
                                        </p:tav>
                                      </p:tavLst>
                                    </p:anim>
                                    <p:set>
                                      <p:cBhvr>
                                        <p:cTn id="58" dur="1" fill="hold">
                                          <p:stCondLst>
                                            <p:cond delay="9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7"/>
                                        </p:tgtEl>
                                      </p:cBhvr>
                                    </p:animEffect>
                                    <p:anim calcmode="lin" valueType="num">
                                      <p:cBhvr>
                                        <p:cTn id="70" dur="1000"/>
                                        <p:tgtEl>
                                          <p:spTgt spid="7"/>
                                        </p:tgtEl>
                                        <p:attrNameLst>
                                          <p:attrName>ppt_x</p:attrName>
                                        </p:attrNameLst>
                                      </p:cBhvr>
                                      <p:tavLst>
                                        <p:tav tm="0">
                                          <p:val>
                                            <p:strVal val="ppt_x"/>
                                          </p:val>
                                        </p:tav>
                                        <p:tav tm="100000">
                                          <p:val>
                                            <p:strVal val="ppt_x"/>
                                          </p:val>
                                        </p:tav>
                                      </p:tavLst>
                                    </p:anim>
                                    <p:anim calcmode="lin" valueType="num">
                                      <p:cBhvr>
                                        <p:cTn id="71" dur="1000"/>
                                        <p:tgtEl>
                                          <p:spTgt spid="7"/>
                                        </p:tgtEl>
                                        <p:attrNameLst>
                                          <p:attrName>ppt_y</p:attrName>
                                        </p:attrNameLst>
                                      </p:cBhvr>
                                      <p:tavLst>
                                        <p:tav tm="0">
                                          <p:val>
                                            <p:strVal val="ppt_y"/>
                                          </p:val>
                                        </p:tav>
                                        <p:tav tm="100000">
                                          <p:val>
                                            <p:strVal val="ppt_y+.1"/>
                                          </p:val>
                                        </p:tav>
                                      </p:tavLst>
                                    </p:anim>
                                    <p:set>
                                      <p:cBhvr>
                                        <p:cTn id="7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4" grpId="1" animBg="1"/>
      <p:bldP spid="5" grpId="0" animBg="1"/>
      <p:bldP spid="5"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219200" y="5347855"/>
            <a:ext cx="6705600" cy="1134630"/>
          </a:xfrm>
        </p:spPr>
        <p:txBody>
          <a:bodyPr>
            <a:normAutofit/>
          </a:bodyPr>
          <a:lstStyle/>
          <a:p>
            <a:pPr marR="45720" lvl="0">
              <a:buClr>
                <a:srgbClr val="0BD0D9"/>
              </a:buClr>
              <a:buSzPct val="95000"/>
            </a:pPr>
            <a:r>
              <a:rPr lang="en-US" sz="2400" b="1" dirty="0" smtClean="0">
                <a:solidFill>
                  <a:prstClr val="black"/>
                </a:solidFill>
                <a:latin typeface="Arial Black" panose="020B0A04020102020204" pitchFamily="34" charset="0"/>
                <a:cs typeface="Aharoni" pitchFamily="2" charset="-79"/>
              </a:rPr>
              <a:t>International </a:t>
            </a:r>
            <a:r>
              <a:rPr lang="en-US" sz="2400" b="1" dirty="0">
                <a:solidFill>
                  <a:prstClr val="black"/>
                </a:solidFill>
                <a:latin typeface="Arial Black" panose="020B0A04020102020204" pitchFamily="34" charset="0"/>
                <a:cs typeface="Aharoni" pitchFamily="2" charset="-79"/>
              </a:rPr>
              <a:t>Mother Language Day </a:t>
            </a:r>
            <a:r>
              <a:rPr lang="en-US" sz="2400" b="1" dirty="0" smtClean="0">
                <a:solidFill>
                  <a:prstClr val="black"/>
                </a:solidFill>
                <a:latin typeface="Arial Black" panose="020B0A04020102020204" pitchFamily="34" charset="0"/>
                <a:cs typeface="Aharoni" pitchFamily="2" charset="-79"/>
              </a:rPr>
              <a:t>-2</a:t>
            </a:r>
            <a:endParaRPr lang="en-US" sz="2400" b="1" dirty="0">
              <a:solidFill>
                <a:prstClr val="black"/>
              </a:solidFill>
              <a:latin typeface="Arial Black" panose="020B0A04020102020204" pitchFamily="34" charset="0"/>
              <a:cs typeface="Aharoni" pitchFamily="2" charset="-79"/>
            </a:endParaRPr>
          </a:p>
          <a:p>
            <a:r>
              <a:rPr lang="en-US" sz="2400" b="1" dirty="0" smtClean="0">
                <a:solidFill>
                  <a:schemeClr val="tx1"/>
                </a:solidFill>
                <a:latin typeface="Arial Black" panose="020B0A04020102020204" pitchFamily="34" charset="0"/>
                <a:cs typeface="Aharoni" pitchFamily="2" charset="-79"/>
              </a:rPr>
              <a:t>Unit-3</a:t>
            </a:r>
            <a:r>
              <a:rPr lang="en-US" sz="2400" b="1" dirty="0">
                <a:solidFill>
                  <a:schemeClr val="tx1"/>
                </a:solidFill>
                <a:latin typeface="Arial Black" panose="020B0A04020102020204" pitchFamily="34" charset="0"/>
                <a:cs typeface="Aharoni" pitchFamily="2" charset="-79"/>
              </a:rPr>
              <a:t>, </a:t>
            </a:r>
            <a:r>
              <a:rPr lang="en-US" sz="2400" b="1" dirty="0" smtClean="0">
                <a:solidFill>
                  <a:schemeClr val="tx1"/>
                </a:solidFill>
                <a:latin typeface="Arial Black" panose="020B0A04020102020204" pitchFamily="34" charset="0"/>
                <a:cs typeface="Aharoni" pitchFamily="2" charset="-79"/>
              </a:rPr>
              <a:t>Lesson-4 Page No: </a:t>
            </a:r>
            <a:endParaRPr lang="en-US" sz="2400" b="1" dirty="0">
              <a:solidFill>
                <a:schemeClr val="tx1"/>
              </a:solidFill>
              <a:latin typeface="Arial Black" panose="020B0A04020102020204" pitchFamily="34" charset="0"/>
              <a:cs typeface="Aharoni" pitchFamily="2" charset="-79"/>
            </a:endParaRPr>
          </a:p>
          <a:p>
            <a:endParaRPr lang="en-US" sz="2400" dirty="0">
              <a:latin typeface="Arial Black" panose="020B0A04020102020204" pitchFamily="34" charset="0"/>
              <a:cs typeface="Aharoni" pitchFamily="2" charset="-79"/>
            </a:endParaRPr>
          </a:p>
        </p:txBody>
      </p:sp>
      <p:pic>
        <p:nvPicPr>
          <p:cNvPr id="2" name="Picture 1"/>
          <p:cNvPicPr>
            <a:picLocks noChangeAspect="1"/>
          </p:cNvPicPr>
          <p:nvPr/>
        </p:nvPicPr>
        <p:blipFill>
          <a:blip r:embed="rId2"/>
          <a:stretch>
            <a:fillRect/>
          </a:stretch>
        </p:blipFill>
        <p:spPr>
          <a:xfrm>
            <a:off x="2209800" y="1420091"/>
            <a:ext cx="4419600" cy="3641080"/>
          </a:xfrm>
          <a:prstGeom prst="rect">
            <a:avLst/>
          </a:prstGeom>
        </p:spPr>
      </p:pic>
      <p:sp>
        <p:nvSpPr>
          <p:cNvPr id="6" name="Title 1"/>
          <p:cNvSpPr txBox="1">
            <a:spLocks/>
          </p:cNvSpPr>
          <p:nvPr/>
        </p:nvSpPr>
        <p:spPr>
          <a:xfrm>
            <a:off x="1371600" y="519545"/>
            <a:ext cx="6400800" cy="6138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Arial Black" pitchFamily="34" charset="0"/>
                <a:cs typeface="Andalus" pitchFamily="18" charset="-78"/>
              </a:rPr>
              <a:t>Our Today’s Lesson is-</a:t>
            </a:r>
            <a:endParaRPr lang="en-US" sz="3200" dirty="0"/>
          </a:p>
        </p:txBody>
      </p:sp>
    </p:spTree>
    <p:extLst>
      <p:ext uri="{BB962C8B-B14F-4D97-AF65-F5344CB8AC3E}">
        <p14:creationId xmlns:p14="http://schemas.microsoft.com/office/powerpoint/2010/main" val="6942981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0" fill="hold"/>
                                        <p:tgtEl>
                                          <p:spTgt spid="6"/>
                                        </p:tgtEl>
                                        <p:attrNameLst>
                                          <p:attrName>ppt_x</p:attrName>
                                        </p:attrNameLst>
                                      </p:cBhvr>
                                      <p:tavLst>
                                        <p:tav tm="0">
                                          <p:val>
                                            <p:strVal val="#ppt_x"/>
                                          </p:val>
                                        </p:tav>
                                        <p:tav tm="100000">
                                          <p:val>
                                            <p:strVal val="#ppt_x"/>
                                          </p:val>
                                        </p:tav>
                                      </p:tavLst>
                                    </p:anim>
                                    <p:anim calcmode="lin" valueType="num">
                                      <p:cBhvr>
                                        <p:cTn id="8" dur="15000" fill="hold"/>
                                        <p:tgtEl>
                                          <p:spTgt spid="6"/>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0" fill="hold"/>
                                        <p:tgtEl>
                                          <p:spTgt spid="2"/>
                                        </p:tgtEl>
                                        <p:attrNameLst>
                                          <p:attrName>ppt_x</p:attrName>
                                        </p:attrNameLst>
                                      </p:cBhvr>
                                      <p:tavLst>
                                        <p:tav tm="0">
                                          <p:val>
                                            <p:strVal val="#ppt_x"/>
                                          </p:val>
                                        </p:tav>
                                        <p:tav tm="100000">
                                          <p:val>
                                            <p:strVal val="#ppt_x"/>
                                          </p:val>
                                        </p:tav>
                                      </p:tavLst>
                                    </p:anim>
                                    <p:anim calcmode="lin" valueType="num">
                                      <p:cBhvr>
                                        <p:cTn id="12" dur="15000" fill="hold"/>
                                        <p:tgtEl>
                                          <p:spTgt spid="2"/>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5000" fill="hold"/>
                                        <p:tgtEl>
                                          <p:spTgt spid="5">
                                            <p:txEl>
                                              <p:pRg st="0" end="0"/>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5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5000" fill="hold"/>
                                        <p:tgtEl>
                                          <p:spTgt spid="5">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685800"/>
            <a:ext cx="4495800" cy="533400"/>
          </a:xfrm>
        </p:spPr>
        <p:txBody>
          <a:bodyPr>
            <a:normAutofit fontScale="90000"/>
          </a:bodyPr>
          <a:lstStyle/>
          <a:p>
            <a:r>
              <a:rPr lang="en-US" sz="3600" b="1" dirty="0" smtClean="0">
                <a:latin typeface="Arial Black" pitchFamily="34" charset="0"/>
                <a:cs typeface="Andalus" pitchFamily="2" charset="-78"/>
              </a:rPr>
              <a:t>Learning</a:t>
            </a:r>
            <a:r>
              <a:rPr lang="en-US" sz="3200" b="1" dirty="0" smtClean="0">
                <a:latin typeface="Arial Black" pitchFamily="34" charset="0"/>
                <a:cs typeface="Andalus" pitchFamily="2" charset="-78"/>
              </a:rPr>
              <a:t> outcomes</a:t>
            </a:r>
            <a:endParaRPr lang="en-US" sz="3200" dirty="0"/>
          </a:p>
        </p:txBody>
      </p:sp>
      <p:sp>
        <p:nvSpPr>
          <p:cNvPr id="7" name="Content Placeholder 2"/>
          <p:cNvSpPr>
            <a:spLocks noGrp="1"/>
          </p:cNvSpPr>
          <p:nvPr>
            <p:ph idx="1"/>
          </p:nvPr>
        </p:nvSpPr>
        <p:spPr>
          <a:xfrm>
            <a:off x="304800" y="1371600"/>
            <a:ext cx="8693727" cy="3657600"/>
          </a:xfrm>
        </p:spPr>
        <p:txBody>
          <a:bodyPr>
            <a:noAutofit/>
          </a:bodyPr>
          <a:lstStyle/>
          <a:p>
            <a:r>
              <a:rPr lang="en-US" b="1" dirty="0" smtClean="0">
                <a:latin typeface="Arial Black" panose="020B0A04020102020204" pitchFamily="34" charset="0"/>
                <a:cs typeface="Andalus" pitchFamily="2" charset="-78"/>
              </a:rPr>
              <a:t>After we have studied this lesson. we will be able to---</a:t>
            </a:r>
          </a:p>
          <a:p>
            <a:pPr lvl="0">
              <a:buFont typeface="Wingdings" panose="05000000000000000000" pitchFamily="2" charset="2"/>
              <a:buChar char="Ø"/>
            </a:pPr>
            <a:r>
              <a:rPr lang="en-US" b="1" dirty="0">
                <a:latin typeface="Arial Black" pitchFamily="34" charset="0"/>
                <a:cs typeface="Andalus" pitchFamily="2" charset="-78"/>
              </a:rPr>
              <a:t> </a:t>
            </a:r>
            <a:r>
              <a:rPr lang="en-US" dirty="0" smtClean="0">
                <a:latin typeface="Arial Black" panose="020B0A04020102020204" pitchFamily="34" charset="0"/>
              </a:rPr>
              <a:t>talk </a:t>
            </a:r>
            <a:r>
              <a:rPr lang="en-US" dirty="0">
                <a:latin typeface="Arial Black" panose="020B0A04020102020204" pitchFamily="34" charset="0"/>
              </a:rPr>
              <a:t>about events and festivals</a:t>
            </a:r>
          </a:p>
          <a:p>
            <a:pPr lvl="0">
              <a:buFont typeface="Wingdings" panose="05000000000000000000" pitchFamily="2" charset="2"/>
              <a:buChar char="Ø"/>
            </a:pPr>
            <a:r>
              <a:rPr lang="en-US" dirty="0" smtClean="0">
                <a:latin typeface="Arial Black" panose="020B0A04020102020204" pitchFamily="34" charset="0"/>
              </a:rPr>
              <a:t>ask </a:t>
            </a:r>
            <a:r>
              <a:rPr lang="en-US" dirty="0">
                <a:latin typeface="Arial Black" panose="020B0A04020102020204" pitchFamily="34" charset="0"/>
              </a:rPr>
              <a:t>and answer questions and give </a:t>
            </a:r>
            <a:r>
              <a:rPr lang="en-US" dirty="0" smtClean="0">
                <a:latin typeface="Arial Black" panose="020B0A04020102020204" pitchFamily="34" charset="0"/>
              </a:rPr>
              <a:t>opinions </a:t>
            </a:r>
            <a:r>
              <a:rPr lang="en-US" dirty="0">
                <a:latin typeface="Arial Black" panose="020B0A04020102020204" pitchFamily="34" charset="0"/>
              </a:rPr>
              <a:t>in a logical sequence</a:t>
            </a:r>
          </a:p>
          <a:p>
            <a:pPr>
              <a:buFont typeface="Wingdings" panose="05000000000000000000" pitchFamily="2" charset="2"/>
              <a:buChar char="Ø"/>
            </a:pPr>
            <a:r>
              <a:rPr lang="en-US" dirty="0" smtClean="0">
                <a:latin typeface="Arial Black" panose="020B0A04020102020204" pitchFamily="34" charset="0"/>
              </a:rPr>
              <a:t>infer </a:t>
            </a:r>
            <a:r>
              <a:rPr lang="en-US" dirty="0">
                <a:latin typeface="Arial Black" panose="020B0A04020102020204" pitchFamily="34" charset="0"/>
              </a:rPr>
              <a:t>meanings from the context</a:t>
            </a:r>
            <a:endParaRPr lang="en-US" b="1" dirty="0">
              <a:latin typeface="Arial Black" pitchFamily="34" charset="0"/>
              <a:cs typeface="Andalus" pitchFamily="2" charset="-78"/>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0060240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down)">
                                      <p:cBhvr>
                                        <p:cTn id="43" dur="580">
                                          <p:stCondLst>
                                            <p:cond delay="0"/>
                                          </p:stCondLst>
                                        </p:cTn>
                                        <p:tgtEl>
                                          <p:spTgt spid="7">
                                            <p:txEl>
                                              <p:pRg st="1" end="1"/>
                                            </p:txEl>
                                          </p:spTgt>
                                        </p:tgtEl>
                                      </p:cBhvr>
                                    </p:animEffect>
                                    <p:anim calcmode="lin" valueType="num">
                                      <p:cBhvr>
                                        <p:cTn id="4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1" end="1"/>
                                            </p:txEl>
                                          </p:spTgt>
                                        </p:tgtEl>
                                      </p:cBhvr>
                                      <p:to x="100000" y="60000"/>
                                    </p:animScale>
                                    <p:animScale>
                                      <p:cBhvr>
                                        <p:cTn id="50" dur="166" decel="50000">
                                          <p:stCondLst>
                                            <p:cond delay="676"/>
                                          </p:stCondLst>
                                        </p:cTn>
                                        <p:tgtEl>
                                          <p:spTgt spid="7">
                                            <p:txEl>
                                              <p:pRg st="1" end="1"/>
                                            </p:txEl>
                                          </p:spTgt>
                                        </p:tgtEl>
                                      </p:cBhvr>
                                      <p:to x="100000" y="100000"/>
                                    </p:animScale>
                                    <p:animScale>
                                      <p:cBhvr>
                                        <p:cTn id="51" dur="26">
                                          <p:stCondLst>
                                            <p:cond delay="1312"/>
                                          </p:stCondLst>
                                        </p:cTn>
                                        <p:tgtEl>
                                          <p:spTgt spid="7">
                                            <p:txEl>
                                              <p:pRg st="1" end="1"/>
                                            </p:txEl>
                                          </p:spTgt>
                                        </p:tgtEl>
                                      </p:cBhvr>
                                      <p:to x="100000" y="80000"/>
                                    </p:animScale>
                                    <p:animScale>
                                      <p:cBhvr>
                                        <p:cTn id="52" dur="166" decel="50000">
                                          <p:stCondLst>
                                            <p:cond delay="1338"/>
                                          </p:stCondLst>
                                        </p:cTn>
                                        <p:tgtEl>
                                          <p:spTgt spid="7">
                                            <p:txEl>
                                              <p:pRg st="1" end="1"/>
                                            </p:txEl>
                                          </p:spTgt>
                                        </p:tgtEl>
                                      </p:cBhvr>
                                      <p:to x="100000" y="100000"/>
                                    </p:animScale>
                                    <p:animScale>
                                      <p:cBhvr>
                                        <p:cTn id="53" dur="26">
                                          <p:stCondLst>
                                            <p:cond delay="1642"/>
                                          </p:stCondLst>
                                        </p:cTn>
                                        <p:tgtEl>
                                          <p:spTgt spid="7">
                                            <p:txEl>
                                              <p:pRg st="1" end="1"/>
                                            </p:txEl>
                                          </p:spTgt>
                                        </p:tgtEl>
                                      </p:cBhvr>
                                      <p:to x="100000" y="90000"/>
                                    </p:animScale>
                                    <p:animScale>
                                      <p:cBhvr>
                                        <p:cTn id="54" dur="166" decel="50000">
                                          <p:stCondLst>
                                            <p:cond delay="1668"/>
                                          </p:stCondLst>
                                        </p:cTn>
                                        <p:tgtEl>
                                          <p:spTgt spid="7">
                                            <p:txEl>
                                              <p:pRg st="1" end="1"/>
                                            </p:txEl>
                                          </p:spTgt>
                                        </p:tgtEl>
                                      </p:cBhvr>
                                      <p:to x="100000" y="100000"/>
                                    </p:animScale>
                                    <p:animScale>
                                      <p:cBhvr>
                                        <p:cTn id="55" dur="26">
                                          <p:stCondLst>
                                            <p:cond delay="1808"/>
                                          </p:stCondLst>
                                        </p:cTn>
                                        <p:tgtEl>
                                          <p:spTgt spid="7">
                                            <p:txEl>
                                              <p:pRg st="1" end="1"/>
                                            </p:txEl>
                                          </p:spTgt>
                                        </p:tgtEl>
                                      </p:cBhvr>
                                      <p:to x="100000" y="95000"/>
                                    </p:animScale>
                                    <p:animScale>
                                      <p:cBhvr>
                                        <p:cTn id="56" dur="166" decel="50000">
                                          <p:stCondLst>
                                            <p:cond delay="1834"/>
                                          </p:stCondLst>
                                        </p:cTn>
                                        <p:tgtEl>
                                          <p:spTgt spid="7">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wipe(down)">
                                      <p:cBhvr>
                                        <p:cTn id="61" dur="580">
                                          <p:stCondLst>
                                            <p:cond delay="0"/>
                                          </p:stCondLst>
                                        </p:cTn>
                                        <p:tgtEl>
                                          <p:spTgt spid="7">
                                            <p:txEl>
                                              <p:pRg st="2" end="2"/>
                                            </p:txEl>
                                          </p:spTgt>
                                        </p:tgtEl>
                                      </p:cBhvr>
                                    </p:animEffect>
                                    <p:anim calcmode="lin" valueType="num">
                                      <p:cBhvr>
                                        <p:cTn id="62"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2" end="2"/>
                                            </p:txEl>
                                          </p:spTgt>
                                        </p:tgtEl>
                                      </p:cBhvr>
                                      <p:to x="100000" y="60000"/>
                                    </p:animScale>
                                    <p:animScale>
                                      <p:cBhvr>
                                        <p:cTn id="68" dur="166" decel="50000">
                                          <p:stCondLst>
                                            <p:cond delay="676"/>
                                          </p:stCondLst>
                                        </p:cTn>
                                        <p:tgtEl>
                                          <p:spTgt spid="7">
                                            <p:txEl>
                                              <p:pRg st="2" end="2"/>
                                            </p:txEl>
                                          </p:spTgt>
                                        </p:tgtEl>
                                      </p:cBhvr>
                                      <p:to x="100000" y="100000"/>
                                    </p:animScale>
                                    <p:animScale>
                                      <p:cBhvr>
                                        <p:cTn id="69" dur="26">
                                          <p:stCondLst>
                                            <p:cond delay="1312"/>
                                          </p:stCondLst>
                                        </p:cTn>
                                        <p:tgtEl>
                                          <p:spTgt spid="7">
                                            <p:txEl>
                                              <p:pRg st="2" end="2"/>
                                            </p:txEl>
                                          </p:spTgt>
                                        </p:tgtEl>
                                      </p:cBhvr>
                                      <p:to x="100000" y="80000"/>
                                    </p:animScale>
                                    <p:animScale>
                                      <p:cBhvr>
                                        <p:cTn id="70" dur="166" decel="50000">
                                          <p:stCondLst>
                                            <p:cond delay="1338"/>
                                          </p:stCondLst>
                                        </p:cTn>
                                        <p:tgtEl>
                                          <p:spTgt spid="7">
                                            <p:txEl>
                                              <p:pRg st="2" end="2"/>
                                            </p:txEl>
                                          </p:spTgt>
                                        </p:tgtEl>
                                      </p:cBhvr>
                                      <p:to x="100000" y="100000"/>
                                    </p:animScale>
                                    <p:animScale>
                                      <p:cBhvr>
                                        <p:cTn id="71" dur="26">
                                          <p:stCondLst>
                                            <p:cond delay="1642"/>
                                          </p:stCondLst>
                                        </p:cTn>
                                        <p:tgtEl>
                                          <p:spTgt spid="7">
                                            <p:txEl>
                                              <p:pRg st="2" end="2"/>
                                            </p:txEl>
                                          </p:spTgt>
                                        </p:tgtEl>
                                      </p:cBhvr>
                                      <p:to x="100000" y="90000"/>
                                    </p:animScale>
                                    <p:animScale>
                                      <p:cBhvr>
                                        <p:cTn id="72" dur="166" decel="50000">
                                          <p:stCondLst>
                                            <p:cond delay="1668"/>
                                          </p:stCondLst>
                                        </p:cTn>
                                        <p:tgtEl>
                                          <p:spTgt spid="7">
                                            <p:txEl>
                                              <p:pRg st="2" end="2"/>
                                            </p:txEl>
                                          </p:spTgt>
                                        </p:tgtEl>
                                      </p:cBhvr>
                                      <p:to x="100000" y="100000"/>
                                    </p:animScale>
                                    <p:animScale>
                                      <p:cBhvr>
                                        <p:cTn id="73" dur="26">
                                          <p:stCondLst>
                                            <p:cond delay="1808"/>
                                          </p:stCondLst>
                                        </p:cTn>
                                        <p:tgtEl>
                                          <p:spTgt spid="7">
                                            <p:txEl>
                                              <p:pRg st="2" end="2"/>
                                            </p:txEl>
                                          </p:spTgt>
                                        </p:tgtEl>
                                      </p:cBhvr>
                                      <p:to x="100000" y="95000"/>
                                    </p:animScale>
                                    <p:animScale>
                                      <p:cBhvr>
                                        <p:cTn id="74" dur="166" decel="50000">
                                          <p:stCondLst>
                                            <p:cond delay="1834"/>
                                          </p:stCondLst>
                                        </p:cTn>
                                        <p:tgtEl>
                                          <p:spTgt spid="7">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Effect transition="in" filter="wipe(down)">
                                      <p:cBhvr>
                                        <p:cTn id="79" dur="580">
                                          <p:stCondLst>
                                            <p:cond delay="0"/>
                                          </p:stCondLst>
                                        </p:cTn>
                                        <p:tgtEl>
                                          <p:spTgt spid="7">
                                            <p:txEl>
                                              <p:pRg st="3" end="3"/>
                                            </p:txEl>
                                          </p:spTgt>
                                        </p:tgtEl>
                                      </p:cBhvr>
                                    </p:animEffect>
                                    <p:anim calcmode="lin" valueType="num">
                                      <p:cBhvr>
                                        <p:cTn id="80"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3" end="3"/>
                                            </p:txEl>
                                          </p:spTgt>
                                        </p:tgtEl>
                                      </p:cBhvr>
                                      <p:to x="100000" y="60000"/>
                                    </p:animScale>
                                    <p:animScale>
                                      <p:cBhvr>
                                        <p:cTn id="86" dur="166" decel="50000">
                                          <p:stCondLst>
                                            <p:cond delay="676"/>
                                          </p:stCondLst>
                                        </p:cTn>
                                        <p:tgtEl>
                                          <p:spTgt spid="7">
                                            <p:txEl>
                                              <p:pRg st="3" end="3"/>
                                            </p:txEl>
                                          </p:spTgt>
                                        </p:tgtEl>
                                      </p:cBhvr>
                                      <p:to x="100000" y="100000"/>
                                    </p:animScale>
                                    <p:animScale>
                                      <p:cBhvr>
                                        <p:cTn id="87" dur="26">
                                          <p:stCondLst>
                                            <p:cond delay="1312"/>
                                          </p:stCondLst>
                                        </p:cTn>
                                        <p:tgtEl>
                                          <p:spTgt spid="7">
                                            <p:txEl>
                                              <p:pRg st="3" end="3"/>
                                            </p:txEl>
                                          </p:spTgt>
                                        </p:tgtEl>
                                      </p:cBhvr>
                                      <p:to x="100000" y="80000"/>
                                    </p:animScale>
                                    <p:animScale>
                                      <p:cBhvr>
                                        <p:cTn id="88" dur="166" decel="50000">
                                          <p:stCondLst>
                                            <p:cond delay="1338"/>
                                          </p:stCondLst>
                                        </p:cTn>
                                        <p:tgtEl>
                                          <p:spTgt spid="7">
                                            <p:txEl>
                                              <p:pRg st="3" end="3"/>
                                            </p:txEl>
                                          </p:spTgt>
                                        </p:tgtEl>
                                      </p:cBhvr>
                                      <p:to x="100000" y="100000"/>
                                    </p:animScale>
                                    <p:animScale>
                                      <p:cBhvr>
                                        <p:cTn id="89" dur="26">
                                          <p:stCondLst>
                                            <p:cond delay="1642"/>
                                          </p:stCondLst>
                                        </p:cTn>
                                        <p:tgtEl>
                                          <p:spTgt spid="7">
                                            <p:txEl>
                                              <p:pRg st="3" end="3"/>
                                            </p:txEl>
                                          </p:spTgt>
                                        </p:tgtEl>
                                      </p:cBhvr>
                                      <p:to x="100000" y="90000"/>
                                    </p:animScale>
                                    <p:animScale>
                                      <p:cBhvr>
                                        <p:cTn id="90" dur="166" decel="50000">
                                          <p:stCondLst>
                                            <p:cond delay="1668"/>
                                          </p:stCondLst>
                                        </p:cTn>
                                        <p:tgtEl>
                                          <p:spTgt spid="7">
                                            <p:txEl>
                                              <p:pRg st="3" end="3"/>
                                            </p:txEl>
                                          </p:spTgt>
                                        </p:tgtEl>
                                      </p:cBhvr>
                                      <p:to x="100000" y="100000"/>
                                    </p:animScale>
                                    <p:animScale>
                                      <p:cBhvr>
                                        <p:cTn id="91" dur="26">
                                          <p:stCondLst>
                                            <p:cond delay="1808"/>
                                          </p:stCondLst>
                                        </p:cTn>
                                        <p:tgtEl>
                                          <p:spTgt spid="7">
                                            <p:txEl>
                                              <p:pRg st="3" end="3"/>
                                            </p:txEl>
                                          </p:spTgt>
                                        </p:tgtEl>
                                      </p:cBhvr>
                                      <p:to x="100000" y="95000"/>
                                    </p:animScale>
                                    <p:animScale>
                                      <p:cBhvr>
                                        <p:cTn id="92" dur="166" decel="50000">
                                          <p:stCondLst>
                                            <p:cond delay="1834"/>
                                          </p:stCondLst>
                                        </p:cTn>
                                        <p:tgtEl>
                                          <p:spTgt spid="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23997956"/>
              </p:ext>
            </p:extLst>
          </p:nvPr>
        </p:nvGraphicFramePr>
        <p:xfrm>
          <a:off x="381000" y="1219200"/>
          <a:ext cx="8610600" cy="3977640"/>
        </p:xfrm>
        <a:graphic>
          <a:graphicData uri="http://schemas.openxmlformats.org/drawingml/2006/table">
            <a:tbl>
              <a:tblPr firstRow="1" bandRow="1">
                <a:tableStyleId>{00A15C55-8517-42AA-B614-E9B94910E393}</a:tableStyleId>
              </a:tblPr>
              <a:tblGrid>
                <a:gridCol w="2895600">
                  <a:extLst>
                    <a:ext uri="{9D8B030D-6E8A-4147-A177-3AD203B41FA5}">
                      <a16:colId xmlns:a16="http://schemas.microsoft.com/office/drawing/2014/main" val="2755127528"/>
                    </a:ext>
                  </a:extLst>
                </a:gridCol>
                <a:gridCol w="5715000">
                  <a:extLst>
                    <a:ext uri="{9D8B030D-6E8A-4147-A177-3AD203B41FA5}">
                      <a16:colId xmlns:a16="http://schemas.microsoft.com/office/drawing/2014/main" val="3177126662"/>
                    </a:ext>
                  </a:extLst>
                </a:gridCol>
              </a:tblGrid>
              <a:tr h="370840">
                <a:tc>
                  <a:txBody>
                    <a:bodyPr/>
                    <a:lstStyle/>
                    <a:p>
                      <a:r>
                        <a:rPr lang="en-US" b="1" dirty="0" smtClean="0"/>
                        <a:t>Word</a:t>
                      </a:r>
                      <a:endParaRPr lang="en-US" b="1" dirty="0">
                        <a:solidFill>
                          <a:schemeClr val="tx1"/>
                        </a:solidFill>
                      </a:endParaRPr>
                    </a:p>
                  </a:txBody>
                  <a:tcPr/>
                </a:tc>
                <a:tc>
                  <a:txBody>
                    <a:bodyPr/>
                    <a:lstStyle/>
                    <a:p>
                      <a:r>
                        <a:rPr lang="en-US" b="1" dirty="0" smtClean="0"/>
                        <a:t>Meaning</a:t>
                      </a:r>
                      <a:endParaRPr lang="en-US" b="1" dirty="0">
                        <a:solidFill>
                          <a:schemeClr val="tx1"/>
                        </a:solidFill>
                      </a:endParaRPr>
                    </a:p>
                  </a:txBody>
                  <a:tcPr/>
                </a:tc>
                <a:extLst>
                  <a:ext uri="{0D108BD9-81ED-4DB2-BD59-A6C34878D82A}">
                    <a16:rowId xmlns:a16="http://schemas.microsoft.com/office/drawing/2014/main" val="1538812375"/>
                  </a:ext>
                </a:extLst>
              </a:tr>
              <a:tr h="370840">
                <a:tc>
                  <a:txBody>
                    <a:bodyPr/>
                    <a:lstStyle/>
                    <a:p>
                      <a:r>
                        <a:rPr lang="en-US" sz="1800" b="1" dirty="0" smtClean="0"/>
                        <a:t>Observe</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To celebrate or acknowledge</a:t>
                      </a:r>
                    </a:p>
                  </a:txBody>
                  <a:tcPr/>
                </a:tc>
                <a:extLst>
                  <a:ext uri="{0D108BD9-81ED-4DB2-BD59-A6C34878D82A}">
                    <a16:rowId xmlns:a16="http://schemas.microsoft.com/office/drawing/2014/main" val="2206322562"/>
                  </a:ext>
                </a:extLst>
              </a:tr>
              <a:tr h="370840">
                <a:tc>
                  <a:txBody>
                    <a:bodyPr/>
                    <a:lstStyle/>
                    <a:p>
                      <a:r>
                        <a:rPr lang="en-US" sz="1800" b="1" dirty="0" smtClean="0"/>
                        <a:t>Throughout</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cs typeface="Aparajita" pitchFamily="34" charset="0"/>
                        </a:rPr>
                        <a:t>In every</a:t>
                      </a:r>
                      <a:r>
                        <a:rPr lang="en-US" sz="1800" b="1" baseline="0" dirty="0" smtClean="0">
                          <a:solidFill>
                            <a:schemeClr val="tx1"/>
                          </a:solidFill>
                          <a:cs typeface="Aparajita" pitchFamily="34" charset="0"/>
                        </a:rPr>
                        <a:t> part of</a:t>
                      </a:r>
                      <a:endParaRPr lang="en-US" sz="1800" b="1" dirty="0" smtClean="0">
                        <a:solidFill>
                          <a:schemeClr val="tx1"/>
                        </a:solidFill>
                        <a:cs typeface="Aparajita" pitchFamily="34" charset="0"/>
                      </a:endParaRPr>
                    </a:p>
                  </a:txBody>
                  <a:tcPr/>
                </a:tc>
                <a:extLst>
                  <a:ext uri="{0D108BD9-81ED-4DB2-BD59-A6C34878D82A}">
                    <a16:rowId xmlns:a16="http://schemas.microsoft.com/office/drawing/2014/main" val="279990554"/>
                  </a:ext>
                </a:extLst>
              </a:tr>
              <a:tr h="370840">
                <a:tc>
                  <a:txBody>
                    <a:bodyPr/>
                    <a:lstStyle/>
                    <a:p>
                      <a:r>
                        <a:rPr lang="en-US" sz="1800" b="1" dirty="0" smtClean="0"/>
                        <a:t>Remembrance</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cs typeface="Aparajita" pitchFamily="34" charset="0"/>
                        </a:rPr>
                        <a:t>the ability to recall past occurrence</a:t>
                      </a:r>
                      <a:endParaRPr lang="en-US" sz="1800" b="1" dirty="0" smtClean="0">
                        <a:solidFill>
                          <a:schemeClr val="tx1"/>
                        </a:solidFill>
                        <a:cs typeface="Aparajita" pitchFamily="34" charset="0"/>
                      </a:endParaRPr>
                    </a:p>
                  </a:txBody>
                  <a:tcPr/>
                </a:tc>
                <a:extLst>
                  <a:ext uri="{0D108BD9-81ED-4DB2-BD59-A6C34878D82A}">
                    <a16:rowId xmlns:a16="http://schemas.microsoft.com/office/drawing/2014/main" val="664914696"/>
                  </a:ext>
                </a:extLst>
              </a:tr>
              <a:tr h="370840">
                <a:tc>
                  <a:txBody>
                    <a:bodyPr/>
                    <a:lstStyle/>
                    <a:p>
                      <a:r>
                        <a:rPr lang="en-US" sz="1800" b="1" dirty="0" smtClean="0"/>
                        <a:t>Mourning</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cs typeface="Aparajita" pitchFamily="34" charset="0"/>
                        </a:rPr>
                        <a:t>The expression of sorrow for someone’s death</a:t>
                      </a:r>
                    </a:p>
                  </a:txBody>
                  <a:tcPr/>
                </a:tc>
                <a:extLst>
                  <a:ext uri="{0D108BD9-81ED-4DB2-BD59-A6C34878D82A}">
                    <a16:rowId xmlns:a16="http://schemas.microsoft.com/office/drawing/2014/main" val="744453635"/>
                  </a:ext>
                </a:extLst>
              </a:tr>
              <a:tr h="370840">
                <a:tc>
                  <a:txBody>
                    <a:bodyPr/>
                    <a:lstStyle/>
                    <a:p>
                      <a:r>
                        <a:rPr lang="en-US" sz="1800" b="1" dirty="0" smtClean="0"/>
                        <a:t>Recall</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cs typeface="Aparajita" pitchFamily="34" charset="0"/>
                        </a:rPr>
                        <a:t>To remember something</a:t>
                      </a:r>
                    </a:p>
                  </a:txBody>
                  <a:tcPr/>
                </a:tc>
                <a:extLst>
                  <a:ext uri="{0D108BD9-81ED-4DB2-BD59-A6C34878D82A}">
                    <a16:rowId xmlns:a16="http://schemas.microsoft.com/office/drawing/2014/main" val="2925778430"/>
                  </a:ext>
                </a:extLst>
              </a:tr>
              <a:tr h="370840">
                <a:tc>
                  <a:txBody>
                    <a:bodyPr/>
                    <a:lstStyle/>
                    <a:p>
                      <a:r>
                        <a:rPr lang="en-US" sz="1800" b="1" dirty="0" smtClean="0"/>
                        <a:t>Supreme</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Highest in rank or position</a:t>
                      </a:r>
                    </a:p>
                  </a:txBody>
                  <a:tcPr/>
                </a:tc>
                <a:extLst>
                  <a:ext uri="{0D108BD9-81ED-4DB2-BD59-A6C34878D82A}">
                    <a16:rowId xmlns:a16="http://schemas.microsoft.com/office/drawing/2014/main" val="1576593414"/>
                  </a:ext>
                </a:extLst>
              </a:tr>
              <a:tr h="370840">
                <a:tc>
                  <a:txBody>
                    <a:bodyPr/>
                    <a:lstStyle/>
                    <a:p>
                      <a:r>
                        <a:rPr lang="en-US" sz="1800" b="1" dirty="0" smtClean="0"/>
                        <a:t>Sacrifice</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The fact of giving up something important or valuable</a:t>
                      </a:r>
                    </a:p>
                  </a:txBody>
                  <a:tcPr/>
                </a:tc>
                <a:extLst>
                  <a:ext uri="{0D108BD9-81ED-4DB2-BD59-A6C34878D82A}">
                    <a16:rowId xmlns:a16="http://schemas.microsoft.com/office/drawing/2014/main" val="1777816099"/>
                  </a:ext>
                </a:extLst>
              </a:tr>
              <a:tr h="370840">
                <a:tc>
                  <a:txBody>
                    <a:bodyPr/>
                    <a:lstStyle/>
                    <a:p>
                      <a:r>
                        <a:rPr lang="en-US" sz="1800" b="1" dirty="0" smtClean="0">
                          <a:solidFill>
                            <a:schemeClr val="tx1"/>
                          </a:solidFill>
                          <a:cs typeface="Aparajita" pitchFamily="34" charset="0"/>
                        </a:rPr>
                        <a:t>Barefoot </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cs typeface="Aparajita" pitchFamily="34" charset="0"/>
                        </a:rPr>
                        <a:t>Without shoes on</a:t>
                      </a:r>
                    </a:p>
                  </a:txBody>
                  <a:tcPr/>
                </a:tc>
                <a:extLst>
                  <a:ext uri="{0D108BD9-81ED-4DB2-BD59-A6C34878D82A}">
                    <a16:rowId xmlns:a16="http://schemas.microsoft.com/office/drawing/2014/main" val="1053186400"/>
                  </a:ext>
                </a:extLst>
              </a:tr>
              <a:tr h="370840">
                <a:tc>
                  <a:txBody>
                    <a:bodyPr/>
                    <a:lstStyle/>
                    <a:p>
                      <a:r>
                        <a:rPr lang="en-US" b="1" dirty="0" smtClean="0">
                          <a:solidFill>
                            <a:schemeClr val="tx1"/>
                          </a:solidFill>
                        </a:rPr>
                        <a:t>Procession</a:t>
                      </a:r>
                      <a:endParaRPr lang="en-US" b="1" dirty="0">
                        <a:solidFill>
                          <a:schemeClr val="tx1"/>
                        </a:solidFill>
                      </a:endParaRPr>
                    </a:p>
                  </a:txBody>
                  <a:tcPr/>
                </a:tc>
                <a:tc>
                  <a:txBody>
                    <a:bodyPr/>
                    <a:lstStyle/>
                    <a:p>
                      <a:r>
                        <a:rPr lang="en-US" b="1" dirty="0" smtClean="0">
                          <a:solidFill>
                            <a:schemeClr val="tx1"/>
                          </a:solidFill>
                        </a:rPr>
                        <a:t>A number</a:t>
                      </a:r>
                      <a:r>
                        <a:rPr lang="en-US" b="1" baseline="0" dirty="0" smtClean="0">
                          <a:solidFill>
                            <a:schemeClr val="tx1"/>
                          </a:solidFill>
                        </a:rPr>
                        <a:t> of person, vehicles etc. moving in an orderly fashion</a:t>
                      </a:r>
                      <a:endParaRPr lang="en-US" b="1" dirty="0">
                        <a:solidFill>
                          <a:schemeClr val="tx1"/>
                        </a:solidFill>
                      </a:endParaRPr>
                    </a:p>
                  </a:txBody>
                  <a:tcPr/>
                </a:tc>
                <a:extLst>
                  <a:ext uri="{0D108BD9-81ED-4DB2-BD59-A6C34878D82A}">
                    <a16:rowId xmlns:a16="http://schemas.microsoft.com/office/drawing/2014/main" val="3539857883"/>
                  </a:ext>
                </a:extLst>
              </a:tr>
            </a:tbl>
          </a:graphicData>
        </a:graphic>
      </p:graphicFrame>
      <p:sp>
        <p:nvSpPr>
          <p:cNvPr id="11" name="Content Placeholder 5"/>
          <p:cNvSpPr txBox="1">
            <a:spLocks/>
          </p:cNvSpPr>
          <p:nvPr/>
        </p:nvSpPr>
        <p:spPr>
          <a:xfrm>
            <a:off x="8153400" y="1524000"/>
            <a:ext cx="4041775" cy="43021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2"/>
              <a:buNone/>
            </a:pPr>
            <a:endParaRPr lang="en-US" sz="2800" dirty="0">
              <a:solidFill>
                <a:srgbClr val="7030A0"/>
              </a:solidFill>
            </a:endParaRPr>
          </a:p>
        </p:txBody>
      </p:sp>
      <p:sp>
        <p:nvSpPr>
          <p:cNvPr id="12" name="Title 1"/>
          <p:cNvSpPr txBox="1">
            <a:spLocks/>
          </p:cNvSpPr>
          <p:nvPr/>
        </p:nvSpPr>
        <p:spPr>
          <a:xfrm>
            <a:off x="2971800" y="589915"/>
            <a:ext cx="2362200" cy="56356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chemeClr val="tx1"/>
                </a:solidFill>
              </a:rPr>
              <a:t>Key words</a:t>
            </a:r>
            <a:endParaRPr lang="en-US" sz="3200" dirty="0">
              <a:solidFill>
                <a:schemeClr val="tx1"/>
              </a:solidFill>
            </a:endParaRPr>
          </a:p>
        </p:txBody>
      </p:sp>
    </p:spTree>
    <p:extLst>
      <p:ext uri="{BB962C8B-B14F-4D97-AF65-F5344CB8AC3E}">
        <p14:creationId xmlns:p14="http://schemas.microsoft.com/office/powerpoint/2010/main" val="2813703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9100802"/>
              </p:ext>
            </p:extLst>
          </p:nvPr>
        </p:nvGraphicFramePr>
        <p:xfrm>
          <a:off x="381000" y="1871662"/>
          <a:ext cx="8610600" cy="3606800"/>
        </p:xfrm>
        <a:graphic>
          <a:graphicData uri="http://schemas.openxmlformats.org/drawingml/2006/table">
            <a:tbl>
              <a:tblPr firstRow="1" bandRow="1">
                <a:tableStyleId>{00A15C55-8517-42AA-B614-E9B94910E393}</a:tableStyleId>
              </a:tblPr>
              <a:tblGrid>
                <a:gridCol w="2590800">
                  <a:extLst>
                    <a:ext uri="{9D8B030D-6E8A-4147-A177-3AD203B41FA5}">
                      <a16:colId xmlns:a16="http://schemas.microsoft.com/office/drawing/2014/main" val="2755127528"/>
                    </a:ext>
                  </a:extLst>
                </a:gridCol>
                <a:gridCol w="6019800">
                  <a:extLst>
                    <a:ext uri="{9D8B030D-6E8A-4147-A177-3AD203B41FA5}">
                      <a16:colId xmlns:a16="http://schemas.microsoft.com/office/drawing/2014/main" val="3177126662"/>
                    </a:ext>
                  </a:extLst>
                </a:gridCol>
              </a:tblGrid>
              <a:tr h="370840">
                <a:tc>
                  <a:txBody>
                    <a:bodyPr/>
                    <a:lstStyle/>
                    <a:p>
                      <a:r>
                        <a:rPr lang="en-US" dirty="0" smtClean="0"/>
                        <a:t>Word</a:t>
                      </a:r>
                      <a:endParaRPr lang="en-US" b="1" dirty="0">
                        <a:solidFill>
                          <a:schemeClr val="tx1"/>
                        </a:solidFill>
                      </a:endParaRPr>
                    </a:p>
                  </a:txBody>
                  <a:tcPr/>
                </a:tc>
                <a:tc>
                  <a:txBody>
                    <a:bodyPr/>
                    <a:lstStyle/>
                    <a:p>
                      <a:r>
                        <a:rPr lang="en-US" dirty="0" smtClean="0"/>
                        <a:t>Meaning</a:t>
                      </a:r>
                      <a:endParaRPr lang="en-US" b="1" dirty="0">
                        <a:solidFill>
                          <a:schemeClr val="tx1"/>
                        </a:solidFill>
                      </a:endParaRPr>
                    </a:p>
                  </a:txBody>
                  <a:tcPr/>
                </a:tc>
                <a:extLst>
                  <a:ext uri="{0D108BD9-81ED-4DB2-BD59-A6C34878D82A}">
                    <a16:rowId xmlns:a16="http://schemas.microsoft.com/office/drawing/2014/main" val="1538812375"/>
                  </a:ext>
                </a:extLst>
              </a:tr>
              <a:tr h="370840">
                <a:tc>
                  <a:txBody>
                    <a:bodyPr/>
                    <a:lstStyle/>
                    <a:p>
                      <a:r>
                        <a:rPr lang="en-US" sz="1800" dirty="0" smtClean="0"/>
                        <a:t>Wreath</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An arrangement of flowers</a:t>
                      </a:r>
                      <a:r>
                        <a:rPr lang="en-US" sz="1800" baseline="0" dirty="0" smtClean="0"/>
                        <a:t> and leaves in a circular shape</a:t>
                      </a:r>
                      <a:endParaRPr lang="en-US" sz="1800" b="1" dirty="0" smtClean="0">
                        <a:solidFill>
                          <a:schemeClr val="tx1"/>
                        </a:solidFill>
                        <a:cs typeface="Aparajita" pitchFamily="34" charset="0"/>
                      </a:endParaRPr>
                    </a:p>
                  </a:txBody>
                  <a:tcPr/>
                </a:tc>
                <a:extLst>
                  <a:ext uri="{0D108BD9-81ED-4DB2-BD59-A6C34878D82A}">
                    <a16:rowId xmlns:a16="http://schemas.microsoft.com/office/drawing/2014/main" val="2902196817"/>
                  </a:ext>
                </a:extLst>
              </a:tr>
              <a:tr h="370840">
                <a:tc>
                  <a:txBody>
                    <a:bodyPr/>
                    <a:lstStyle/>
                    <a:p>
                      <a:r>
                        <a:rPr lang="en-US" dirty="0" smtClean="0"/>
                        <a:t>Proclaim</a:t>
                      </a:r>
                      <a:endParaRPr lang="en-US" b="1" dirty="0">
                        <a:solidFill>
                          <a:schemeClr val="tx1"/>
                        </a:solidFill>
                      </a:endParaRPr>
                    </a:p>
                  </a:txBody>
                  <a:tcPr/>
                </a:tc>
                <a:tc>
                  <a:txBody>
                    <a:bodyPr/>
                    <a:lstStyle/>
                    <a:p>
                      <a:r>
                        <a:rPr lang="en-US" dirty="0" smtClean="0"/>
                        <a:t>To publicly or officially</a:t>
                      </a:r>
                      <a:r>
                        <a:rPr lang="en-US" baseline="0" dirty="0" smtClean="0"/>
                        <a:t> tell people about something important</a:t>
                      </a:r>
                      <a:endParaRPr lang="en-US" b="1" dirty="0">
                        <a:solidFill>
                          <a:schemeClr val="tx1"/>
                        </a:solidFill>
                      </a:endParaRPr>
                    </a:p>
                  </a:txBody>
                  <a:tcPr/>
                </a:tc>
                <a:extLst>
                  <a:ext uri="{0D108BD9-81ED-4DB2-BD59-A6C34878D82A}">
                    <a16:rowId xmlns:a16="http://schemas.microsoft.com/office/drawing/2014/main" val="2572802548"/>
                  </a:ext>
                </a:extLst>
              </a:tr>
              <a:tr h="370840">
                <a:tc>
                  <a:txBody>
                    <a:bodyPr/>
                    <a:lstStyle/>
                    <a:p>
                      <a:r>
                        <a:rPr lang="en-US" dirty="0" smtClean="0"/>
                        <a:t>Recognition</a:t>
                      </a:r>
                      <a:endParaRPr lang="en-US" b="1" dirty="0">
                        <a:solidFill>
                          <a:schemeClr val="tx1"/>
                        </a:solidFill>
                      </a:endParaRPr>
                    </a:p>
                  </a:txBody>
                  <a:tcPr/>
                </a:tc>
                <a:tc>
                  <a:txBody>
                    <a:bodyPr/>
                    <a:lstStyle/>
                    <a:p>
                      <a:r>
                        <a:rPr lang="en-US" dirty="0" smtClean="0"/>
                        <a:t>Identification</a:t>
                      </a:r>
                      <a:r>
                        <a:rPr lang="en-US" baseline="0" dirty="0" smtClean="0"/>
                        <a:t> of a thing or person from previous encounters or knowledge</a:t>
                      </a:r>
                      <a:endParaRPr lang="en-US" b="1" dirty="0">
                        <a:solidFill>
                          <a:schemeClr val="tx1"/>
                        </a:solidFill>
                      </a:endParaRPr>
                    </a:p>
                  </a:txBody>
                  <a:tcPr/>
                </a:tc>
                <a:extLst>
                  <a:ext uri="{0D108BD9-81ED-4DB2-BD59-A6C34878D82A}">
                    <a16:rowId xmlns:a16="http://schemas.microsoft.com/office/drawing/2014/main" val="995472892"/>
                  </a:ext>
                </a:extLst>
              </a:tr>
              <a:tr h="370840">
                <a:tc>
                  <a:txBody>
                    <a:bodyPr/>
                    <a:lstStyle/>
                    <a:p>
                      <a:r>
                        <a:rPr lang="en-US" dirty="0" smtClean="0"/>
                        <a:t>Rightful</a:t>
                      </a:r>
                      <a:endParaRPr lang="en-US" b="1" dirty="0">
                        <a:solidFill>
                          <a:schemeClr val="tx1"/>
                        </a:solidFill>
                      </a:endParaRPr>
                    </a:p>
                  </a:txBody>
                  <a:tcPr/>
                </a:tc>
                <a:tc>
                  <a:txBody>
                    <a:bodyPr/>
                    <a:lstStyle/>
                    <a:p>
                      <a:r>
                        <a:rPr lang="en-US" dirty="0" smtClean="0"/>
                        <a:t>That is correct, legal</a:t>
                      </a:r>
                      <a:endParaRPr lang="en-US" b="1" dirty="0">
                        <a:solidFill>
                          <a:schemeClr val="tx1"/>
                        </a:solidFill>
                      </a:endParaRPr>
                    </a:p>
                  </a:txBody>
                  <a:tcPr/>
                </a:tc>
                <a:extLst>
                  <a:ext uri="{0D108BD9-81ED-4DB2-BD59-A6C34878D82A}">
                    <a16:rowId xmlns:a16="http://schemas.microsoft.com/office/drawing/2014/main" val="546979833"/>
                  </a:ext>
                </a:extLst>
              </a:tr>
              <a:tr h="370840">
                <a:tc>
                  <a:txBody>
                    <a:bodyPr/>
                    <a:lstStyle/>
                    <a:p>
                      <a:r>
                        <a:rPr lang="en-US" dirty="0" smtClean="0"/>
                        <a:t>Promote</a:t>
                      </a:r>
                      <a:endParaRPr lang="en-US" b="1" dirty="0">
                        <a:solidFill>
                          <a:schemeClr val="tx1"/>
                        </a:solidFill>
                      </a:endParaRPr>
                    </a:p>
                  </a:txBody>
                  <a:tcPr/>
                </a:tc>
                <a:tc>
                  <a:txBody>
                    <a:bodyPr/>
                    <a:lstStyle/>
                    <a:p>
                      <a:r>
                        <a:rPr lang="en-US" dirty="0" smtClean="0"/>
                        <a:t>To help</a:t>
                      </a:r>
                      <a:r>
                        <a:rPr lang="en-US" baseline="0" dirty="0" smtClean="0"/>
                        <a:t> something to happen or develop</a:t>
                      </a:r>
                      <a:endParaRPr lang="en-US" b="1" dirty="0">
                        <a:solidFill>
                          <a:schemeClr val="tx1"/>
                        </a:solidFill>
                      </a:endParaRPr>
                    </a:p>
                  </a:txBody>
                  <a:tcPr/>
                </a:tc>
                <a:extLst>
                  <a:ext uri="{0D108BD9-81ED-4DB2-BD59-A6C34878D82A}">
                    <a16:rowId xmlns:a16="http://schemas.microsoft.com/office/drawing/2014/main" val="4023495307"/>
                  </a:ext>
                </a:extLst>
              </a:tr>
              <a:tr h="370840">
                <a:tc>
                  <a:txBody>
                    <a:bodyPr/>
                    <a:lstStyle/>
                    <a:p>
                      <a:r>
                        <a:rPr lang="en-US" sz="1800" dirty="0" smtClean="0"/>
                        <a:t>Linguistic </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Relating to languages or the affinities of languages</a:t>
                      </a:r>
                      <a:endParaRPr lang="en-US" sz="1600" b="1" dirty="0" smtClean="0">
                        <a:solidFill>
                          <a:schemeClr val="tx1"/>
                        </a:solidFill>
                      </a:endParaRPr>
                    </a:p>
                  </a:txBody>
                  <a:tcPr/>
                </a:tc>
                <a:extLst>
                  <a:ext uri="{0D108BD9-81ED-4DB2-BD59-A6C34878D82A}">
                    <a16:rowId xmlns:a16="http://schemas.microsoft.com/office/drawing/2014/main" val="741030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Diversity</a:t>
                      </a:r>
                      <a:endParaRPr lang="en-US" b="1" dirty="0" smtClean="0">
                        <a:solidFill>
                          <a:schemeClr val="tx1"/>
                        </a:solidFill>
                      </a:endParaRPr>
                    </a:p>
                  </a:txBody>
                  <a:tcPr/>
                </a:tc>
                <a:tc>
                  <a:txBody>
                    <a:bodyPr/>
                    <a:lstStyle/>
                    <a:p>
                      <a:r>
                        <a:rPr lang="en-US" dirty="0" smtClean="0"/>
                        <a:t>A range of different things</a:t>
                      </a:r>
                      <a:endParaRPr lang="en-US" dirty="0"/>
                    </a:p>
                  </a:txBody>
                  <a:tcPr/>
                </a:tc>
                <a:extLst>
                  <a:ext uri="{0D108BD9-81ED-4DB2-BD59-A6C34878D82A}">
                    <a16:rowId xmlns:a16="http://schemas.microsoft.com/office/drawing/2014/main" val="4085283894"/>
                  </a:ext>
                </a:extLst>
              </a:tr>
              <a:tr h="370840">
                <a:tc>
                  <a:txBody>
                    <a:bodyPr/>
                    <a:lstStyle/>
                    <a:p>
                      <a:r>
                        <a:rPr lang="en-US" sz="1800" dirty="0" smtClean="0"/>
                        <a:t>Multilingualism</a:t>
                      </a:r>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use of two or more language/multilingual</a:t>
                      </a:r>
                      <a:endParaRPr lang="en-US" sz="1800" b="1" dirty="0" smtClean="0">
                        <a:solidFill>
                          <a:schemeClr val="tx1"/>
                        </a:solidFill>
                      </a:endParaRPr>
                    </a:p>
                  </a:txBody>
                  <a:tcPr/>
                </a:tc>
                <a:extLst>
                  <a:ext uri="{0D108BD9-81ED-4DB2-BD59-A6C34878D82A}">
                    <a16:rowId xmlns:a16="http://schemas.microsoft.com/office/drawing/2014/main" val="886835586"/>
                  </a:ext>
                </a:extLst>
              </a:tr>
            </a:tbl>
          </a:graphicData>
        </a:graphic>
      </p:graphicFrame>
      <p:sp>
        <p:nvSpPr>
          <p:cNvPr id="10" name="Title 1"/>
          <p:cNvSpPr txBox="1">
            <a:spLocks/>
          </p:cNvSpPr>
          <p:nvPr/>
        </p:nvSpPr>
        <p:spPr>
          <a:xfrm>
            <a:off x="3200400" y="1134269"/>
            <a:ext cx="2362200" cy="56356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chemeClr val="tx1"/>
                </a:solidFill>
              </a:rPr>
              <a:t>Key words</a:t>
            </a:r>
            <a:endParaRPr lang="en-US" sz="3200" dirty="0">
              <a:solidFill>
                <a:schemeClr val="tx1"/>
              </a:solidFill>
            </a:endParaRPr>
          </a:p>
        </p:txBody>
      </p:sp>
      <p:sp>
        <p:nvSpPr>
          <p:cNvPr id="11" name="Content Placeholder 5"/>
          <p:cNvSpPr txBox="1">
            <a:spLocks/>
          </p:cNvSpPr>
          <p:nvPr/>
        </p:nvSpPr>
        <p:spPr>
          <a:xfrm>
            <a:off x="8153400" y="1524000"/>
            <a:ext cx="4041775" cy="43021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2"/>
              <a:buNone/>
            </a:pPr>
            <a:endParaRPr lang="en-US" sz="2800" dirty="0">
              <a:solidFill>
                <a:srgbClr val="7030A0"/>
              </a:solidFill>
            </a:endParaRPr>
          </a:p>
        </p:txBody>
      </p:sp>
    </p:spTree>
    <p:extLst>
      <p:ext uri="{BB962C8B-B14F-4D97-AF65-F5344CB8AC3E}">
        <p14:creationId xmlns:p14="http://schemas.microsoft.com/office/powerpoint/2010/main" val="30930167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800" y="685800"/>
            <a:ext cx="4724400" cy="609600"/>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Let’s enjoy a  video </a:t>
            </a: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584985471"/>
              </p:ext>
            </p:extLst>
          </p:nvPr>
        </p:nvGraphicFramePr>
        <p:xfrm>
          <a:off x="4254500" y="3086100"/>
          <a:ext cx="635000" cy="685800"/>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3" imgW="635040" imgH="685800" progId="Package">
                  <p:embed/>
                </p:oleObj>
              </mc:Choice>
              <mc:Fallback>
                <p:oleObj name="Packager Shell Object" showAsIcon="1" r:id="rId3" imgW="635040" imgH="685800" progId="Package">
                  <p:embed/>
                  <p:pic>
                    <p:nvPicPr>
                      <p:cNvPr id="0" name=""/>
                      <p:cNvPicPr/>
                      <p:nvPr/>
                    </p:nvPicPr>
                    <p:blipFill>
                      <a:blip r:embed="rId4"/>
                      <a:stretch>
                        <a:fillRect/>
                      </a:stretch>
                    </p:blipFill>
                    <p:spPr>
                      <a:xfrm>
                        <a:off x="4254500" y="3086100"/>
                        <a:ext cx="635000" cy="685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16525" y="1295400"/>
            <a:ext cx="8229600" cy="5410200"/>
          </a:xfrm>
        </p:spPr>
        <p:txBody>
          <a:bodyPr>
            <a:normAutofit fontScale="25000" lnSpcReduction="20000"/>
          </a:bodyPr>
          <a:lstStyle/>
          <a:p>
            <a:pPr marL="0" indent="0" algn="just">
              <a:buNone/>
            </a:pPr>
            <a:r>
              <a:rPr lang="en-US" sz="9600" dirty="0" smtClean="0"/>
              <a:t>21 February is observed as </a:t>
            </a:r>
            <a:r>
              <a:rPr lang="en-US" sz="9600" i="1" dirty="0" err="1" smtClean="0"/>
              <a:t>Shaheed</a:t>
            </a:r>
            <a:r>
              <a:rPr lang="en-US" sz="9600" i="1" dirty="0" smtClean="0"/>
              <a:t> </a:t>
            </a:r>
            <a:r>
              <a:rPr lang="en-US" sz="9600" i="1" dirty="0" err="1" smtClean="0"/>
              <a:t>Dibosh</a:t>
            </a:r>
            <a:r>
              <a:rPr lang="en-US" sz="9600" dirty="0" smtClean="0"/>
              <a:t> every year throughout the country in remembrance of the martyrs of language movement of 1952. The comme­moration begins at the early hours of the day with mourning songs that recall the supreme sacrifices of our language martyrs. People wear black badges and go to the </a:t>
            </a:r>
            <a:r>
              <a:rPr lang="en-US" sz="9600" i="1" dirty="0" smtClean="0"/>
              <a:t>Shaheed </a:t>
            </a:r>
            <a:r>
              <a:rPr lang="en-US" sz="9600" i="1" dirty="0" err="1" smtClean="0"/>
              <a:t>Minar</a:t>
            </a:r>
            <a:r>
              <a:rPr lang="en-US" sz="9600" dirty="0" smtClean="0"/>
              <a:t> in barefoot processions, singing  mourning songs. They place wreaths at the </a:t>
            </a:r>
            <a:r>
              <a:rPr lang="en-US" sz="9600" i="1" dirty="0" err="1" smtClean="0"/>
              <a:t>Minar</a:t>
            </a:r>
            <a:r>
              <a:rPr lang="en-US" sz="9600" i="1" dirty="0" smtClean="0"/>
              <a:t>.</a:t>
            </a:r>
            <a:r>
              <a:rPr lang="en-US" sz="9600" dirty="0" smtClean="0"/>
              <a:t> Many of them visit the graves of the martyrs at </a:t>
            </a:r>
            <a:r>
              <a:rPr lang="en-US" sz="9600" dirty="0" err="1" smtClean="0"/>
              <a:t>Azimpur</a:t>
            </a:r>
            <a:r>
              <a:rPr lang="en-US" sz="9600" dirty="0" smtClean="0"/>
              <a:t> graveyard and pray for them. They also attend various </a:t>
            </a:r>
            <a:r>
              <a:rPr lang="en-US" sz="9600" dirty="0" err="1" smtClean="0"/>
              <a:t>programmes</a:t>
            </a:r>
            <a:r>
              <a:rPr lang="en-US" sz="9600" dirty="0" smtClean="0"/>
              <a:t> </a:t>
            </a:r>
            <a:r>
              <a:rPr lang="en-US" sz="9600" dirty="0" err="1" smtClean="0"/>
              <a:t>organised</a:t>
            </a:r>
            <a:r>
              <a:rPr lang="en-US" sz="9600" dirty="0" smtClean="0"/>
              <a:t> in remembrance of the language martyrs.</a:t>
            </a:r>
          </a:p>
          <a:p>
            <a:pPr marL="0" indent="0" algn="just">
              <a:buNone/>
            </a:pPr>
            <a:r>
              <a:rPr lang="en-US" sz="9600" dirty="0" smtClean="0"/>
              <a:t>The UNESCO (United Nations Educational, Scientific and Cultural </a:t>
            </a:r>
            <a:r>
              <a:rPr lang="en-US" sz="9600" dirty="0" err="1" smtClean="0"/>
              <a:t>Organisation</a:t>
            </a:r>
            <a:r>
              <a:rPr lang="en-US" sz="9600" dirty="0" smtClean="0"/>
              <a:t>) on 17 November in 1999 proclaimed February 21 as the International Mother Language Day in recognition of the sacrifices of the martyrs for the rightful place of Bangla. The day is now annually observed worldwide to promote awareness of linguistic and cultural diversity and multilingualism.</a:t>
            </a:r>
          </a:p>
          <a:p>
            <a:endParaRPr lang="en-US" dirty="0"/>
          </a:p>
        </p:txBody>
      </p:sp>
      <p:sp>
        <p:nvSpPr>
          <p:cNvPr id="4" name="Rectangle 3"/>
          <p:cNvSpPr/>
          <p:nvPr/>
        </p:nvSpPr>
        <p:spPr>
          <a:xfrm>
            <a:off x="2819400" y="1186862"/>
            <a:ext cx="152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observed</a:t>
            </a:r>
          </a:p>
        </p:txBody>
      </p:sp>
      <p:sp>
        <p:nvSpPr>
          <p:cNvPr id="7" name="Rectangle 6"/>
          <p:cNvSpPr/>
          <p:nvPr/>
        </p:nvSpPr>
        <p:spPr>
          <a:xfrm>
            <a:off x="4892889" y="1814446"/>
            <a:ext cx="2268057" cy="461665"/>
          </a:xfrm>
          <a:prstGeom prst="rect">
            <a:avLst/>
          </a:prstGeom>
        </p:spPr>
        <p:txBody>
          <a:bodyPr wrap="none">
            <a:spAutoFit/>
          </a:bodyPr>
          <a:lstStyle/>
          <a:p>
            <a:r>
              <a:rPr lang="en-US" sz="2400" dirty="0" smtClean="0">
                <a:solidFill>
                  <a:srgbClr val="FF0000"/>
                </a:solidFill>
              </a:rPr>
              <a:t>commemoration</a:t>
            </a:r>
            <a:endParaRPr lang="en-US" sz="2400" dirty="0">
              <a:solidFill>
                <a:srgbClr val="FF0000"/>
              </a:solidFill>
            </a:endParaRPr>
          </a:p>
        </p:txBody>
      </p:sp>
      <p:sp>
        <p:nvSpPr>
          <p:cNvPr id="3" name="Rectangle 2"/>
          <p:cNvSpPr/>
          <p:nvPr/>
        </p:nvSpPr>
        <p:spPr>
          <a:xfrm>
            <a:off x="4544291" y="2099962"/>
            <a:ext cx="1425390" cy="461665"/>
          </a:xfrm>
          <a:prstGeom prst="rect">
            <a:avLst/>
          </a:prstGeom>
        </p:spPr>
        <p:txBody>
          <a:bodyPr wrap="none">
            <a:spAutoFit/>
          </a:bodyPr>
          <a:lstStyle/>
          <a:p>
            <a:r>
              <a:rPr lang="en-US" sz="2400" dirty="0">
                <a:solidFill>
                  <a:srgbClr val="FF0000"/>
                </a:solidFill>
              </a:rPr>
              <a:t>mourning</a:t>
            </a:r>
          </a:p>
        </p:txBody>
      </p:sp>
      <p:sp>
        <p:nvSpPr>
          <p:cNvPr id="8" name="Rectangle 7"/>
          <p:cNvSpPr/>
          <p:nvPr/>
        </p:nvSpPr>
        <p:spPr>
          <a:xfrm>
            <a:off x="1806969" y="2376055"/>
            <a:ext cx="1422184" cy="461665"/>
          </a:xfrm>
          <a:prstGeom prst="rect">
            <a:avLst/>
          </a:prstGeom>
        </p:spPr>
        <p:txBody>
          <a:bodyPr wrap="none">
            <a:spAutoFit/>
          </a:bodyPr>
          <a:lstStyle/>
          <a:p>
            <a:r>
              <a:rPr lang="en-US" sz="2400" dirty="0">
                <a:solidFill>
                  <a:srgbClr val="FF0000"/>
                </a:solidFill>
              </a:rPr>
              <a:t>sacrifices </a:t>
            </a:r>
          </a:p>
        </p:txBody>
      </p:sp>
      <p:sp>
        <p:nvSpPr>
          <p:cNvPr id="13" name="Title 1"/>
          <p:cNvSpPr>
            <a:spLocks noGrp="1"/>
          </p:cNvSpPr>
          <p:nvPr>
            <p:ph type="title"/>
          </p:nvPr>
        </p:nvSpPr>
        <p:spPr>
          <a:xfrm>
            <a:off x="415636" y="335206"/>
            <a:ext cx="8229600" cy="533400"/>
          </a:xfrm>
        </p:spPr>
        <p:txBody>
          <a:bodyPr>
            <a:normAutofit fontScale="90000"/>
          </a:bodyPr>
          <a:lstStyle/>
          <a:p>
            <a:r>
              <a:rPr lang="en-US" dirty="0" smtClean="0"/>
              <a:t/>
            </a:r>
            <a:br>
              <a:rPr lang="en-US" dirty="0" smtClean="0"/>
            </a:br>
            <a:r>
              <a:rPr lang="en-US" sz="3100" dirty="0" smtClean="0">
                <a:solidFill>
                  <a:srgbClr val="FF0000"/>
                </a:solidFill>
              </a:rPr>
              <a:t>B Read more about International Mother Language Day.</a:t>
            </a:r>
            <a:br>
              <a:rPr lang="en-US" sz="3100" dirty="0" smtClean="0">
                <a:solidFill>
                  <a:srgbClr val="FF0000"/>
                </a:solidFill>
              </a:rPr>
            </a:br>
            <a:endParaRPr lang="en-US" dirty="0">
              <a:solidFill>
                <a:srgbClr val="FF0000"/>
              </a:solidFill>
            </a:endParaRPr>
          </a:p>
        </p:txBody>
      </p:sp>
      <p:sp>
        <p:nvSpPr>
          <p:cNvPr id="12" name="Rectangle 11"/>
          <p:cNvSpPr/>
          <p:nvPr/>
        </p:nvSpPr>
        <p:spPr>
          <a:xfrm>
            <a:off x="5941971" y="2684204"/>
            <a:ext cx="1291572" cy="461665"/>
          </a:xfrm>
          <a:prstGeom prst="rect">
            <a:avLst/>
          </a:prstGeom>
        </p:spPr>
        <p:txBody>
          <a:bodyPr wrap="none">
            <a:spAutoFit/>
          </a:bodyPr>
          <a:lstStyle/>
          <a:p>
            <a:r>
              <a:rPr lang="en-US" sz="2400" dirty="0">
                <a:solidFill>
                  <a:srgbClr val="FF0000"/>
                </a:solidFill>
              </a:rPr>
              <a:t>barefoot</a:t>
            </a:r>
          </a:p>
        </p:txBody>
      </p:sp>
      <p:sp>
        <p:nvSpPr>
          <p:cNvPr id="5" name="Rectangle 4"/>
          <p:cNvSpPr/>
          <p:nvPr/>
        </p:nvSpPr>
        <p:spPr>
          <a:xfrm>
            <a:off x="7132880" y="2680778"/>
            <a:ext cx="1679691" cy="461665"/>
          </a:xfrm>
          <a:prstGeom prst="rect">
            <a:avLst/>
          </a:prstGeom>
        </p:spPr>
        <p:txBody>
          <a:bodyPr wrap="none">
            <a:spAutoFit/>
          </a:bodyPr>
          <a:lstStyle/>
          <a:p>
            <a:r>
              <a:rPr lang="en-US" sz="2400" dirty="0">
                <a:solidFill>
                  <a:srgbClr val="FF0000"/>
                </a:solidFill>
              </a:rPr>
              <a:t>processions</a:t>
            </a:r>
          </a:p>
        </p:txBody>
      </p:sp>
      <p:sp>
        <p:nvSpPr>
          <p:cNvPr id="14" name="Rectangle 13"/>
          <p:cNvSpPr/>
          <p:nvPr/>
        </p:nvSpPr>
        <p:spPr>
          <a:xfrm>
            <a:off x="5188525" y="2975582"/>
            <a:ext cx="1220270" cy="461665"/>
          </a:xfrm>
          <a:prstGeom prst="rect">
            <a:avLst/>
          </a:prstGeom>
        </p:spPr>
        <p:txBody>
          <a:bodyPr wrap="none">
            <a:spAutoFit/>
          </a:bodyPr>
          <a:lstStyle/>
          <a:p>
            <a:r>
              <a:rPr lang="en-US" sz="2400" dirty="0">
                <a:solidFill>
                  <a:srgbClr val="FF0000"/>
                </a:solidFill>
              </a:rPr>
              <a:t>wreaths</a:t>
            </a:r>
          </a:p>
        </p:txBody>
      </p:sp>
      <p:sp>
        <p:nvSpPr>
          <p:cNvPr id="15" name="Rectangle 14"/>
          <p:cNvSpPr/>
          <p:nvPr/>
        </p:nvSpPr>
        <p:spPr>
          <a:xfrm>
            <a:off x="6398777" y="4799774"/>
            <a:ext cx="1636858" cy="461665"/>
          </a:xfrm>
          <a:prstGeom prst="rect">
            <a:avLst/>
          </a:prstGeom>
        </p:spPr>
        <p:txBody>
          <a:bodyPr wrap="none">
            <a:spAutoFit/>
          </a:bodyPr>
          <a:lstStyle/>
          <a:p>
            <a:r>
              <a:rPr lang="en-US" sz="2400" dirty="0">
                <a:solidFill>
                  <a:srgbClr val="FF0000"/>
                </a:solidFill>
              </a:rPr>
              <a:t>recognition</a:t>
            </a:r>
          </a:p>
        </p:txBody>
      </p:sp>
      <p:sp>
        <p:nvSpPr>
          <p:cNvPr id="16" name="Rectangle 15"/>
          <p:cNvSpPr/>
          <p:nvPr/>
        </p:nvSpPr>
        <p:spPr>
          <a:xfrm>
            <a:off x="5646198" y="4517886"/>
            <a:ext cx="1621982" cy="461665"/>
          </a:xfrm>
          <a:prstGeom prst="rect">
            <a:avLst/>
          </a:prstGeom>
        </p:spPr>
        <p:txBody>
          <a:bodyPr wrap="none">
            <a:spAutoFit/>
          </a:bodyPr>
          <a:lstStyle/>
          <a:p>
            <a:r>
              <a:rPr lang="en-US" sz="2400" dirty="0">
                <a:solidFill>
                  <a:srgbClr val="FF0000"/>
                </a:solidFill>
              </a:rPr>
              <a:t>proclaimed</a:t>
            </a:r>
          </a:p>
        </p:txBody>
      </p:sp>
      <p:sp>
        <p:nvSpPr>
          <p:cNvPr id="18" name="Rectangle 17"/>
          <p:cNvSpPr/>
          <p:nvPr/>
        </p:nvSpPr>
        <p:spPr>
          <a:xfrm>
            <a:off x="616525" y="5673435"/>
            <a:ext cx="1317733" cy="461665"/>
          </a:xfrm>
          <a:prstGeom prst="rect">
            <a:avLst/>
          </a:prstGeom>
        </p:spPr>
        <p:txBody>
          <a:bodyPr wrap="none">
            <a:spAutoFit/>
          </a:bodyPr>
          <a:lstStyle/>
          <a:p>
            <a:r>
              <a:rPr lang="en-US" sz="2400" dirty="0">
                <a:solidFill>
                  <a:srgbClr val="FF0000"/>
                </a:solidFill>
              </a:rPr>
              <a:t>linguistic</a:t>
            </a:r>
          </a:p>
        </p:txBody>
      </p:sp>
      <p:sp>
        <p:nvSpPr>
          <p:cNvPr id="19" name="Rectangle 18"/>
          <p:cNvSpPr/>
          <p:nvPr/>
        </p:nvSpPr>
        <p:spPr>
          <a:xfrm>
            <a:off x="3304993" y="5673435"/>
            <a:ext cx="1280863" cy="461665"/>
          </a:xfrm>
          <a:prstGeom prst="rect">
            <a:avLst/>
          </a:prstGeom>
        </p:spPr>
        <p:txBody>
          <a:bodyPr wrap="none">
            <a:spAutoFit/>
          </a:bodyPr>
          <a:lstStyle/>
          <a:p>
            <a:r>
              <a:rPr lang="en-US" sz="2400" dirty="0">
                <a:solidFill>
                  <a:srgbClr val="FF0000"/>
                </a:solidFill>
              </a:rPr>
              <a:t>diversity</a:t>
            </a:r>
          </a:p>
        </p:txBody>
      </p:sp>
      <p:sp>
        <p:nvSpPr>
          <p:cNvPr id="20" name="Rectangle 19"/>
          <p:cNvSpPr/>
          <p:nvPr/>
        </p:nvSpPr>
        <p:spPr>
          <a:xfrm>
            <a:off x="4960187" y="5674230"/>
            <a:ext cx="2161169" cy="461665"/>
          </a:xfrm>
          <a:prstGeom prst="rect">
            <a:avLst/>
          </a:prstGeom>
        </p:spPr>
        <p:txBody>
          <a:bodyPr wrap="none">
            <a:spAutoFit/>
          </a:bodyPr>
          <a:lstStyle/>
          <a:p>
            <a:r>
              <a:rPr lang="en-US" sz="2400" dirty="0">
                <a:solidFill>
                  <a:srgbClr val="FF0000"/>
                </a:solidFill>
              </a:rPr>
              <a:t>multilingualism</a:t>
            </a:r>
          </a:p>
        </p:txBody>
      </p:sp>
      <p:sp>
        <p:nvSpPr>
          <p:cNvPr id="23" name="Rectangle 22"/>
          <p:cNvSpPr/>
          <p:nvPr/>
        </p:nvSpPr>
        <p:spPr>
          <a:xfrm>
            <a:off x="4227077" y="210860"/>
            <a:ext cx="4655186" cy="9559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Observed: (v) </a:t>
            </a:r>
            <a:r>
              <a:rPr lang="en-US" dirty="0" err="1" smtClean="0">
                <a:solidFill>
                  <a:schemeClr val="tx1"/>
                </a:solidFill>
              </a:rPr>
              <a:t>উদযাপন</a:t>
            </a:r>
            <a:r>
              <a:rPr lang="en-US" dirty="0" smtClean="0">
                <a:solidFill>
                  <a:schemeClr val="tx1"/>
                </a:solidFill>
              </a:rPr>
              <a:t> </a:t>
            </a:r>
            <a:r>
              <a:rPr lang="en-US" dirty="0" err="1" smtClean="0">
                <a:solidFill>
                  <a:schemeClr val="tx1"/>
                </a:solidFill>
              </a:rPr>
              <a:t>করেছিল</a:t>
            </a:r>
            <a:r>
              <a:rPr lang="en-US" dirty="0" smtClean="0">
                <a:solidFill>
                  <a:schemeClr val="tx1"/>
                </a:solidFill>
              </a:rPr>
              <a:t>, </a:t>
            </a:r>
            <a:r>
              <a:rPr lang="en-US" dirty="0" err="1" smtClean="0">
                <a:solidFill>
                  <a:schemeClr val="tx1"/>
                </a:solidFill>
              </a:rPr>
              <a:t>পালন</a:t>
            </a:r>
            <a:r>
              <a:rPr lang="en-US" dirty="0" smtClean="0">
                <a:solidFill>
                  <a:schemeClr val="tx1"/>
                </a:solidFill>
              </a:rPr>
              <a:t> </a:t>
            </a:r>
            <a:r>
              <a:rPr lang="en-US" dirty="0" err="1" smtClean="0">
                <a:solidFill>
                  <a:schemeClr val="tx1"/>
                </a:solidFill>
              </a:rPr>
              <a:t>করেছিল</a:t>
            </a:r>
            <a:endParaRPr lang="en-US" dirty="0" smtClean="0">
              <a:solidFill>
                <a:schemeClr val="tx1"/>
              </a:solidFill>
            </a:endParaRPr>
          </a:p>
          <a:p>
            <a:pPr algn="ctr"/>
            <a:r>
              <a:rPr lang="en-US" dirty="0" smtClean="0">
                <a:solidFill>
                  <a:schemeClr val="tx1"/>
                </a:solidFill>
              </a:rPr>
              <a:t>To celebrate, acknowledge, commemorate</a:t>
            </a:r>
            <a:endParaRPr lang="en-US" dirty="0">
              <a:solidFill>
                <a:schemeClr val="tx1"/>
              </a:solidFill>
            </a:endParaRPr>
          </a:p>
        </p:txBody>
      </p:sp>
      <p:sp>
        <p:nvSpPr>
          <p:cNvPr id="24" name="Rectangle 23"/>
          <p:cNvSpPr/>
          <p:nvPr/>
        </p:nvSpPr>
        <p:spPr>
          <a:xfrm>
            <a:off x="4266188" y="225382"/>
            <a:ext cx="2964873" cy="4587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Commemoration: </a:t>
            </a:r>
            <a:r>
              <a:rPr lang="en-US" dirty="0" err="1" smtClean="0">
                <a:solidFill>
                  <a:schemeClr val="tx1"/>
                </a:solidFill>
              </a:rPr>
              <a:t>স্মৃতি</a:t>
            </a:r>
            <a:r>
              <a:rPr lang="en-US" dirty="0" smtClean="0">
                <a:solidFill>
                  <a:schemeClr val="tx1"/>
                </a:solidFill>
              </a:rPr>
              <a:t> </a:t>
            </a:r>
            <a:r>
              <a:rPr lang="en-US" dirty="0" err="1" smtClean="0">
                <a:solidFill>
                  <a:schemeClr val="tx1"/>
                </a:solidFill>
              </a:rPr>
              <a:t>রক্ষা</a:t>
            </a:r>
            <a:r>
              <a:rPr lang="en-US" dirty="0" smtClean="0">
                <a:solidFill>
                  <a:schemeClr val="tx1"/>
                </a:solidFill>
              </a:rPr>
              <a:t> </a:t>
            </a:r>
            <a:r>
              <a:rPr lang="en-US" dirty="0" err="1" smtClean="0">
                <a:solidFill>
                  <a:schemeClr val="tx1"/>
                </a:solidFill>
              </a:rPr>
              <a:t>করা</a:t>
            </a:r>
            <a:endParaRPr lang="en-US" dirty="0">
              <a:solidFill>
                <a:schemeClr val="tx1"/>
              </a:solidFill>
            </a:endParaRPr>
          </a:p>
        </p:txBody>
      </p:sp>
      <p:sp>
        <p:nvSpPr>
          <p:cNvPr id="25" name="Rectangle 24"/>
          <p:cNvSpPr/>
          <p:nvPr/>
        </p:nvSpPr>
        <p:spPr>
          <a:xfrm>
            <a:off x="4227077" y="352361"/>
            <a:ext cx="3532314" cy="369332"/>
          </a:xfrm>
          <a:prstGeom prst="rect">
            <a:avLst/>
          </a:prstGeom>
          <a:solidFill>
            <a:schemeClr val="accent4">
              <a:lumMod val="40000"/>
              <a:lumOff val="60000"/>
            </a:schemeClr>
          </a:solidFill>
        </p:spPr>
        <p:txBody>
          <a:bodyPr wrap="none">
            <a:spAutoFit/>
          </a:bodyPr>
          <a:lstStyle/>
          <a:p>
            <a:pPr lvl="0">
              <a:defRPr/>
            </a:pPr>
            <a:r>
              <a:rPr lang="en-US" dirty="0" smtClean="0">
                <a:cs typeface="Aparajita" pitchFamily="34" charset="0"/>
              </a:rPr>
              <a:t>Mourning: </a:t>
            </a:r>
            <a:r>
              <a:rPr lang="en-US" dirty="0" err="1" smtClean="0">
                <a:cs typeface="Aparajita" pitchFamily="34" charset="0"/>
              </a:rPr>
              <a:t>শোক</a:t>
            </a:r>
            <a:r>
              <a:rPr lang="en-US" dirty="0" smtClean="0">
                <a:cs typeface="Aparajita" pitchFamily="34" charset="0"/>
              </a:rPr>
              <a:t> grieving, sorrowing</a:t>
            </a:r>
            <a:endParaRPr lang="en-US" dirty="0">
              <a:cs typeface="Aparajita" pitchFamily="34" charset="0"/>
            </a:endParaRPr>
          </a:p>
        </p:txBody>
      </p:sp>
      <p:sp>
        <p:nvSpPr>
          <p:cNvPr id="26" name="Rectangle 25"/>
          <p:cNvSpPr/>
          <p:nvPr/>
        </p:nvSpPr>
        <p:spPr>
          <a:xfrm>
            <a:off x="4366687" y="376053"/>
            <a:ext cx="2864374" cy="369332"/>
          </a:xfrm>
          <a:prstGeom prst="rect">
            <a:avLst/>
          </a:prstGeom>
          <a:solidFill>
            <a:schemeClr val="accent4">
              <a:lumMod val="40000"/>
              <a:lumOff val="60000"/>
            </a:schemeClr>
          </a:solidFill>
        </p:spPr>
        <p:txBody>
          <a:bodyPr wrap="none">
            <a:spAutoFit/>
          </a:bodyPr>
          <a:lstStyle/>
          <a:p>
            <a:pPr lvl="0">
              <a:defRPr/>
            </a:pPr>
            <a:r>
              <a:rPr lang="en-US" dirty="0" smtClean="0">
                <a:cs typeface="Aparajita" pitchFamily="34" charset="0"/>
              </a:rPr>
              <a:t>Scarifies: </a:t>
            </a:r>
            <a:r>
              <a:rPr lang="en-US" dirty="0" err="1" smtClean="0">
                <a:cs typeface="Aparajita" pitchFamily="34" charset="0"/>
              </a:rPr>
              <a:t>ত্যাগ</a:t>
            </a:r>
            <a:r>
              <a:rPr lang="en-US" dirty="0" smtClean="0">
                <a:cs typeface="Aparajita" pitchFamily="34" charset="0"/>
              </a:rPr>
              <a:t> abandonment</a:t>
            </a:r>
            <a:endParaRPr lang="en-US" dirty="0">
              <a:cs typeface="Aparajita" pitchFamily="34" charset="0"/>
            </a:endParaRPr>
          </a:p>
        </p:txBody>
      </p:sp>
      <p:sp>
        <p:nvSpPr>
          <p:cNvPr id="27" name="Rectangle 26"/>
          <p:cNvSpPr/>
          <p:nvPr/>
        </p:nvSpPr>
        <p:spPr>
          <a:xfrm>
            <a:off x="4293250" y="382330"/>
            <a:ext cx="4589013" cy="369332"/>
          </a:xfrm>
          <a:prstGeom prst="rect">
            <a:avLst/>
          </a:prstGeom>
          <a:solidFill>
            <a:schemeClr val="accent4">
              <a:lumMod val="40000"/>
              <a:lumOff val="60000"/>
            </a:schemeClr>
          </a:solidFill>
        </p:spPr>
        <p:txBody>
          <a:bodyPr wrap="none">
            <a:spAutoFit/>
          </a:bodyPr>
          <a:lstStyle/>
          <a:p>
            <a:pPr lvl="0">
              <a:defRPr/>
            </a:pPr>
            <a:r>
              <a:rPr lang="en-US" dirty="0" smtClean="0">
                <a:cs typeface="Aparajita" pitchFamily="34" charset="0"/>
              </a:rPr>
              <a:t>Barefoot: </a:t>
            </a:r>
            <a:r>
              <a:rPr lang="en-US" dirty="0" err="1" smtClean="0">
                <a:cs typeface="Aparajita" pitchFamily="34" charset="0"/>
              </a:rPr>
              <a:t>খালি</a:t>
            </a:r>
            <a:r>
              <a:rPr lang="en-US" dirty="0" smtClean="0">
                <a:cs typeface="Aparajita" pitchFamily="34" charset="0"/>
              </a:rPr>
              <a:t> </a:t>
            </a:r>
            <a:r>
              <a:rPr lang="en-US" dirty="0" err="1" smtClean="0">
                <a:cs typeface="Aparajita" pitchFamily="34" charset="0"/>
              </a:rPr>
              <a:t>পায়ে</a:t>
            </a:r>
            <a:r>
              <a:rPr lang="en-US" dirty="0" smtClean="0">
                <a:cs typeface="Aparajita" pitchFamily="34" charset="0"/>
              </a:rPr>
              <a:t> </a:t>
            </a:r>
            <a:r>
              <a:rPr lang="en-US" dirty="0"/>
              <a:t>wearing nothing on the feet</a:t>
            </a:r>
            <a:endParaRPr lang="en-US" dirty="0">
              <a:cs typeface="Aparajita" pitchFamily="34" charset="0"/>
            </a:endParaRPr>
          </a:p>
        </p:txBody>
      </p:sp>
      <p:sp>
        <p:nvSpPr>
          <p:cNvPr id="28" name="Rectangle 27"/>
          <p:cNvSpPr/>
          <p:nvPr/>
        </p:nvSpPr>
        <p:spPr>
          <a:xfrm>
            <a:off x="4393733" y="254337"/>
            <a:ext cx="3237233" cy="369332"/>
          </a:xfrm>
          <a:prstGeom prst="rect">
            <a:avLst/>
          </a:prstGeom>
          <a:solidFill>
            <a:schemeClr val="accent4">
              <a:lumMod val="40000"/>
              <a:lumOff val="60000"/>
            </a:schemeClr>
          </a:solidFill>
        </p:spPr>
        <p:txBody>
          <a:bodyPr wrap="none">
            <a:spAutoFit/>
          </a:bodyPr>
          <a:lstStyle/>
          <a:p>
            <a:pPr lvl="0">
              <a:defRPr/>
            </a:pPr>
            <a:r>
              <a:rPr lang="en-US" dirty="0" smtClean="0">
                <a:cs typeface="Aparajita" pitchFamily="34" charset="0"/>
              </a:rPr>
              <a:t>Processions: </a:t>
            </a:r>
            <a:r>
              <a:rPr lang="en-US" dirty="0" err="1" smtClean="0">
                <a:cs typeface="Aparajita" pitchFamily="34" charset="0"/>
              </a:rPr>
              <a:t>মিছিল</a:t>
            </a:r>
            <a:r>
              <a:rPr lang="en-US" dirty="0" smtClean="0">
                <a:cs typeface="Aparajita" pitchFamily="34" charset="0"/>
              </a:rPr>
              <a:t> </a:t>
            </a:r>
            <a:r>
              <a:rPr lang="en-US" dirty="0" smtClean="0"/>
              <a:t>pomp, parade</a:t>
            </a:r>
            <a:endParaRPr lang="en-US" dirty="0">
              <a:cs typeface="Aparajita" pitchFamily="34" charset="0"/>
            </a:endParaRPr>
          </a:p>
        </p:txBody>
      </p:sp>
      <p:sp>
        <p:nvSpPr>
          <p:cNvPr id="29" name="Rectangle 28"/>
          <p:cNvSpPr/>
          <p:nvPr/>
        </p:nvSpPr>
        <p:spPr>
          <a:xfrm>
            <a:off x="4394396" y="424640"/>
            <a:ext cx="2978941" cy="369332"/>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Wreaths: </a:t>
            </a:r>
            <a:r>
              <a:rPr lang="en-US" dirty="0" err="1" smtClean="0">
                <a:cs typeface="TonnyMJ" pitchFamily="2" charset="0"/>
              </a:rPr>
              <a:t>পুষ্পস্তবক</a:t>
            </a:r>
            <a:r>
              <a:rPr lang="en-US" dirty="0" smtClean="0">
                <a:latin typeface="TonnyMJ" pitchFamily="2" charset="0"/>
                <a:cs typeface="TonnyMJ" pitchFamily="2" charset="0"/>
              </a:rPr>
              <a:t> </a:t>
            </a:r>
            <a:r>
              <a:rPr lang="en-US" dirty="0" smtClean="0">
                <a:cs typeface="Aparajita" pitchFamily="34" charset="0"/>
              </a:rPr>
              <a:t>laurels, bay</a:t>
            </a:r>
            <a:endParaRPr lang="en-US" dirty="0">
              <a:cs typeface="Aparajita" pitchFamily="34" charset="0"/>
            </a:endParaRPr>
          </a:p>
        </p:txBody>
      </p:sp>
      <p:sp>
        <p:nvSpPr>
          <p:cNvPr id="30" name="Rectangle 29"/>
          <p:cNvSpPr/>
          <p:nvPr/>
        </p:nvSpPr>
        <p:spPr>
          <a:xfrm>
            <a:off x="4364182" y="338456"/>
            <a:ext cx="4061855" cy="369332"/>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Proclaim: </a:t>
            </a:r>
            <a:r>
              <a:rPr lang="en-US" dirty="0" err="1" smtClean="0">
                <a:cs typeface="TonnyMJ" pitchFamily="2" charset="0"/>
              </a:rPr>
              <a:t>ঘোষণা</a:t>
            </a:r>
            <a:r>
              <a:rPr lang="en-US" dirty="0" smtClean="0">
                <a:cs typeface="TonnyMJ" pitchFamily="2" charset="0"/>
              </a:rPr>
              <a:t> </a:t>
            </a:r>
            <a:r>
              <a:rPr lang="en-US" dirty="0" err="1" smtClean="0">
                <a:cs typeface="TonnyMJ" pitchFamily="2" charset="0"/>
              </a:rPr>
              <a:t>করা</a:t>
            </a:r>
            <a:r>
              <a:rPr lang="en-US" dirty="0" smtClean="0">
                <a:latin typeface="TonnyMJ" pitchFamily="2" charset="0"/>
                <a:cs typeface="TonnyMJ" pitchFamily="2" charset="0"/>
              </a:rPr>
              <a:t> </a:t>
            </a:r>
            <a:r>
              <a:rPr lang="en-US" dirty="0" smtClean="0">
                <a:cs typeface="Aparajita" pitchFamily="34" charset="0"/>
              </a:rPr>
              <a:t>announce, declare</a:t>
            </a:r>
            <a:endParaRPr lang="en-US" dirty="0">
              <a:cs typeface="Aparajita" pitchFamily="34" charset="0"/>
            </a:endParaRPr>
          </a:p>
        </p:txBody>
      </p:sp>
      <p:sp>
        <p:nvSpPr>
          <p:cNvPr id="31" name="Rectangle 30"/>
          <p:cNvSpPr/>
          <p:nvPr/>
        </p:nvSpPr>
        <p:spPr>
          <a:xfrm>
            <a:off x="4512909" y="279546"/>
            <a:ext cx="2978941" cy="646331"/>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Recognition: </a:t>
            </a:r>
            <a:r>
              <a:rPr lang="en-US" dirty="0" err="1" smtClean="0">
                <a:cs typeface="TonnyMJ" pitchFamily="2" charset="0"/>
              </a:rPr>
              <a:t>স্বীকৃতি</a:t>
            </a:r>
            <a:r>
              <a:rPr lang="en-US" dirty="0" smtClean="0">
                <a:cs typeface="TonnyMJ" pitchFamily="2" charset="0"/>
              </a:rPr>
              <a:t> </a:t>
            </a:r>
            <a:r>
              <a:rPr lang="en-US" dirty="0" smtClean="0">
                <a:cs typeface="Aparajita" pitchFamily="34" charset="0"/>
              </a:rPr>
              <a:t>gratitude, acknowledgment</a:t>
            </a:r>
            <a:endParaRPr lang="en-US" dirty="0">
              <a:cs typeface="Aparajita" pitchFamily="34" charset="0"/>
            </a:endParaRPr>
          </a:p>
        </p:txBody>
      </p:sp>
      <p:sp>
        <p:nvSpPr>
          <p:cNvPr id="32" name="Rectangle 31"/>
          <p:cNvSpPr/>
          <p:nvPr/>
        </p:nvSpPr>
        <p:spPr>
          <a:xfrm>
            <a:off x="4144983" y="324627"/>
            <a:ext cx="4012427" cy="369332"/>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Linguistic: </a:t>
            </a:r>
            <a:r>
              <a:rPr lang="en-US" dirty="0" err="1" smtClean="0">
                <a:cs typeface="Aparajita" pitchFamily="34" charset="0"/>
              </a:rPr>
              <a:t>ভাষা</a:t>
            </a:r>
            <a:r>
              <a:rPr lang="en-US" dirty="0" smtClean="0">
                <a:cs typeface="Aparajita" pitchFamily="34" charset="0"/>
              </a:rPr>
              <a:t> </a:t>
            </a:r>
            <a:r>
              <a:rPr lang="en-US" dirty="0" err="1" smtClean="0">
                <a:cs typeface="Aparajita" pitchFamily="34" charset="0"/>
              </a:rPr>
              <a:t>সম্বন্ধীয়</a:t>
            </a:r>
            <a:r>
              <a:rPr lang="en-US" dirty="0" smtClean="0">
                <a:cs typeface="Aparajita" pitchFamily="34" charset="0"/>
              </a:rPr>
              <a:t> verbal, lexical</a:t>
            </a:r>
            <a:endParaRPr lang="en-US" dirty="0">
              <a:cs typeface="Aparajita" pitchFamily="34" charset="0"/>
            </a:endParaRPr>
          </a:p>
        </p:txBody>
      </p:sp>
      <p:sp>
        <p:nvSpPr>
          <p:cNvPr id="33" name="Rectangle 32"/>
          <p:cNvSpPr/>
          <p:nvPr/>
        </p:nvSpPr>
        <p:spPr>
          <a:xfrm>
            <a:off x="4304926" y="303720"/>
            <a:ext cx="4012427" cy="646331"/>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Multilingualism: </a:t>
            </a:r>
            <a:r>
              <a:rPr lang="en-US" dirty="0" err="1" smtClean="0">
                <a:cs typeface="Aparajita" pitchFamily="34" charset="0"/>
              </a:rPr>
              <a:t>বহুভাষাবাদ</a:t>
            </a:r>
            <a:r>
              <a:rPr lang="en-US" dirty="0" smtClean="0">
                <a:cs typeface="Aparajita" pitchFamily="34" charset="0"/>
              </a:rPr>
              <a:t> the use of two or more language</a:t>
            </a:r>
            <a:endParaRPr lang="en-US" dirty="0">
              <a:cs typeface="Aparajita" pitchFamily="34" charset="0"/>
            </a:endParaRPr>
          </a:p>
        </p:txBody>
      </p:sp>
      <p:sp>
        <p:nvSpPr>
          <p:cNvPr id="34" name="Rectangle 33"/>
          <p:cNvSpPr/>
          <p:nvPr/>
        </p:nvSpPr>
        <p:spPr>
          <a:xfrm>
            <a:off x="4472866" y="406022"/>
            <a:ext cx="4012427" cy="369332"/>
          </a:xfrm>
          <a:prstGeom prst="rect">
            <a:avLst/>
          </a:prstGeom>
          <a:solidFill>
            <a:schemeClr val="accent4">
              <a:lumMod val="40000"/>
              <a:lumOff val="60000"/>
            </a:schemeClr>
          </a:solidFill>
        </p:spPr>
        <p:txBody>
          <a:bodyPr wrap="square">
            <a:spAutoFit/>
          </a:bodyPr>
          <a:lstStyle/>
          <a:p>
            <a:pPr lvl="0">
              <a:defRPr/>
            </a:pPr>
            <a:r>
              <a:rPr lang="en-US" dirty="0" smtClean="0">
                <a:cs typeface="Aparajita" pitchFamily="34" charset="0"/>
              </a:rPr>
              <a:t>Diversity: </a:t>
            </a:r>
            <a:r>
              <a:rPr lang="en-US" dirty="0" err="1" smtClean="0">
                <a:cs typeface="Aparajita" pitchFamily="34" charset="0"/>
              </a:rPr>
              <a:t>বৈচিত্র</a:t>
            </a:r>
            <a:r>
              <a:rPr lang="en-US" dirty="0" smtClean="0">
                <a:cs typeface="Aparajita" pitchFamily="34" charset="0"/>
              </a:rPr>
              <a:t> variety, multiplicity</a:t>
            </a:r>
            <a:endParaRPr lang="en-US" dirty="0">
              <a:cs typeface="Aparajita" pitchFamily="34" charset="0"/>
            </a:endParaRPr>
          </a:p>
        </p:txBody>
      </p:sp>
    </p:spTree>
    <p:extLst>
      <p:ext uri="{BB962C8B-B14F-4D97-AF65-F5344CB8AC3E}">
        <p14:creationId xmlns:p14="http://schemas.microsoft.com/office/powerpoint/2010/main" val="5994996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23"/>
                                        </p:tgtEl>
                                      </p:cBhvr>
                                    </p:animEffect>
                                    <p:anim calcmode="lin" valueType="num">
                                      <p:cBhvr>
                                        <p:cTn id="34" dur="1000"/>
                                        <p:tgtEl>
                                          <p:spTgt spid="23"/>
                                        </p:tgtEl>
                                        <p:attrNameLst>
                                          <p:attrName>ppt_x</p:attrName>
                                        </p:attrNameLst>
                                      </p:cBhvr>
                                      <p:tavLst>
                                        <p:tav tm="0">
                                          <p:val>
                                            <p:strVal val="ppt_x"/>
                                          </p:val>
                                        </p:tav>
                                        <p:tav tm="100000">
                                          <p:val>
                                            <p:strVal val="ppt_x"/>
                                          </p:val>
                                        </p:tav>
                                      </p:tavLst>
                                    </p:anim>
                                    <p:anim calcmode="lin" valueType="num">
                                      <p:cBhvr>
                                        <p:cTn id="35" dur="1000"/>
                                        <p:tgtEl>
                                          <p:spTgt spid="23"/>
                                        </p:tgtEl>
                                        <p:attrNameLst>
                                          <p:attrName>ppt_y</p:attrName>
                                        </p:attrNameLst>
                                      </p:cBhvr>
                                      <p:tavLst>
                                        <p:tav tm="0">
                                          <p:val>
                                            <p:strVal val="ppt_y"/>
                                          </p:val>
                                        </p:tav>
                                        <p:tav tm="100000">
                                          <p:val>
                                            <p:strVal val="ppt_y+.1"/>
                                          </p:val>
                                        </p:tav>
                                      </p:tavLst>
                                    </p:anim>
                                    <p:set>
                                      <p:cBhvr>
                                        <p:cTn id="3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25"/>
                                        </p:tgtEl>
                                      </p:cBhvr>
                                    </p:animEffect>
                                    <p:anim calcmode="lin" valueType="num">
                                      <p:cBhvr>
                                        <p:cTn id="64" dur="1000"/>
                                        <p:tgtEl>
                                          <p:spTgt spid="25"/>
                                        </p:tgtEl>
                                        <p:attrNameLst>
                                          <p:attrName>ppt_x</p:attrName>
                                        </p:attrNameLst>
                                      </p:cBhvr>
                                      <p:tavLst>
                                        <p:tav tm="0">
                                          <p:val>
                                            <p:strVal val="ppt_x"/>
                                          </p:val>
                                        </p:tav>
                                        <p:tav tm="100000">
                                          <p:val>
                                            <p:strVal val="ppt_x"/>
                                          </p:val>
                                        </p:tav>
                                      </p:tavLst>
                                    </p:anim>
                                    <p:anim calcmode="lin" valueType="num">
                                      <p:cBhvr>
                                        <p:cTn id="65" dur="1000"/>
                                        <p:tgtEl>
                                          <p:spTgt spid="25"/>
                                        </p:tgtEl>
                                        <p:attrNameLst>
                                          <p:attrName>ppt_y</p:attrName>
                                        </p:attrNameLst>
                                      </p:cBhvr>
                                      <p:tavLst>
                                        <p:tav tm="0">
                                          <p:val>
                                            <p:strVal val="ppt_y"/>
                                          </p:val>
                                        </p:tav>
                                        <p:tav tm="100000">
                                          <p:val>
                                            <p:strVal val="ppt_y+.1"/>
                                          </p:val>
                                        </p:tav>
                                      </p:tavLst>
                                    </p:anim>
                                    <p:set>
                                      <p:cBhvr>
                                        <p:cTn id="66"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6"/>
                                        </p:tgtEl>
                                      </p:cBhvr>
                                    </p:animEffect>
                                    <p:anim calcmode="lin" valueType="num">
                                      <p:cBhvr>
                                        <p:cTn id="79" dur="1000"/>
                                        <p:tgtEl>
                                          <p:spTgt spid="26"/>
                                        </p:tgtEl>
                                        <p:attrNameLst>
                                          <p:attrName>ppt_x</p:attrName>
                                        </p:attrNameLst>
                                      </p:cBhvr>
                                      <p:tavLst>
                                        <p:tav tm="0">
                                          <p:val>
                                            <p:strVal val="ppt_x"/>
                                          </p:val>
                                        </p:tav>
                                        <p:tav tm="100000">
                                          <p:val>
                                            <p:strVal val="ppt_x"/>
                                          </p:val>
                                        </p:tav>
                                      </p:tavLst>
                                    </p:anim>
                                    <p:anim calcmode="lin" valueType="num">
                                      <p:cBhvr>
                                        <p:cTn id="80" dur="1000"/>
                                        <p:tgtEl>
                                          <p:spTgt spid="26"/>
                                        </p:tgtEl>
                                        <p:attrNameLst>
                                          <p:attrName>ppt_y</p:attrName>
                                        </p:attrNameLst>
                                      </p:cBhvr>
                                      <p:tavLst>
                                        <p:tav tm="0">
                                          <p:val>
                                            <p:strVal val="ppt_y"/>
                                          </p:val>
                                        </p:tav>
                                        <p:tav tm="100000">
                                          <p:val>
                                            <p:strVal val="ppt_y+.1"/>
                                          </p:val>
                                        </p:tav>
                                      </p:tavLst>
                                    </p:anim>
                                    <p:set>
                                      <p:cBhvr>
                                        <p:cTn id="81"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xit" presetSubtype="0" fill="hold" grpId="1" nodeType="clickEffect">
                                  <p:stCondLst>
                                    <p:cond delay="0"/>
                                  </p:stCondLst>
                                  <p:childTnLst>
                                    <p:animEffect transition="out" filter="fade">
                                      <p:cBhvr>
                                        <p:cTn id="93" dur="1000"/>
                                        <p:tgtEl>
                                          <p:spTgt spid="27"/>
                                        </p:tgtEl>
                                      </p:cBhvr>
                                    </p:animEffect>
                                    <p:anim calcmode="lin" valueType="num">
                                      <p:cBhvr>
                                        <p:cTn id="94" dur="1000"/>
                                        <p:tgtEl>
                                          <p:spTgt spid="27"/>
                                        </p:tgtEl>
                                        <p:attrNameLst>
                                          <p:attrName>ppt_x</p:attrName>
                                        </p:attrNameLst>
                                      </p:cBhvr>
                                      <p:tavLst>
                                        <p:tav tm="0">
                                          <p:val>
                                            <p:strVal val="ppt_x"/>
                                          </p:val>
                                        </p:tav>
                                        <p:tav tm="100000">
                                          <p:val>
                                            <p:strVal val="ppt_x"/>
                                          </p:val>
                                        </p:tav>
                                      </p:tavLst>
                                    </p:anim>
                                    <p:anim calcmode="lin" valueType="num">
                                      <p:cBhvr>
                                        <p:cTn id="95" dur="1000"/>
                                        <p:tgtEl>
                                          <p:spTgt spid="27"/>
                                        </p:tgtEl>
                                        <p:attrNameLst>
                                          <p:attrName>ppt_y</p:attrName>
                                        </p:attrNameLst>
                                      </p:cBhvr>
                                      <p:tavLst>
                                        <p:tav tm="0">
                                          <p:val>
                                            <p:strVal val="ppt_y"/>
                                          </p:val>
                                        </p:tav>
                                        <p:tav tm="100000">
                                          <p:val>
                                            <p:strVal val="ppt_y+.1"/>
                                          </p:val>
                                        </p:tav>
                                      </p:tavLst>
                                    </p:anim>
                                    <p:set>
                                      <p:cBhvr>
                                        <p:cTn id="96"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7" restart="whenNotActive" fill="hold" evtFilter="cancelBubble" nodeType="interactiveSeq">
                <p:stCondLst>
                  <p:cond evt="onClick" delay="0">
                    <p:tgtEl>
                      <p:spTgt spid="5"/>
                    </p:tgtEl>
                  </p:cond>
                </p:stCondLst>
                <p:endSync evt="end" delay="0">
                  <p:rtn val="all"/>
                </p:endSync>
                <p:childTnLst>
                  <p:par>
                    <p:cTn id="98" fill="hold">
                      <p:stCondLst>
                        <p:cond delay="0"/>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28"/>
                                        </p:tgtEl>
                                      </p:cBhvr>
                                    </p:animEffect>
                                    <p:anim calcmode="lin" valueType="num">
                                      <p:cBhvr>
                                        <p:cTn id="102" dur="1000"/>
                                        <p:tgtEl>
                                          <p:spTgt spid="28"/>
                                        </p:tgtEl>
                                        <p:attrNameLst>
                                          <p:attrName>ppt_x</p:attrName>
                                        </p:attrNameLst>
                                      </p:cBhvr>
                                      <p:tavLst>
                                        <p:tav tm="0">
                                          <p:val>
                                            <p:strVal val="ppt_x"/>
                                          </p:val>
                                        </p:tav>
                                        <p:tav tm="100000">
                                          <p:val>
                                            <p:strVal val="ppt_x"/>
                                          </p:val>
                                        </p:tav>
                                      </p:tavLst>
                                    </p:anim>
                                    <p:anim calcmode="lin" valueType="num">
                                      <p:cBhvr>
                                        <p:cTn id="103" dur="1000"/>
                                        <p:tgtEl>
                                          <p:spTgt spid="28"/>
                                        </p:tgtEl>
                                        <p:attrNameLst>
                                          <p:attrName>ppt_y</p:attrName>
                                        </p:attrNameLst>
                                      </p:cBhvr>
                                      <p:tavLst>
                                        <p:tav tm="0">
                                          <p:val>
                                            <p:strVal val="ppt_y"/>
                                          </p:val>
                                        </p:tav>
                                        <p:tav tm="100000">
                                          <p:val>
                                            <p:strVal val="ppt_y+.1"/>
                                          </p:val>
                                        </p:tav>
                                      </p:tavLst>
                                    </p:anim>
                                    <p:set>
                                      <p:cBhvr>
                                        <p:cTn id="10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5" restart="whenNotActive" fill="hold" evtFilter="cancelBubble" nodeType="interactiveSeq">
                <p:stCondLst>
                  <p:cond evt="onClick" delay="0">
                    <p:tgtEl>
                      <p:spTgt spid="14"/>
                    </p:tgtEl>
                  </p:cond>
                </p:stCondLst>
                <p:endSync evt="end" delay="0">
                  <p:rtn val="all"/>
                </p:endSync>
                <p:childTnLst>
                  <p:par>
                    <p:cTn id="106" fill="hold">
                      <p:stCondLst>
                        <p:cond delay="0"/>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xit" presetSubtype="0" fill="hold" grpId="1" nodeType="clickEffect">
                                  <p:stCondLst>
                                    <p:cond delay="0"/>
                                  </p:stCondLst>
                                  <p:childTnLst>
                                    <p:animEffect transition="out" filter="fade">
                                      <p:cBhvr>
                                        <p:cTn id="116" dur="1000"/>
                                        <p:tgtEl>
                                          <p:spTgt spid="29"/>
                                        </p:tgtEl>
                                      </p:cBhvr>
                                    </p:animEffect>
                                    <p:anim calcmode="lin" valueType="num">
                                      <p:cBhvr>
                                        <p:cTn id="117" dur="1000"/>
                                        <p:tgtEl>
                                          <p:spTgt spid="29"/>
                                        </p:tgtEl>
                                        <p:attrNameLst>
                                          <p:attrName>ppt_x</p:attrName>
                                        </p:attrNameLst>
                                      </p:cBhvr>
                                      <p:tavLst>
                                        <p:tav tm="0">
                                          <p:val>
                                            <p:strVal val="ppt_x"/>
                                          </p:val>
                                        </p:tav>
                                        <p:tav tm="100000">
                                          <p:val>
                                            <p:strVal val="ppt_x"/>
                                          </p:val>
                                        </p:tav>
                                      </p:tavLst>
                                    </p:anim>
                                    <p:anim calcmode="lin" valueType="num">
                                      <p:cBhvr>
                                        <p:cTn id="118" dur="1000"/>
                                        <p:tgtEl>
                                          <p:spTgt spid="29"/>
                                        </p:tgtEl>
                                        <p:attrNameLst>
                                          <p:attrName>ppt_y</p:attrName>
                                        </p:attrNameLst>
                                      </p:cBhvr>
                                      <p:tavLst>
                                        <p:tav tm="0">
                                          <p:val>
                                            <p:strVal val="ppt_y"/>
                                          </p:val>
                                        </p:tav>
                                        <p:tav tm="100000">
                                          <p:val>
                                            <p:strVal val="ppt_y+.1"/>
                                          </p:val>
                                        </p:tav>
                                      </p:tavLst>
                                    </p:anim>
                                    <p:set>
                                      <p:cBhvr>
                                        <p:cTn id="119"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1000"/>
                                        <p:tgtEl>
                                          <p:spTgt spid="30"/>
                                        </p:tgtEl>
                                      </p:cBhvr>
                                    </p:animEffect>
                                    <p:anim calcmode="lin" valueType="num">
                                      <p:cBhvr>
                                        <p:cTn id="126" dur="1000" fill="hold"/>
                                        <p:tgtEl>
                                          <p:spTgt spid="30"/>
                                        </p:tgtEl>
                                        <p:attrNameLst>
                                          <p:attrName>ppt_x</p:attrName>
                                        </p:attrNameLst>
                                      </p:cBhvr>
                                      <p:tavLst>
                                        <p:tav tm="0">
                                          <p:val>
                                            <p:strVal val="#ppt_x"/>
                                          </p:val>
                                        </p:tav>
                                        <p:tav tm="100000">
                                          <p:val>
                                            <p:strVal val="#ppt_x"/>
                                          </p:val>
                                        </p:tav>
                                      </p:tavLst>
                                    </p:anim>
                                    <p:anim calcmode="lin" valueType="num">
                                      <p:cBhvr>
                                        <p:cTn id="1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grpId="1" nodeType="clickEffect">
                                  <p:stCondLst>
                                    <p:cond delay="0"/>
                                  </p:stCondLst>
                                  <p:childTnLst>
                                    <p:animEffect transition="out" filter="fade">
                                      <p:cBhvr>
                                        <p:cTn id="131" dur="1000"/>
                                        <p:tgtEl>
                                          <p:spTgt spid="30"/>
                                        </p:tgtEl>
                                      </p:cBhvr>
                                    </p:animEffect>
                                    <p:anim calcmode="lin" valueType="num">
                                      <p:cBhvr>
                                        <p:cTn id="132" dur="1000"/>
                                        <p:tgtEl>
                                          <p:spTgt spid="30"/>
                                        </p:tgtEl>
                                        <p:attrNameLst>
                                          <p:attrName>ppt_x</p:attrName>
                                        </p:attrNameLst>
                                      </p:cBhvr>
                                      <p:tavLst>
                                        <p:tav tm="0">
                                          <p:val>
                                            <p:strVal val="ppt_x"/>
                                          </p:val>
                                        </p:tav>
                                        <p:tav tm="100000">
                                          <p:val>
                                            <p:strVal val="ppt_x"/>
                                          </p:val>
                                        </p:tav>
                                      </p:tavLst>
                                    </p:anim>
                                    <p:anim calcmode="lin" valueType="num">
                                      <p:cBhvr>
                                        <p:cTn id="133" dur="1000"/>
                                        <p:tgtEl>
                                          <p:spTgt spid="30"/>
                                        </p:tgtEl>
                                        <p:attrNameLst>
                                          <p:attrName>ppt_y</p:attrName>
                                        </p:attrNameLst>
                                      </p:cBhvr>
                                      <p:tavLst>
                                        <p:tav tm="0">
                                          <p:val>
                                            <p:strVal val="ppt_y"/>
                                          </p:val>
                                        </p:tav>
                                        <p:tav tm="100000">
                                          <p:val>
                                            <p:strVal val="ppt_y+.1"/>
                                          </p:val>
                                        </p:tav>
                                      </p:tavLst>
                                    </p:anim>
                                    <p:set>
                                      <p:cBhvr>
                                        <p:cTn id="13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5" restart="whenNotActive" fill="hold" evtFilter="cancelBubble" nodeType="interactiveSeq">
                <p:stCondLst>
                  <p:cond evt="onClick" delay="0">
                    <p:tgtEl>
                      <p:spTgt spid="15"/>
                    </p:tgtEl>
                  </p:cond>
                </p:stCondLst>
                <p:endSync evt="end" delay="0">
                  <p:rtn val="all"/>
                </p:endSync>
                <p:childTnLst>
                  <p:par>
                    <p:cTn id="136" fill="hold">
                      <p:stCondLst>
                        <p:cond delay="0"/>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xit" presetSubtype="0" fill="hold" grpId="1" nodeType="clickEffect">
                                  <p:stCondLst>
                                    <p:cond delay="0"/>
                                  </p:stCondLst>
                                  <p:childTnLst>
                                    <p:animEffect transition="out" filter="fade">
                                      <p:cBhvr>
                                        <p:cTn id="146" dur="1000"/>
                                        <p:tgtEl>
                                          <p:spTgt spid="31"/>
                                        </p:tgtEl>
                                      </p:cBhvr>
                                    </p:animEffect>
                                    <p:anim calcmode="lin" valueType="num">
                                      <p:cBhvr>
                                        <p:cTn id="147" dur="1000"/>
                                        <p:tgtEl>
                                          <p:spTgt spid="31"/>
                                        </p:tgtEl>
                                        <p:attrNameLst>
                                          <p:attrName>ppt_x</p:attrName>
                                        </p:attrNameLst>
                                      </p:cBhvr>
                                      <p:tavLst>
                                        <p:tav tm="0">
                                          <p:val>
                                            <p:strVal val="ppt_x"/>
                                          </p:val>
                                        </p:tav>
                                        <p:tav tm="100000">
                                          <p:val>
                                            <p:strVal val="ppt_x"/>
                                          </p:val>
                                        </p:tav>
                                      </p:tavLst>
                                    </p:anim>
                                    <p:anim calcmode="lin" valueType="num">
                                      <p:cBhvr>
                                        <p:cTn id="148" dur="1000"/>
                                        <p:tgtEl>
                                          <p:spTgt spid="31"/>
                                        </p:tgtEl>
                                        <p:attrNameLst>
                                          <p:attrName>ppt_y</p:attrName>
                                        </p:attrNameLst>
                                      </p:cBhvr>
                                      <p:tavLst>
                                        <p:tav tm="0">
                                          <p:val>
                                            <p:strVal val="ppt_y"/>
                                          </p:val>
                                        </p:tav>
                                        <p:tav tm="100000">
                                          <p:val>
                                            <p:strVal val="ppt_y+.1"/>
                                          </p:val>
                                        </p:tav>
                                      </p:tavLst>
                                    </p:anim>
                                    <p:set>
                                      <p:cBhvr>
                                        <p:cTn id="149"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50" restart="whenNotActive" fill="hold" evtFilter="cancelBubble" nodeType="interactiveSeq">
                <p:stCondLst>
                  <p:cond evt="onClick" delay="0">
                    <p:tgtEl>
                      <p:spTgt spid="18"/>
                    </p:tgtEl>
                  </p:cond>
                </p:stCondLst>
                <p:endSync evt="end" delay="0">
                  <p:rtn val="all"/>
                </p:endSync>
                <p:childTnLst>
                  <p:par>
                    <p:cTn id="151" fill="hold">
                      <p:stCondLst>
                        <p:cond delay="0"/>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fade">
                                      <p:cBhvr>
                                        <p:cTn id="155" dur="1000"/>
                                        <p:tgtEl>
                                          <p:spTgt spid="32"/>
                                        </p:tgtEl>
                                      </p:cBhvr>
                                    </p:animEffect>
                                    <p:anim calcmode="lin" valueType="num">
                                      <p:cBhvr>
                                        <p:cTn id="156" dur="1000" fill="hold"/>
                                        <p:tgtEl>
                                          <p:spTgt spid="32"/>
                                        </p:tgtEl>
                                        <p:attrNameLst>
                                          <p:attrName>ppt_x</p:attrName>
                                        </p:attrNameLst>
                                      </p:cBhvr>
                                      <p:tavLst>
                                        <p:tav tm="0">
                                          <p:val>
                                            <p:strVal val="#ppt_x"/>
                                          </p:val>
                                        </p:tav>
                                        <p:tav tm="100000">
                                          <p:val>
                                            <p:strVal val="#ppt_x"/>
                                          </p:val>
                                        </p:tav>
                                      </p:tavLst>
                                    </p:anim>
                                    <p:anim calcmode="lin" valueType="num">
                                      <p:cBhvr>
                                        <p:cTn id="1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xit" presetSubtype="0" fill="hold" grpId="1" nodeType="clickEffect">
                                  <p:stCondLst>
                                    <p:cond delay="0"/>
                                  </p:stCondLst>
                                  <p:childTnLst>
                                    <p:animEffect transition="out" filter="fade">
                                      <p:cBhvr>
                                        <p:cTn id="161" dur="1000"/>
                                        <p:tgtEl>
                                          <p:spTgt spid="32"/>
                                        </p:tgtEl>
                                      </p:cBhvr>
                                    </p:animEffect>
                                    <p:anim calcmode="lin" valueType="num">
                                      <p:cBhvr>
                                        <p:cTn id="162" dur="1000"/>
                                        <p:tgtEl>
                                          <p:spTgt spid="32"/>
                                        </p:tgtEl>
                                        <p:attrNameLst>
                                          <p:attrName>ppt_x</p:attrName>
                                        </p:attrNameLst>
                                      </p:cBhvr>
                                      <p:tavLst>
                                        <p:tav tm="0">
                                          <p:val>
                                            <p:strVal val="ppt_x"/>
                                          </p:val>
                                        </p:tav>
                                        <p:tav tm="100000">
                                          <p:val>
                                            <p:strVal val="ppt_x"/>
                                          </p:val>
                                        </p:tav>
                                      </p:tavLst>
                                    </p:anim>
                                    <p:anim calcmode="lin" valueType="num">
                                      <p:cBhvr>
                                        <p:cTn id="163" dur="1000"/>
                                        <p:tgtEl>
                                          <p:spTgt spid="32"/>
                                        </p:tgtEl>
                                        <p:attrNameLst>
                                          <p:attrName>ppt_y</p:attrName>
                                        </p:attrNameLst>
                                      </p:cBhvr>
                                      <p:tavLst>
                                        <p:tav tm="0">
                                          <p:val>
                                            <p:strVal val="ppt_y"/>
                                          </p:val>
                                        </p:tav>
                                        <p:tav tm="100000">
                                          <p:val>
                                            <p:strVal val="ppt_y+.1"/>
                                          </p:val>
                                        </p:tav>
                                      </p:tavLst>
                                    </p:anim>
                                    <p:set>
                                      <p:cBhvr>
                                        <p:cTn id="164"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65" restart="whenNotActive" fill="hold" evtFilter="cancelBubble" nodeType="interactiveSeq">
                <p:stCondLst>
                  <p:cond evt="onClick" delay="0">
                    <p:tgtEl>
                      <p:spTgt spid="19"/>
                    </p:tgtEl>
                  </p:cond>
                </p:stCondLst>
                <p:endSync evt="end" delay="0">
                  <p:rtn val="all"/>
                </p:endSync>
                <p:childTnLst>
                  <p:par>
                    <p:cTn id="166" fill="hold">
                      <p:stCondLst>
                        <p:cond delay="0"/>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xit" presetSubtype="0" fill="hold" grpId="1" nodeType="clickEffect">
                                  <p:stCondLst>
                                    <p:cond delay="0"/>
                                  </p:stCondLst>
                                  <p:childTnLst>
                                    <p:animEffect transition="out" filter="fade">
                                      <p:cBhvr>
                                        <p:cTn id="176" dur="1000"/>
                                        <p:tgtEl>
                                          <p:spTgt spid="34"/>
                                        </p:tgtEl>
                                      </p:cBhvr>
                                    </p:animEffect>
                                    <p:anim calcmode="lin" valueType="num">
                                      <p:cBhvr>
                                        <p:cTn id="177" dur="1000"/>
                                        <p:tgtEl>
                                          <p:spTgt spid="34"/>
                                        </p:tgtEl>
                                        <p:attrNameLst>
                                          <p:attrName>ppt_x</p:attrName>
                                        </p:attrNameLst>
                                      </p:cBhvr>
                                      <p:tavLst>
                                        <p:tav tm="0">
                                          <p:val>
                                            <p:strVal val="ppt_x"/>
                                          </p:val>
                                        </p:tav>
                                        <p:tav tm="100000">
                                          <p:val>
                                            <p:strVal val="ppt_x"/>
                                          </p:val>
                                        </p:tav>
                                      </p:tavLst>
                                    </p:anim>
                                    <p:anim calcmode="lin" valueType="num">
                                      <p:cBhvr>
                                        <p:cTn id="178" dur="1000"/>
                                        <p:tgtEl>
                                          <p:spTgt spid="34"/>
                                        </p:tgtEl>
                                        <p:attrNameLst>
                                          <p:attrName>ppt_y</p:attrName>
                                        </p:attrNameLst>
                                      </p:cBhvr>
                                      <p:tavLst>
                                        <p:tav tm="0">
                                          <p:val>
                                            <p:strVal val="ppt_y"/>
                                          </p:val>
                                        </p:tav>
                                        <p:tav tm="100000">
                                          <p:val>
                                            <p:strVal val="ppt_y+.1"/>
                                          </p:val>
                                        </p:tav>
                                      </p:tavLst>
                                    </p:anim>
                                    <p:set>
                                      <p:cBhvr>
                                        <p:cTn id="17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33"/>
                                        </p:tgtEl>
                                        <p:attrNameLst>
                                          <p:attrName>style.visibility</p:attrName>
                                        </p:attrNameLst>
                                      </p:cBhvr>
                                      <p:to>
                                        <p:strVal val="visible"/>
                                      </p:to>
                                    </p:set>
                                    <p:animEffect transition="in" filter="fade">
                                      <p:cBhvr>
                                        <p:cTn id="185" dur="1000"/>
                                        <p:tgtEl>
                                          <p:spTgt spid="33"/>
                                        </p:tgtEl>
                                      </p:cBhvr>
                                    </p:animEffect>
                                    <p:anim calcmode="lin" valueType="num">
                                      <p:cBhvr>
                                        <p:cTn id="186" dur="1000" fill="hold"/>
                                        <p:tgtEl>
                                          <p:spTgt spid="33"/>
                                        </p:tgtEl>
                                        <p:attrNameLst>
                                          <p:attrName>ppt_x</p:attrName>
                                        </p:attrNameLst>
                                      </p:cBhvr>
                                      <p:tavLst>
                                        <p:tav tm="0">
                                          <p:val>
                                            <p:strVal val="#ppt_x"/>
                                          </p:val>
                                        </p:tav>
                                        <p:tav tm="100000">
                                          <p:val>
                                            <p:strVal val="#ppt_x"/>
                                          </p:val>
                                        </p:tav>
                                      </p:tavLst>
                                    </p:anim>
                                    <p:anim calcmode="lin" valueType="num">
                                      <p:cBhvr>
                                        <p:cTn id="1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xit" presetSubtype="0" fill="hold" grpId="1" nodeType="clickEffect">
                                  <p:stCondLst>
                                    <p:cond delay="0"/>
                                  </p:stCondLst>
                                  <p:childTnLst>
                                    <p:animEffect transition="out" filter="fade">
                                      <p:cBhvr>
                                        <p:cTn id="191" dur="1000"/>
                                        <p:tgtEl>
                                          <p:spTgt spid="33"/>
                                        </p:tgtEl>
                                      </p:cBhvr>
                                    </p:animEffect>
                                    <p:anim calcmode="lin" valueType="num">
                                      <p:cBhvr>
                                        <p:cTn id="192" dur="1000"/>
                                        <p:tgtEl>
                                          <p:spTgt spid="33"/>
                                        </p:tgtEl>
                                        <p:attrNameLst>
                                          <p:attrName>ppt_x</p:attrName>
                                        </p:attrNameLst>
                                      </p:cBhvr>
                                      <p:tavLst>
                                        <p:tav tm="0">
                                          <p:val>
                                            <p:strVal val="ppt_x"/>
                                          </p:val>
                                        </p:tav>
                                        <p:tav tm="100000">
                                          <p:val>
                                            <p:strVal val="ppt_x"/>
                                          </p:val>
                                        </p:tav>
                                      </p:tavLst>
                                    </p:anim>
                                    <p:anim calcmode="lin" valueType="num">
                                      <p:cBhvr>
                                        <p:cTn id="193" dur="1000"/>
                                        <p:tgtEl>
                                          <p:spTgt spid="33"/>
                                        </p:tgtEl>
                                        <p:attrNameLst>
                                          <p:attrName>ppt_y</p:attrName>
                                        </p:attrNameLst>
                                      </p:cBhvr>
                                      <p:tavLst>
                                        <p:tav tm="0">
                                          <p:val>
                                            <p:strVal val="ppt_y"/>
                                          </p:val>
                                        </p:tav>
                                        <p:tav tm="100000">
                                          <p:val>
                                            <p:strVal val="ppt_y+.1"/>
                                          </p:val>
                                        </p:tav>
                                      </p:tavLst>
                                    </p:anim>
                                    <p:set>
                                      <p:cBhvr>
                                        <p:cTn id="194"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864</Words>
  <Application>Microsoft Office PowerPoint</Application>
  <PresentationFormat>On-screen Show (4:3)</PresentationFormat>
  <Paragraphs>138</Paragraphs>
  <Slides>15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Aharoni</vt:lpstr>
      <vt:lpstr>Andalus</vt:lpstr>
      <vt:lpstr>Aparajita</vt:lpstr>
      <vt:lpstr>Arial</vt:lpstr>
      <vt:lpstr>Arial Black</vt:lpstr>
      <vt:lpstr>Calibri</vt:lpstr>
      <vt:lpstr>Gabriola</vt:lpstr>
      <vt:lpstr>Segoe Print</vt:lpstr>
      <vt:lpstr>TonnyMJ</vt:lpstr>
      <vt:lpstr>Wingdings</vt:lpstr>
      <vt:lpstr>Wingdings 2</vt:lpstr>
      <vt:lpstr>Office Theme</vt:lpstr>
      <vt:lpstr>Packager Shell Object</vt:lpstr>
      <vt:lpstr>PowerPoint Presentation</vt:lpstr>
      <vt:lpstr>PowerPoint Presentation</vt:lpstr>
      <vt:lpstr>  Look at the picture and talk about it  </vt:lpstr>
      <vt:lpstr>PowerPoint Presentation</vt:lpstr>
      <vt:lpstr>Learning outcomes</vt:lpstr>
      <vt:lpstr>PowerPoint Presentation</vt:lpstr>
      <vt:lpstr>PowerPoint Presentation</vt:lpstr>
      <vt:lpstr>PowerPoint Presentation</vt:lpstr>
      <vt:lpstr> B Read more about International Mother Language Day. </vt:lpstr>
      <vt:lpstr> A. DISCUSS THESE QUESTIONS. </vt:lpstr>
      <vt:lpstr>Match the words/phrases in the table with their meanings</vt:lpstr>
      <vt:lpstr> D. Read the text in B again and answer these questions. </vt:lpstr>
      <vt:lpstr> E. Complete the passage with suitable words. </vt:lpstr>
      <vt:lpstr>Home Work</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Microsoft</cp:lastModifiedBy>
  <cp:revision>107</cp:revision>
  <dcterms:created xsi:type="dcterms:W3CDTF">2020-08-06T13:52:48Z</dcterms:created>
  <dcterms:modified xsi:type="dcterms:W3CDTF">2020-09-16T01:04:00Z</dcterms:modified>
</cp:coreProperties>
</file>