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310" r:id="rId2"/>
    <p:sldId id="283"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15" r:id="rId17"/>
    <p:sldId id="335" r:id="rId18"/>
    <p:sldId id="338" r:id="rId19"/>
    <p:sldId id="336" r:id="rId20"/>
    <p:sldId id="319" r:id="rId21"/>
    <p:sldId id="334" r:id="rId22"/>
    <p:sldId id="318" r:id="rId23"/>
    <p:sldId id="317" r:id="rId24"/>
    <p:sldId id="311" r:id="rId25"/>
    <p:sldId id="339" r:id="rId26"/>
    <p:sldId id="340" r:id="rId27"/>
    <p:sldId id="316" r:id="rId28"/>
    <p:sldId id="313" r:id="rId29"/>
    <p:sldId id="314" r:id="rId30"/>
    <p:sldId id="34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AA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p:cViewPr varScale="1">
        <p:scale>
          <a:sx n="65" d="100"/>
          <a:sy n="65" d="100"/>
        </p:scale>
        <p:origin x="912"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A4924-C9A2-4C12-9C17-810CE4254797}" type="datetimeFigureOut">
              <a:rPr lang="en-US" smtClean="0"/>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F402D-3DA3-4BAA-8071-DDF10846EC25}" type="slidenum">
              <a:rPr lang="en-US" smtClean="0"/>
              <a:t>‹#›</a:t>
            </a:fld>
            <a:endParaRPr lang="en-US"/>
          </a:p>
        </p:txBody>
      </p:sp>
    </p:spTree>
    <p:extLst>
      <p:ext uri="{BB962C8B-B14F-4D97-AF65-F5344CB8AC3E}">
        <p14:creationId xmlns:p14="http://schemas.microsoft.com/office/powerpoint/2010/main" val="45368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2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914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479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4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256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49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031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1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45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220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6857999"/>
          </a:xfrm>
          <a:prstGeom prst="frame">
            <a:avLst>
              <a:gd name="adj1" fmla="val 1555"/>
            </a:avLst>
          </a:prstGeom>
          <a:solidFill>
            <a:srgbClr val="C60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76200" y="76200"/>
            <a:ext cx="12039599" cy="6629400"/>
          </a:xfrm>
          <a:prstGeom prst="frame">
            <a:avLst>
              <a:gd name="adj1" fmla="val 186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userDrawn="1"/>
        </p:nvSpPr>
        <p:spPr>
          <a:xfrm>
            <a:off x="2514599" y="6470682"/>
            <a:ext cx="7162800" cy="276999"/>
          </a:xfrm>
          <a:prstGeom prst="rect">
            <a:avLst/>
          </a:prstGeom>
          <a:noFill/>
        </p:spPr>
        <p:txBody>
          <a:bodyPr wrap="square" rtlCol="0">
            <a:spAutoFit/>
          </a:bodyPr>
          <a:lstStyle/>
          <a:p>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Manik Chandra Majumder # Senior</a:t>
            </a:r>
            <a:r>
              <a:rPr lang="en-US" sz="1200" b="1" baseline="0" dirty="0" smtClean="0">
                <a:solidFill>
                  <a:schemeClr val="tx1">
                    <a:lumMod val="95000"/>
                    <a:lumOff val="5000"/>
                  </a:schemeClr>
                </a:solidFill>
                <a:latin typeface="Times New Roman" panose="02020603050405020304" pitchFamily="18" charset="0"/>
                <a:cs typeface="Times New Roman" panose="02020603050405020304" pitchFamily="18" charset="0"/>
              </a:rPr>
              <a:t> teacher # Gazirhat High School # Senbag # Noakhali  # 01717155169</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887199" y="76200"/>
            <a:ext cx="228599" cy="304799"/>
          </a:xfrm>
          <a:prstGeom prst="rect">
            <a:avLst/>
          </a:prstGeom>
        </p:spPr>
      </p:pic>
    </p:spTree>
    <p:extLst>
      <p:ext uri="{BB962C8B-B14F-4D97-AF65-F5344CB8AC3E}">
        <p14:creationId xmlns:p14="http://schemas.microsoft.com/office/powerpoint/2010/main" val="37140493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YmDdJwb6Y4"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13" name="Flowchart: Punched Tape 12"/>
          <p:cNvSpPr/>
          <p:nvPr/>
        </p:nvSpPr>
        <p:spPr>
          <a:xfrm>
            <a:off x="3124200" y="206922"/>
            <a:ext cx="7696200" cy="1088136"/>
          </a:xfrm>
          <a:prstGeom prst="flowChartPunchedTape">
            <a:avLst/>
          </a:prstGeom>
          <a:solidFill>
            <a:schemeClr val="accent4">
              <a:lumMod val="60000"/>
              <a:lumOff val="4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latin typeface="Times New Roman" pitchFamily="18" charset="0"/>
                <a:cs typeface="Times New Roman" pitchFamily="18" charset="0"/>
              </a:rPr>
              <a:t>W</a:t>
            </a:r>
            <a:r>
              <a:rPr lang="en-US" sz="4800" b="1" dirty="0">
                <a:solidFill>
                  <a:srgbClr val="05E0DB">
                    <a:lumMod val="50000"/>
                  </a:srgbClr>
                </a:solidFill>
                <a:latin typeface="Times New Roman" pitchFamily="18" charset="0"/>
                <a:cs typeface="Times New Roman" pitchFamily="18" charset="0"/>
              </a:rPr>
              <a:t>e</a:t>
            </a:r>
            <a:r>
              <a:rPr lang="en-US" sz="4800" b="1" dirty="0">
                <a:solidFill>
                  <a:srgbClr val="00B050"/>
                </a:solidFill>
                <a:latin typeface="Times New Roman" pitchFamily="18" charset="0"/>
                <a:cs typeface="Times New Roman" pitchFamily="18" charset="0"/>
              </a:rPr>
              <a:t>l</a:t>
            </a:r>
            <a:r>
              <a:rPr lang="en-US" sz="4800" b="1" dirty="0">
                <a:solidFill>
                  <a:srgbClr val="003300"/>
                </a:solidFill>
                <a:latin typeface="Times New Roman" pitchFamily="18" charset="0"/>
                <a:cs typeface="Times New Roman" pitchFamily="18" charset="0"/>
              </a:rPr>
              <a:t>c</a:t>
            </a:r>
            <a:r>
              <a:rPr lang="en-US" sz="4800" b="1" dirty="0">
                <a:solidFill>
                  <a:srgbClr val="FF0000"/>
                </a:solidFill>
                <a:latin typeface="Times New Roman" pitchFamily="18" charset="0"/>
                <a:cs typeface="Times New Roman" pitchFamily="18" charset="0"/>
              </a:rPr>
              <a:t>o</a:t>
            </a:r>
            <a:r>
              <a:rPr lang="en-US" sz="4800" b="1" dirty="0">
                <a:solidFill>
                  <a:srgbClr val="002060"/>
                </a:solidFill>
                <a:latin typeface="Times New Roman" pitchFamily="18" charset="0"/>
                <a:cs typeface="Times New Roman" pitchFamily="18" charset="0"/>
              </a:rPr>
              <a:t>m</a:t>
            </a:r>
            <a:r>
              <a:rPr lang="en-US" sz="4800" b="1" dirty="0">
                <a:solidFill>
                  <a:srgbClr val="05E0DB">
                    <a:lumMod val="50000"/>
                  </a:srgbClr>
                </a:solidFill>
                <a:latin typeface="Times New Roman" pitchFamily="18" charset="0"/>
                <a:cs typeface="Times New Roman" pitchFamily="18" charset="0"/>
              </a:rPr>
              <a:t>e</a:t>
            </a:r>
            <a:r>
              <a:rPr lang="en-US" sz="4800" b="1" dirty="0">
                <a:solidFill>
                  <a:srgbClr val="0033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t</a:t>
            </a:r>
            <a:r>
              <a:rPr lang="en-US" sz="4800" b="1" dirty="0">
                <a:solidFill>
                  <a:srgbClr val="0070C0"/>
                </a:solidFill>
                <a:latin typeface="Times New Roman" pitchFamily="18" charset="0"/>
                <a:cs typeface="Times New Roman" pitchFamily="18" charset="0"/>
              </a:rPr>
              <a:t>o</a:t>
            </a:r>
            <a:r>
              <a:rPr lang="en-US" sz="4800" b="1" dirty="0">
                <a:solidFill>
                  <a:srgbClr val="0033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E</a:t>
            </a:r>
            <a:r>
              <a:rPr lang="en-US" sz="4800" b="1" dirty="0">
                <a:solidFill>
                  <a:srgbClr val="4584D3">
                    <a:lumMod val="50000"/>
                  </a:srgbClr>
                </a:solidFill>
                <a:latin typeface="Times New Roman" pitchFamily="18" charset="0"/>
                <a:cs typeface="Times New Roman" pitchFamily="18" charset="0"/>
              </a:rPr>
              <a:t>n</a:t>
            </a:r>
            <a:r>
              <a:rPr lang="en-US" sz="4800" b="1" dirty="0">
                <a:solidFill>
                  <a:srgbClr val="003300"/>
                </a:solidFill>
                <a:latin typeface="Times New Roman" pitchFamily="18" charset="0"/>
                <a:cs typeface="Times New Roman" pitchFamily="18" charset="0"/>
              </a:rPr>
              <a:t>g</a:t>
            </a:r>
            <a:r>
              <a:rPr lang="en-US" sz="4800" b="1" dirty="0">
                <a:solidFill>
                  <a:srgbClr val="000000"/>
                </a:solidFill>
                <a:latin typeface="Times New Roman" pitchFamily="18" charset="0"/>
                <a:cs typeface="Times New Roman" pitchFamily="18" charset="0"/>
              </a:rPr>
              <a:t>l</a:t>
            </a:r>
            <a:r>
              <a:rPr lang="en-US" sz="4800" b="1" dirty="0">
                <a:solidFill>
                  <a:srgbClr val="C00000"/>
                </a:solidFill>
                <a:latin typeface="Times New Roman" pitchFamily="18" charset="0"/>
                <a:cs typeface="Times New Roman" pitchFamily="18" charset="0"/>
              </a:rPr>
              <a:t>i</a:t>
            </a:r>
            <a:r>
              <a:rPr lang="en-US" sz="4800" b="1" dirty="0">
                <a:solidFill>
                  <a:srgbClr val="003300"/>
                </a:solidFill>
                <a:latin typeface="Times New Roman" pitchFamily="18" charset="0"/>
                <a:cs typeface="Times New Roman" pitchFamily="18" charset="0"/>
              </a:rPr>
              <a:t>s</a:t>
            </a:r>
            <a:r>
              <a:rPr lang="en-US" sz="4800" b="1" dirty="0">
                <a:solidFill>
                  <a:srgbClr val="FF0000"/>
                </a:solidFill>
                <a:latin typeface="Times New Roman" pitchFamily="18" charset="0"/>
                <a:cs typeface="Times New Roman" pitchFamily="18" charset="0"/>
              </a:rPr>
              <a:t>h</a:t>
            </a:r>
            <a:r>
              <a:rPr lang="en-US" sz="4800" b="1" dirty="0">
                <a:solidFill>
                  <a:srgbClr val="0033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C</a:t>
            </a:r>
            <a:r>
              <a:rPr lang="en-US" sz="4800" b="1" dirty="0">
                <a:solidFill>
                  <a:srgbClr val="7030A0"/>
                </a:solidFill>
                <a:latin typeface="Times New Roman" pitchFamily="18" charset="0"/>
                <a:cs typeface="Times New Roman" pitchFamily="18" charset="0"/>
              </a:rPr>
              <a:t>l</a:t>
            </a:r>
            <a:r>
              <a:rPr lang="en-US" sz="4800" b="1" dirty="0">
                <a:solidFill>
                  <a:srgbClr val="000000"/>
                </a:solidFill>
                <a:latin typeface="Times New Roman" pitchFamily="18" charset="0"/>
                <a:cs typeface="Times New Roman" pitchFamily="18" charset="0"/>
              </a:rPr>
              <a:t>a</a:t>
            </a:r>
            <a:r>
              <a:rPr lang="en-US" sz="4800" b="1" dirty="0">
                <a:solidFill>
                  <a:srgbClr val="05E0DB">
                    <a:lumMod val="50000"/>
                  </a:srgbClr>
                </a:solidFill>
                <a:latin typeface="Times New Roman" pitchFamily="18" charset="0"/>
                <a:cs typeface="Times New Roman" pitchFamily="18" charset="0"/>
              </a:rPr>
              <a:t>s</a:t>
            </a:r>
            <a:r>
              <a:rPr lang="en-US" sz="4800" b="1" dirty="0">
                <a:solidFill>
                  <a:srgbClr val="FF0000"/>
                </a:solidFill>
                <a:latin typeface="Times New Roman" pitchFamily="18" charset="0"/>
                <a:cs typeface="Times New Roman" pitchFamily="18" charset="0"/>
              </a:rPr>
              <a:t>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295058"/>
            <a:ext cx="8763000" cy="5116065"/>
          </a:xfrm>
          <a:prstGeom prst="rect">
            <a:avLst/>
          </a:prstGeom>
          <a:ln w="28575">
            <a:solidFill>
              <a:srgbClr val="002060"/>
            </a:solidFill>
          </a:ln>
        </p:spPr>
      </p:pic>
    </p:spTree>
    <p:extLst>
      <p:ext uri="{BB962C8B-B14F-4D97-AF65-F5344CB8AC3E}">
        <p14:creationId xmlns:p14="http://schemas.microsoft.com/office/powerpoint/2010/main" val="32728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2514600" y="1600200"/>
            <a:ext cx="8991600" cy="452431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Bangladesh </a:t>
            </a:r>
            <a:r>
              <a:rPr lang="en-GB" sz="3200" dirty="0">
                <a:latin typeface="Times New Roman" panose="02020603050405020304" pitchFamily="18" charset="0"/>
                <a:cs typeface="Times New Roman" panose="02020603050405020304" pitchFamily="18" charset="0"/>
              </a:rPr>
              <a:t>in </a:t>
            </a:r>
            <a:r>
              <a:rPr lang="en-GB" sz="3200" dirty="0" smtClean="0">
                <a:latin typeface="Times New Roman" panose="02020603050405020304" pitchFamily="18" charset="0"/>
                <a:cs typeface="Times New Roman" panose="02020603050405020304" pitchFamily="18" charset="0"/>
              </a:rPr>
              <a:t>now </a:t>
            </a:r>
            <a:r>
              <a:rPr lang="en-GB" sz="3200" dirty="0">
                <a:latin typeface="Times New Roman" panose="02020603050405020304" pitchFamily="18" charset="0"/>
                <a:cs typeface="Times New Roman" panose="02020603050405020304" pitchFamily="18" charset="0"/>
              </a:rPr>
              <a:t>in the grip of all sorts of pollution like air pollution, soil pollution and water pollution. The dwellers of the urban areas are the worst sufferers </a:t>
            </a:r>
            <a:r>
              <a:rPr lang="en-GB" sz="3200" dirty="0" smtClean="0">
                <a:latin typeface="Times New Roman" panose="02020603050405020304" pitchFamily="18" charset="0"/>
                <a:cs typeface="Times New Roman" panose="02020603050405020304" pitchFamily="18" charset="0"/>
              </a:rPr>
              <a:t>of such </a:t>
            </a:r>
            <a:r>
              <a:rPr lang="en-GB" sz="3200" dirty="0">
                <a:latin typeface="Times New Roman" panose="02020603050405020304" pitchFamily="18" charset="0"/>
                <a:cs typeface="Times New Roman" panose="02020603050405020304" pitchFamily="18" charset="0"/>
              </a:rPr>
              <a:t>pollution. The indiscriminate industrialisation process in Bangladesh over the past decades has created significant environmental problems. We will now read about some of the most common types of environmental pollutions and ways of coping with them. </a:t>
            </a:r>
          </a:p>
        </p:txBody>
      </p:sp>
      <p:sp>
        <p:nvSpPr>
          <p:cNvPr id="4" name="Rectangle 3"/>
          <p:cNvSpPr/>
          <p:nvPr/>
        </p:nvSpPr>
        <p:spPr>
          <a:xfrm>
            <a:off x="2743200" y="381000"/>
            <a:ext cx="8763000"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3200" dirty="0">
                <a:latin typeface="Times New Roman" panose="02020603050405020304" pitchFamily="18" charset="0"/>
                <a:cs typeface="Times New Roman" panose="02020603050405020304" pitchFamily="18" charset="0"/>
              </a:rPr>
              <a:t>Now read the following passage to know more </a:t>
            </a:r>
            <a:r>
              <a:rPr lang="en-GB" sz="3200" dirty="0" smtClean="0">
                <a:latin typeface="Times New Roman" panose="02020603050405020304" pitchFamily="18" charset="0"/>
                <a:cs typeface="Times New Roman" panose="02020603050405020304" pitchFamily="18" charset="0"/>
              </a:rPr>
              <a:t>about environmental </a:t>
            </a:r>
            <a:r>
              <a:rPr lang="en-GB" sz="3200" dirty="0">
                <a:latin typeface="Times New Roman" panose="02020603050405020304" pitchFamily="18" charset="0"/>
                <a:cs typeface="Times New Roman" panose="02020603050405020304" pitchFamily="18" charset="0"/>
              </a:rPr>
              <a:t>pollution in Bangladesh. </a:t>
            </a:r>
            <a:endParaRPr lang="en-US" sz="3200" dirty="0"/>
          </a:p>
        </p:txBody>
      </p:sp>
    </p:spTree>
    <p:extLst>
      <p:ext uri="{BB962C8B-B14F-4D97-AF65-F5344CB8AC3E}">
        <p14:creationId xmlns:p14="http://schemas.microsoft.com/office/powerpoint/2010/main" val="28188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2057400" y="152400"/>
            <a:ext cx="9982200" cy="6586418"/>
          </a:xfrm>
          <a:prstGeom prst="rect">
            <a:avLst/>
          </a:prstGeom>
          <a:solidFill>
            <a:schemeClr val="accent4">
              <a:lumMod val="40000"/>
              <a:lumOff val="60000"/>
            </a:schemeClr>
          </a:solidFill>
          <a:ln>
            <a:solidFill>
              <a:srgbClr val="002060"/>
            </a:solidFill>
          </a:ln>
        </p:spPr>
        <p:txBody>
          <a:bodyPr wrap="square">
            <a:spAutoFit/>
          </a:bodyPr>
          <a:lstStyle/>
          <a:p>
            <a:pPr lvl="0" algn="just"/>
            <a:r>
              <a:rPr lang="en-GB" sz="3000" b="1" i="1" u="sng" dirty="0">
                <a:solidFill>
                  <a:srgbClr val="0070C0"/>
                </a:solidFill>
                <a:latin typeface="Times New Roman" panose="02020603050405020304" pitchFamily="18" charset="0"/>
                <a:cs typeface="Times New Roman" panose="02020603050405020304" pitchFamily="18" charset="0"/>
              </a:rPr>
              <a:t>Air pollution :</a:t>
            </a:r>
          </a:p>
          <a:p>
            <a:pPr lvl="0" algn="just"/>
            <a:r>
              <a:rPr lang="en-GB" sz="3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Air pollution comes from a wide variety of sources. In Bangladesh poisonous exhausts from industrial plant, brick kiln, old or poorly-serviced vehicles and dust from roads and construction sites are some of the major sources of air pollution. </a:t>
            </a:r>
            <a:endParaRPr lang="en-US" sz="3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GB"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a:t>
            </a:r>
            <a:r>
              <a:rPr lang="en-GB"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minimise this type of pollution by making less use of motor vehicles and avoiding the use of vehicles older than 20 years. We may also use proper lubricants to lessen the level of emission and pollutants. We can encourage people to use Compressed Natural Gas (CNG) or Liquid Petroleum Gas (LPG) for fuelling their cars. The government may relocate hazardous industries like brick kilns to areas away from human habitations</a:t>
            </a:r>
            <a:r>
              <a:rPr lang="en-GB"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59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2438400" y="685800"/>
            <a:ext cx="9144000" cy="5016758"/>
          </a:xfrm>
          <a:prstGeom prst="rect">
            <a:avLst/>
          </a:prstGeom>
          <a:solidFill>
            <a:schemeClr val="accent4">
              <a:lumMod val="20000"/>
              <a:lumOff val="80000"/>
            </a:schemeClr>
          </a:solidFill>
          <a:ln>
            <a:solidFill>
              <a:srgbClr val="002060"/>
            </a:solidFill>
          </a:ln>
        </p:spPr>
        <p:txBody>
          <a:bodyPr wrap="square">
            <a:spAutoFit/>
          </a:bodyPr>
          <a:lstStyle/>
          <a:p>
            <a:pPr lvl="0" algn="just"/>
            <a:r>
              <a:rPr lang="en-GB" sz="3200" b="1" i="1" u="sng" dirty="0" smtClean="0">
                <a:solidFill>
                  <a:srgbClr val="00B0F0"/>
                </a:solidFill>
                <a:latin typeface="Times New Roman" panose="02020603050405020304" pitchFamily="18" charset="0"/>
                <a:cs typeface="Times New Roman" panose="02020603050405020304" pitchFamily="18" charset="0"/>
              </a:rPr>
              <a:t>Water </a:t>
            </a:r>
            <a:r>
              <a:rPr lang="en-GB" sz="3200" b="1" i="1" u="sng" dirty="0">
                <a:solidFill>
                  <a:srgbClr val="00B0F0"/>
                </a:solidFill>
                <a:latin typeface="Times New Roman" panose="02020603050405020304" pitchFamily="18" charset="0"/>
                <a:cs typeface="Times New Roman" panose="02020603050405020304" pitchFamily="18" charset="0"/>
              </a:rPr>
              <a:t>pollution </a:t>
            </a:r>
            <a:r>
              <a:rPr lang="en-GB" sz="3200" b="1" i="1" u="sng" dirty="0" smtClean="0">
                <a:solidFill>
                  <a:srgbClr val="00B0F0"/>
                </a:solidFill>
                <a:latin typeface="Times New Roman" panose="02020603050405020304" pitchFamily="18" charset="0"/>
                <a:cs typeface="Times New Roman" panose="02020603050405020304" pitchFamily="18" charset="0"/>
              </a:rPr>
              <a:t>:</a:t>
            </a:r>
          </a:p>
          <a:p>
            <a:pPr algn="just"/>
            <a:r>
              <a:rPr lang="en-GB" sz="3200" dirty="0" smtClean="0">
                <a:latin typeface="Times New Roman" panose="02020603050405020304" pitchFamily="18" charset="0"/>
                <a:cs typeface="Times New Roman" panose="02020603050405020304" pitchFamily="18" charset="0"/>
              </a:rPr>
              <a:t>Water </a:t>
            </a:r>
            <a:r>
              <a:rPr lang="en-GB" sz="3200" dirty="0">
                <a:latin typeface="Times New Roman" panose="02020603050405020304" pitchFamily="18" charset="0"/>
                <a:cs typeface="Times New Roman" panose="02020603050405020304" pitchFamily="18" charset="0"/>
              </a:rPr>
              <a:t>pollution can occur in oceans, rivers, lakes, ponds and </a:t>
            </a:r>
            <a:r>
              <a:rPr lang="en-GB" sz="3200" dirty="0" smtClean="0">
                <a:latin typeface="Times New Roman" panose="02020603050405020304" pitchFamily="18" charset="0"/>
                <a:cs typeface="Times New Roman" panose="02020603050405020304" pitchFamily="18" charset="0"/>
              </a:rPr>
              <a:t>underground </a:t>
            </a:r>
            <a:r>
              <a:rPr lang="en-GB" sz="3200" dirty="0">
                <a:latin typeface="Times New Roman" panose="02020603050405020304" pitchFamily="18" charset="0"/>
                <a:cs typeface="Times New Roman" panose="02020603050405020304" pitchFamily="18" charset="0"/>
              </a:rPr>
              <a:t>reservoirs. As different water sources flow together, the pollution can spread easily and quickly. Causes of water pollution include: </a:t>
            </a:r>
            <a:endParaRPr lang="en-GB" sz="3200" dirty="0" smtClean="0">
              <a:latin typeface="Times New Roman" panose="02020603050405020304" pitchFamily="18" charset="0"/>
              <a:cs typeface="Times New Roman" panose="02020603050405020304" pitchFamily="18" charset="0"/>
            </a:endParaRPr>
          </a:p>
          <a:p>
            <a:pPr algn="just"/>
            <a:r>
              <a:rPr lang="en-GB" sz="3200" b="1" dirty="0" smtClean="0">
                <a:solidFill>
                  <a:srgbClr val="00B050"/>
                </a:solidFill>
                <a:latin typeface="Times New Roman" panose="02020603050405020304" pitchFamily="18" charset="0"/>
                <a:cs typeface="Times New Roman" panose="02020603050405020304" pitchFamily="18" charset="0"/>
              </a:rPr>
              <a:t>• </a:t>
            </a:r>
            <a:r>
              <a:rPr lang="en-GB" sz="3200" b="1" u="sng" dirty="0">
                <a:solidFill>
                  <a:srgbClr val="00B050"/>
                </a:solidFill>
                <a:latin typeface="Times New Roman" panose="02020603050405020304" pitchFamily="18" charset="0"/>
                <a:cs typeface="Times New Roman" panose="02020603050405020304" pitchFamily="18" charset="0"/>
              </a:rPr>
              <a:t>increased sediment from soil </a:t>
            </a:r>
            <a:endParaRPr lang="en-GB" sz="3200" b="1" u="sng" dirty="0" smtClean="0">
              <a:solidFill>
                <a:srgbClr val="00B050"/>
              </a:solidFill>
              <a:latin typeface="Times New Roman" panose="02020603050405020304" pitchFamily="18" charset="0"/>
              <a:cs typeface="Times New Roman" panose="02020603050405020304" pitchFamily="18" charset="0"/>
            </a:endParaRPr>
          </a:p>
          <a:p>
            <a:pPr algn="just"/>
            <a:r>
              <a:rPr lang="en-GB" sz="3200" b="1" u="sng" dirty="0" smtClean="0">
                <a:solidFill>
                  <a:srgbClr val="00B050"/>
                </a:solidFill>
                <a:latin typeface="Times New Roman" panose="02020603050405020304" pitchFamily="18" charset="0"/>
                <a:cs typeface="Times New Roman" panose="02020603050405020304" pitchFamily="18" charset="0"/>
              </a:rPr>
              <a:t>• </a:t>
            </a:r>
            <a:r>
              <a:rPr lang="en-GB" sz="3200" b="1" u="sng" dirty="0">
                <a:solidFill>
                  <a:srgbClr val="00B050"/>
                </a:solidFill>
                <a:latin typeface="Times New Roman" panose="02020603050405020304" pitchFamily="18" charset="0"/>
                <a:cs typeface="Times New Roman" panose="02020603050405020304" pitchFamily="18" charset="0"/>
              </a:rPr>
              <a:t>erosion </a:t>
            </a:r>
            <a:endParaRPr lang="en-GB" sz="3200" b="1" u="sng" dirty="0" smtClean="0">
              <a:solidFill>
                <a:srgbClr val="00B050"/>
              </a:solidFill>
              <a:latin typeface="Times New Roman" panose="02020603050405020304" pitchFamily="18" charset="0"/>
              <a:cs typeface="Times New Roman" panose="02020603050405020304" pitchFamily="18" charset="0"/>
            </a:endParaRPr>
          </a:p>
          <a:p>
            <a:pPr algn="just"/>
            <a:r>
              <a:rPr lang="en-GB" sz="3200" b="1" u="sng" dirty="0" smtClean="0">
                <a:solidFill>
                  <a:srgbClr val="00B050"/>
                </a:solidFill>
                <a:latin typeface="Times New Roman" panose="02020603050405020304" pitchFamily="18" charset="0"/>
                <a:cs typeface="Times New Roman" panose="02020603050405020304" pitchFamily="18" charset="0"/>
              </a:rPr>
              <a:t>• </a:t>
            </a:r>
            <a:r>
              <a:rPr lang="en-GB" sz="3200" b="1" u="sng" dirty="0">
                <a:solidFill>
                  <a:srgbClr val="00B050"/>
                </a:solidFill>
                <a:latin typeface="Times New Roman" panose="02020603050405020304" pitchFamily="18" charset="0"/>
                <a:cs typeface="Times New Roman" panose="02020603050405020304" pitchFamily="18" charset="0"/>
              </a:rPr>
              <a:t>improper waste disposal and littering </a:t>
            </a:r>
            <a:endParaRPr lang="en-GB" sz="3200" b="1" u="sng" dirty="0" smtClean="0">
              <a:solidFill>
                <a:srgbClr val="00B050"/>
              </a:solidFill>
              <a:latin typeface="Times New Roman" panose="02020603050405020304" pitchFamily="18" charset="0"/>
              <a:cs typeface="Times New Roman" panose="02020603050405020304" pitchFamily="18" charset="0"/>
            </a:endParaRPr>
          </a:p>
          <a:p>
            <a:pPr algn="just"/>
            <a:r>
              <a:rPr lang="en-GB" sz="3200" b="1" u="sng" dirty="0" smtClean="0">
                <a:solidFill>
                  <a:srgbClr val="00B050"/>
                </a:solidFill>
                <a:latin typeface="Times New Roman" panose="02020603050405020304" pitchFamily="18" charset="0"/>
                <a:cs typeface="Times New Roman" panose="02020603050405020304" pitchFamily="18" charset="0"/>
              </a:rPr>
              <a:t>• </a:t>
            </a:r>
            <a:r>
              <a:rPr lang="en-GB" sz="3200" b="1" u="sng" dirty="0">
                <a:solidFill>
                  <a:srgbClr val="00B050"/>
                </a:solidFill>
                <a:latin typeface="Times New Roman" panose="02020603050405020304" pitchFamily="18" charset="0"/>
                <a:cs typeface="Times New Roman" panose="02020603050405020304" pitchFamily="18" charset="0"/>
              </a:rPr>
              <a:t>leakage of soil pollution into water supplies </a:t>
            </a:r>
            <a:endParaRPr lang="en-GB" sz="3200" b="1" u="sng" dirty="0" smtClean="0">
              <a:solidFill>
                <a:srgbClr val="00B050"/>
              </a:solidFill>
              <a:latin typeface="Times New Roman" panose="02020603050405020304" pitchFamily="18" charset="0"/>
              <a:cs typeface="Times New Roman" panose="02020603050405020304" pitchFamily="18" charset="0"/>
            </a:endParaRPr>
          </a:p>
          <a:p>
            <a:r>
              <a:rPr lang="en-GB" sz="3200" b="1" u="sng" dirty="0" smtClean="0">
                <a:solidFill>
                  <a:srgbClr val="00B050"/>
                </a:solidFill>
                <a:latin typeface="Times New Roman" panose="02020603050405020304" pitchFamily="18" charset="0"/>
                <a:cs typeface="Times New Roman" panose="02020603050405020304" pitchFamily="18" charset="0"/>
              </a:rPr>
              <a:t>• </a:t>
            </a:r>
            <a:r>
              <a:rPr lang="en-GB" sz="3200" b="1" u="sng" dirty="0">
                <a:solidFill>
                  <a:srgbClr val="00B050"/>
                </a:solidFill>
                <a:latin typeface="Times New Roman" panose="02020603050405020304" pitchFamily="18" charset="0"/>
                <a:cs typeface="Times New Roman" panose="02020603050405020304" pitchFamily="18" charset="0"/>
              </a:rPr>
              <a:t>organic materials that decay in water supplies </a:t>
            </a:r>
            <a:r>
              <a:rPr lang="en-GB" sz="3200" b="1" u="sng" dirty="0" smtClean="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04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2590800" y="533400"/>
            <a:ext cx="8915400" cy="5509200"/>
          </a:xfrm>
          <a:prstGeom prst="rect">
            <a:avLst/>
          </a:prstGeom>
          <a:solidFill>
            <a:schemeClr val="accent4">
              <a:lumMod val="40000"/>
              <a:lumOff val="60000"/>
            </a:schemeClr>
          </a:solidFill>
          <a:ln w="28575">
            <a:solidFill>
              <a:schemeClr val="tx1"/>
            </a:solidFill>
          </a:ln>
        </p:spPr>
        <p:txBody>
          <a:bodyPr wrap="square">
            <a:spAutoFit/>
          </a:bodyPr>
          <a:lstStyle/>
          <a:p>
            <a:pPr lvl="0" algn="just"/>
            <a:r>
              <a:rPr lang="en-GB" sz="3200" dirty="0">
                <a:solidFill>
                  <a:prstClr val="black"/>
                </a:solidFill>
                <a:latin typeface="Times New Roman" panose="02020603050405020304" pitchFamily="18" charset="0"/>
                <a:cs typeface="Times New Roman" panose="02020603050405020304" pitchFamily="18" charset="0"/>
              </a:rPr>
              <a:t>In fact polluting the land means polluting the water. Throwing away a toxic substance on the ground near a water source means it eventually reaches the body of water. As a result, the water is polluted. Industrial wastes must not be disposed in rivers or lakes. We need to be more careful about disposing household wastes too. Use of pesticides means that when it rains, chemicals used in the lawn or garden wash into the water bodies. Therefore, we must be aware of the dangers of using pesticides as they may pollute our rivers, canals and lakes. </a:t>
            </a:r>
          </a:p>
        </p:txBody>
      </p:sp>
    </p:spTree>
    <p:extLst>
      <p:ext uri="{BB962C8B-B14F-4D97-AF65-F5344CB8AC3E}">
        <p14:creationId xmlns:p14="http://schemas.microsoft.com/office/powerpoint/2010/main" val="18762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2133600" y="990600"/>
            <a:ext cx="9753600" cy="5016758"/>
          </a:xfrm>
          <a:prstGeom prst="rect">
            <a:avLst/>
          </a:prstGeom>
          <a:solidFill>
            <a:schemeClr val="accent4">
              <a:lumMod val="40000"/>
              <a:lumOff val="60000"/>
            </a:schemeClr>
          </a:solidFill>
          <a:ln>
            <a:solidFill>
              <a:srgbClr val="002060"/>
            </a:solidFill>
          </a:ln>
        </p:spPr>
        <p:txBody>
          <a:bodyPr wrap="square">
            <a:spAutoFit/>
          </a:bodyPr>
          <a:lstStyle/>
          <a:p>
            <a:pPr algn="just"/>
            <a:r>
              <a:rPr lang="en-GB" sz="3200" b="1" i="1" u="sng" dirty="0" smtClean="0">
                <a:solidFill>
                  <a:srgbClr val="00B0F0"/>
                </a:solidFill>
                <a:latin typeface="Times New Roman" panose="02020603050405020304" pitchFamily="18" charset="0"/>
                <a:cs typeface="Times New Roman" panose="02020603050405020304" pitchFamily="18" charset="0"/>
              </a:rPr>
              <a:t>Soil pollution </a:t>
            </a:r>
          </a:p>
          <a:p>
            <a:pPr algn="just"/>
            <a:r>
              <a:rPr lang="en-GB" sz="3200" dirty="0" smtClean="0">
                <a:latin typeface="Times New Roman" panose="02020603050405020304" pitchFamily="18" charset="0"/>
                <a:cs typeface="Times New Roman" panose="02020603050405020304" pitchFamily="18" charset="0"/>
              </a:rPr>
              <a:t>Among </a:t>
            </a:r>
            <a:r>
              <a:rPr lang="en-GB" sz="3200" dirty="0">
                <a:latin typeface="Times New Roman" panose="02020603050405020304" pitchFamily="18" charset="0"/>
                <a:cs typeface="Times New Roman" panose="02020603050405020304" pitchFamily="18" charset="0"/>
              </a:rPr>
              <a:t>the most significant causes of soil pollution is the enormous volume of industrial waste which is being produced every day but not disposed properly. The mismanagement of household wastes, particularly the polythene shopping </a:t>
            </a:r>
            <a:r>
              <a:rPr lang="en-GB" sz="3200" dirty="0" smtClean="0">
                <a:latin typeface="Times New Roman" panose="02020603050405020304" pitchFamily="18" charset="0"/>
                <a:cs typeface="Times New Roman" panose="02020603050405020304" pitchFamily="18" charset="0"/>
              </a:rPr>
              <a:t>bags, </a:t>
            </a:r>
            <a:r>
              <a:rPr lang="en-GB" sz="3200" dirty="0">
                <a:latin typeface="Times New Roman" panose="02020603050405020304" pitchFamily="18" charset="0"/>
                <a:cs typeface="Times New Roman" panose="02020603050405020304" pitchFamily="18" charset="0"/>
              </a:rPr>
              <a:t>has caused serious threat to the soil and the drainage system. Another cause for soil pollution is the use of agricultural pesticides, fertilizers, etc. Sometimes fuel leakages from automobiles may get washed away by rain and seep into the nearby soil. </a:t>
            </a:r>
          </a:p>
        </p:txBody>
      </p:sp>
    </p:spTree>
    <p:extLst>
      <p:ext uri="{BB962C8B-B14F-4D97-AF65-F5344CB8AC3E}">
        <p14:creationId xmlns:p14="http://schemas.microsoft.com/office/powerpoint/2010/main" val="31673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40108"/>
            <a:ext cx="11734800" cy="6292645"/>
          </a:xfrm>
          <a:prstGeom prst="rect">
            <a:avLst/>
          </a:prstGeom>
          <a:ln>
            <a:noFill/>
          </a:ln>
        </p:spPr>
      </p:pic>
      <p:sp>
        <p:nvSpPr>
          <p:cNvPr id="3" name="Rectangle 2"/>
          <p:cNvSpPr/>
          <p:nvPr/>
        </p:nvSpPr>
        <p:spPr>
          <a:xfrm>
            <a:off x="2408903" y="914400"/>
            <a:ext cx="9525000" cy="452431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Pesticides </a:t>
            </a:r>
            <a:r>
              <a:rPr lang="en-GB" sz="3200" dirty="0">
                <a:latin typeface="Times New Roman" panose="02020603050405020304" pitchFamily="18" charset="0"/>
                <a:cs typeface="Times New Roman" panose="02020603050405020304" pitchFamily="18" charset="0"/>
              </a:rPr>
              <a:t>and fertilizers are useful for plant growth but their overuse has led to soil pollution. Natural fertilizers and compost can be used instead of their chemical alternatives. Recycling is another way to reduce and control soil pollution. Recycling papers, plastics and other materials reduces the volume of refuse in landfills. De-forestation also causes erosion, pollution and the loss of fertility in the topsoil. Planting trees and re-forestation help prevent soil erosion and pollution. </a:t>
            </a:r>
          </a:p>
        </p:txBody>
      </p:sp>
    </p:spTree>
    <p:extLst>
      <p:ext uri="{BB962C8B-B14F-4D97-AF65-F5344CB8AC3E}">
        <p14:creationId xmlns:p14="http://schemas.microsoft.com/office/powerpoint/2010/main" val="32350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152400" y="177812"/>
            <a:ext cx="11734800" cy="6292645"/>
          </a:xfrm>
          <a:prstGeom prst="rect">
            <a:avLst/>
          </a:prstGeom>
          <a:ln>
            <a:noFill/>
          </a:ln>
        </p:spPr>
      </p:pic>
      <p:sp>
        <p:nvSpPr>
          <p:cNvPr id="3" name="Cloud Callout 2"/>
          <p:cNvSpPr/>
          <p:nvPr/>
        </p:nvSpPr>
        <p:spPr>
          <a:xfrm>
            <a:off x="4648200" y="381000"/>
            <a:ext cx="4191000" cy="946354"/>
          </a:xfrm>
          <a:prstGeom prst="cloudCallout">
            <a:avLst>
              <a:gd name="adj1" fmla="val -10039"/>
              <a:gd name="adj2" fmla="val 38591"/>
            </a:avLst>
          </a:prstGeom>
          <a:solidFill>
            <a:schemeClr val="accent4">
              <a:lumMod val="40000"/>
              <a:lumOff val="60000"/>
            </a:schemeClr>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C00000"/>
                </a:solidFill>
                <a:latin typeface="Times New Roman" panose="02020603050405020304" pitchFamily="18" charset="0"/>
                <a:cs typeface="Times New Roman" panose="02020603050405020304" pitchFamily="18" charset="0"/>
              </a:rPr>
              <a:t>Group work</a:t>
            </a:r>
            <a:endParaRPr lang="en-GB" sz="40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71800" y="2169973"/>
            <a:ext cx="6934200" cy="2308324"/>
          </a:xfrm>
          <a:prstGeom prst="rect">
            <a:avLst/>
          </a:prstGeom>
          <a:solidFill>
            <a:schemeClr val="accent4">
              <a:lumMod val="60000"/>
              <a:lumOff val="40000"/>
            </a:schemeClr>
          </a:solidFill>
          <a:ln w="28575">
            <a:solidFill>
              <a:schemeClr val="tx1"/>
            </a:solidFill>
          </a:ln>
        </p:spPr>
        <p:txBody>
          <a:bodyPr wrap="square" rtlCol="0">
            <a:spAutoFit/>
          </a:bodyPr>
          <a:lstStyle/>
          <a:p>
            <a:r>
              <a:rPr lang="en-GB" sz="3600" b="1" dirty="0" smtClean="0">
                <a:latin typeface="Times New Roman" panose="02020603050405020304" pitchFamily="18" charset="0"/>
                <a:cs typeface="Times New Roman" panose="02020603050405020304" pitchFamily="18" charset="0"/>
              </a:rPr>
              <a:t>Now find out the causes of air pollution, water pollution and soil pollution and how can we get </a:t>
            </a:r>
            <a:r>
              <a:rPr lang="en-GB" sz="3600" b="1" dirty="0" err="1" smtClean="0">
                <a:latin typeface="Times New Roman" panose="02020603050405020304" pitchFamily="18" charset="0"/>
                <a:cs typeface="Times New Roman" panose="02020603050405020304" pitchFamily="18" charset="0"/>
              </a:rPr>
              <a:t>gid</a:t>
            </a:r>
            <a:r>
              <a:rPr lang="en-GB" sz="3600" b="1" dirty="0" smtClean="0">
                <a:latin typeface="Times New Roman" panose="02020603050405020304" pitchFamily="18" charset="0"/>
                <a:cs typeface="Times New Roman" panose="02020603050405020304" pitchFamily="18" charset="0"/>
              </a:rPr>
              <a:t> of these problems.</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6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152399" y="237492"/>
            <a:ext cx="11811000" cy="6160324"/>
          </a:xfrm>
          <a:prstGeom prst="rect">
            <a:avLst/>
          </a:prstGeom>
          <a:ln w="28575">
            <a:noFill/>
          </a:ln>
        </p:spPr>
      </p:pic>
      <p:sp>
        <p:nvSpPr>
          <p:cNvPr id="7" name="Rectangle 6"/>
          <p:cNvSpPr/>
          <p:nvPr/>
        </p:nvSpPr>
        <p:spPr>
          <a:xfrm>
            <a:off x="2225775" y="1447800"/>
            <a:ext cx="9220201" cy="3416320"/>
          </a:xfrm>
          <a:prstGeom prst="rect">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GB" sz="36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air pollution : </a:t>
            </a:r>
            <a:endParaRPr lang="en-GB" sz="3600"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Poisonous </a:t>
            </a:r>
            <a:r>
              <a:rPr lang="en-GB"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exhausts from industrial plant</a:t>
            </a: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lvl="0" indent="-457200" algn="just">
              <a:buFont typeface="Wingdings" panose="05000000000000000000" pitchFamily="2" charset="2"/>
              <a:buChar char="ü"/>
            </a:pP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Smoke from brick manufacturing field,</a:t>
            </a:r>
          </a:p>
          <a:p>
            <a:pPr marL="457200" lvl="0" indent="-457200" algn="just">
              <a:buFont typeface="Wingdings" panose="05000000000000000000" pitchFamily="2" charset="2"/>
              <a:buChar char="ü"/>
            </a:pP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Old </a:t>
            </a:r>
            <a:r>
              <a:rPr lang="en-GB"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poorly-serviced </a:t>
            </a: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vehicles,</a:t>
            </a:r>
          </a:p>
          <a:p>
            <a:pPr marL="457200" lvl="0" indent="-457200" algn="just">
              <a:buFont typeface="Wingdings" panose="05000000000000000000" pitchFamily="2" charset="2"/>
              <a:buChar char="ü"/>
            </a:pPr>
            <a:r>
              <a:rPr lang="en-GB" sz="36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Dust </a:t>
            </a:r>
            <a:r>
              <a:rPr lang="en-GB"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roads and construction sites are some of the major sources of air pollution.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312363" y="237492"/>
            <a:ext cx="4100673" cy="646331"/>
          </a:xfrm>
          <a:prstGeom prst="rect">
            <a:avLst/>
          </a:prstGeom>
          <a:ln w="28575">
            <a:solidFill>
              <a:srgbClr val="C60AA2"/>
            </a:solidFill>
          </a:ln>
        </p:spPr>
        <p:style>
          <a:lnRef idx="1">
            <a:schemeClr val="accent6"/>
          </a:lnRef>
          <a:fillRef idx="3">
            <a:schemeClr val="accent6"/>
          </a:fillRef>
          <a:effectRef idx="2">
            <a:schemeClr val="accent6"/>
          </a:effectRef>
          <a:fontRef idx="minor">
            <a:schemeClr val="lt1"/>
          </a:fontRef>
        </p:style>
        <p:txBody>
          <a:bodyPr wrap="none">
            <a:spAutoFit/>
          </a:bodyPr>
          <a:lstStyle/>
          <a:p>
            <a:pPr lvl="0" algn="ctr"/>
            <a:r>
              <a:rPr lang="en-US" sz="3600" b="1" dirty="0">
                <a:solidFill>
                  <a:prstClr val="black"/>
                </a:solidFill>
                <a:latin typeface="Times New Roman" panose="02020603050405020304" pitchFamily="18" charset="0"/>
                <a:cs typeface="Times New Roman" panose="02020603050405020304" pitchFamily="18" charset="0"/>
              </a:rPr>
              <a:t>Match your Answer</a:t>
            </a:r>
          </a:p>
        </p:txBody>
      </p:sp>
      <p:sp>
        <p:nvSpPr>
          <p:cNvPr id="2" name="Rectangle 1"/>
          <p:cNvSpPr/>
          <p:nvPr/>
        </p:nvSpPr>
        <p:spPr>
          <a:xfrm>
            <a:off x="2111475" y="1447800"/>
            <a:ext cx="9448800" cy="3662541"/>
          </a:xfrm>
          <a:prstGeom prst="rect">
            <a:avLst/>
          </a:prstGeom>
          <a:solidFill>
            <a:schemeClr val="accent4">
              <a:lumMod val="60000"/>
              <a:lumOff val="40000"/>
            </a:schemeClr>
          </a:solidFill>
          <a:ln>
            <a:solidFill>
              <a:srgbClr val="C00000"/>
            </a:solidFill>
          </a:ln>
        </p:spPr>
        <p:txBody>
          <a:bodyPr wrap="square">
            <a:spAutoFit/>
          </a:bodyPr>
          <a:lstStyle/>
          <a:p>
            <a:pPr lvl="0"/>
            <a:r>
              <a:rPr lang="en-GB" sz="2400" dirty="0" smtClean="0">
                <a:solidFill>
                  <a:prstClr val="black"/>
                </a:solidFill>
                <a:latin typeface="Times New Roman" panose="02020603050405020304" pitchFamily="18" charset="0"/>
                <a:cs typeface="Times New Roman" panose="02020603050405020304" pitchFamily="18" charset="0"/>
              </a:rPr>
              <a:t>     </a:t>
            </a:r>
            <a:r>
              <a:rPr lang="en-GB" sz="4000" b="1" u="sng" dirty="0" smtClean="0">
                <a:latin typeface="Times New Roman" panose="02020603050405020304" pitchFamily="18" charset="0"/>
                <a:cs typeface="Times New Roman" panose="02020603050405020304" pitchFamily="18" charset="0"/>
              </a:rPr>
              <a:t>We can minimise this type of problem:</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 Making less use of Motor vehicles,</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Avoiding older vehicles,</a:t>
            </a:r>
            <a:endParaRPr lang="en-GB" sz="3200" b="1"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Using proper lubricants,</a:t>
            </a:r>
            <a:endParaRPr lang="en-GB" sz="3200" b="1"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Using </a:t>
            </a:r>
            <a:r>
              <a:rPr lang="en-GB" sz="3200" b="1" dirty="0">
                <a:solidFill>
                  <a:prstClr val="black"/>
                </a:solidFill>
                <a:latin typeface="Times New Roman" panose="02020603050405020304" pitchFamily="18" charset="0"/>
                <a:cs typeface="Times New Roman" panose="02020603050405020304" pitchFamily="18" charset="0"/>
              </a:rPr>
              <a:t>CNG or LP gas as </a:t>
            </a:r>
            <a:r>
              <a:rPr lang="en-GB" sz="3200" b="1" dirty="0" smtClean="0">
                <a:solidFill>
                  <a:prstClr val="black"/>
                </a:solidFill>
                <a:latin typeface="Times New Roman" panose="02020603050405020304" pitchFamily="18" charset="0"/>
                <a:cs typeface="Times New Roman" panose="02020603050405020304" pitchFamily="18" charset="0"/>
              </a:rPr>
              <a:t>car fuel,</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Relocating hazardous industries away from human habitation. </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66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52400"/>
            <a:ext cx="11734800" cy="6292645"/>
          </a:xfrm>
          <a:prstGeom prst="rect">
            <a:avLst/>
          </a:prstGeom>
          <a:ln>
            <a:noFill/>
          </a:ln>
        </p:spPr>
      </p:pic>
      <p:sp>
        <p:nvSpPr>
          <p:cNvPr id="5" name="Rectangle 4"/>
          <p:cNvSpPr/>
          <p:nvPr/>
        </p:nvSpPr>
        <p:spPr>
          <a:xfrm>
            <a:off x="2667000" y="1143000"/>
            <a:ext cx="8382000" cy="4154984"/>
          </a:xfrm>
          <a:prstGeom prst="rect">
            <a:avLst/>
          </a:prstGeom>
          <a:solidFill>
            <a:schemeClr val="accent4">
              <a:lumMod val="60000"/>
              <a:lumOff val="40000"/>
            </a:schemeClr>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GB" sz="36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a:t>
            </a:r>
            <a:r>
              <a:rPr lang="en-GB" sz="3600"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a:t>
            </a:r>
            <a:r>
              <a:rPr lang="en-GB" sz="36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pollution </a:t>
            </a:r>
            <a:r>
              <a:rPr lang="en-GB" sz="3600"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lvl="0" indent="-571500" algn="just">
              <a:buFont typeface="Wingdings" panose="05000000000000000000" pitchFamily="2" charset="2"/>
              <a:buChar char="ü"/>
            </a:pPr>
            <a:r>
              <a:rPr lang="en-GB" sz="3200" b="1" dirty="0" smtClean="0">
                <a:solidFill>
                  <a:schemeClr val="tx1"/>
                </a:solidFill>
                <a:latin typeface="Times New Roman" panose="02020603050405020304" pitchFamily="18" charset="0"/>
                <a:cs typeface="Times New Roman" panose="02020603050405020304" pitchFamily="18" charset="0"/>
              </a:rPr>
              <a:t>increased </a:t>
            </a:r>
            <a:r>
              <a:rPr lang="en-GB" sz="3200" b="1" dirty="0">
                <a:solidFill>
                  <a:schemeClr val="tx1"/>
                </a:solidFill>
                <a:latin typeface="Times New Roman" panose="02020603050405020304" pitchFamily="18" charset="0"/>
                <a:cs typeface="Times New Roman" panose="02020603050405020304" pitchFamily="18" charset="0"/>
              </a:rPr>
              <a:t>sediment from soil </a:t>
            </a:r>
            <a:r>
              <a:rPr lang="en-GB" sz="3200" b="1" dirty="0" smtClean="0">
                <a:solidFill>
                  <a:schemeClr val="tx1"/>
                </a:solidFill>
                <a:latin typeface="Times New Roman" panose="02020603050405020304" pitchFamily="18" charset="0"/>
                <a:cs typeface="Times New Roman" panose="02020603050405020304" pitchFamily="18" charset="0"/>
              </a:rPr>
              <a:t>erosion,</a:t>
            </a:r>
          </a:p>
          <a:p>
            <a:pPr marL="571500" lvl="0" indent="-571500" algn="just">
              <a:buFont typeface="Wingdings" panose="05000000000000000000" pitchFamily="2" charset="2"/>
              <a:buChar char="ü"/>
            </a:pPr>
            <a:r>
              <a:rPr lang="en-GB" sz="3200" b="1" dirty="0" smtClean="0">
                <a:solidFill>
                  <a:schemeClr val="tx1"/>
                </a:solidFill>
                <a:latin typeface="Times New Roman" panose="02020603050405020304" pitchFamily="18" charset="0"/>
                <a:cs typeface="Times New Roman" panose="02020603050405020304" pitchFamily="18" charset="0"/>
              </a:rPr>
              <a:t>Using chemical fertilizer an insecticides, </a:t>
            </a:r>
            <a:endParaRPr lang="en-GB" sz="3200" b="1" dirty="0">
              <a:solidFill>
                <a:schemeClr val="tx1"/>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en-GB" sz="3200" b="1" dirty="0" smtClean="0">
                <a:solidFill>
                  <a:schemeClr val="tx1"/>
                </a:solidFill>
                <a:latin typeface="Times New Roman" panose="02020603050405020304" pitchFamily="18" charset="0"/>
                <a:cs typeface="Times New Roman" panose="02020603050405020304" pitchFamily="18" charset="0"/>
              </a:rPr>
              <a:t>improper </a:t>
            </a:r>
            <a:r>
              <a:rPr lang="en-GB" sz="3200" b="1" dirty="0">
                <a:solidFill>
                  <a:schemeClr val="tx1"/>
                </a:solidFill>
                <a:latin typeface="Times New Roman" panose="02020603050405020304" pitchFamily="18" charset="0"/>
                <a:cs typeface="Times New Roman" panose="02020603050405020304" pitchFamily="18" charset="0"/>
              </a:rPr>
              <a:t>waste disposal and </a:t>
            </a:r>
            <a:r>
              <a:rPr lang="en-GB" sz="3200" b="1" dirty="0" smtClean="0">
                <a:solidFill>
                  <a:schemeClr val="tx1"/>
                </a:solidFill>
                <a:latin typeface="Times New Roman" panose="02020603050405020304" pitchFamily="18" charset="0"/>
                <a:cs typeface="Times New Roman" panose="02020603050405020304" pitchFamily="18" charset="0"/>
              </a:rPr>
              <a:t>littering,</a:t>
            </a:r>
            <a:endParaRPr lang="en-GB" sz="3200" b="1" dirty="0">
              <a:solidFill>
                <a:schemeClr val="tx1"/>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en-GB" sz="3200" b="1" dirty="0" smtClean="0">
                <a:solidFill>
                  <a:schemeClr val="tx1"/>
                </a:solidFill>
                <a:latin typeface="Times New Roman" panose="02020603050405020304" pitchFamily="18" charset="0"/>
                <a:cs typeface="Times New Roman" panose="02020603050405020304" pitchFamily="18" charset="0"/>
              </a:rPr>
              <a:t>leakage </a:t>
            </a:r>
            <a:r>
              <a:rPr lang="en-GB" sz="3200" b="1" dirty="0">
                <a:solidFill>
                  <a:schemeClr val="tx1"/>
                </a:solidFill>
                <a:latin typeface="Times New Roman" panose="02020603050405020304" pitchFamily="18" charset="0"/>
                <a:cs typeface="Times New Roman" panose="02020603050405020304" pitchFamily="18" charset="0"/>
              </a:rPr>
              <a:t>of soil pollution into water supplies </a:t>
            </a:r>
          </a:p>
          <a:p>
            <a:pPr marL="457200" lvl="0" indent="-457200">
              <a:buFont typeface="Wingdings" panose="05000000000000000000" pitchFamily="2" charset="2"/>
              <a:buChar char="ü"/>
            </a:pPr>
            <a:r>
              <a:rPr lang="en-GB" sz="3200" b="1" dirty="0" smtClean="0">
                <a:solidFill>
                  <a:schemeClr val="tx1"/>
                </a:solidFill>
                <a:latin typeface="Times New Roman" panose="02020603050405020304" pitchFamily="18" charset="0"/>
                <a:cs typeface="Times New Roman" panose="02020603050405020304" pitchFamily="18" charset="0"/>
              </a:rPr>
              <a:t>organic </a:t>
            </a:r>
            <a:r>
              <a:rPr lang="en-GB" sz="3200" b="1" dirty="0">
                <a:solidFill>
                  <a:schemeClr val="tx1"/>
                </a:solidFill>
                <a:latin typeface="Times New Roman" panose="02020603050405020304" pitchFamily="18" charset="0"/>
                <a:cs typeface="Times New Roman" panose="02020603050405020304" pitchFamily="18" charset="0"/>
              </a:rPr>
              <a:t>materials that decay in water supplies .</a:t>
            </a:r>
          </a:p>
          <a:p>
            <a:pPr lvl="0" algn="ctr"/>
            <a:endParaRPr lang="en-GB" sz="3600"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14600" y="1143000"/>
            <a:ext cx="9448800" cy="4154984"/>
          </a:xfrm>
          <a:prstGeom prst="rect">
            <a:avLst/>
          </a:prstGeom>
          <a:solidFill>
            <a:schemeClr val="accent4">
              <a:lumMod val="40000"/>
              <a:lumOff val="60000"/>
            </a:schemeClr>
          </a:solidFill>
          <a:ln>
            <a:solidFill>
              <a:srgbClr val="C00000"/>
            </a:solidFill>
          </a:ln>
        </p:spPr>
        <p:txBody>
          <a:bodyPr wrap="square">
            <a:spAutoFit/>
          </a:bodyPr>
          <a:lstStyle/>
          <a:p>
            <a:pPr lvl="0"/>
            <a:r>
              <a:rPr lang="en-GB" sz="2400" dirty="0" smtClean="0">
                <a:solidFill>
                  <a:prstClr val="black"/>
                </a:solidFill>
                <a:latin typeface="Times New Roman" panose="02020603050405020304" pitchFamily="18" charset="0"/>
                <a:cs typeface="Times New Roman" panose="02020603050405020304" pitchFamily="18" charset="0"/>
              </a:rPr>
              <a:t>     </a:t>
            </a:r>
            <a:r>
              <a:rPr lang="en-GB" sz="4000" b="1" u="sng" dirty="0" smtClean="0">
                <a:latin typeface="Times New Roman" panose="02020603050405020304" pitchFamily="18" charset="0"/>
                <a:cs typeface="Times New Roman" panose="02020603050405020304" pitchFamily="18" charset="0"/>
              </a:rPr>
              <a:t>We can minimise this type of problem:</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 Industrial waste must be deposed proper way ,</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Farmers should be conscious of using pesticides and and chemical fertilizer,</a:t>
            </a:r>
            <a:endParaRPr lang="en-GB" sz="3200" b="1"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Stop throwing industrial waste and domestic waste into water bodies,</a:t>
            </a:r>
          </a:p>
          <a:p>
            <a:pPr marL="342900" lvl="0" indent="-342900">
              <a:buFont typeface="Arial" panose="020B0604020202020204" pitchFamily="34" charset="0"/>
              <a:buChar char="•"/>
            </a:pPr>
            <a:r>
              <a:rPr lang="en-GB" sz="3200" b="1" dirty="0" smtClean="0">
                <a:solidFill>
                  <a:prstClr val="black"/>
                </a:solidFill>
                <a:latin typeface="Times New Roman" panose="02020603050405020304" pitchFamily="18" charset="0"/>
                <a:cs typeface="Times New Roman" panose="02020603050405020304" pitchFamily="18" charset="0"/>
              </a:rPr>
              <a:t>Underground water pipes must be checked time to time. </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142568" y="251392"/>
            <a:ext cx="11734800" cy="6292645"/>
          </a:xfrm>
          <a:prstGeom prst="rect">
            <a:avLst/>
          </a:prstGeom>
          <a:ln>
            <a:noFill/>
          </a:ln>
        </p:spPr>
      </p:pic>
      <p:sp>
        <p:nvSpPr>
          <p:cNvPr id="5" name="Rectangle 4"/>
          <p:cNvSpPr/>
          <p:nvPr/>
        </p:nvSpPr>
        <p:spPr>
          <a:xfrm>
            <a:off x="1971368" y="1381779"/>
            <a:ext cx="9906000" cy="4031873"/>
          </a:xfrm>
          <a:prstGeom prst="rect">
            <a:avLst/>
          </a:prstGeom>
          <a:solidFill>
            <a:schemeClr val="accent4">
              <a:lumMod val="60000"/>
              <a:lumOff val="40000"/>
            </a:schemeClr>
          </a:solidFill>
        </p:spPr>
        <p:txBody>
          <a:bodyPr wrap="square">
            <a:spAutoFit/>
          </a:bodyPr>
          <a:lstStyle/>
          <a:p>
            <a:pPr lvl="0" algn="just"/>
            <a:r>
              <a:rPr lang="en-GB" sz="3200" b="1" u="sng" dirty="0" smtClean="0">
                <a:solidFill>
                  <a:prstClr val="black"/>
                </a:solidFill>
                <a:latin typeface="Times New Roman" panose="02020603050405020304" pitchFamily="18" charset="0"/>
                <a:cs typeface="Times New Roman" panose="02020603050405020304" pitchFamily="18" charset="0"/>
              </a:rPr>
              <a:t>Causes </a:t>
            </a:r>
            <a:r>
              <a:rPr lang="en-GB" sz="3200" b="1" u="sng" dirty="0">
                <a:solidFill>
                  <a:prstClr val="black"/>
                </a:solidFill>
                <a:latin typeface="Times New Roman" panose="02020603050405020304" pitchFamily="18" charset="0"/>
                <a:cs typeface="Times New Roman" panose="02020603050405020304" pitchFamily="18" charset="0"/>
              </a:rPr>
              <a:t>of soil </a:t>
            </a:r>
            <a:r>
              <a:rPr lang="en-GB" sz="3200" b="1" u="sng" dirty="0" smtClean="0">
                <a:solidFill>
                  <a:prstClr val="black"/>
                </a:solidFill>
                <a:latin typeface="Times New Roman" panose="02020603050405020304" pitchFamily="18" charset="0"/>
                <a:cs typeface="Times New Roman" panose="02020603050405020304" pitchFamily="18" charset="0"/>
              </a:rPr>
              <a:t>pollution:  </a:t>
            </a:r>
          </a:p>
          <a:p>
            <a:pPr marL="457200" lvl="0" indent="-457200" algn="just">
              <a:buFont typeface="Wingdings" panose="05000000000000000000" pitchFamily="2" charset="2"/>
              <a:buChar char="ü"/>
            </a:pPr>
            <a:r>
              <a:rPr lang="en-GB" sz="3200" b="1" dirty="0" smtClean="0">
                <a:solidFill>
                  <a:prstClr val="black"/>
                </a:solidFill>
                <a:latin typeface="Times New Roman" panose="02020603050405020304" pitchFamily="18" charset="0"/>
                <a:cs typeface="Times New Roman" panose="02020603050405020304" pitchFamily="18" charset="0"/>
              </a:rPr>
              <a:t>Throwing industrial </a:t>
            </a:r>
            <a:r>
              <a:rPr lang="en-GB" sz="3200" b="1" dirty="0">
                <a:solidFill>
                  <a:prstClr val="black"/>
                </a:solidFill>
                <a:latin typeface="Times New Roman" panose="02020603050405020304" pitchFamily="18" charset="0"/>
                <a:cs typeface="Times New Roman" panose="02020603050405020304" pitchFamily="18" charset="0"/>
              </a:rPr>
              <a:t>waste </a:t>
            </a:r>
            <a:r>
              <a:rPr lang="en-GB" sz="3200" b="1" dirty="0" smtClean="0">
                <a:solidFill>
                  <a:prstClr val="black"/>
                </a:solidFill>
                <a:latin typeface="Times New Roman" panose="02020603050405020304" pitchFamily="18" charset="0"/>
                <a:cs typeface="Times New Roman" panose="02020603050405020304" pitchFamily="18" charset="0"/>
              </a:rPr>
              <a:t>indiscriminately,</a:t>
            </a:r>
          </a:p>
          <a:p>
            <a:pPr marL="457200" lvl="0" indent="-457200" algn="just">
              <a:buFont typeface="Wingdings" panose="05000000000000000000" pitchFamily="2" charset="2"/>
              <a:buChar char="ü"/>
            </a:pPr>
            <a:r>
              <a:rPr lang="en-GB" sz="3200" b="1" dirty="0" smtClean="0">
                <a:solidFill>
                  <a:prstClr val="black"/>
                </a:solidFill>
                <a:latin typeface="Times New Roman" panose="02020603050405020304" pitchFamily="18" charset="0"/>
                <a:cs typeface="Times New Roman" panose="02020603050405020304" pitchFamily="18" charset="0"/>
              </a:rPr>
              <a:t>Mismanagement </a:t>
            </a:r>
            <a:r>
              <a:rPr lang="en-GB" sz="3200" b="1" dirty="0">
                <a:solidFill>
                  <a:prstClr val="black"/>
                </a:solidFill>
                <a:latin typeface="Times New Roman" panose="02020603050405020304" pitchFamily="18" charset="0"/>
                <a:cs typeface="Times New Roman" panose="02020603050405020304" pitchFamily="18" charset="0"/>
              </a:rPr>
              <a:t>of household wastes, </a:t>
            </a:r>
            <a:endParaRPr lang="en-GB" sz="3200" b="1" dirty="0" smtClean="0">
              <a:solidFill>
                <a:prstClr val="black"/>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ü"/>
            </a:pPr>
            <a:r>
              <a:rPr lang="en-GB" sz="3200" b="1" dirty="0" smtClean="0">
                <a:solidFill>
                  <a:prstClr val="black"/>
                </a:solidFill>
                <a:latin typeface="Times New Roman" panose="02020603050405020304" pitchFamily="18" charset="0"/>
                <a:cs typeface="Times New Roman" panose="02020603050405020304" pitchFamily="18" charset="0"/>
              </a:rPr>
              <a:t>Using and throwing </a:t>
            </a:r>
            <a:r>
              <a:rPr lang="en-GB" sz="3200" b="1" dirty="0">
                <a:solidFill>
                  <a:prstClr val="black"/>
                </a:solidFill>
                <a:latin typeface="Times New Roman" panose="02020603050405020304" pitchFamily="18" charset="0"/>
                <a:cs typeface="Times New Roman" panose="02020603050405020304" pitchFamily="18" charset="0"/>
              </a:rPr>
              <a:t>polythene shopping </a:t>
            </a:r>
            <a:r>
              <a:rPr lang="en-GB" sz="3200" b="1" dirty="0" smtClean="0">
                <a:solidFill>
                  <a:prstClr val="black"/>
                </a:solidFill>
                <a:latin typeface="Times New Roman" panose="02020603050405020304" pitchFamily="18" charset="0"/>
                <a:cs typeface="Times New Roman" panose="02020603050405020304" pitchFamily="18" charset="0"/>
              </a:rPr>
              <a:t>bags,</a:t>
            </a:r>
          </a:p>
          <a:p>
            <a:pPr marL="457200" lvl="0" indent="-457200" algn="just">
              <a:buFont typeface="Wingdings" panose="05000000000000000000" pitchFamily="2" charset="2"/>
              <a:buChar char="ü"/>
            </a:pPr>
            <a:r>
              <a:rPr lang="en-GB" sz="3200" b="1" dirty="0" smtClean="0">
                <a:solidFill>
                  <a:prstClr val="black"/>
                </a:solidFill>
                <a:latin typeface="Times New Roman" panose="02020603050405020304" pitchFamily="18" charset="0"/>
                <a:cs typeface="Times New Roman" panose="02020603050405020304" pitchFamily="18" charset="0"/>
              </a:rPr>
              <a:t> Use </a:t>
            </a:r>
            <a:r>
              <a:rPr lang="en-GB" sz="3200" b="1" dirty="0">
                <a:solidFill>
                  <a:prstClr val="black"/>
                </a:solidFill>
                <a:latin typeface="Times New Roman" panose="02020603050405020304" pitchFamily="18" charset="0"/>
                <a:cs typeface="Times New Roman" panose="02020603050405020304" pitchFamily="18" charset="0"/>
              </a:rPr>
              <a:t>of agricultural </a:t>
            </a:r>
            <a:r>
              <a:rPr lang="en-GB" sz="3200" b="1" dirty="0" smtClean="0">
                <a:solidFill>
                  <a:prstClr val="black"/>
                </a:solidFill>
                <a:latin typeface="Times New Roman" panose="02020603050405020304" pitchFamily="18" charset="0"/>
                <a:cs typeface="Times New Roman" panose="02020603050405020304" pitchFamily="18" charset="0"/>
              </a:rPr>
              <a:t>pesticides and chemical </a:t>
            </a:r>
            <a:r>
              <a:rPr lang="en-GB" sz="3200" b="1" dirty="0">
                <a:solidFill>
                  <a:prstClr val="black"/>
                </a:solidFill>
                <a:latin typeface="Times New Roman" panose="02020603050405020304" pitchFamily="18" charset="0"/>
                <a:cs typeface="Times New Roman" panose="02020603050405020304" pitchFamily="18" charset="0"/>
              </a:rPr>
              <a:t>fertilizers</a:t>
            </a:r>
            <a:r>
              <a:rPr lang="en-GB" sz="3200" b="1" dirty="0" smtClean="0">
                <a:solidFill>
                  <a:prstClr val="black"/>
                </a:solidFill>
                <a:latin typeface="Times New Roman" panose="02020603050405020304" pitchFamily="18" charset="0"/>
                <a:cs typeface="Times New Roman" panose="02020603050405020304" pitchFamily="18" charset="0"/>
              </a:rPr>
              <a:t>,</a:t>
            </a:r>
          </a:p>
          <a:p>
            <a:pPr marL="457200" lvl="0" indent="-457200" algn="just">
              <a:buFont typeface="Wingdings" panose="05000000000000000000" pitchFamily="2" charset="2"/>
              <a:buChar char="ü"/>
            </a:pPr>
            <a:r>
              <a:rPr lang="en-GB" sz="3200" b="1" dirty="0" smtClean="0">
                <a:solidFill>
                  <a:prstClr val="black"/>
                </a:solidFill>
                <a:latin typeface="Times New Roman" panose="02020603050405020304" pitchFamily="18" charset="0"/>
                <a:cs typeface="Times New Roman" panose="02020603050405020304" pitchFamily="18" charset="0"/>
              </a:rPr>
              <a:t> </a:t>
            </a:r>
            <a:r>
              <a:rPr lang="en-GB" sz="3200" b="1" dirty="0">
                <a:solidFill>
                  <a:prstClr val="black"/>
                </a:solidFill>
                <a:latin typeface="Times New Roman" panose="02020603050405020304" pitchFamily="18" charset="0"/>
                <a:cs typeface="Times New Roman" panose="02020603050405020304" pitchFamily="18" charset="0"/>
              </a:rPr>
              <a:t>F</a:t>
            </a:r>
            <a:r>
              <a:rPr lang="en-GB" sz="3200" b="1" dirty="0" smtClean="0">
                <a:solidFill>
                  <a:prstClr val="black"/>
                </a:solidFill>
                <a:latin typeface="Times New Roman" panose="02020603050405020304" pitchFamily="18" charset="0"/>
                <a:cs typeface="Times New Roman" panose="02020603050405020304" pitchFamily="18" charset="0"/>
              </a:rPr>
              <a:t>uel </a:t>
            </a:r>
            <a:r>
              <a:rPr lang="en-GB" sz="3200" b="1" dirty="0">
                <a:solidFill>
                  <a:prstClr val="black"/>
                </a:solidFill>
                <a:latin typeface="Times New Roman" panose="02020603050405020304" pitchFamily="18" charset="0"/>
                <a:cs typeface="Times New Roman" panose="02020603050405020304" pitchFamily="18" charset="0"/>
              </a:rPr>
              <a:t>leakages from automobiles may get washed away by rain and seep into the nearby soil. </a:t>
            </a:r>
          </a:p>
        </p:txBody>
      </p:sp>
      <p:sp>
        <p:nvSpPr>
          <p:cNvPr id="4" name="Rectangle 3"/>
          <p:cNvSpPr/>
          <p:nvPr/>
        </p:nvSpPr>
        <p:spPr>
          <a:xfrm>
            <a:off x="2057400" y="1905000"/>
            <a:ext cx="9829800" cy="2985433"/>
          </a:xfrm>
          <a:prstGeom prst="rect">
            <a:avLst/>
          </a:prstGeom>
          <a:solidFill>
            <a:schemeClr val="accent4">
              <a:lumMod val="40000"/>
              <a:lumOff val="60000"/>
            </a:schemeClr>
          </a:solidFill>
          <a:ln>
            <a:solidFill>
              <a:srgbClr val="C00000"/>
            </a:solidFill>
          </a:ln>
        </p:spPr>
        <p:txBody>
          <a:bodyPr wrap="square">
            <a:spAutoFit/>
          </a:bodyPr>
          <a:lstStyle/>
          <a:p>
            <a:pPr lvl="0"/>
            <a:r>
              <a:rPr lang="en-GB" sz="2400" dirty="0" smtClean="0">
                <a:solidFill>
                  <a:prstClr val="black"/>
                </a:solidFill>
                <a:latin typeface="Times New Roman" panose="02020603050405020304" pitchFamily="18" charset="0"/>
                <a:cs typeface="Times New Roman" panose="02020603050405020304" pitchFamily="18" charset="0"/>
              </a:rPr>
              <a:t>     </a:t>
            </a:r>
            <a:r>
              <a:rPr lang="en-GB" sz="4400" b="1" u="sng" dirty="0" smtClean="0">
                <a:latin typeface="Times New Roman" panose="02020603050405020304" pitchFamily="18" charset="0"/>
                <a:cs typeface="Times New Roman" panose="02020603050405020304" pitchFamily="18" charset="0"/>
              </a:rPr>
              <a:t>We can minimise this type of problem:</a:t>
            </a:r>
          </a:p>
          <a:p>
            <a:pPr marL="342900" lvl="0" indent="-342900">
              <a:buFont typeface="Arial" panose="020B0604020202020204" pitchFamily="34" charset="0"/>
              <a:buChar char="•"/>
            </a:pPr>
            <a:r>
              <a:rPr lang="en-GB" sz="3600" b="1" dirty="0" smtClean="0">
                <a:solidFill>
                  <a:prstClr val="black"/>
                </a:solidFill>
                <a:latin typeface="Times New Roman" panose="02020603050405020304" pitchFamily="18" charset="0"/>
                <a:cs typeface="Times New Roman" panose="02020603050405020304" pitchFamily="18" charset="0"/>
              </a:rPr>
              <a:t> Use compost instead of chemical fertilizer ,</a:t>
            </a:r>
          </a:p>
          <a:p>
            <a:pPr marL="342900" lvl="0" indent="-342900">
              <a:buFont typeface="Arial" panose="020B0604020202020204" pitchFamily="34" charset="0"/>
              <a:buChar char="•"/>
            </a:pPr>
            <a:r>
              <a:rPr lang="en-GB" sz="3600" b="1" dirty="0" smtClean="0">
                <a:solidFill>
                  <a:prstClr val="black"/>
                </a:solidFill>
                <a:latin typeface="Times New Roman" panose="02020603050405020304" pitchFamily="18" charset="0"/>
                <a:cs typeface="Times New Roman" panose="02020603050405020304" pitchFamily="18" charset="0"/>
              </a:rPr>
              <a:t>Recycling and reuse can minimise soil pollution,</a:t>
            </a:r>
            <a:endParaRPr lang="en-GB" sz="3600" b="1"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3600" b="1" dirty="0" smtClean="0">
                <a:solidFill>
                  <a:prstClr val="black"/>
                </a:solidFill>
                <a:latin typeface="Times New Roman" panose="02020603050405020304" pitchFamily="18" charset="0"/>
                <a:cs typeface="Times New Roman" panose="02020603050405020304" pitchFamily="18" charset="0"/>
              </a:rPr>
              <a:t>Plants more trees.</a:t>
            </a:r>
          </a:p>
        </p:txBody>
      </p:sp>
    </p:spTree>
    <p:extLst>
      <p:ext uri="{BB962C8B-B14F-4D97-AF65-F5344CB8AC3E}">
        <p14:creationId xmlns:p14="http://schemas.microsoft.com/office/powerpoint/2010/main" val="152962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94" y="170407"/>
            <a:ext cx="11708905" cy="6345802"/>
          </a:xfrm>
          <a:prstGeom prst="rect">
            <a:avLst/>
          </a:prstGeom>
          <a:ln>
            <a:solidFill>
              <a:schemeClr val="bg1"/>
            </a:solidFill>
          </a:ln>
        </p:spPr>
      </p:pic>
      <p:sp>
        <p:nvSpPr>
          <p:cNvPr id="8" name="Down Ribbon 7"/>
          <p:cNvSpPr/>
          <p:nvPr/>
        </p:nvSpPr>
        <p:spPr>
          <a:xfrm>
            <a:off x="2971800" y="146024"/>
            <a:ext cx="6324600" cy="762000"/>
          </a:xfrm>
          <a:prstGeom prst="ribbon">
            <a:avLst>
              <a:gd name="adj1" fmla="val 0"/>
              <a:gd name="adj2" fmla="val 63144"/>
            </a:avLst>
          </a:prstGeom>
          <a:solidFill>
            <a:schemeClr val="accent5">
              <a:lumMod val="20000"/>
              <a:lumOff val="80000"/>
            </a:schemeClr>
          </a:solidFill>
          <a:ln w="38100">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I</a:t>
            </a:r>
            <a:r>
              <a:rPr lang="en-US" sz="4400" b="1" dirty="0">
                <a:solidFill>
                  <a:srgbClr val="0070C0"/>
                </a:solidFill>
                <a:latin typeface="Times New Roman" pitchFamily="18" charset="0"/>
                <a:cs typeface="Times New Roman" pitchFamily="18" charset="0"/>
              </a:rPr>
              <a:t>d</a:t>
            </a:r>
            <a:r>
              <a:rPr lang="en-US" sz="4400" b="1" dirty="0">
                <a:solidFill>
                  <a:srgbClr val="C00000"/>
                </a:solidFill>
                <a:latin typeface="Times New Roman" pitchFamily="18" charset="0"/>
                <a:cs typeface="Times New Roman" pitchFamily="18" charset="0"/>
              </a:rPr>
              <a:t>e</a:t>
            </a:r>
            <a:r>
              <a:rPr lang="en-US" sz="4400" b="1" dirty="0">
                <a:solidFill>
                  <a:srgbClr val="00B050"/>
                </a:solidFill>
                <a:latin typeface="Times New Roman" pitchFamily="18" charset="0"/>
                <a:cs typeface="Times New Roman" pitchFamily="18" charset="0"/>
              </a:rPr>
              <a:t>n</a:t>
            </a:r>
            <a:r>
              <a:rPr lang="en-US" sz="4400" b="1" dirty="0">
                <a:solidFill>
                  <a:srgbClr val="002060"/>
                </a:solidFill>
                <a:latin typeface="Times New Roman" pitchFamily="18" charset="0"/>
                <a:cs typeface="Times New Roman" pitchFamily="18" charset="0"/>
              </a:rPr>
              <a:t>t</a:t>
            </a:r>
            <a:r>
              <a:rPr lang="en-US" sz="4400" b="1" dirty="0">
                <a:solidFill>
                  <a:srgbClr val="C00000"/>
                </a:solidFill>
                <a:latin typeface="Times New Roman" pitchFamily="18" charset="0"/>
                <a:cs typeface="Times New Roman" pitchFamily="18" charset="0"/>
              </a:rPr>
              <a:t>i</a:t>
            </a:r>
            <a:r>
              <a:rPr lang="en-US" sz="4400" b="1" dirty="0">
                <a:solidFill>
                  <a:srgbClr val="A5D028">
                    <a:lumMod val="50000"/>
                  </a:srgbClr>
                </a:solidFill>
                <a:latin typeface="Times New Roman" pitchFamily="18" charset="0"/>
                <a:cs typeface="Times New Roman" pitchFamily="18" charset="0"/>
              </a:rPr>
              <a:t>t</a:t>
            </a:r>
            <a:r>
              <a:rPr lang="en-US" sz="4400" b="1" dirty="0">
                <a:solidFill>
                  <a:srgbClr val="FF0000"/>
                </a:solidFill>
                <a:latin typeface="Times New Roman" pitchFamily="18" charset="0"/>
                <a:cs typeface="Times New Roman" pitchFamily="18" charset="0"/>
              </a:rPr>
              <a:t>y</a:t>
            </a:r>
            <a:endParaRPr lang="en-US" sz="4400" b="1" dirty="0">
              <a:solidFill>
                <a:srgbClr val="FF0000"/>
              </a:solidFill>
            </a:endParaRPr>
          </a:p>
        </p:txBody>
      </p:sp>
      <p:sp>
        <p:nvSpPr>
          <p:cNvPr id="10" name="Rectangle 9"/>
          <p:cNvSpPr/>
          <p:nvPr/>
        </p:nvSpPr>
        <p:spPr>
          <a:xfrm>
            <a:off x="4898728" y="1007770"/>
            <a:ext cx="6248400" cy="3108543"/>
          </a:xfrm>
          <a:prstGeom prst="rect">
            <a:avLst/>
          </a:prstGeom>
          <a:solidFill>
            <a:schemeClr val="accent6">
              <a:lumMod val="20000"/>
              <a:lumOff val="80000"/>
            </a:schemeClr>
          </a:solidFill>
          <a:ln w="28575">
            <a:solidFill>
              <a:srgbClr val="C00000"/>
            </a:solidFill>
          </a:ln>
        </p:spPr>
        <p:txBody>
          <a:bodyPr wrap="square">
            <a:spAutoFit/>
          </a:bodyPr>
          <a:lstStyle/>
          <a:p>
            <a:r>
              <a:rPr lang="en-US" sz="2800" dirty="0">
                <a:solidFill>
                  <a:prstClr val="black"/>
                </a:solidFill>
              </a:rPr>
              <a:t> </a:t>
            </a:r>
            <a:r>
              <a:rPr lang="en-US" sz="3600" b="1" dirty="0">
                <a:solidFill>
                  <a:srgbClr val="002060"/>
                </a:solidFill>
                <a:latin typeface="Times New Roman" pitchFamily="18" charset="0"/>
                <a:cs typeface="Times New Roman" pitchFamily="18" charset="0"/>
              </a:rPr>
              <a:t>Manik Chandra Majumder</a:t>
            </a:r>
          </a:p>
          <a:p>
            <a:r>
              <a:rPr lang="en-US" sz="3600" b="1" dirty="0">
                <a:solidFill>
                  <a:srgbClr val="0070C0"/>
                </a:solidFill>
                <a:latin typeface="Times New Roman" pitchFamily="18" charset="0"/>
                <a:cs typeface="Times New Roman" pitchFamily="18" charset="0"/>
              </a:rPr>
              <a:t>           </a:t>
            </a:r>
            <a:r>
              <a:rPr lang="en-US" sz="3200" dirty="0">
                <a:solidFill>
                  <a:srgbClr val="800000"/>
                </a:solidFill>
                <a:latin typeface="Times New Roman" pitchFamily="18" charset="0"/>
                <a:cs typeface="Times New Roman" pitchFamily="18" charset="0"/>
              </a:rPr>
              <a:t>Senior Teacher  </a:t>
            </a:r>
            <a:endParaRPr lang="en-US" sz="3200" dirty="0">
              <a:solidFill>
                <a:srgbClr val="000066"/>
              </a:solidFill>
              <a:latin typeface="Times New Roman" pitchFamily="18" charset="0"/>
              <a:cs typeface="Times New Roman" pitchFamily="18" charset="0"/>
            </a:endParaRPr>
          </a:p>
          <a:p>
            <a:r>
              <a:rPr lang="en-US" sz="2800" dirty="0">
                <a:solidFill>
                  <a:srgbClr val="C0000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Gazirhat High School</a:t>
            </a:r>
          </a:p>
          <a:p>
            <a:r>
              <a:rPr lang="en-US" sz="2800" dirty="0">
                <a:solidFill>
                  <a:srgbClr val="00206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Senbag, Noakhali</a:t>
            </a:r>
          </a:p>
          <a:p>
            <a:r>
              <a:rPr lang="en-US" sz="2800" dirty="0">
                <a:solidFill>
                  <a:srgbClr val="002060"/>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Mobile No: 01717155169</a:t>
            </a:r>
          </a:p>
          <a:p>
            <a:r>
              <a:rPr lang="en-US" sz="2800" dirty="0">
                <a:solidFill>
                  <a:srgbClr val="002060"/>
                </a:solidFill>
                <a:latin typeface="Times New Roman" pitchFamily="18" charset="0"/>
                <a:cs typeface="Times New Roman" pitchFamily="18" charset="0"/>
              </a:rPr>
              <a:t>    Email: manikmajumder01@gmail.com</a:t>
            </a:r>
            <a:endParaRPr lang="en-US" sz="2000" dirty="0">
              <a:solidFill>
                <a:srgbClr val="00206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348" y="1300461"/>
            <a:ext cx="1671551" cy="2054905"/>
          </a:xfrm>
          <a:prstGeom prst="rect">
            <a:avLst/>
          </a:prstGeom>
          <a:ln w="88900" cap="sq" cmpd="thickThin">
            <a:solidFill>
              <a:srgbClr val="B81846"/>
            </a:solidFill>
            <a:prstDash val="solid"/>
            <a:miter lim="800000"/>
          </a:ln>
          <a:effectLst>
            <a:innerShdw blurRad="76200">
              <a:srgbClr val="000000"/>
            </a:innerShdw>
          </a:effectLst>
        </p:spPr>
      </p:pic>
      <p:sp>
        <p:nvSpPr>
          <p:cNvPr id="12" name="Rectangle 11"/>
          <p:cNvSpPr/>
          <p:nvPr/>
        </p:nvSpPr>
        <p:spPr>
          <a:xfrm>
            <a:off x="3508394" y="4557961"/>
            <a:ext cx="6248400" cy="1138773"/>
          </a:xfrm>
          <a:prstGeom prst="rect">
            <a:avLst/>
          </a:prstGeom>
          <a:solidFill>
            <a:schemeClr val="accent5">
              <a:lumMod val="40000"/>
              <a:lumOff val="60000"/>
            </a:schemeClr>
          </a:solidFill>
          <a:ln w="28575">
            <a:solidFill>
              <a:srgbClr val="C00000"/>
            </a:solidFill>
          </a:ln>
        </p:spPr>
        <p:txBody>
          <a:bodyPr wrap="square">
            <a:spAutoFit/>
          </a:bodyPr>
          <a:lstStyle/>
          <a:p>
            <a:r>
              <a:rPr lang="en-US" sz="3600" dirty="0">
                <a:solidFill>
                  <a:prstClr val="black"/>
                </a:solidFill>
                <a:latin typeface="Times New Roman" pitchFamily="18" charset="0"/>
                <a:cs typeface="Times New Roman" pitchFamily="18" charset="0"/>
              </a:rPr>
              <a:t>   Class : Nine-Ten</a:t>
            </a:r>
          </a:p>
          <a:p>
            <a:r>
              <a:rPr lang="en-US" sz="3200" dirty="0">
                <a:solidFill>
                  <a:prstClr val="black"/>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Subject : English 1st </a:t>
            </a:r>
            <a:r>
              <a:rPr lang="en-US" sz="3200" dirty="0" smtClean="0">
                <a:solidFill>
                  <a:srgbClr val="C00000"/>
                </a:solidFill>
                <a:latin typeface="Times New Roman" pitchFamily="18" charset="0"/>
                <a:cs typeface="Times New Roman" pitchFamily="18" charset="0"/>
              </a:rPr>
              <a:t>paper</a:t>
            </a:r>
            <a:endParaRPr lang="en-US" sz="3200" dirty="0">
              <a:solidFill>
                <a:srgbClr val="C00000"/>
              </a:solidFill>
              <a:latin typeface="Times New Roman" pitchFamily="18" charset="0"/>
              <a:cs typeface="Times New Roman"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8749" y="4439244"/>
            <a:ext cx="1358379" cy="1716023"/>
          </a:xfrm>
          <a:prstGeom prst="rect">
            <a:avLst/>
          </a:prstGeom>
          <a:ln>
            <a:solidFill>
              <a:srgbClr val="002060"/>
            </a:solidFill>
          </a:ln>
        </p:spPr>
      </p:pic>
    </p:spTree>
    <p:extLst>
      <p:ext uri="{BB962C8B-B14F-4D97-AF65-F5344CB8AC3E}">
        <p14:creationId xmlns:p14="http://schemas.microsoft.com/office/powerpoint/2010/main" val="1006628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Cloud 2"/>
          <p:cNvSpPr/>
          <p:nvPr/>
        </p:nvSpPr>
        <p:spPr>
          <a:xfrm>
            <a:off x="4054451" y="473177"/>
            <a:ext cx="5595359" cy="1219200"/>
          </a:xfrm>
          <a:prstGeom prst="cloud">
            <a:avLst/>
          </a:prstGeom>
          <a:solidFill>
            <a:schemeClr val="accent4">
              <a:lumMod val="20000"/>
              <a:lumOff val="80000"/>
            </a:schemeClr>
          </a:solid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solidFill>
                  <a:prstClr val="black">
                    <a:lumMod val="95000"/>
                    <a:lumOff val="5000"/>
                  </a:prstClr>
                </a:solidFill>
                <a:latin typeface="Book Antiqua" panose="02040602050305030304" pitchFamily="18" charset="0"/>
              </a:rPr>
              <a:t>Individual work-2</a:t>
            </a:r>
            <a:endParaRPr kumimoji="0" lang="en-US" sz="3200" b="1" i="0" u="none" strike="noStrike" kern="0" cap="none" spc="0" normalizeH="0" baseline="0" noProof="0" dirty="0" smtClean="0">
              <a:ln>
                <a:noFill/>
              </a:ln>
              <a:solidFill>
                <a:prstClr val="black">
                  <a:lumMod val="95000"/>
                  <a:lumOff val="5000"/>
                </a:prstClr>
              </a:solidFill>
              <a:effectLst/>
              <a:uLnTx/>
              <a:uFillTx/>
              <a:latin typeface="Book Antiqua" panose="02040602050305030304" pitchFamily="18" charset="0"/>
              <a:ea typeface="+mn-ea"/>
              <a:cs typeface="+mn-cs"/>
            </a:endParaRPr>
          </a:p>
        </p:txBody>
      </p:sp>
      <p:sp>
        <p:nvSpPr>
          <p:cNvPr id="4" name="Rectangle 3"/>
          <p:cNvSpPr/>
          <p:nvPr/>
        </p:nvSpPr>
        <p:spPr>
          <a:xfrm>
            <a:off x="4074116" y="1981200"/>
            <a:ext cx="6471746" cy="1077218"/>
          </a:xfrm>
          <a:prstGeom prst="rect">
            <a:avLst/>
          </a:prstGeom>
          <a:solidFill>
            <a:srgbClr val="ED7D31">
              <a:lumMod val="20000"/>
              <a:lumOff val="80000"/>
            </a:srgbClr>
          </a:solidFill>
          <a:ln>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sng"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Prepare a  short lecture within 50 words on the topic below.</a:t>
            </a:r>
          </a:p>
        </p:txBody>
      </p:sp>
      <p:sp>
        <p:nvSpPr>
          <p:cNvPr id="5" name="Rectangle 4"/>
          <p:cNvSpPr/>
          <p:nvPr/>
        </p:nvSpPr>
        <p:spPr>
          <a:xfrm>
            <a:off x="4297548" y="3962400"/>
            <a:ext cx="6248314" cy="1077218"/>
          </a:xfrm>
          <a:prstGeom prst="rect">
            <a:avLst/>
          </a:prstGeom>
          <a:solidFill>
            <a:schemeClr val="accent4">
              <a:lumMod val="20000"/>
              <a:lumOff val="80000"/>
            </a:schemeClr>
          </a:solidFill>
          <a:ln>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Topic :  Polluting the land means polluting the</a:t>
            </a:r>
            <a:r>
              <a:rPr kumimoji="0" lang="en-US" sz="3200" b="1" i="0" u="sng" strike="noStrike" kern="0" normalizeH="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a:t>
            </a:r>
            <a:r>
              <a:rPr kumimoji="0" lang="en-US" sz="3200" b="1" i="0" u="sng" strike="noStrike" kern="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29559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05740" y="258305"/>
            <a:ext cx="11734800" cy="6292645"/>
          </a:xfrm>
          <a:prstGeom prst="rect">
            <a:avLst/>
          </a:prstGeom>
          <a:ln>
            <a:noFill/>
          </a:ln>
        </p:spPr>
      </p:pic>
      <p:sp>
        <p:nvSpPr>
          <p:cNvPr id="6" name="Rectangle 5"/>
          <p:cNvSpPr/>
          <p:nvPr/>
        </p:nvSpPr>
        <p:spPr>
          <a:xfrm>
            <a:off x="3276600" y="408430"/>
            <a:ext cx="8382000" cy="523220"/>
          </a:xfrm>
          <a:prstGeom prst="rect">
            <a:avLst/>
          </a:prstGeom>
          <a:solidFill>
            <a:schemeClr val="accent4">
              <a:lumMod val="20000"/>
              <a:lumOff val="80000"/>
            </a:schemeClr>
          </a:solidFill>
          <a:ln>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sng" strike="noStrike" kern="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Topic :  Polluting the land means polluting the</a:t>
            </a:r>
            <a:r>
              <a:rPr kumimoji="0" lang="en-US" sz="2800" b="1" i="0" u="sng" strike="noStrike" kern="0" normalizeH="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a:t>
            </a:r>
            <a:r>
              <a:rPr kumimoji="0" lang="en-US" sz="2800" b="1" i="0" u="sng" strike="noStrike" kern="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water.</a:t>
            </a:r>
          </a:p>
        </p:txBody>
      </p:sp>
      <p:sp>
        <p:nvSpPr>
          <p:cNvPr id="7" name="Rectangle 6"/>
          <p:cNvSpPr/>
          <p:nvPr/>
        </p:nvSpPr>
        <p:spPr>
          <a:xfrm>
            <a:off x="2147490" y="1081775"/>
            <a:ext cx="9657736" cy="5509200"/>
          </a:xfrm>
          <a:prstGeom prst="rect">
            <a:avLst/>
          </a:prstGeom>
          <a:solidFill>
            <a:schemeClr val="accent4">
              <a:lumMod val="40000"/>
              <a:lumOff val="60000"/>
            </a:schemeClr>
          </a:solidFill>
          <a:ln w="28575">
            <a:solidFill>
              <a:schemeClr val="tx1"/>
            </a:solidFill>
          </a:ln>
        </p:spPr>
        <p:txBody>
          <a:bodyPr wrap="square">
            <a:spAutoFit/>
          </a:bodyPr>
          <a:lstStyle/>
          <a:p>
            <a:pPr lvl="0" algn="just"/>
            <a:r>
              <a:rPr lang="en-GB" sz="3200" dirty="0" smtClean="0">
                <a:solidFill>
                  <a:prstClr val="black"/>
                </a:solidFill>
                <a:latin typeface="Times New Roman" panose="02020603050405020304" pitchFamily="18" charset="0"/>
                <a:cs typeface="Times New Roman" panose="02020603050405020304" pitchFamily="18" charset="0"/>
              </a:rPr>
              <a:t>It is  very important to know about the dangers of pollutions around us. We know that air, water and  soil are the most important elements of our environments. The elements are interrelated to each other. We cannot think of water without soil. When the soil of a particular place is polluted ultimately the nearby water gets polluted.  We see soil getting polluted in various ways. Industrial waste, polythene bags untreated rubbish, ill drainage system, over use of pesticides and fertilizer often cause soil pollution. As the soil holds water, harmful poisonous mix with water </a:t>
            </a:r>
            <a:r>
              <a:rPr lang="en-GB" sz="3200" smtClean="0">
                <a:solidFill>
                  <a:prstClr val="black"/>
                </a:solidFill>
                <a:latin typeface="Times New Roman" panose="02020603050405020304" pitchFamily="18" charset="0"/>
                <a:cs typeface="Times New Roman" panose="02020603050405020304" pitchFamily="18" charset="0"/>
              </a:rPr>
              <a:t>and pollute </a:t>
            </a:r>
            <a:r>
              <a:rPr lang="en-GB" sz="3200" dirty="0" smtClean="0">
                <a:solidFill>
                  <a:prstClr val="black"/>
                </a:solidFill>
                <a:latin typeface="Times New Roman" panose="02020603050405020304" pitchFamily="18" charset="0"/>
                <a:cs typeface="Times New Roman" panose="02020603050405020304" pitchFamily="18" charset="0"/>
              </a:rPr>
              <a:t>it.</a:t>
            </a:r>
            <a:endParaRPr lang="en-GB" sz="3200" dirty="0">
              <a:solidFill>
                <a:prstClr val="black"/>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762000" y="1219200"/>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Callout 7"/>
          <p:cNvSpPr/>
          <p:nvPr/>
        </p:nvSpPr>
        <p:spPr>
          <a:xfrm>
            <a:off x="6073140" y="3404628"/>
            <a:ext cx="45719" cy="487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Oval Callout 4"/>
          <p:cNvSpPr/>
          <p:nvPr/>
        </p:nvSpPr>
        <p:spPr>
          <a:xfrm>
            <a:off x="322927" y="408430"/>
            <a:ext cx="1707376" cy="1165486"/>
          </a:xfrm>
          <a:prstGeom prst="wedgeEllipseCallout">
            <a:avLst>
              <a:gd name="adj1" fmla="val 60156"/>
              <a:gd name="adj2" fmla="val 19598"/>
            </a:avLst>
          </a:prstGeom>
          <a:solidFill>
            <a:srgbClr val="92D050"/>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Times New Roman" panose="02020603050405020304" pitchFamily="18" charset="0"/>
                <a:cs typeface="Times New Roman" panose="02020603050405020304" pitchFamily="18" charset="0"/>
              </a:rPr>
              <a:t>Match your Answer</a:t>
            </a:r>
            <a:endParaRPr lang="en-GB"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1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graphicFrame>
        <p:nvGraphicFramePr>
          <p:cNvPr id="3" name="Table 2"/>
          <p:cNvGraphicFramePr>
            <a:graphicFrameLocks noGrp="1"/>
          </p:cNvGraphicFramePr>
          <p:nvPr>
            <p:extLst>
              <p:ext uri="{D42A27DB-BD31-4B8C-83A1-F6EECF244321}">
                <p14:modId xmlns:p14="http://schemas.microsoft.com/office/powerpoint/2010/main" val="2050196297"/>
              </p:ext>
            </p:extLst>
          </p:nvPr>
        </p:nvGraphicFramePr>
        <p:xfrm>
          <a:off x="1600200" y="1066800"/>
          <a:ext cx="10439400" cy="5340706"/>
        </p:xfrm>
        <a:graphic>
          <a:graphicData uri="http://schemas.openxmlformats.org/drawingml/2006/table">
            <a:tbl>
              <a:tblPr firstRow="1" bandRow="1">
                <a:tableStyleId>{7DF18680-E054-41AD-8BC1-D1AEF772440D}</a:tableStyleId>
              </a:tblPr>
              <a:tblGrid>
                <a:gridCol w="1459649">
                  <a:extLst>
                    <a:ext uri="{9D8B030D-6E8A-4147-A177-3AD203B41FA5}">
                      <a16:colId xmlns:a16="http://schemas.microsoft.com/office/drawing/2014/main" val="20000"/>
                    </a:ext>
                  </a:extLst>
                </a:gridCol>
                <a:gridCol w="4245129">
                  <a:extLst>
                    <a:ext uri="{9D8B030D-6E8A-4147-A177-3AD203B41FA5}">
                      <a16:colId xmlns:a16="http://schemas.microsoft.com/office/drawing/2014/main" val="20001"/>
                    </a:ext>
                  </a:extLst>
                </a:gridCol>
                <a:gridCol w="4734622">
                  <a:extLst>
                    <a:ext uri="{9D8B030D-6E8A-4147-A177-3AD203B41FA5}">
                      <a16:colId xmlns:a16="http://schemas.microsoft.com/office/drawing/2014/main" val="20002"/>
                    </a:ext>
                  </a:extLst>
                </a:gridCol>
              </a:tblGrid>
              <a:tr h="353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Pollution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6710366"/>
                  </a:ext>
                </a:extLst>
              </a:tr>
              <a:tr h="2441753">
                <a:tc>
                  <a:txBody>
                    <a:bodyPr/>
                    <a:lstStyle/>
                    <a:p>
                      <a:r>
                        <a:rPr lang="en-US" sz="2400" dirty="0" smtClean="0">
                          <a:solidFill>
                            <a:schemeClr val="tx1"/>
                          </a:solidFill>
                          <a:latin typeface="Times New Roman" panose="02020603050405020304" pitchFamily="18" charset="0"/>
                          <a:cs typeface="Times New Roman" panose="02020603050405020304" pitchFamily="18" charset="0"/>
                        </a:rPr>
                        <a:t>Air pollution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indent="-4572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Toxic smoke from……..</a:t>
                      </a:r>
                    </a:p>
                    <a:p>
                      <a:pPr marL="0" indent="0">
                        <a:buFont typeface="Arial" panose="020B0604020202020204" pitchFamily="34" charset="0"/>
                        <a:buNone/>
                      </a:pPr>
                      <a:r>
                        <a:rPr lang="en-GB" sz="2400" dirty="0" smtClean="0">
                          <a:solidFill>
                            <a:schemeClr val="tx1"/>
                          </a:solidFill>
                          <a:latin typeface="Times New Roman" panose="02020603050405020304" pitchFamily="18" charset="0"/>
                          <a:cs typeface="Times New Roman" panose="02020603050405020304" pitchFamily="18" charset="0"/>
                        </a:rPr>
                        <a:t>       Plant.</a:t>
                      </a:r>
                    </a:p>
                    <a:p>
                      <a:pPr marL="342900" indent="-342900">
                        <a:buFont typeface="Arial" panose="020B0604020202020204" pitchFamily="34" charset="0"/>
                        <a:buChar char="•"/>
                      </a:pPr>
                      <a:r>
                        <a:rPr lang="en-GB" sz="2400" baseline="0" dirty="0" smtClean="0">
                          <a:solidFill>
                            <a:schemeClr val="tx1"/>
                          </a:solidFill>
                          <a:latin typeface="Times New Roman" panose="02020603050405020304" pitchFamily="18" charset="0"/>
                          <a:cs typeface="Times New Roman" panose="02020603050405020304" pitchFamily="18" charset="0"/>
                        </a:rPr>
                        <a:t>  Vehicles which are old and </a:t>
                      </a:r>
                    </a:p>
                    <a:p>
                      <a:pPr marL="0" indent="0">
                        <a:buFont typeface="Arial" panose="020B0604020202020204" pitchFamily="34" charset="0"/>
                        <a:buNone/>
                      </a:pPr>
                      <a:r>
                        <a:rPr lang="en-GB" sz="2400" baseline="0" dirty="0" smtClean="0">
                          <a:solidFill>
                            <a:schemeClr val="tx1"/>
                          </a:solidFill>
                          <a:latin typeface="Times New Roman" panose="02020603050405020304" pitchFamily="18" charset="0"/>
                          <a:cs typeface="Times New Roman" panose="02020603050405020304" pitchFamily="18" charset="0"/>
                        </a:rPr>
                        <a:t>        poorly……………    .</a:t>
                      </a:r>
                      <a:endParaRPr lang="en-GB"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400" dirty="0" smtClean="0">
                          <a:solidFill>
                            <a:schemeClr val="tx1"/>
                          </a:solidFill>
                          <a:latin typeface="Times New Roman" panose="02020603050405020304" pitchFamily="18" charset="0"/>
                          <a:cs typeface="Times New Roman" panose="02020603050405020304" pitchFamily="18" charset="0"/>
                        </a:rPr>
                        <a:t>Smoke from the………..fields.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Don't drive motorcars  which are older than…………years. </a:t>
                      </a:r>
                    </a:p>
                    <a:p>
                      <a:pPr marL="342900" indent="-342900">
                        <a:buFont typeface="Arial" panose="020B0604020202020204" pitchFamily="34" charset="0"/>
                        <a:buChar char="•"/>
                      </a:pPr>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Use car lubricants of good quality to keep the  ……….  level minimum.</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Use CNG or LP gas as car………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61177720"/>
                  </a:ext>
                </a:extLst>
              </a:tr>
              <a:tr h="2441753">
                <a:tc>
                  <a:txBody>
                    <a:bodyPr/>
                    <a:lstStyle/>
                    <a:p>
                      <a:r>
                        <a:rPr lang="en-US" sz="2400" dirty="0" smtClean="0">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Soil pollution</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Industrial</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wastes</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not ……. ……..properly.</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………….,,,,shopping bags.</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agricultural pesticides and……..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compost for …………purpose .</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paper, plastics and other</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materials .</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Plant</a:t>
                      </a:r>
                      <a:r>
                        <a:rPr lang="en-US" sz="2400" baseline="0" dirty="0" smtClean="0">
                          <a:latin typeface="Times New Roman" panose="02020603050405020304" pitchFamily="18" charset="0"/>
                          <a:cs typeface="Times New Roman" panose="02020603050405020304" pitchFamily="18" charset="0"/>
                        </a:rPr>
                        <a:t> more trees to help prevent loss of fertility in the……..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p:cNvSpPr/>
          <p:nvPr/>
        </p:nvSpPr>
        <p:spPr>
          <a:xfrm>
            <a:off x="723900" y="93028"/>
            <a:ext cx="11277600" cy="954107"/>
          </a:xfrm>
          <a:prstGeom prst="rect">
            <a:avLst/>
          </a:prstGeom>
          <a:solidFill>
            <a:schemeClr val="bg1"/>
          </a:solidFill>
          <a:ln>
            <a:solidFill>
              <a:srgbClr val="FF0000"/>
            </a:solidFill>
          </a:ln>
        </p:spPr>
        <p:txBody>
          <a:bodyPr wrap="square">
            <a:spAutoFit/>
          </a:bodyPr>
          <a:lstStyle/>
          <a:p>
            <a:pPr lvl="0"/>
            <a:r>
              <a:rPr lang="en-US" sz="2800" dirty="0" smtClean="0">
                <a:solidFill>
                  <a:prstClr val="black"/>
                </a:solidFill>
                <a:latin typeface="Times New Roman" panose="02020603050405020304" pitchFamily="18" charset="0"/>
                <a:cs typeface="Times New Roman" panose="02020603050405020304" pitchFamily="18" charset="0"/>
              </a:rPr>
              <a:t> From your of the above text complete each </a:t>
            </a:r>
            <a:r>
              <a:rPr lang="en-US" sz="2800" dirty="0">
                <a:solidFill>
                  <a:prstClr val="black"/>
                </a:solidFill>
                <a:latin typeface="Times New Roman" panose="02020603050405020304" pitchFamily="18" charset="0"/>
                <a:cs typeface="Times New Roman" panose="02020603050405020304" pitchFamily="18" charset="0"/>
              </a:rPr>
              <a:t>blank space in the table with no more than two </a:t>
            </a:r>
            <a:r>
              <a:rPr lang="en-US" sz="2800" dirty="0" smtClean="0">
                <a:solidFill>
                  <a:prstClr val="black"/>
                </a:solidFill>
                <a:latin typeface="Times New Roman" panose="02020603050405020304" pitchFamily="18" charset="0"/>
                <a:cs typeface="Times New Roman" panose="02020603050405020304" pitchFamily="18" charset="0"/>
              </a:rPr>
              <a:t>words </a:t>
            </a:r>
            <a:r>
              <a:rPr lang="en-US" sz="2800" smtClean="0">
                <a:solidFill>
                  <a:prstClr val="black"/>
                </a:solidFill>
                <a:latin typeface="Times New Roman" panose="02020603050405020304" pitchFamily="18" charset="0"/>
                <a:cs typeface="Times New Roman" panose="02020603050405020304" pitchFamily="18" charset="0"/>
              </a:rPr>
              <a:t>or numbers,</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1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graphicFrame>
        <p:nvGraphicFramePr>
          <p:cNvPr id="3" name="Table 2"/>
          <p:cNvGraphicFramePr>
            <a:graphicFrameLocks noGrp="1"/>
          </p:cNvGraphicFramePr>
          <p:nvPr>
            <p:extLst>
              <p:ext uri="{D42A27DB-BD31-4B8C-83A1-F6EECF244321}">
                <p14:modId xmlns:p14="http://schemas.microsoft.com/office/powerpoint/2010/main" val="1623675888"/>
              </p:ext>
            </p:extLst>
          </p:nvPr>
        </p:nvGraphicFramePr>
        <p:xfrm>
          <a:off x="2190750" y="698930"/>
          <a:ext cx="9486900" cy="5760720"/>
        </p:xfrm>
        <a:graphic>
          <a:graphicData uri="http://schemas.openxmlformats.org/drawingml/2006/table">
            <a:tbl>
              <a:tblPr firstRow="1" bandRow="1">
                <a:tableStyleId>{7DF18680-E054-41AD-8BC1-D1AEF772440D}</a:tableStyleId>
              </a:tblPr>
              <a:tblGrid>
                <a:gridCol w="1326470">
                  <a:extLst>
                    <a:ext uri="{9D8B030D-6E8A-4147-A177-3AD203B41FA5}">
                      <a16:colId xmlns:a16="http://schemas.microsoft.com/office/drawing/2014/main" val="20000"/>
                    </a:ext>
                  </a:extLst>
                </a:gridCol>
                <a:gridCol w="3857799">
                  <a:extLst>
                    <a:ext uri="{9D8B030D-6E8A-4147-A177-3AD203B41FA5}">
                      <a16:colId xmlns:a16="http://schemas.microsoft.com/office/drawing/2014/main" val="20001"/>
                    </a:ext>
                  </a:extLst>
                </a:gridCol>
                <a:gridCol w="4302631">
                  <a:extLst>
                    <a:ext uri="{9D8B030D-6E8A-4147-A177-3AD203B41FA5}">
                      <a16:colId xmlns:a16="http://schemas.microsoft.com/office/drawing/2014/main" val="20002"/>
                    </a:ext>
                  </a:extLst>
                </a:gridCol>
              </a:tblGrid>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Pollution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6710366"/>
                  </a:ext>
                </a:extLst>
              </a:tr>
              <a:tr h="2441753">
                <a:tc>
                  <a:txBody>
                    <a:bodyPr/>
                    <a:lstStyle/>
                    <a:p>
                      <a:r>
                        <a:rPr lang="en-US" sz="2400" dirty="0" smtClean="0">
                          <a:solidFill>
                            <a:schemeClr val="tx1"/>
                          </a:solidFill>
                          <a:latin typeface="Times New Roman" panose="02020603050405020304" pitchFamily="18" charset="0"/>
                          <a:cs typeface="Times New Roman" panose="02020603050405020304" pitchFamily="18" charset="0"/>
                        </a:rPr>
                        <a:t>Air pollution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indent="-4572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Toxic smoke from------------------------</a:t>
                      </a:r>
                      <a:r>
                        <a:rPr lang="en-GB" sz="2400" dirty="0" smtClean="0">
                          <a:solidFill>
                            <a:schemeClr val="tx1"/>
                          </a:solidFill>
                          <a:latin typeface="Times New Roman" panose="02020603050405020304" pitchFamily="18" charset="0"/>
                          <a:cs typeface="Times New Roman" panose="02020603050405020304" pitchFamily="18" charset="0"/>
                        </a:rPr>
                        <a:t>Plant.</a:t>
                      </a:r>
                    </a:p>
                    <a:p>
                      <a:pPr marL="342900" indent="-342900">
                        <a:buFont typeface="Arial" panose="020B0604020202020204" pitchFamily="34" charset="0"/>
                        <a:buChar char="•"/>
                      </a:pPr>
                      <a:r>
                        <a:rPr lang="en-GB" sz="2400" baseline="0" dirty="0" smtClean="0">
                          <a:solidFill>
                            <a:schemeClr val="tx1"/>
                          </a:solidFill>
                          <a:latin typeface="Times New Roman" panose="02020603050405020304" pitchFamily="18" charset="0"/>
                          <a:cs typeface="Times New Roman" panose="02020603050405020304" pitchFamily="18" charset="0"/>
                        </a:rPr>
                        <a:t>  Vehicles which are old and poorly……………    </a:t>
                      </a:r>
                      <a:endParaRPr lang="en-GB"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400" dirty="0" smtClean="0">
                          <a:solidFill>
                            <a:schemeClr val="tx1"/>
                          </a:solidFill>
                          <a:latin typeface="Times New Roman" panose="02020603050405020304" pitchFamily="18" charset="0"/>
                          <a:cs typeface="Times New Roman" panose="02020603050405020304" pitchFamily="18" charset="0"/>
                        </a:rPr>
                        <a:t>Smoke from the………..fields.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Don't drive motor cars  which are older than…………years. </a:t>
                      </a:r>
                    </a:p>
                    <a:p>
                      <a:pPr marL="342900" indent="-342900">
                        <a:buFont typeface="Arial" panose="020B0604020202020204" pitchFamily="34" charset="0"/>
                        <a:buChar char="•"/>
                      </a:pPr>
                      <a:r>
                        <a:rPr kumimoji="0" lang="en-GB"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Use car lubricants of good quality to keep the  ……….  level minimum.</a:t>
                      </a:r>
                    </a:p>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Use CNG or LP gas as car………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61177720"/>
                  </a:ext>
                </a:extLst>
              </a:tr>
              <a:tr h="2441753">
                <a:tc>
                  <a:txBody>
                    <a:bodyPr/>
                    <a:lstStyle/>
                    <a:p>
                      <a:r>
                        <a:rPr lang="en-US" sz="2400" dirty="0" smtClean="0">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Soil pollution</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Industrial</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wastes</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not ……. ………………properly.</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………….,,,,……shopping bags.</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agricultural pesticides and……..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Use of compost for</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purpose .</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paper, plastics and other</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materials .</a:t>
                      </a:r>
                    </a:p>
                    <a:p>
                      <a:pPr marL="285750" indent="-28575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Plant</a:t>
                      </a:r>
                      <a:r>
                        <a:rPr lang="en-US" sz="2400" baseline="0" dirty="0" smtClean="0">
                          <a:latin typeface="Times New Roman" panose="02020603050405020304" pitchFamily="18" charset="0"/>
                          <a:cs typeface="Times New Roman" panose="02020603050405020304" pitchFamily="18" charset="0"/>
                        </a:rPr>
                        <a:t> more trees to help prevent loss of fertility in the……..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4633452" y="105747"/>
            <a:ext cx="5217703" cy="461665"/>
          </a:xfrm>
          <a:prstGeom prst="rect">
            <a:avLst/>
          </a:prstGeom>
          <a:solidFill>
            <a:schemeClr val="bg1"/>
          </a:solidFill>
          <a:ln>
            <a:solidFill>
              <a:srgbClr val="FF0000"/>
            </a:solidFill>
          </a:ln>
        </p:spPr>
        <p:txBody>
          <a:bodyPr wrap="square">
            <a:spAutoFit/>
          </a:bodyPr>
          <a:lstStyle/>
          <a:p>
            <a:pPr lvl="0"/>
            <a:r>
              <a:rPr lang="en-US" sz="2400" b="1" dirty="0" smtClean="0">
                <a:solidFill>
                  <a:srgbClr val="FF0000"/>
                </a:solidFill>
                <a:latin typeface="Times New Roman" panose="02020603050405020304" pitchFamily="18" charset="0"/>
                <a:cs typeface="Times New Roman" panose="02020603050405020304" pitchFamily="18" charset="0"/>
              </a:rPr>
              <a:t>     Now match </a:t>
            </a:r>
            <a:r>
              <a:rPr lang="en-US" sz="2400" b="1" dirty="0">
                <a:solidFill>
                  <a:srgbClr val="FF0000"/>
                </a:solidFill>
                <a:latin typeface="Times New Roman" panose="02020603050405020304" pitchFamily="18" charset="0"/>
                <a:cs typeface="Times New Roman" panose="02020603050405020304" pitchFamily="18" charset="0"/>
              </a:rPr>
              <a:t>with your partner</a:t>
            </a:r>
          </a:p>
        </p:txBody>
      </p:sp>
      <p:sp>
        <p:nvSpPr>
          <p:cNvPr id="5" name="TextBox 4"/>
          <p:cNvSpPr txBox="1"/>
          <p:nvPr/>
        </p:nvSpPr>
        <p:spPr>
          <a:xfrm>
            <a:off x="3848100" y="1411043"/>
            <a:ext cx="1752600"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industrial</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34000" y="2239246"/>
            <a:ext cx="16002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serviced</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20829" y="2951359"/>
            <a:ext cx="913171"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brick</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362154" y="1512774"/>
            <a:ext cx="1219200"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twenty</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871127" y="2325207"/>
            <a:ext cx="1511095"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emission</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237589" y="3317680"/>
            <a:ext cx="984148"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fuels</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77904" y="4124065"/>
            <a:ext cx="1511095"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disposed</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76392" y="4836178"/>
            <a:ext cx="1602043"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polythene</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646480" y="5936430"/>
            <a:ext cx="1602043" cy="523220"/>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fertilizer</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791911" y="4124065"/>
            <a:ext cx="1909916" cy="461665"/>
          </a:xfrm>
          <a:prstGeom prst="rect">
            <a:avLst/>
          </a:prstGeom>
          <a:noFill/>
        </p:spPr>
        <p:txBody>
          <a:bodyPr wrap="squar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agricultural</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782233" y="4568336"/>
            <a:ext cx="1909916" cy="461665"/>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R</a:t>
            </a:r>
            <a:r>
              <a:rPr lang="en-US" sz="2400" dirty="0" smtClean="0">
                <a:solidFill>
                  <a:srgbClr val="C00000"/>
                </a:solidFill>
                <a:latin typeface="Times New Roman" panose="02020603050405020304" pitchFamily="18" charset="0"/>
                <a:cs typeface="Times New Roman" panose="02020603050405020304" pitchFamily="18" charset="0"/>
              </a:rPr>
              <a:t>ecycling</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283985" y="5967207"/>
            <a:ext cx="1909916" cy="461665"/>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t</a:t>
            </a:r>
            <a:r>
              <a:rPr lang="en-US" sz="2400" dirty="0" smtClean="0">
                <a:solidFill>
                  <a:srgbClr val="C00000"/>
                </a:solidFill>
                <a:latin typeface="Times New Roman" panose="02020603050405020304" pitchFamily="18" charset="0"/>
                <a:cs typeface="Times New Roman" panose="02020603050405020304" pitchFamily="18" charset="0"/>
              </a:rPr>
              <a:t>op</a:t>
            </a:r>
            <a:r>
              <a:rPr lang="en-US" sz="2400" dirty="0" smtClean="0">
                <a:solidFill>
                  <a:srgbClr val="00B0F0"/>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soil</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5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189582" y="228600"/>
            <a:ext cx="11734800" cy="6292645"/>
          </a:xfrm>
          <a:prstGeom prst="rect">
            <a:avLst/>
          </a:prstGeom>
          <a:ln>
            <a:noFill/>
          </a:ln>
        </p:spPr>
      </p:pic>
      <p:sp>
        <p:nvSpPr>
          <p:cNvPr id="4" name="TextBox 2"/>
          <p:cNvSpPr txBox="1"/>
          <p:nvPr/>
        </p:nvSpPr>
        <p:spPr>
          <a:xfrm>
            <a:off x="2542103" y="404920"/>
            <a:ext cx="8610600" cy="646331"/>
          </a:xfrm>
          <a:prstGeom prst="rect">
            <a:avLst/>
          </a:prstGeom>
          <a:solidFill>
            <a:schemeClr val="accent4">
              <a:lumMod val="60000"/>
              <a:lumOff val="4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Choose the best answer from the alternatives</a:t>
            </a:r>
          </a:p>
        </p:txBody>
      </p:sp>
      <p:sp>
        <p:nvSpPr>
          <p:cNvPr id="5" name="TextBox 3"/>
          <p:cNvSpPr txBox="1"/>
          <p:nvPr/>
        </p:nvSpPr>
        <p:spPr>
          <a:xfrm>
            <a:off x="2730913" y="1621933"/>
            <a:ext cx="86106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Q : a) Increased sediment from soil causes………..</a:t>
            </a:r>
          </a:p>
        </p:txBody>
      </p:sp>
      <p:sp>
        <p:nvSpPr>
          <p:cNvPr id="6" name="TextBox 4"/>
          <p:cNvSpPr txBox="1"/>
          <p:nvPr/>
        </p:nvSpPr>
        <p:spPr>
          <a:xfrm>
            <a:off x="3339281" y="2381022"/>
            <a:ext cx="12192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 :</a:t>
            </a:r>
          </a:p>
        </p:txBody>
      </p:sp>
      <p:sp>
        <p:nvSpPr>
          <p:cNvPr id="7" name="TextBox 5"/>
          <p:cNvSpPr txBox="1"/>
          <p:nvPr/>
        </p:nvSpPr>
        <p:spPr>
          <a:xfrm>
            <a:off x="3381226" y="2377926"/>
            <a:ext cx="12192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 :</a:t>
            </a:r>
          </a:p>
        </p:txBody>
      </p:sp>
      <p:sp>
        <p:nvSpPr>
          <p:cNvPr id="8" name="TextBox 6"/>
          <p:cNvSpPr txBox="1"/>
          <p:nvPr/>
        </p:nvSpPr>
        <p:spPr>
          <a:xfrm>
            <a:off x="4746980" y="2327931"/>
            <a:ext cx="25527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air pollution</a:t>
            </a:r>
          </a:p>
        </p:txBody>
      </p:sp>
      <p:sp>
        <p:nvSpPr>
          <p:cNvPr id="9" name="TextBox 7"/>
          <p:cNvSpPr txBox="1"/>
          <p:nvPr/>
        </p:nvSpPr>
        <p:spPr>
          <a:xfrm>
            <a:off x="7762728" y="2324309"/>
            <a:ext cx="31623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 water pollution</a:t>
            </a:r>
          </a:p>
        </p:txBody>
      </p:sp>
      <p:sp>
        <p:nvSpPr>
          <p:cNvPr id="10" name="TextBox 8"/>
          <p:cNvSpPr txBox="1"/>
          <p:nvPr/>
        </p:nvSpPr>
        <p:spPr>
          <a:xfrm>
            <a:off x="4204981" y="3112290"/>
            <a:ext cx="30480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iii. soil pollution</a:t>
            </a:r>
          </a:p>
        </p:txBody>
      </p:sp>
      <p:sp>
        <p:nvSpPr>
          <p:cNvPr id="11" name="TextBox 9"/>
          <p:cNvSpPr txBox="1"/>
          <p:nvPr/>
        </p:nvSpPr>
        <p:spPr>
          <a:xfrm>
            <a:off x="7551485" y="3140655"/>
            <a:ext cx="43434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iv. environment pollution</a:t>
            </a:r>
          </a:p>
        </p:txBody>
      </p:sp>
      <p:sp>
        <p:nvSpPr>
          <p:cNvPr id="12" name="TextBox 12"/>
          <p:cNvSpPr txBox="1"/>
          <p:nvPr/>
        </p:nvSpPr>
        <p:spPr>
          <a:xfrm>
            <a:off x="7720784" y="2341518"/>
            <a:ext cx="31623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 water pollution</a:t>
            </a:r>
          </a:p>
        </p:txBody>
      </p:sp>
      <p:sp>
        <p:nvSpPr>
          <p:cNvPr id="13" name="TextBox 13"/>
          <p:cNvSpPr txBox="1"/>
          <p:nvPr/>
        </p:nvSpPr>
        <p:spPr>
          <a:xfrm>
            <a:off x="2861191" y="4140129"/>
            <a:ext cx="872982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  Q : b) We……….industrial wastes in water bodies.</a:t>
            </a:r>
          </a:p>
        </p:txBody>
      </p:sp>
      <p:sp>
        <p:nvSpPr>
          <p:cNvPr id="14" name="TextBox 14"/>
          <p:cNvSpPr txBox="1"/>
          <p:nvPr/>
        </p:nvSpPr>
        <p:spPr>
          <a:xfrm>
            <a:off x="2874178" y="4907194"/>
            <a:ext cx="1030544"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a:t>
            </a:r>
          </a:p>
        </p:txBody>
      </p:sp>
      <p:sp>
        <p:nvSpPr>
          <p:cNvPr id="15" name="TextBox 15"/>
          <p:cNvSpPr txBox="1"/>
          <p:nvPr/>
        </p:nvSpPr>
        <p:spPr>
          <a:xfrm>
            <a:off x="2863036" y="4921941"/>
            <a:ext cx="1030544"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a:t>
            </a:r>
          </a:p>
        </p:txBody>
      </p:sp>
      <p:sp>
        <p:nvSpPr>
          <p:cNvPr id="16" name="TextBox 16"/>
          <p:cNvSpPr txBox="1"/>
          <p:nvPr/>
        </p:nvSpPr>
        <p:spPr>
          <a:xfrm>
            <a:off x="4235863" y="4932783"/>
            <a:ext cx="280035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must dispose</a:t>
            </a:r>
          </a:p>
        </p:txBody>
      </p:sp>
      <p:sp>
        <p:nvSpPr>
          <p:cNvPr id="17" name="TextBox 17"/>
          <p:cNvSpPr txBox="1"/>
          <p:nvPr/>
        </p:nvSpPr>
        <p:spPr>
          <a:xfrm>
            <a:off x="2873325" y="5689006"/>
            <a:ext cx="3974078"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iii. should not dispose</a:t>
            </a:r>
          </a:p>
        </p:txBody>
      </p:sp>
      <p:sp>
        <p:nvSpPr>
          <p:cNvPr id="18" name="TextBox 18"/>
          <p:cNvSpPr txBox="1"/>
          <p:nvPr/>
        </p:nvSpPr>
        <p:spPr>
          <a:xfrm>
            <a:off x="7568236" y="4842505"/>
            <a:ext cx="3787261"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 should accumulate</a:t>
            </a:r>
          </a:p>
        </p:txBody>
      </p:sp>
      <p:sp>
        <p:nvSpPr>
          <p:cNvPr id="19" name="TextBox 19"/>
          <p:cNvSpPr txBox="1"/>
          <p:nvPr/>
        </p:nvSpPr>
        <p:spPr>
          <a:xfrm>
            <a:off x="7252981" y="5607768"/>
            <a:ext cx="29718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iv. should throw</a:t>
            </a:r>
          </a:p>
        </p:txBody>
      </p:sp>
      <p:sp>
        <p:nvSpPr>
          <p:cNvPr id="20" name="TextBox 20"/>
          <p:cNvSpPr txBox="1"/>
          <p:nvPr/>
        </p:nvSpPr>
        <p:spPr>
          <a:xfrm>
            <a:off x="2861191" y="5689006"/>
            <a:ext cx="3974078"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iii. should not dispose</a:t>
            </a:r>
          </a:p>
        </p:txBody>
      </p:sp>
    </p:spTree>
    <p:extLst>
      <p:ext uri="{BB962C8B-B14F-4D97-AF65-F5344CB8AC3E}">
        <p14:creationId xmlns:p14="http://schemas.microsoft.com/office/powerpoint/2010/main" val="21004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3" presetID="2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6" presetID="2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61645" y="338086"/>
            <a:ext cx="11734800" cy="6292645"/>
          </a:xfrm>
          <a:prstGeom prst="rect">
            <a:avLst/>
          </a:prstGeom>
          <a:ln>
            <a:noFill/>
          </a:ln>
        </p:spPr>
      </p:pic>
      <p:sp>
        <p:nvSpPr>
          <p:cNvPr id="3" name="TextBox 1"/>
          <p:cNvSpPr txBox="1"/>
          <p:nvPr/>
        </p:nvSpPr>
        <p:spPr>
          <a:xfrm>
            <a:off x="2386911" y="338086"/>
            <a:ext cx="9601199" cy="954107"/>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Q : C) The  ……. people are the worst  victims of various pollutions.</a:t>
            </a:r>
          </a:p>
        </p:txBody>
      </p:sp>
      <p:sp>
        <p:nvSpPr>
          <p:cNvPr id="4" name="TextBox 2"/>
          <p:cNvSpPr txBox="1"/>
          <p:nvPr/>
        </p:nvSpPr>
        <p:spPr>
          <a:xfrm>
            <a:off x="4367836" y="1454047"/>
            <a:ext cx="11430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 :</a:t>
            </a:r>
          </a:p>
        </p:txBody>
      </p:sp>
      <p:sp>
        <p:nvSpPr>
          <p:cNvPr id="5" name="TextBox 3"/>
          <p:cNvSpPr txBox="1"/>
          <p:nvPr/>
        </p:nvSpPr>
        <p:spPr>
          <a:xfrm>
            <a:off x="4372571" y="1442910"/>
            <a:ext cx="114300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 :</a:t>
            </a:r>
          </a:p>
        </p:txBody>
      </p:sp>
      <p:sp>
        <p:nvSpPr>
          <p:cNvPr id="6" name="TextBox 4"/>
          <p:cNvSpPr txBox="1"/>
          <p:nvPr/>
        </p:nvSpPr>
        <p:spPr>
          <a:xfrm>
            <a:off x="6730265" y="1330614"/>
            <a:ext cx="1297858"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rural</a:t>
            </a:r>
          </a:p>
        </p:txBody>
      </p:sp>
      <p:sp>
        <p:nvSpPr>
          <p:cNvPr id="7" name="TextBox 5"/>
          <p:cNvSpPr txBox="1"/>
          <p:nvPr/>
        </p:nvSpPr>
        <p:spPr>
          <a:xfrm>
            <a:off x="9706571" y="1374205"/>
            <a:ext cx="167640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 urban</a:t>
            </a:r>
          </a:p>
        </p:txBody>
      </p:sp>
      <p:sp>
        <p:nvSpPr>
          <p:cNvPr id="8" name="TextBox 6"/>
          <p:cNvSpPr txBox="1"/>
          <p:nvPr/>
        </p:nvSpPr>
        <p:spPr>
          <a:xfrm>
            <a:off x="5950444" y="1898067"/>
            <a:ext cx="285750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iii. unconscious</a:t>
            </a:r>
          </a:p>
        </p:txBody>
      </p:sp>
      <p:sp>
        <p:nvSpPr>
          <p:cNvPr id="9" name="TextBox 7"/>
          <p:cNvSpPr txBox="1"/>
          <p:nvPr/>
        </p:nvSpPr>
        <p:spPr>
          <a:xfrm>
            <a:off x="9115725" y="1940071"/>
            <a:ext cx="251917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iv. conscious</a:t>
            </a:r>
          </a:p>
        </p:txBody>
      </p:sp>
      <p:sp>
        <p:nvSpPr>
          <p:cNvPr id="10" name="TextBox 8"/>
          <p:cNvSpPr txBox="1"/>
          <p:nvPr/>
        </p:nvSpPr>
        <p:spPr>
          <a:xfrm>
            <a:off x="9706571" y="1374205"/>
            <a:ext cx="167640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 urban</a:t>
            </a:r>
          </a:p>
        </p:txBody>
      </p:sp>
      <p:sp>
        <p:nvSpPr>
          <p:cNvPr id="11" name="TextBox 9"/>
          <p:cNvSpPr txBox="1"/>
          <p:nvPr/>
        </p:nvSpPr>
        <p:spPr>
          <a:xfrm>
            <a:off x="3057225" y="2545303"/>
            <a:ext cx="8643938" cy="954107"/>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Q : d) Use of  ……. shopping bags is also  responsible  for environmental pollution.</a:t>
            </a:r>
          </a:p>
        </p:txBody>
      </p:sp>
      <p:sp>
        <p:nvSpPr>
          <p:cNvPr id="12" name="TextBox 12"/>
          <p:cNvSpPr txBox="1"/>
          <p:nvPr/>
        </p:nvSpPr>
        <p:spPr>
          <a:xfrm>
            <a:off x="5950444" y="3568214"/>
            <a:ext cx="2081212"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paper</a:t>
            </a:r>
          </a:p>
        </p:txBody>
      </p:sp>
      <p:sp>
        <p:nvSpPr>
          <p:cNvPr id="14" name="TextBox 14"/>
          <p:cNvSpPr txBox="1"/>
          <p:nvPr/>
        </p:nvSpPr>
        <p:spPr>
          <a:xfrm>
            <a:off x="5932584" y="4139915"/>
            <a:ext cx="2116932"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iii. cotton</a:t>
            </a:r>
          </a:p>
        </p:txBody>
      </p:sp>
      <p:sp>
        <p:nvSpPr>
          <p:cNvPr id="15" name="TextBox 15"/>
          <p:cNvSpPr txBox="1"/>
          <p:nvPr/>
        </p:nvSpPr>
        <p:spPr>
          <a:xfrm>
            <a:off x="9287211" y="4139915"/>
            <a:ext cx="155972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iv. jute</a:t>
            </a:r>
          </a:p>
        </p:txBody>
      </p:sp>
      <p:sp>
        <p:nvSpPr>
          <p:cNvPr id="16" name="TextBox 17"/>
          <p:cNvSpPr txBox="1"/>
          <p:nvPr/>
        </p:nvSpPr>
        <p:spPr>
          <a:xfrm>
            <a:off x="4192052" y="3599256"/>
            <a:ext cx="108585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a:t>
            </a:r>
          </a:p>
        </p:txBody>
      </p:sp>
      <p:sp>
        <p:nvSpPr>
          <p:cNvPr id="18" name="TextBox 19"/>
          <p:cNvSpPr txBox="1"/>
          <p:nvPr/>
        </p:nvSpPr>
        <p:spPr>
          <a:xfrm>
            <a:off x="8802635" y="3535573"/>
            <a:ext cx="2376488"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 polythene</a:t>
            </a:r>
          </a:p>
        </p:txBody>
      </p:sp>
      <p:sp>
        <p:nvSpPr>
          <p:cNvPr id="19" name="TextBox 17"/>
          <p:cNvSpPr txBox="1"/>
          <p:nvPr/>
        </p:nvSpPr>
        <p:spPr>
          <a:xfrm>
            <a:off x="4186921" y="3599256"/>
            <a:ext cx="1085850" cy="584775"/>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Ans:</a:t>
            </a:r>
          </a:p>
        </p:txBody>
      </p:sp>
      <p:sp>
        <p:nvSpPr>
          <p:cNvPr id="20" name="TextBox 19"/>
          <p:cNvSpPr txBox="1"/>
          <p:nvPr/>
        </p:nvSpPr>
        <p:spPr>
          <a:xfrm>
            <a:off x="8847726" y="3535573"/>
            <a:ext cx="2376488"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ii. polythene</a:t>
            </a:r>
          </a:p>
        </p:txBody>
      </p:sp>
      <p:sp>
        <p:nvSpPr>
          <p:cNvPr id="22" name="TextBox 9"/>
          <p:cNvSpPr txBox="1"/>
          <p:nvPr/>
        </p:nvSpPr>
        <p:spPr>
          <a:xfrm>
            <a:off x="1819744" y="4780981"/>
            <a:ext cx="1015931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Q : </a:t>
            </a:r>
            <a:r>
              <a:rPr lang="en-US" sz="2800" dirty="0" smtClean="0">
                <a:latin typeface="Times New Roman" panose="02020603050405020304" pitchFamily="18" charset="0"/>
                <a:cs typeface="Times New Roman" panose="02020603050405020304" pitchFamily="18" charset="0"/>
              </a:rPr>
              <a:t>e) Recycling can be   </a:t>
            </a:r>
            <a:r>
              <a:rPr lang="en-US" sz="2800" dirty="0">
                <a:latin typeface="Times New Roman" panose="02020603050405020304" pitchFamily="18" charset="0"/>
                <a:cs typeface="Times New Roman" panose="02020603050405020304" pitchFamily="18" charset="0"/>
              </a:rPr>
              <a:t>……. t</a:t>
            </a:r>
            <a:r>
              <a:rPr lang="en-US" sz="2800" dirty="0" smtClean="0">
                <a:latin typeface="Times New Roman" panose="02020603050405020304" pitchFamily="18" charset="0"/>
                <a:cs typeface="Times New Roman" panose="02020603050405020304" pitchFamily="18" charset="0"/>
              </a:rPr>
              <a:t>o control  or reduce  soil pollution</a:t>
            </a:r>
            <a:r>
              <a:rPr lang="en-US" sz="2800" dirty="0">
                <a:latin typeface="Times New Roman" panose="02020603050405020304" pitchFamily="18" charset="0"/>
                <a:cs typeface="Times New Roman" panose="02020603050405020304" pitchFamily="18" charset="0"/>
              </a:rPr>
              <a:t>.</a:t>
            </a:r>
          </a:p>
        </p:txBody>
      </p:sp>
      <p:sp>
        <p:nvSpPr>
          <p:cNvPr id="23" name="TextBox 17"/>
          <p:cNvSpPr txBox="1"/>
          <p:nvPr/>
        </p:nvSpPr>
        <p:spPr>
          <a:xfrm>
            <a:off x="3280223" y="5445842"/>
            <a:ext cx="108585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25" name="TextBox 17"/>
          <p:cNvSpPr txBox="1"/>
          <p:nvPr/>
        </p:nvSpPr>
        <p:spPr>
          <a:xfrm>
            <a:off x="3281986" y="5442700"/>
            <a:ext cx="108585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26" name="TextBox 12"/>
          <p:cNvSpPr txBox="1"/>
          <p:nvPr/>
        </p:nvSpPr>
        <p:spPr>
          <a:xfrm>
            <a:off x="5932584" y="5394447"/>
            <a:ext cx="166805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harmful</a:t>
            </a:r>
            <a:endParaRPr lang="en-US" sz="2800" dirty="0">
              <a:latin typeface="Times New Roman" panose="02020603050405020304" pitchFamily="18" charset="0"/>
              <a:cs typeface="Times New Roman" panose="02020603050405020304" pitchFamily="18" charset="0"/>
            </a:endParaRPr>
          </a:p>
        </p:txBody>
      </p:sp>
      <p:sp>
        <p:nvSpPr>
          <p:cNvPr id="27" name="TextBox 12"/>
          <p:cNvSpPr txBox="1"/>
          <p:nvPr/>
        </p:nvSpPr>
        <p:spPr>
          <a:xfrm>
            <a:off x="8697511" y="5365825"/>
            <a:ext cx="1677799"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 helpful</a:t>
            </a:r>
            <a:endParaRPr lang="en-US" sz="2800" dirty="0">
              <a:latin typeface="Times New Roman" panose="02020603050405020304" pitchFamily="18" charset="0"/>
              <a:cs typeface="Times New Roman" panose="02020603050405020304" pitchFamily="18" charset="0"/>
            </a:endParaRPr>
          </a:p>
        </p:txBody>
      </p:sp>
      <p:sp>
        <p:nvSpPr>
          <p:cNvPr id="28" name="TextBox 12"/>
          <p:cNvSpPr txBox="1"/>
          <p:nvPr/>
        </p:nvSpPr>
        <p:spPr>
          <a:xfrm>
            <a:off x="5932584" y="6026389"/>
            <a:ext cx="1677799"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iii. useless</a:t>
            </a:r>
            <a:endParaRPr lang="en-US" sz="2800" dirty="0">
              <a:latin typeface="Times New Roman" panose="02020603050405020304" pitchFamily="18" charset="0"/>
              <a:cs typeface="Times New Roman" panose="02020603050405020304" pitchFamily="18" charset="0"/>
            </a:endParaRPr>
          </a:p>
        </p:txBody>
      </p:sp>
      <p:sp>
        <p:nvSpPr>
          <p:cNvPr id="29" name="TextBox 12"/>
          <p:cNvSpPr txBox="1"/>
          <p:nvPr/>
        </p:nvSpPr>
        <p:spPr>
          <a:xfrm>
            <a:off x="8600312" y="5974236"/>
            <a:ext cx="2354928"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iv. dangerous</a:t>
            </a:r>
            <a:endParaRPr lang="en-US" sz="2800" dirty="0">
              <a:latin typeface="Times New Roman" panose="02020603050405020304" pitchFamily="18" charset="0"/>
              <a:cs typeface="Times New Roman" panose="02020603050405020304" pitchFamily="18" charset="0"/>
            </a:endParaRPr>
          </a:p>
        </p:txBody>
      </p:sp>
      <p:sp>
        <p:nvSpPr>
          <p:cNvPr id="30" name="TextBox 12"/>
          <p:cNvSpPr txBox="1"/>
          <p:nvPr/>
        </p:nvSpPr>
        <p:spPr>
          <a:xfrm>
            <a:off x="8682957" y="5355888"/>
            <a:ext cx="1677799"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 helpful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24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76" presetID="2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79" presetID="22" presetClass="entr" presetSubtype="8"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2" grpId="0" animBg="1"/>
      <p:bldP spid="23" grpId="0" animBg="1"/>
      <p:bldP spid="25" grpId="0" animBg="1"/>
      <p:bldP spid="26" grpId="0" animBg="1"/>
      <p:bldP spid="27"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168319" y="238780"/>
            <a:ext cx="11811000" cy="6292645"/>
          </a:xfrm>
          <a:prstGeom prst="rect">
            <a:avLst/>
          </a:prstGeom>
          <a:ln>
            <a:noFill/>
          </a:ln>
        </p:spPr>
      </p:pic>
      <p:sp>
        <p:nvSpPr>
          <p:cNvPr id="4" name="TextBox 1"/>
          <p:cNvSpPr txBox="1"/>
          <p:nvPr/>
        </p:nvSpPr>
        <p:spPr>
          <a:xfrm>
            <a:off x="2774095" y="429995"/>
            <a:ext cx="8930278" cy="954107"/>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Q : </a:t>
            </a:r>
            <a:r>
              <a:rPr lang="en-US" sz="2800" dirty="0" smtClean="0">
                <a:latin typeface="Times New Roman" panose="02020603050405020304" pitchFamily="18" charset="0"/>
                <a:cs typeface="Times New Roman" panose="02020603050405020304" pitchFamily="18" charset="0"/>
              </a:rPr>
              <a:t>f) Soil pollution is caused by the ------------  of pesticides and fertilizer.</a:t>
            </a:r>
            <a:endParaRPr lang="en-US" sz="2800" dirty="0">
              <a:latin typeface="Times New Roman" panose="02020603050405020304" pitchFamily="18" charset="0"/>
              <a:cs typeface="Times New Roman" panose="02020603050405020304" pitchFamily="18" charset="0"/>
            </a:endParaRPr>
          </a:p>
        </p:txBody>
      </p:sp>
      <p:sp>
        <p:nvSpPr>
          <p:cNvPr id="5" name="TextBox 17"/>
          <p:cNvSpPr txBox="1"/>
          <p:nvPr/>
        </p:nvSpPr>
        <p:spPr>
          <a:xfrm>
            <a:off x="2579423" y="1731211"/>
            <a:ext cx="108585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6" name="TextBox 17"/>
          <p:cNvSpPr txBox="1"/>
          <p:nvPr/>
        </p:nvSpPr>
        <p:spPr>
          <a:xfrm>
            <a:off x="2579423" y="1755244"/>
            <a:ext cx="108585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7" name="TextBox 17"/>
          <p:cNvSpPr txBox="1"/>
          <p:nvPr/>
        </p:nvSpPr>
        <p:spPr>
          <a:xfrm>
            <a:off x="3267690" y="4383018"/>
            <a:ext cx="1005348"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8" name="TextBox 17"/>
          <p:cNvSpPr txBox="1"/>
          <p:nvPr/>
        </p:nvSpPr>
        <p:spPr>
          <a:xfrm>
            <a:off x="3267690" y="4397959"/>
            <a:ext cx="1077246"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Ans:</a:t>
            </a:r>
          </a:p>
        </p:txBody>
      </p:sp>
      <p:sp>
        <p:nvSpPr>
          <p:cNvPr id="9" name="TextBox 12"/>
          <p:cNvSpPr txBox="1"/>
          <p:nvPr/>
        </p:nvSpPr>
        <p:spPr>
          <a:xfrm>
            <a:off x="4033708" y="1686625"/>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Moderate use</a:t>
            </a:r>
            <a:endParaRPr lang="en-US" sz="2800" dirty="0">
              <a:latin typeface="Times New Roman" panose="02020603050405020304" pitchFamily="18" charset="0"/>
              <a:cs typeface="Times New Roman" panose="02020603050405020304" pitchFamily="18" charset="0"/>
            </a:endParaRPr>
          </a:p>
        </p:txBody>
      </p:sp>
      <p:sp>
        <p:nvSpPr>
          <p:cNvPr id="10" name="TextBox 1"/>
          <p:cNvSpPr txBox="1"/>
          <p:nvPr/>
        </p:nvSpPr>
        <p:spPr>
          <a:xfrm>
            <a:off x="2286000" y="3538472"/>
            <a:ext cx="9601199"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Q : g</a:t>
            </a:r>
            <a:r>
              <a:rPr lang="en-US" sz="2800" dirty="0" smtClean="0">
                <a:latin typeface="Times New Roman" panose="02020603050405020304" pitchFamily="18" charset="0"/>
                <a:cs typeface="Times New Roman" panose="02020603050405020304" pitchFamily="18" charset="0"/>
              </a:rPr>
              <a:t>) Natural fertilizer should be used ------------  chemical ones.</a:t>
            </a:r>
            <a:endParaRPr lang="en-US" sz="2800" dirty="0">
              <a:latin typeface="Times New Roman" panose="02020603050405020304" pitchFamily="18" charset="0"/>
              <a:cs typeface="Times New Roman" panose="02020603050405020304" pitchFamily="18" charset="0"/>
            </a:endParaRPr>
          </a:p>
        </p:txBody>
      </p:sp>
      <p:sp>
        <p:nvSpPr>
          <p:cNvPr id="11" name="TextBox 12"/>
          <p:cNvSpPr txBox="1"/>
          <p:nvPr/>
        </p:nvSpPr>
        <p:spPr>
          <a:xfrm>
            <a:off x="7239234" y="1532747"/>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 slight use</a:t>
            </a:r>
            <a:endParaRPr lang="en-US" sz="2800" dirty="0">
              <a:latin typeface="Times New Roman" panose="02020603050405020304" pitchFamily="18" charset="0"/>
              <a:cs typeface="Times New Roman" panose="02020603050405020304" pitchFamily="18" charset="0"/>
            </a:endParaRPr>
          </a:p>
        </p:txBody>
      </p:sp>
      <p:sp>
        <p:nvSpPr>
          <p:cNvPr id="12" name="TextBox 12"/>
          <p:cNvSpPr txBox="1"/>
          <p:nvPr/>
        </p:nvSpPr>
        <p:spPr>
          <a:xfrm>
            <a:off x="4057650" y="2296522"/>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iii. proper use</a:t>
            </a:r>
            <a:endParaRPr lang="en-US" sz="2800" dirty="0">
              <a:latin typeface="Times New Roman" panose="02020603050405020304" pitchFamily="18" charset="0"/>
              <a:cs typeface="Times New Roman" panose="02020603050405020304" pitchFamily="18" charset="0"/>
            </a:endParaRPr>
          </a:p>
        </p:txBody>
      </p:sp>
      <p:sp>
        <p:nvSpPr>
          <p:cNvPr id="14" name="TextBox 12"/>
          <p:cNvSpPr txBox="1"/>
          <p:nvPr/>
        </p:nvSpPr>
        <p:spPr>
          <a:xfrm>
            <a:off x="7391400" y="2254431"/>
            <a:ext cx="396240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ndiscriminate use </a:t>
            </a:r>
            <a:endParaRPr lang="en-US" sz="2800" dirty="0">
              <a:latin typeface="Times New Roman" panose="02020603050405020304" pitchFamily="18" charset="0"/>
              <a:cs typeface="Times New Roman" panose="02020603050405020304" pitchFamily="18" charset="0"/>
            </a:endParaRPr>
          </a:p>
        </p:txBody>
      </p:sp>
      <p:sp>
        <p:nvSpPr>
          <p:cNvPr id="15" name="TextBox 12"/>
          <p:cNvSpPr txBox="1"/>
          <p:nvPr/>
        </p:nvSpPr>
        <p:spPr>
          <a:xfrm>
            <a:off x="7418439" y="2251477"/>
            <a:ext cx="3962400"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ndiscriminate use </a:t>
            </a:r>
            <a:endParaRPr lang="en-US" sz="2800" dirty="0">
              <a:latin typeface="Times New Roman" panose="02020603050405020304" pitchFamily="18" charset="0"/>
              <a:cs typeface="Times New Roman" panose="02020603050405020304" pitchFamily="18" charset="0"/>
            </a:endParaRPr>
          </a:p>
        </p:txBody>
      </p:sp>
      <p:sp>
        <p:nvSpPr>
          <p:cNvPr id="16" name="TextBox 12"/>
          <p:cNvSpPr txBox="1"/>
          <p:nvPr/>
        </p:nvSpPr>
        <p:spPr>
          <a:xfrm>
            <a:off x="4747016" y="4385476"/>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 addition to</a:t>
            </a:r>
            <a:endParaRPr lang="en-US" sz="2800" dirty="0">
              <a:latin typeface="Times New Roman" panose="02020603050405020304" pitchFamily="18" charset="0"/>
              <a:cs typeface="Times New Roman" panose="02020603050405020304" pitchFamily="18" charset="0"/>
            </a:endParaRPr>
          </a:p>
        </p:txBody>
      </p:sp>
      <p:sp>
        <p:nvSpPr>
          <p:cNvPr id="17" name="TextBox 12"/>
          <p:cNvSpPr txBox="1"/>
          <p:nvPr/>
        </p:nvSpPr>
        <p:spPr>
          <a:xfrm>
            <a:off x="8112854" y="4367451"/>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 place to</a:t>
            </a:r>
            <a:endParaRPr lang="en-US" sz="2800" dirty="0">
              <a:latin typeface="Times New Roman" panose="02020603050405020304" pitchFamily="18" charset="0"/>
              <a:cs typeface="Times New Roman" panose="02020603050405020304" pitchFamily="18" charset="0"/>
            </a:endParaRPr>
          </a:p>
        </p:txBody>
      </p:sp>
      <p:sp>
        <p:nvSpPr>
          <p:cNvPr id="18" name="TextBox 12"/>
          <p:cNvSpPr txBox="1"/>
          <p:nvPr/>
        </p:nvSpPr>
        <p:spPr>
          <a:xfrm>
            <a:off x="4814074" y="5128709"/>
            <a:ext cx="2698696"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iii.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 favour of</a:t>
            </a:r>
            <a:endParaRPr lang="en-US" sz="2800" dirty="0">
              <a:latin typeface="Times New Roman" panose="02020603050405020304" pitchFamily="18" charset="0"/>
              <a:cs typeface="Times New Roman" panose="02020603050405020304" pitchFamily="18" charset="0"/>
            </a:endParaRPr>
          </a:p>
        </p:txBody>
      </p:sp>
      <p:sp>
        <p:nvSpPr>
          <p:cNvPr id="19" name="TextBox 12"/>
          <p:cNvSpPr txBox="1"/>
          <p:nvPr/>
        </p:nvSpPr>
        <p:spPr>
          <a:xfrm>
            <a:off x="8187680" y="5104229"/>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iv.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 case of</a:t>
            </a:r>
            <a:endParaRPr lang="en-US" sz="2800" dirty="0">
              <a:latin typeface="Times New Roman" panose="02020603050405020304" pitchFamily="18" charset="0"/>
              <a:cs typeface="Times New Roman" panose="02020603050405020304" pitchFamily="18" charset="0"/>
            </a:endParaRPr>
          </a:p>
        </p:txBody>
      </p:sp>
      <p:sp>
        <p:nvSpPr>
          <p:cNvPr id="20" name="TextBox 12"/>
          <p:cNvSpPr txBox="1"/>
          <p:nvPr/>
        </p:nvSpPr>
        <p:spPr>
          <a:xfrm>
            <a:off x="8112853" y="4405847"/>
            <a:ext cx="2519491" cy="523220"/>
          </a:xfrm>
          <a:prstGeom prst="rect">
            <a:avLst/>
          </a:prstGeom>
          <a:solidFill>
            <a:schemeClr val="bg1"/>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ii. </a:t>
            </a:r>
            <a:r>
              <a:rPr lang="en-US" sz="2800" dirty="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n place to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2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2455" y="257276"/>
            <a:ext cx="11734800" cy="6292645"/>
          </a:xfrm>
          <a:prstGeom prst="rect">
            <a:avLst/>
          </a:prstGeom>
          <a:ln>
            <a:noFill/>
          </a:ln>
        </p:spPr>
      </p:pic>
      <p:sp>
        <p:nvSpPr>
          <p:cNvPr id="3" name="TextBox 2"/>
          <p:cNvSpPr txBox="1"/>
          <p:nvPr/>
        </p:nvSpPr>
        <p:spPr>
          <a:xfrm>
            <a:off x="3505200" y="257276"/>
            <a:ext cx="5257800" cy="646331"/>
          </a:xfrm>
          <a:prstGeom prst="rect">
            <a:avLst/>
          </a:prstGeom>
          <a:solidFill>
            <a:schemeClr val="accent5">
              <a:lumMod val="20000"/>
              <a:lumOff val="80000"/>
            </a:schemeClr>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Evaluation</a:t>
            </a:r>
          </a:p>
        </p:txBody>
      </p:sp>
      <p:sp>
        <p:nvSpPr>
          <p:cNvPr id="4" name="TextBox 3"/>
          <p:cNvSpPr txBox="1"/>
          <p:nvPr/>
        </p:nvSpPr>
        <p:spPr>
          <a:xfrm>
            <a:off x="1982429" y="996670"/>
            <a:ext cx="9982200" cy="2677656"/>
          </a:xfrm>
          <a:prstGeom prst="rect">
            <a:avLst/>
          </a:prstGeom>
          <a:solidFill>
            <a:schemeClr val="accent4">
              <a:lumMod val="40000"/>
              <a:lumOff val="60000"/>
            </a:schemeClr>
          </a:solidFill>
          <a:ln w="19050">
            <a:solidFill>
              <a:schemeClr val="tx1"/>
            </a:solidFill>
          </a:ln>
        </p:spPr>
        <p:txBody>
          <a:bodyPr wrap="square" rtlCol="0">
            <a:spAutoFit/>
          </a:bodyPr>
          <a:lstStyle/>
          <a:p>
            <a:pPr marL="514350" indent="-514350">
              <a:buAutoNum type="alphaLcParenR"/>
            </a:pPr>
            <a:r>
              <a:rPr lang="en-GB" sz="2800" dirty="0" smtClean="0">
                <a:latin typeface="Times New Roman" panose="02020603050405020304" pitchFamily="18" charset="0"/>
                <a:cs typeface="Times New Roman" panose="02020603050405020304" pitchFamily="18" charset="0"/>
              </a:rPr>
              <a:t>Why should we be aware of using pesticides?</a:t>
            </a:r>
          </a:p>
          <a:p>
            <a:pPr marL="514350" indent="-514350">
              <a:buAutoNum type="alphaLcParenR"/>
            </a:pPr>
            <a:r>
              <a:rPr lang="en-GB" sz="2800" dirty="0" smtClean="0">
                <a:latin typeface="Times New Roman" panose="02020603050405020304" pitchFamily="18" charset="0"/>
                <a:cs typeface="Times New Roman" panose="02020603050405020304" pitchFamily="18" charset="0"/>
              </a:rPr>
              <a:t>Why is environmental pollution  a major problem today ?</a:t>
            </a:r>
          </a:p>
          <a:p>
            <a:pPr marL="514350" indent="-514350">
              <a:buAutoNum type="alphaLcParenR"/>
            </a:pPr>
            <a:r>
              <a:rPr lang="en-GB" sz="2800" dirty="0" smtClean="0">
                <a:latin typeface="Times New Roman" panose="02020603050405020304" pitchFamily="18" charset="0"/>
                <a:cs typeface="Times New Roman" panose="02020603050405020304" pitchFamily="18" charset="0"/>
              </a:rPr>
              <a:t>Which can be safe substitution of chemical fertilizer ?</a:t>
            </a:r>
          </a:p>
          <a:p>
            <a:pPr marL="514350" indent="-514350">
              <a:buAutoNum type="alphaLcParenR"/>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How do polythene shopping bags cause serious threat to the soil and drainage system?</a:t>
            </a:r>
          </a:p>
          <a:p>
            <a:pPr marL="514350" indent="-514350">
              <a:buAutoNum type="alphaLcParenR"/>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What s the most significant cause of soil pollution?</a:t>
            </a:r>
          </a:p>
        </p:txBody>
      </p:sp>
      <p:sp>
        <p:nvSpPr>
          <p:cNvPr id="5" name="Rectangle 4"/>
          <p:cNvSpPr/>
          <p:nvPr/>
        </p:nvSpPr>
        <p:spPr>
          <a:xfrm>
            <a:off x="1597740" y="4105578"/>
            <a:ext cx="10212029" cy="954107"/>
          </a:xfrm>
          <a:prstGeom prst="rect">
            <a:avLst/>
          </a:prstGeom>
          <a:solidFill>
            <a:schemeClr val="accent4">
              <a:lumMod val="40000"/>
              <a:lumOff val="60000"/>
            </a:schemeClr>
          </a:solidFill>
          <a:ln>
            <a:solidFill>
              <a:srgbClr val="002060"/>
            </a:solidFill>
          </a:ln>
        </p:spPr>
        <p:txBody>
          <a:bodyPr wrap="square">
            <a:spAutoFit/>
          </a:bodyPr>
          <a:lstStyle/>
          <a:p>
            <a:r>
              <a:rPr lang="en-GB" sz="2800" dirty="0" smtClean="0">
                <a:solidFill>
                  <a:srgbClr val="FF0000"/>
                </a:solidFill>
                <a:latin typeface="Times New Roman" panose="02020603050405020304" pitchFamily="18" charset="0"/>
                <a:cs typeface="Times New Roman" panose="02020603050405020304" pitchFamily="18" charset="0"/>
              </a:rPr>
              <a:t>Answer-a) </a:t>
            </a:r>
            <a:r>
              <a:rPr lang="en-GB" sz="2800" dirty="0" smtClean="0">
                <a:latin typeface="Times New Roman" panose="02020603050405020304" pitchFamily="18" charset="0"/>
                <a:cs typeface="Times New Roman" panose="02020603050405020304" pitchFamily="18" charset="0"/>
              </a:rPr>
              <a:t>We should be aware of using pesticides  because they may seriously pollute our rivers, canals ,lakes etc.   </a:t>
            </a:r>
            <a:endParaRPr lang="en-GB"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629695" y="4105578"/>
            <a:ext cx="10212029" cy="138499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Answer-b) </a:t>
            </a:r>
            <a:r>
              <a:rPr lang="en-GB" sz="2800" dirty="0" smtClean="0">
                <a:latin typeface="Times New Roman" panose="02020603050405020304" pitchFamily="18" charset="0"/>
                <a:cs typeface="Times New Roman" panose="02020603050405020304" pitchFamily="18" charset="0"/>
              </a:rPr>
              <a:t> Environmental </a:t>
            </a:r>
            <a:r>
              <a:rPr lang="en-GB" sz="2800" dirty="0">
                <a:latin typeface="Times New Roman" panose="02020603050405020304" pitchFamily="18" charset="0"/>
                <a:cs typeface="Times New Roman" panose="02020603050405020304" pitchFamily="18" charset="0"/>
              </a:rPr>
              <a:t>pollution </a:t>
            </a:r>
            <a:r>
              <a:rPr lang="en-GB" sz="2800" dirty="0" smtClean="0">
                <a:latin typeface="Times New Roman" panose="02020603050405020304" pitchFamily="18" charset="0"/>
                <a:cs typeface="Times New Roman" panose="02020603050405020304" pitchFamily="18" charset="0"/>
              </a:rPr>
              <a:t>is </a:t>
            </a:r>
            <a:r>
              <a:rPr lang="en-GB" sz="2800" dirty="0">
                <a:latin typeface="Times New Roman" panose="02020603050405020304" pitchFamily="18" charset="0"/>
                <a:cs typeface="Times New Roman" panose="02020603050405020304" pitchFamily="18" charset="0"/>
              </a:rPr>
              <a:t>a major problem today</a:t>
            </a:r>
            <a:r>
              <a:rPr lang="en-GB" sz="2800" dirty="0" smtClean="0">
                <a:latin typeface="Times New Roman" panose="02020603050405020304" pitchFamily="18" charset="0"/>
                <a:cs typeface="Times New Roman" panose="02020603050405020304" pitchFamily="18" charset="0"/>
              </a:rPr>
              <a:t>  because it has not only endangered plants and animals life but also affected the normal cycles in natures.   </a:t>
            </a:r>
            <a:endParaRPr lang="en-GB"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482209" y="4123231"/>
            <a:ext cx="10212029" cy="138499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Answer-b) </a:t>
            </a:r>
            <a:r>
              <a:rPr lang="en-GB" sz="2800" dirty="0" smtClean="0">
                <a:latin typeface="Times New Roman" panose="02020603050405020304" pitchFamily="18" charset="0"/>
                <a:cs typeface="Times New Roman" panose="02020603050405020304" pitchFamily="18" charset="0"/>
              </a:rPr>
              <a:t> Environmental </a:t>
            </a:r>
            <a:r>
              <a:rPr lang="en-GB" sz="2800" dirty="0">
                <a:latin typeface="Times New Roman" panose="02020603050405020304" pitchFamily="18" charset="0"/>
                <a:cs typeface="Times New Roman" panose="02020603050405020304" pitchFamily="18" charset="0"/>
              </a:rPr>
              <a:t>pollution </a:t>
            </a:r>
            <a:r>
              <a:rPr lang="en-GB" sz="2800" dirty="0" smtClean="0">
                <a:latin typeface="Times New Roman" panose="02020603050405020304" pitchFamily="18" charset="0"/>
                <a:cs typeface="Times New Roman" panose="02020603050405020304" pitchFamily="18" charset="0"/>
              </a:rPr>
              <a:t>is </a:t>
            </a:r>
            <a:r>
              <a:rPr lang="en-GB" sz="2800" dirty="0">
                <a:latin typeface="Times New Roman" panose="02020603050405020304" pitchFamily="18" charset="0"/>
                <a:cs typeface="Times New Roman" panose="02020603050405020304" pitchFamily="18" charset="0"/>
              </a:rPr>
              <a:t>a major problem today</a:t>
            </a:r>
            <a:r>
              <a:rPr lang="en-GB" sz="2800" dirty="0" smtClean="0">
                <a:latin typeface="Times New Roman" panose="02020603050405020304" pitchFamily="18" charset="0"/>
                <a:cs typeface="Times New Roman" panose="02020603050405020304" pitchFamily="18" charset="0"/>
              </a:rPr>
              <a:t>  because it has not only endangered plants and animals life but also affected the normal cycles in natures.   </a:t>
            </a:r>
            <a:endParaRPr lang="en-GB"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498186" y="4169397"/>
            <a:ext cx="10212029" cy="1200329"/>
          </a:xfrm>
          <a:prstGeom prst="rect">
            <a:avLst/>
          </a:prstGeom>
          <a:solidFill>
            <a:schemeClr val="accent4">
              <a:lumMod val="40000"/>
              <a:lumOff val="60000"/>
            </a:schemeClr>
          </a:solidFill>
          <a:ln>
            <a:solidFill>
              <a:srgbClr val="002060"/>
            </a:solidFill>
          </a:ln>
        </p:spPr>
        <p:txBody>
          <a:bodyPr wrap="square">
            <a:spAutoFit/>
          </a:bodyPr>
          <a:lstStyle/>
          <a:p>
            <a:pPr algn="just"/>
            <a:r>
              <a:rPr lang="en-GB" sz="3600" dirty="0" smtClean="0">
                <a:solidFill>
                  <a:srgbClr val="FF0000"/>
                </a:solidFill>
                <a:latin typeface="Times New Roman" panose="02020603050405020304" pitchFamily="18" charset="0"/>
                <a:cs typeface="Times New Roman" panose="02020603050405020304" pitchFamily="18" charset="0"/>
              </a:rPr>
              <a:t>Answer-c) </a:t>
            </a:r>
            <a:r>
              <a:rPr lang="en-GB" sz="3600" dirty="0" smtClean="0">
                <a:latin typeface="Times New Roman" panose="02020603050405020304" pitchFamily="18" charset="0"/>
                <a:cs typeface="Times New Roman" panose="02020603050405020304" pitchFamily="18" charset="0"/>
              </a:rPr>
              <a:t> Natural fertilizers and compost can be safe substitution for chemical fertilizers.   </a:t>
            </a:r>
            <a:endParaRPr lang="en-GB"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1613717" y="4377147"/>
            <a:ext cx="10212029" cy="138499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Answer-d)</a:t>
            </a:r>
            <a:r>
              <a:rPr lang="en-GB" sz="2800" dirty="0" smtClean="0">
                <a:latin typeface="Times New Roman" panose="02020603050405020304" pitchFamily="18" charset="0"/>
                <a:cs typeface="Times New Roman" panose="02020603050405020304" pitchFamily="18" charset="0"/>
              </a:rPr>
              <a:t>. As polythene shopping bags donot decay or decompose naturally, they remain unchanged. Thus they reduce the fertility of soil and obstructs drainage system.    </a:t>
            </a:r>
            <a:endParaRPr lang="en-GB"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428131" y="4204364"/>
            <a:ext cx="10212029" cy="1384995"/>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Answer-e)</a:t>
            </a:r>
            <a:r>
              <a:rPr lang="en-GB" sz="2800" dirty="0" smtClean="0">
                <a:latin typeface="Times New Roman" panose="02020603050405020304" pitchFamily="18" charset="0"/>
                <a:cs typeface="Times New Roman" panose="02020603050405020304" pitchFamily="18" charset="0"/>
              </a:rPr>
              <a:t>. The most significant cause of soil pollution is the mismanagement of huge volume of industrial waste which is produced every day.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5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Rectangle 2"/>
          <p:cNvSpPr/>
          <p:nvPr/>
        </p:nvSpPr>
        <p:spPr>
          <a:xfrm>
            <a:off x="4350166" y="503190"/>
            <a:ext cx="3491660" cy="769441"/>
          </a:xfrm>
          <a:prstGeom prst="rect">
            <a:avLst/>
          </a:prstGeom>
          <a:solidFill>
            <a:srgbClr val="C000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accent5"/>
                </a:solidFill>
                <a:effectLst>
                  <a:reflection blurRad="12700" stA="50000" endPos="50000" dist="5000" dir="5400000" sy="-100000" rotWithShape="0"/>
                </a:effectLst>
                <a:latin typeface="Berlin Sans FB Demi" panose="020E0802020502020306" pitchFamily="34" charset="0"/>
              </a:rPr>
              <a:t>Homework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479" y="1752600"/>
            <a:ext cx="2965034" cy="1943100"/>
          </a:xfrm>
          <a:prstGeom prst="rect">
            <a:avLst/>
          </a:prstGeom>
          <a:ln>
            <a:solidFill>
              <a:srgbClr val="002060"/>
            </a:solidFill>
          </a:ln>
        </p:spPr>
      </p:pic>
      <p:sp>
        <p:nvSpPr>
          <p:cNvPr id="5" name="TextBox 4"/>
          <p:cNvSpPr txBox="1"/>
          <p:nvPr/>
        </p:nvSpPr>
        <p:spPr>
          <a:xfrm>
            <a:off x="1828796" y="3886200"/>
            <a:ext cx="8534400" cy="1077218"/>
          </a:xfrm>
          <a:prstGeom prst="rect">
            <a:avLst/>
          </a:prstGeom>
          <a:solidFill>
            <a:schemeClr val="accent4">
              <a:lumMod val="40000"/>
              <a:lumOff val="60000"/>
            </a:schemeClr>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Write a paragraph about ‘ Environmental pollution’ highlighting on its causes, effects and solution .</a:t>
            </a:r>
          </a:p>
        </p:txBody>
      </p:sp>
    </p:spTree>
    <p:extLst>
      <p:ext uri="{BB962C8B-B14F-4D97-AF65-F5344CB8AC3E}">
        <p14:creationId xmlns:p14="http://schemas.microsoft.com/office/powerpoint/2010/main" val="21940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57200"/>
            <a:ext cx="8763000" cy="5552768"/>
          </a:xfrm>
          <a:prstGeom prst="rect">
            <a:avLst/>
          </a:prstGeom>
        </p:spPr>
      </p:pic>
    </p:spTree>
    <p:extLst>
      <p:ext uri="{BB962C8B-B14F-4D97-AF65-F5344CB8AC3E}">
        <p14:creationId xmlns:p14="http://schemas.microsoft.com/office/powerpoint/2010/main" val="1994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875295"/>
            <a:ext cx="4339543" cy="2525505"/>
          </a:xfrm>
          <a:prstGeom prst="rect">
            <a:avLst/>
          </a:prstGeom>
          <a:ln w="28575">
            <a:solidFill>
              <a:srgbClr val="C0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090818"/>
            <a:ext cx="4086517" cy="2561329"/>
          </a:xfrm>
          <a:prstGeom prst="rect">
            <a:avLst/>
          </a:prstGeom>
          <a:ln w="28575">
            <a:solidFill>
              <a:srgbClr val="C0000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1066800"/>
            <a:ext cx="4187143" cy="2408930"/>
          </a:xfrm>
          <a:prstGeom prst="rect">
            <a:avLst/>
          </a:prstGeom>
          <a:ln w="28575">
            <a:solidFill>
              <a:srgbClr val="C0000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2580" y="3875295"/>
            <a:ext cx="4149755" cy="2674158"/>
          </a:xfrm>
          <a:prstGeom prst="rect">
            <a:avLst/>
          </a:prstGeom>
          <a:ln w="28575">
            <a:solidFill>
              <a:srgbClr val="C00000"/>
            </a:solidFill>
          </a:ln>
        </p:spPr>
      </p:pic>
      <p:sp>
        <p:nvSpPr>
          <p:cNvPr id="7" name="TextBox 6"/>
          <p:cNvSpPr txBox="1"/>
          <p:nvPr/>
        </p:nvSpPr>
        <p:spPr>
          <a:xfrm>
            <a:off x="3302087" y="293801"/>
            <a:ext cx="7378818" cy="584775"/>
          </a:xfrm>
          <a:prstGeom prst="rect">
            <a:avLst/>
          </a:prstGeom>
          <a:solidFill>
            <a:schemeClr val="accent4">
              <a:lumMod val="60000"/>
              <a:lumOff val="4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Look at the pictures and talk about them.</a:t>
            </a:r>
            <a:endParaRPr lang="en-US" sz="32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357041" y="237882"/>
            <a:ext cx="2562517" cy="2133600"/>
          </a:xfrm>
          <a:prstGeom prst="roundRect">
            <a:avLst/>
          </a:prstGeom>
          <a:solidFill>
            <a:schemeClr val="accent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prstClr val="black"/>
                </a:solidFill>
                <a:latin typeface="Times New Roman" panose="02020603050405020304" pitchFamily="18" charset="0"/>
                <a:cs typeface="Times New Roman" panose="02020603050405020304" pitchFamily="18" charset="0"/>
              </a:rPr>
              <a:t>Can you </a:t>
            </a:r>
            <a:r>
              <a:rPr lang="en-US" sz="3200" b="1" dirty="0">
                <a:solidFill>
                  <a:prstClr val="black"/>
                </a:solidFill>
                <a:latin typeface="Times New Roman" panose="02020603050405020304" pitchFamily="18" charset="0"/>
                <a:cs typeface="Times New Roman" panose="02020603050405020304" pitchFamily="18" charset="0"/>
              </a:rPr>
              <a:t>guess about our today’s topic </a:t>
            </a:r>
            <a:r>
              <a:rPr lang="en-US" sz="36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47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39993"/>
            <a:ext cx="4648199" cy="459256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963"/>
          <a:stretch/>
        </p:blipFill>
        <p:spPr>
          <a:xfrm>
            <a:off x="4724400" y="1371600"/>
            <a:ext cx="2209800" cy="195907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4000" b="6250"/>
          <a:stretch/>
        </p:blipFill>
        <p:spPr>
          <a:xfrm>
            <a:off x="3124200" y="1524000"/>
            <a:ext cx="1828799" cy="1219200"/>
          </a:xfrm>
          <a:prstGeom prst="rect">
            <a:avLst/>
          </a:prstGeom>
        </p:spPr>
      </p:pic>
    </p:spTree>
    <p:extLst>
      <p:ext uri="{BB962C8B-B14F-4D97-AF65-F5344CB8AC3E}">
        <p14:creationId xmlns:p14="http://schemas.microsoft.com/office/powerpoint/2010/main" val="47367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TextBox 2"/>
          <p:cNvSpPr txBox="1"/>
          <p:nvPr/>
        </p:nvSpPr>
        <p:spPr>
          <a:xfrm>
            <a:off x="2133601" y="205942"/>
            <a:ext cx="8534401" cy="707886"/>
          </a:xfrm>
          <a:prstGeom prst="rect">
            <a:avLst/>
          </a:prstGeom>
          <a:solidFill>
            <a:schemeClr val="bg1"/>
          </a:solidFill>
          <a:ln w="38100">
            <a:solidFill>
              <a:srgbClr val="C60AA2"/>
            </a:solidFill>
          </a:ln>
        </p:spPr>
        <p:txBody>
          <a:bodyPr wrap="square" rtlCol="0">
            <a:spAutoFit/>
          </a:bodyPr>
          <a:lstStyle/>
          <a:p>
            <a:r>
              <a:rPr lang="en-US" sz="3200" b="1" dirty="0">
                <a:solidFill>
                  <a:srgbClr val="00B0F0"/>
                </a:solidFill>
                <a:latin typeface="Book Antiqua" panose="02040602050305030304" pitchFamily="18" charset="0"/>
              </a:rPr>
              <a:t>O</a:t>
            </a:r>
            <a:r>
              <a:rPr lang="en-US" sz="4000" b="1" dirty="0" smtClean="0">
                <a:solidFill>
                  <a:srgbClr val="00B0F0"/>
                </a:solidFill>
                <a:latin typeface="Times New Roman" panose="02020603050405020304" pitchFamily="18" charset="0"/>
                <a:cs typeface="Times New Roman" panose="02020603050405020304" pitchFamily="18" charset="0"/>
              </a:rPr>
              <a:t>ur </a:t>
            </a:r>
            <a:r>
              <a:rPr lang="en-US" sz="4000" b="1" dirty="0">
                <a:solidFill>
                  <a:srgbClr val="00B0F0"/>
                </a:solidFill>
                <a:latin typeface="Times New Roman" panose="02020603050405020304" pitchFamily="18" charset="0"/>
                <a:cs typeface="Times New Roman" panose="02020603050405020304" pitchFamily="18" charset="0"/>
              </a:rPr>
              <a:t>today’s </a:t>
            </a:r>
            <a:r>
              <a:rPr lang="en-US" sz="4000" b="1" dirty="0" smtClean="0">
                <a:solidFill>
                  <a:srgbClr val="00B0F0"/>
                </a:solidFill>
                <a:latin typeface="Times New Roman" panose="02020603050405020304" pitchFamily="18" charset="0"/>
                <a:cs typeface="Times New Roman" panose="02020603050405020304" pitchFamily="18" charset="0"/>
              </a:rPr>
              <a:t>topic </a:t>
            </a:r>
            <a:r>
              <a:rPr lang="en-US" sz="4000" b="1" dirty="0">
                <a:solidFill>
                  <a:srgbClr val="00B0F0"/>
                </a:solidFill>
                <a:latin typeface="Times New Roman" panose="02020603050405020304" pitchFamily="18" charset="0"/>
                <a:cs typeface="Times New Roman" panose="02020603050405020304" pitchFamily="18" charset="0"/>
              </a:rPr>
              <a:t>is….</a:t>
            </a:r>
          </a:p>
        </p:txBody>
      </p:sp>
      <p:sp>
        <p:nvSpPr>
          <p:cNvPr id="4" name="Right Arrow 3"/>
          <p:cNvSpPr/>
          <p:nvPr/>
        </p:nvSpPr>
        <p:spPr>
          <a:xfrm>
            <a:off x="2698647" y="1905000"/>
            <a:ext cx="3964551" cy="2097416"/>
          </a:xfrm>
          <a:prstGeom prst="rightArrow">
            <a:avLst>
              <a:gd name="adj1" fmla="val 100000"/>
              <a:gd name="adj2" fmla="val 13100"/>
            </a:avLst>
          </a:prstGeom>
          <a:solidFill>
            <a:schemeClr val="bg1"/>
          </a:solidFill>
          <a:ln w="38100">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B050"/>
                </a:solidFill>
                <a:latin typeface="Times New Roman" panose="02020603050405020304" pitchFamily="18" charset="0"/>
                <a:cs typeface="Times New Roman" panose="02020603050405020304" pitchFamily="18" charset="0"/>
              </a:rPr>
              <a:t>Environmental Pollution</a:t>
            </a:r>
          </a:p>
        </p:txBody>
      </p:sp>
      <p:sp>
        <p:nvSpPr>
          <p:cNvPr id="5" name="Left Arrow 4"/>
          <p:cNvSpPr/>
          <p:nvPr/>
        </p:nvSpPr>
        <p:spPr>
          <a:xfrm>
            <a:off x="3310398" y="4383136"/>
            <a:ext cx="3352800" cy="1876842"/>
          </a:xfrm>
          <a:prstGeom prst="leftArrow">
            <a:avLst>
              <a:gd name="adj1" fmla="val 100000"/>
              <a:gd name="adj2" fmla="val 0"/>
            </a:avLst>
          </a:prstGeom>
          <a:solidFill>
            <a:schemeClr val="bg1"/>
          </a:solidFill>
          <a:ln w="38100">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Unit : Five</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Lesson : Two</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B050"/>
                </a:solidFill>
                <a:latin typeface="Times New Roman" panose="02020603050405020304" pitchFamily="18" charset="0"/>
                <a:cs typeface="Times New Roman" panose="02020603050405020304" pitchFamily="18" charset="0"/>
              </a:rPr>
              <a:t>Page : 69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092" y="1295400"/>
            <a:ext cx="5257800" cy="4964578"/>
          </a:xfrm>
          <a:prstGeom prst="rect">
            <a:avLst/>
          </a:prstGeom>
          <a:ln w="28575">
            <a:solidFill>
              <a:srgbClr val="00B050"/>
            </a:solidFill>
          </a:ln>
        </p:spPr>
      </p:pic>
    </p:spTree>
    <p:extLst>
      <p:ext uri="{BB962C8B-B14F-4D97-AF65-F5344CB8AC3E}">
        <p14:creationId xmlns:p14="http://schemas.microsoft.com/office/powerpoint/2010/main" val="365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Horizontal Scroll 2"/>
          <p:cNvSpPr/>
          <p:nvPr/>
        </p:nvSpPr>
        <p:spPr>
          <a:xfrm>
            <a:off x="3657600" y="272845"/>
            <a:ext cx="7162800" cy="1033272"/>
          </a:xfrm>
          <a:prstGeom prst="horizontalScroll">
            <a:avLst/>
          </a:prstGeom>
          <a:solidFill>
            <a:schemeClr val="accent4">
              <a:lumMod val="40000"/>
              <a:lumOff val="60000"/>
            </a:schemeClr>
          </a:solidFill>
          <a:ln w="38100">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itchFamily="18" charset="0"/>
                <a:cs typeface="Times New Roman" pitchFamily="18" charset="0"/>
              </a:rPr>
              <a:t>L</a:t>
            </a:r>
            <a:r>
              <a:rPr lang="en-US" sz="4400" b="1" dirty="0">
                <a:solidFill>
                  <a:schemeClr val="tx2"/>
                </a:solidFill>
                <a:latin typeface="Times New Roman" pitchFamily="18" charset="0"/>
                <a:cs typeface="Times New Roman" pitchFamily="18" charset="0"/>
              </a:rPr>
              <a:t>e</a:t>
            </a:r>
            <a:r>
              <a:rPr lang="en-US" sz="4400" b="1" dirty="0">
                <a:solidFill>
                  <a:srgbClr val="FF0000"/>
                </a:solidFill>
                <a:latin typeface="Times New Roman" pitchFamily="18" charset="0"/>
                <a:cs typeface="Times New Roman" pitchFamily="18" charset="0"/>
              </a:rPr>
              <a:t>a</a:t>
            </a:r>
            <a:r>
              <a:rPr lang="en-US" sz="4400" b="1" dirty="0">
                <a:solidFill>
                  <a:schemeClr val="tx2"/>
                </a:solidFill>
                <a:latin typeface="Times New Roman" pitchFamily="18" charset="0"/>
                <a:cs typeface="Times New Roman" pitchFamily="18" charset="0"/>
              </a:rPr>
              <a:t>r</a:t>
            </a:r>
            <a:r>
              <a:rPr lang="en-US" sz="4400" b="1" dirty="0">
                <a:solidFill>
                  <a:srgbClr val="FF0000"/>
                </a:solidFill>
                <a:latin typeface="Times New Roman" pitchFamily="18" charset="0"/>
                <a:cs typeface="Times New Roman" pitchFamily="18" charset="0"/>
              </a:rPr>
              <a:t>n</a:t>
            </a:r>
            <a:r>
              <a:rPr lang="en-US" sz="4400" b="1" dirty="0">
                <a:solidFill>
                  <a:srgbClr val="C60AA2"/>
                </a:solidFill>
                <a:latin typeface="Times New Roman" pitchFamily="18" charset="0"/>
                <a:cs typeface="Times New Roman" pitchFamily="18" charset="0"/>
              </a:rPr>
              <a:t>i</a:t>
            </a:r>
            <a:r>
              <a:rPr lang="en-US" sz="4400" b="1" dirty="0">
                <a:solidFill>
                  <a:schemeClr val="tx1"/>
                </a:solidFill>
                <a:latin typeface="Times New Roman" pitchFamily="18" charset="0"/>
                <a:cs typeface="Times New Roman" pitchFamily="18" charset="0"/>
              </a:rPr>
              <a:t>n</a:t>
            </a:r>
            <a:r>
              <a:rPr lang="en-US" sz="4400" b="1" dirty="0">
                <a:solidFill>
                  <a:srgbClr val="FF0000"/>
                </a:solidFill>
                <a:latin typeface="Times New Roman" pitchFamily="18" charset="0"/>
                <a:cs typeface="Times New Roman" pitchFamily="18" charset="0"/>
              </a:rPr>
              <a:t>g </a:t>
            </a:r>
            <a:r>
              <a:rPr lang="en-US" sz="4400" b="1" dirty="0">
                <a:solidFill>
                  <a:srgbClr val="C60AA2"/>
                </a:solidFill>
                <a:latin typeface="Times New Roman" pitchFamily="18" charset="0"/>
                <a:cs typeface="Times New Roman" pitchFamily="18" charset="0"/>
              </a:rPr>
              <a:t>O</a:t>
            </a:r>
            <a:r>
              <a:rPr lang="en-US" sz="4400" b="1" dirty="0">
                <a:solidFill>
                  <a:srgbClr val="FF0000"/>
                </a:solidFill>
                <a:latin typeface="Times New Roman" pitchFamily="18" charset="0"/>
                <a:cs typeface="Times New Roman" pitchFamily="18" charset="0"/>
              </a:rPr>
              <a:t>u</a:t>
            </a:r>
            <a:r>
              <a:rPr lang="en-US" sz="4400" b="1" dirty="0">
                <a:solidFill>
                  <a:schemeClr val="tx2"/>
                </a:solidFill>
                <a:latin typeface="Times New Roman" pitchFamily="18" charset="0"/>
                <a:cs typeface="Times New Roman" pitchFamily="18" charset="0"/>
              </a:rPr>
              <a:t>t</a:t>
            </a:r>
            <a:r>
              <a:rPr lang="en-US" sz="4400" b="1" dirty="0">
                <a:solidFill>
                  <a:srgbClr val="0070C0"/>
                </a:solidFill>
                <a:latin typeface="Times New Roman" pitchFamily="18" charset="0"/>
                <a:cs typeface="Times New Roman" pitchFamily="18" charset="0"/>
              </a:rPr>
              <a:t>c</a:t>
            </a:r>
            <a:r>
              <a:rPr lang="en-US" sz="4400" b="1" dirty="0">
                <a:solidFill>
                  <a:srgbClr val="FF0000"/>
                </a:solidFill>
                <a:latin typeface="Times New Roman" pitchFamily="18" charset="0"/>
                <a:cs typeface="Times New Roman" pitchFamily="18" charset="0"/>
              </a:rPr>
              <a:t>o</a:t>
            </a:r>
            <a:r>
              <a:rPr lang="en-US" sz="4400" b="1" dirty="0">
                <a:solidFill>
                  <a:schemeClr val="tx1"/>
                </a:solidFill>
                <a:latin typeface="Times New Roman" pitchFamily="18" charset="0"/>
                <a:cs typeface="Times New Roman" pitchFamily="18" charset="0"/>
              </a:rPr>
              <a:t>m</a:t>
            </a:r>
            <a:r>
              <a:rPr lang="en-US" sz="4400" b="1" dirty="0">
                <a:solidFill>
                  <a:srgbClr val="0070C0"/>
                </a:solidFill>
                <a:latin typeface="Times New Roman" pitchFamily="18" charset="0"/>
                <a:cs typeface="Times New Roman" pitchFamily="18" charset="0"/>
              </a:rPr>
              <a:t>e</a:t>
            </a:r>
            <a:r>
              <a:rPr lang="en-US" sz="4400" b="1" dirty="0">
                <a:solidFill>
                  <a:srgbClr val="FF0000"/>
                </a:solidFill>
                <a:latin typeface="Times New Roman" pitchFamily="18" charset="0"/>
                <a:cs typeface="Times New Roman" pitchFamily="18" charset="0"/>
              </a:rPr>
              <a:t>s</a:t>
            </a:r>
          </a:p>
        </p:txBody>
      </p:sp>
      <p:sp>
        <p:nvSpPr>
          <p:cNvPr id="4" name="TextBox 3"/>
          <p:cNvSpPr txBox="1"/>
          <p:nvPr/>
        </p:nvSpPr>
        <p:spPr>
          <a:xfrm>
            <a:off x="2209800" y="1444734"/>
            <a:ext cx="9525000" cy="4893647"/>
          </a:xfrm>
          <a:prstGeom prst="rect">
            <a:avLst/>
          </a:prstGeom>
          <a:solidFill>
            <a:srgbClr val="92D050"/>
          </a:solidFill>
          <a:ln w="28575">
            <a:solidFill>
              <a:srgbClr val="C00000"/>
            </a:solidFill>
          </a:ln>
        </p:spPr>
        <p:txBody>
          <a:bodyPr wrap="square" rtlCol="0">
            <a:spAutoFit/>
          </a:bodyPr>
          <a:lstStyle/>
          <a:p>
            <a:r>
              <a:rPr lang="en-US" sz="3600" dirty="0">
                <a:solidFill>
                  <a:prstClr val="black"/>
                </a:solidFill>
                <a:latin typeface="Times New Roman" pitchFamily="18" charset="0"/>
                <a:cs typeface="Times New Roman" pitchFamily="18" charset="0"/>
              </a:rPr>
              <a:t>After we have studied the </a:t>
            </a:r>
            <a:r>
              <a:rPr lang="en-US" sz="3600" dirty="0" smtClean="0">
                <a:solidFill>
                  <a:prstClr val="black"/>
                </a:solidFill>
                <a:latin typeface="Times New Roman" pitchFamily="18" charset="0"/>
                <a:cs typeface="Times New Roman" pitchFamily="18" charset="0"/>
              </a:rPr>
              <a:t>lesson, </a:t>
            </a:r>
            <a:r>
              <a:rPr lang="en-US" sz="3600" dirty="0">
                <a:solidFill>
                  <a:prstClr val="black"/>
                </a:solidFill>
                <a:latin typeface="Times New Roman" pitchFamily="18" charset="0"/>
                <a:cs typeface="Times New Roman" pitchFamily="18" charset="0"/>
              </a:rPr>
              <a:t>we will be able to :</a:t>
            </a:r>
          </a:p>
          <a:p>
            <a:r>
              <a:rPr lang="en-US" sz="3600" dirty="0">
                <a:solidFill>
                  <a:prstClr val="black"/>
                </a:solidFill>
                <a:latin typeface="Times New Roman" pitchFamily="18" charset="0"/>
                <a:cs typeface="Times New Roman" pitchFamily="18" charset="0"/>
              </a:rPr>
              <a:t>     a) ask and answer questions,</a:t>
            </a:r>
          </a:p>
          <a:p>
            <a:r>
              <a:rPr lang="en-US" sz="3600" dirty="0">
                <a:solidFill>
                  <a:prstClr val="black"/>
                </a:solidFill>
                <a:latin typeface="Times New Roman" pitchFamily="18" charset="0"/>
                <a:cs typeface="Times New Roman" pitchFamily="18" charset="0"/>
              </a:rPr>
              <a:t>     b) comprehend and summerise texts</a:t>
            </a:r>
          </a:p>
          <a:p>
            <a:r>
              <a:rPr lang="en-US" sz="3600" dirty="0">
                <a:solidFill>
                  <a:prstClr val="black"/>
                </a:solidFill>
                <a:latin typeface="Times New Roman" pitchFamily="18" charset="0"/>
                <a:cs typeface="Times New Roman" pitchFamily="18" charset="0"/>
              </a:rPr>
              <a:t>     c) tell about the causes of environmental</a:t>
            </a:r>
          </a:p>
          <a:p>
            <a:r>
              <a:rPr lang="en-US" sz="3600" dirty="0">
                <a:solidFill>
                  <a:prstClr val="black"/>
                </a:solidFill>
                <a:latin typeface="Times New Roman" pitchFamily="18" charset="0"/>
                <a:cs typeface="Times New Roman" pitchFamily="18" charset="0"/>
              </a:rPr>
              <a:t>         </a:t>
            </a:r>
            <a:r>
              <a:rPr lang="en-US" sz="3600" dirty="0" smtClean="0">
                <a:solidFill>
                  <a:prstClr val="black"/>
                </a:solidFill>
                <a:latin typeface="Times New Roman" pitchFamily="18" charset="0"/>
                <a:cs typeface="Times New Roman" pitchFamily="18" charset="0"/>
              </a:rPr>
              <a:t>pollution,</a:t>
            </a:r>
            <a:endParaRPr lang="en-US" sz="3600" dirty="0">
              <a:solidFill>
                <a:prstClr val="black"/>
              </a:solidFill>
              <a:latin typeface="Times New Roman" pitchFamily="18" charset="0"/>
              <a:cs typeface="Times New Roman" pitchFamily="18" charset="0"/>
            </a:endParaRPr>
          </a:p>
          <a:p>
            <a:r>
              <a:rPr lang="en-US" sz="3600" dirty="0">
                <a:solidFill>
                  <a:prstClr val="black"/>
                </a:solidFill>
                <a:latin typeface="Times New Roman" pitchFamily="18" charset="0"/>
                <a:cs typeface="Times New Roman" pitchFamily="18" charset="0"/>
              </a:rPr>
              <a:t>     </a:t>
            </a:r>
            <a:r>
              <a:rPr lang="en-US" sz="3600" dirty="0" smtClean="0">
                <a:solidFill>
                  <a:prstClr val="black"/>
                </a:solidFill>
                <a:latin typeface="Times New Roman" pitchFamily="18" charset="0"/>
                <a:cs typeface="Times New Roman" pitchFamily="18" charset="0"/>
              </a:rPr>
              <a:t>d) suggest </a:t>
            </a:r>
            <a:r>
              <a:rPr lang="en-US" sz="3600" dirty="0">
                <a:solidFill>
                  <a:prstClr val="black"/>
                </a:solidFill>
                <a:latin typeface="Times New Roman" pitchFamily="18" charset="0"/>
                <a:cs typeface="Times New Roman" pitchFamily="18" charset="0"/>
              </a:rPr>
              <a:t>for </a:t>
            </a:r>
            <a:r>
              <a:rPr lang="en-US" sz="3600" dirty="0" smtClean="0">
                <a:solidFill>
                  <a:prstClr val="black"/>
                </a:solidFill>
                <a:latin typeface="Times New Roman" pitchFamily="18" charset="0"/>
                <a:cs typeface="Times New Roman" pitchFamily="18" charset="0"/>
              </a:rPr>
              <a:t>solution,</a:t>
            </a:r>
            <a:endParaRPr lang="en-US" sz="36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e) Write paragraph on </a:t>
            </a:r>
            <a:r>
              <a:rPr lang="en-US" sz="3200" dirty="0" smtClean="0">
                <a:solidFill>
                  <a:prstClr val="black"/>
                </a:solidFill>
                <a:latin typeface="Times New Roman" pitchFamily="18" charset="0"/>
                <a:cs typeface="Times New Roman" pitchFamily="18" charset="0"/>
              </a:rPr>
              <a:t>causes and effects.’</a:t>
            </a:r>
            <a:endParaRPr lang="en-US" sz="3200" dirty="0">
              <a:solidFill>
                <a:prstClr val="black"/>
              </a:solidFill>
              <a:latin typeface="Times New Roman" pitchFamily="18" charset="0"/>
              <a:cs typeface="Times New Roman" pitchFamily="18" charset="0"/>
            </a:endParaRPr>
          </a:p>
          <a:p>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804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Oval 2"/>
          <p:cNvSpPr/>
          <p:nvPr/>
        </p:nvSpPr>
        <p:spPr>
          <a:xfrm>
            <a:off x="3733800" y="762000"/>
            <a:ext cx="5181600" cy="1060048"/>
          </a:xfrm>
          <a:prstGeom prst="ellipse">
            <a:avLst/>
          </a:prstGeom>
          <a:solidFill>
            <a:schemeClr val="bg1"/>
          </a:solidFill>
          <a:ln w="28575">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Let’s watch the video</a:t>
            </a:r>
            <a:endParaRPr lang="en-US" sz="3200" dirty="0">
              <a:solidFill>
                <a:srgbClr val="002060"/>
              </a:solidFill>
            </a:endParaRPr>
          </a:p>
        </p:txBody>
      </p:sp>
      <p:sp>
        <p:nvSpPr>
          <p:cNvPr id="5" name="TextBox 4">
            <a:hlinkClick r:id="rId3"/>
          </p:cNvPr>
          <p:cNvSpPr txBox="1"/>
          <p:nvPr/>
        </p:nvSpPr>
        <p:spPr>
          <a:xfrm>
            <a:off x="3962400" y="2438400"/>
            <a:ext cx="5715000" cy="369332"/>
          </a:xfrm>
          <a:prstGeom prst="rect">
            <a:avLst/>
          </a:prstGeom>
          <a:noFill/>
        </p:spPr>
        <p:txBody>
          <a:bodyPr wrap="square" rtlCol="0">
            <a:spAutoFit/>
          </a:bodyPr>
          <a:lstStyle/>
          <a:p>
            <a:r>
              <a:rPr lang="en-GB" dirty="0"/>
              <a:t>https://www.youtube.com/watch?v=PYmDdJwb6Y4</a:t>
            </a:r>
          </a:p>
        </p:txBody>
      </p:sp>
    </p:spTree>
    <p:extLst>
      <p:ext uri="{BB962C8B-B14F-4D97-AF65-F5344CB8AC3E}">
        <p14:creationId xmlns:p14="http://schemas.microsoft.com/office/powerpoint/2010/main" val="359305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TextBox 2"/>
          <p:cNvSpPr txBox="1"/>
          <p:nvPr/>
        </p:nvSpPr>
        <p:spPr>
          <a:xfrm>
            <a:off x="2819400" y="305141"/>
            <a:ext cx="8153400" cy="584775"/>
          </a:xfrm>
          <a:prstGeom prst="rect">
            <a:avLst/>
          </a:prstGeom>
          <a:solidFill>
            <a:schemeClr val="accent4">
              <a:lumMod val="20000"/>
              <a:lumOff val="80000"/>
            </a:schemeClr>
          </a:solidFill>
          <a:ln w="28575">
            <a:solidFill>
              <a:srgbClr val="C60AA2"/>
            </a:solidFill>
          </a:ln>
        </p:spPr>
        <p:txBody>
          <a:bodyPr wrap="square" rtlCol="0">
            <a:spAutoFit/>
          </a:bodyPr>
          <a:lstStyle/>
          <a:p>
            <a:r>
              <a:rPr lang="en-US" sz="3200" dirty="0">
                <a:latin typeface="Book Antiqua" panose="02040602050305030304" pitchFamily="18" charset="0"/>
                <a:cs typeface="Times New Roman" panose="02020603050405020304" pitchFamily="18" charset="0"/>
              </a:rPr>
              <a:t> Look at the pictures and think about them.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225" y="1005156"/>
            <a:ext cx="3657600" cy="3809999"/>
          </a:xfrm>
          <a:prstGeom prst="rect">
            <a:avLst/>
          </a:prstGeom>
          <a:solidFill>
            <a:srgbClr val="92D050"/>
          </a:solid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612" y="1002890"/>
            <a:ext cx="3810000" cy="3785418"/>
          </a:xfrm>
          <a:prstGeom prst="rect">
            <a:avLst/>
          </a:prstGeom>
          <a:solidFill>
            <a:srgbClr val="92D050"/>
          </a:solidFill>
          <a:ln>
            <a:noFill/>
          </a:ln>
        </p:spPr>
      </p:pic>
      <p:sp>
        <p:nvSpPr>
          <p:cNvPr id="6" name="TextBox 5"/>
          <p:cNvSpPr txBox="1"/>
          <p:nvPr/>
        </p:nvSpPr>
        <p:spPr>
          <a:xfrm>
            <a:off x="3767477" y="5635331"/>
            <a:ext cx="5486400" cy="584775"/>
          </a:xfrm>
          <a:prstGeom prst="rect">
            <a:avLst/>
          </a:prstGeom>
          <a:solidFill>
            <a:srgbClr val="92D050"/>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Air is being polluted by…..</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503" y="991607"/>
            <a:ext cx="3652684" cy="3785417"/>
          </a:xfrm>
          <a:prstGeom prst="rect">
            <a:avLst/>
          </a:prstGeom>
          <a:solidFill>
            <a:srgbClr val="92D050"/>
          </a:solidFill>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348" y="972411"/>
            <a:ext cx="3810000" cy="3785417"/>
          </a:xfrm>
          <a:prstGeom prst="rect">
            <a:avLst/>
          </a:prstGeom>
          <a:solidFill>
            <a:srgbClr val="92D050"/>
          </a:solidFill>
        </p:spPr>
      </p:pic>
      <p:sp>
        <p:nvSpPr>
          <p:cNvPr id="9" name="TextBox 8"/>
          <p:cNvSpPr txBox="1"/>
          <p:nvPr/>
        </p:nvSpPr>
        <p:spPr>
          <a:xfrm>
            <a:off x="3614584" y="5594769"/>
            <a:ext cx="6563032" cy="584775"/>
          </a:xfrm>
          <a:prstGeom prst="rect">
            <a:avLst/>
          </a:prstGeom>
          <a:solidFill>
            <a:srgbClr val="92D050"/>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Water is also being polluted  by……</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229" y="1066807"/>
            <a:ext cx="3672348" cy="3762063"/>
          </a:xfrm>
          <a:prstGeom prst="rect">
            <a:avLst/>
          </a:prstGeom>
          <a:solidFill>
            <a:srgbClr val="92D050"/>
          </a:solidFill>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4092" y="985316"/>
            <a:ext cx="3795252" cy="3779270"/>
          </a:xfrm>
          <a:prstGeom prst="rect">
            <a:avLst/>
          </a:prstGeom>
          <a:solidFill>
            <a:srgbClr val="92D050"/>
          </a:solidFill>
        </p:spPr>
      </p:pic>
      <p:sp>
        <p:nvSpPr>
          <p:cNvPr id="12" name="TextBox 11"/>
          <p:cNvSpPr txBox="1"/>
          <p:nvPr/>
        </p:nvSpPr>
        <p:spPr>
          <a:xfrm>
            <a:off x="3777309" y="5564911"/>
            <a:ext cx="6563032" cy="584775"/>
          </a:xfrm>
          <a:prstGeom prst="rect">
            <a:avLst/>
          </a:prstGeom>
          <a:solidFill>
            <a:srgbClr val="92D050"/>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Soil is also being polluted  by……</a:t>
            </a: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7705" y="1057359"/>
            <a:ext cx="3780504" cy="3802627"/>
          </a:xfrm>
          <a:prstGeom prst="rect">
            <a:avLst/>
          </a:prstGeom>
          <a:solidFill>
            <a:srgbClr val="92D050"/>
          </a:solidFill>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9949" y="990601"/>
            <a:ext cx="3662516" cy="3825980"/>
          </a:xfrm>
          <a:prstGeom prst="rect">
            <a:avLst/>
          </a:prstGeom>
          <a:solidFill>
            <a:srgbClr val="92D050"/>
          </a:solidFill>
        </p:spPr>
      </p:pic>
      <p:sp>
        <p:nvSpPr>
          <p:cNvPr id="15" name="TextBox 14"/>
          <p:cNvSpPr txBox="1"/>
          <p:nvPr/>
        </p:nvSpPr>
        <p:spPr>
          <a:xfrm>
            <a:off x="3777309" y="5554207"/>
            <a:ext cx="6563032" cy="584775"/>
          </a:xfrm>
          <a:prstGeom prst="rect">
            <a:avLst/>
          </a:prstGeom>
          <a:solidFill>
            <a:srgbClr val="92D050"/>
          </a:solidFill>
          <a:ln>
            <a:solidFill>
              <a:srgbClr val="FF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 model of sound pollution……</a:t>
            </a:r>
          </a:p>
        </p:txBody>
      </p:sp>
    </p:spTree>
    <p:extLst>
      <p:ext uri="{BB962C8B-B14F-4D97-AF65-F5344CB8AC3E}">
        <p14:creationId xmlns:p14="http://schemas.microsoft.com/office/powerpoint/2010/main" val="30582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599" y="152400"/>
            <a:ext cx="11734800" cy="6292645"/>
          </a:xfrm>
          <a:prstGeom prst="rect">
            <a:avLst/>
          </a:prstGeom>
          <a:ln>
            <a:noFill/>
          </a:ln>
        </p:spPr>
      </p:pic>
      <p:sp>
        <p:nvSpPr>
          <p:cNvPr id="3" name="Rectangle 2"/>
          <p:cNvSpPr/>
          <p:nvPr/>
        </p:nvSpPr>
        <p:spPr>
          <a:xfrm>
            <a:off x="4516593" y="152400"/>
            <a:ext cx="3477235" cy="707886"/>
          </a:xfrm>
          <a:prstGeom prst="rect">
            <a:avLst/>
          </a:prstGeom>
          <a:solidFill>
            <a:schemeClr val="accent4">
              <a:lumMod val="60000"/>
              <a:lumOff val="40000"/>
            </a:schemeClr>
          </a:solidFill>
          <a:ln>
            <a:solidFill>
              <a:srgbClr val="FF0000"/>
            </a:solidFill>
          </a:ln>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Individual work</a:t>
            </a:r>
          </a:p>
        </p:txBody>
      </p:sp>
      <p:sp>
        <p:nvSpPr>
          <p:cNvPr id="4" name="TextBox 3"/>
          <p:cNvSpPr txBox="1"/>
          <p:nvPr/>
        </p:nvSpPr>
        <p:spPr>
          <a:xfrm>
            <a:off x="2667000" y="1031823"/>
            <a:ext cx="7391400" cy="1569660"/>
          </a:xfrm>
          <a:prstGeom prst="rect">
            <a:avLst/>
          </a:prstGeom>
          <a:solidFill>
            <a:schemeClr val="accent4">
              <a:lumMod val="20000"/>
              <a:lumOff val="80000"/>
            </a:schemeClr>
          </a:solidFill>
          <a:ln w="38100">
            <a:solidFill>
              <a:srgbClr val="C60AA2"/>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a)  What are the common sources of</a:t>
            </a:r>
          </a:p>
          <a:p>
            <a:r>
              <a:rPr lang="en-US" sz="3200" dirty="0">
                <a:latin typeface="Times New Roman" panose="02020603050405020304" pitchFamily="18" charset="0"/>
                <a:cs typeface="Times New Roman" panose="02020603050405020304" pitchFamily="18" charset="0"/>
              </a:rPr>
              <a:t>         environmental pollution  ?</a:t>
            </a:r>
          </a:p>
          <a:p>
            <a:r>
              <a:rPr lang="en-US" sz="3200" dirty="0">
                <a:latin typeface="Times New Roman" panose="02020603050405020304" pitchFamily="18" charset="0"/>
                <a:cs typeface="Times New Roman" panose="02020603050405020304" pitchFamily="18" charset="0"/>
              </a:rPr>
              <a:t>   b)  What is environmental pollution ?</a:t>
            </a:r>
          </a:p>
        </p:txBody>
      </p:sp>
      <p:sp>
        <p:nvSpPr>
          <p:cNvPr id="5" name="Rectangle 4"/>
          <p:cNvSpPr/>
          <p:nvPr/>
        </p:nvSpPr>
        <p:spPr>
          <a:xfrm>
            <a:off x="4558533" y="2676972"/>
            <a:ext cx="3852528" cy="646331"/>
          </a:xfrm>
          <a:prstGeom prst="rect">
            <a:avLst/>
          </a:prstGeom>
          <a:solidFill>
            <a:schemeClr val="accent4">
              <a:lumMod val="20000"/>
              <a:lumOff val="80000"/>
            </a:schemeClr>
          </a:solidFill>
          <a:ln>
            <a:solidFill>
              <a:srgbClr val="FF0000"/>
            </a:solidFill>
          </a:ln>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Match your Answer</a:t>
            </a:r>
            <a:endPar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2133599" y="3511957"/>
            <a:ext cx="9829799" cy="2554545"/>
          </a:xfrm>
          <a:prstGeom prst="rect">
            <a:avLst/>
          </a:prstGeom>
          <a:solidFill>
            <a:schemeClr val="accent4">
              <a:lumMod val="20000"/>
              <a:lumOff val="80000"/>
            </a:schemeClr>
          </a:solidFill>
          <a:ln w="38100">
            <a:solidFill>
              <a:srgbClr val="C60AA2"/>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a)  What are the common sources </a:t>
            </a:r>
            <a:r>
              <a:rPr lang="en-US" sz="3200" dirty="0" smtClean="0">
                <a:latin typeface="Times New Roman" panose="02020603050405020304" pitchFamily="18" charset="0"/>
                <a:cs typeface="Times New Roman" panose="02020603050405020304" pitchFamily="18" charset="0"/>
              </a:rPr>
              <a:t>of </a:t>
            </a:r>
            <a:r>
              <a:rPr lang="en-US" sz="3200" dirty="0">
                <a:latin typeface="Times New Roman" panose="02020603050405020304" pitchFamily="18" charset="0"/>
                <a:cs typeface="Times New Roman" panose="02020603050405020304" pitchFamily="18" charset="0"/>
              </a:rPr>
              <a:t>environmental </a:t>
            </a:r>
            <a:r>
              <a:rPr lang="en-US" sz="3200" dirty="0" smtClean="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pollution  </a:t>
            </a:r>
            <a:r>
              <a:rPr lang="en-US" sz="3200" dirty="0">
                <a:latin typeface="Times New Roman" panose="02020603050405020304" pitchFamily="18" charset="0"/>
                <a:cs typeface="Times New Roman" panose="02020603050405020304" pitchFamily="18" charset="0"/>
              </a:rPr>
              <a:t>?</a:t>
            </a:r>
          </a:p>
          <a:p>
            <a:pPr lvl="0"/>
            <a:r>
              <a:rPr lang="en-US" sz="3200" dirty="0" smtClean="0">
                <a:latin typeface="Times New Roman" panose="02020603050405020304" pitchFamily="18" charset="0"/>
                <a:cs typeface="Times New Roman" panose="02020603050405020304" pitchFamily="18" charset="0"/>
              </a:rPr>
              <a:t>      Ans :</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The </a:t>
            </a:r>
            <a:r>
              <a:rPr lang="en-US" sz="3200" dirty="0">
                <a:solidFill>
                  <a:prstClr val="black"/>
                </a:solidFill>
                <a:latin typeface="Times New Roman" panose="02020603050405020304" pitchFamily="18" charset="0"/>
                <a:cs typeface="Times New Roman" panose="02020603050405020304" pitchFamily="18" charset="0"/>
              </a:rPr>
              <a:t>common sources </a:t>
            </a:r>
            <a:r>
              <a:rPr lang="en-US" sz="3200" dirty="0" smtClean="0">
                <a:solidFill>
                  <a:prstClr val="black"/>
                </a:solidFill>
                <a:latin typeface="Times New Roman" panose="02020603050405020304" pitchFamily="18" charset="0"/>
                <a:cs typeface="Times New Roman" panose="02020603050405020304" pitchFamily="18" charset="0"/>
              </a:rPr>
              <a:t>of environmental pollution  </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     are air pollution, water pollution, soil pollution and       </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      sound pollution. </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150804" y="3511957"/>
            <a:ext cx="9829800" cy="2554545"/>
          </a:xfrm>
          <a:prstGeom prst="rect">
            <a:avLst/>
          </a:prstGeom>
          <a:solidFill>
            <a:schemeClr val="accent4">
              <a:lumMod val="20000"/>
              <a:lumOff val="80000"/>
            </a:schemeClr>
          </a:solidFill>
          <a:ln w="38100">
            <a:solidFill>
              <a:srgbClr val="C60AA2"/>
            </a:solidFill>
          </a:ln>
        </p:spPr>
        <p:txBody>
          <a:bodyPr wrap="square" rtlCol="0">
            <a:spAutoFit/>
          </a:bodyPr>
          <a:lstStyle/>
          <a:p>
            <a:pPr marL="514350" indent="-514350">
              <a:buAutoNum type="alphaLcParenR" startAt="2"/>
            </a:pPr>
            <a:r>
              <a:rPr lang="en-US" sz="3200" dirty="0" smtClean="0">
                <a:latin typeface="Times New Roman" panose="02020603050405020304" pitchFamily="18" charset="0"/>
                <a:cs typeface="Times New Roman" panose="02020603050405020304" pitchFamily="18" charset="0"/>
              </a:rPr>
              <a:t>What </a:t>
            </a:r>
            <a:r>
              <a:rPr lang="en-US" sz="3200" dirty="0">
                <a:latin typeface="Times New Roman" panose="02020603050405020304" pitchFamily="18" charset="0"/>
                <a:cs typeface="Times New Roman" panose="02020603050405020304" pitchFamily="18" charset="0"/>
              </a:rPr>
              <a:t>is environmental pollution </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Ans:  Environment refers to air, water, soil, in which man, animals and plants live. These are the main elements of  the environment. So environmental pollution means polluting the elements of the environment.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6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9" t="1063" r="1299" b="1219"/>
          <a:stretch/>
        </p:blipFill>
        <p:spPr>
          <a:xfrm>
            <a:off x="228600" y="184354"/>
            <a:ext cx="11734800" cy="6292645"/>
          </a:xfrm>
          <a:prstGeom prst="rect">
            <a:avLst/>
          </a:prstGeom>
          <a:ln>
            <a:noFill/>
          </a:ln>
        </p:spPr>
      </p:pic>
      <p:sp>
        <p:nvSpPr>
          <p:cNvPr id="3" name="TextBox 2"/>
          <p:cNvSpPr txBox="1"/>
          <p:nvPr/>
        </p:nvSpPr>
        <p:spPr>
          <a:xfrm>
            <a:off x="4954102" y="103621"/>
            <a:ext cx="6324600" cy="584775"/>
          </a:xfrm>
          <a:prstGeom prst="rect">
            <a:avLst/>
          </a:prstGeom>
          <a:solidFill>
            <a:schemeClr val="bg1"/>
          </a:solidFill>
          <a:ln w="28575">
            <a:solidFill>
              <a:srgbClr val="C60AA2"/>
            </a:solidFill>
          </a:ln>
        </p:spPr>
        <p:txBody>
          <a:bodyPr wrap="square" rtlCol="0">
            <a:spAutoFit/>
          </a:bodyPr>
          <a:lstStyle/>
          <a:p>
            <a:r>
              <a:rPr lang="en-US" sz="3200" dirty="0" smtClean="0">
                <a:solidFill>
                  <a:prstClr val="black">
                    <a:lumMod val="95000"/>
                    <a:lumOff val="5000"/>
                  </a:prstClr>
                </a:solidFill>
                <a:latin typeface="Times New Roman" panose="02020603050405020304" pitchFamily="18" charset="0"/>
                <a:cs typeface="Times New Roman" panose="02020603050405020304" pitchFamily="18" charset="0"/>
              </a:rPr>
              <a:t>Vocabulary and sentence making</a:t>
            </a: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934043" y="1246206"/>
            <a:ext cx="2802865" cy="4377505"/>
            <a:chOff x="304799" y="14672"/>
            <a:chExt cx="2819400" cy="6324600"/>
          </a:xfrm>
        </p:grpSpPr>
        <p:sp>
          <p:nvSpPr>
            <p:cNvPr id="5" name="Rectangle 4"/>
            <p:cNvSpPr/>
            <p:nvPr/>
          </p:nvSpPr>
          <p:spPr>
            <a:xfrm>
              <a:off x="304799" y="14672"/>
              <a:ext cx="2819400" cy="6324600"/>
            </a:xfrm>
            <a:prstGeom prst="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163952"/>
              <a:ext cx="2209800" cy="608861"/>
            </a:xfrm>
            <a:prstGeom prst="rightArrow">
              <a:avLst>
                <a:gd name="adj1" fmla="val 100000"/>
                <a:gd name="adj2" fmla="val 0"/>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Click word</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Down Arrow 6"/>
            <p:cNvSpPr/>
            <p:nvPr/>
          </p:nvSpPr>
          <p:spPr>
            <a:xfrm>
              <a:off x="888492" y="781526"/>
              <a:ext cx="1347216" cy="370187"/>
            </a:xfrm>
            <a:prstGeom prst="downArrow">
              <a:avLst/>
            </a:prstGeom>
            <a:solidFill>
              <a:srgbClr val="FFC000"/>
            </a:solidFill>
            <a:ln w="38100">
              <a:solidFill>
                <a:srgbClr val="C60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7"/>
          <p:cNvSpPr/>
          <p:nvPr/>
        </p:nvSpPr>
        <p:spPr>
          <a:xfrm>
            <a:off x="2471164" y="2053164"/>
            <a:ext cx="1828799" cy="516595"/>
          </a:xfrm>
          <a:prstGeom prst="rightArrow">
            <a:avLst>
              <a:gd name="adj1" fmla="val 100000"/>
              <a:gd name="adj2" fmla="val 0"/>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Vehicle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607" y="1380303"/>
            <a:ext cx="6324600" cy="4065274"/>
          </a:xfrm>
          <a:prstGeom prst="rect">
            <a:avLst/>
          </a:prstGeom>
          <a:ln>
            <a:solidFill>
              <a:srgbClr val="0070C0"/>
            </a:solidFill>
          </a:ln>
        </p:spPr>
      </p:pic>
      <p:sp>
        <p:nvSpPr>
          <p:cNvPr id="10" name="Rectangle 9"/>
          <p:cNvSpPr/>
          <p:nvPr/>
        </p:nvSpPr>
        <p:spPr>
          <a:xfrm>
            <a:off x="536849" y="5901245"/>
            <a:ext cx="11591228" cy="6973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i="1" dirty="0">
                <a:solidFill>
                  <a:srgbClr val="C00000"/>
                </a:solidFill>
                <a:latin typeface="Times New Roman" panose="02020603050405020304" pitchFamily="18" charset="0"/>
                <a:cs typeface="Times New Roman" panose="02020603050405020304" pitchFamily="18" charset="0"/>
              </a:rPr>
              <a:t>Sentence : </a:t>
            </a:r>
            <a:r>
              <a:rPr lang="en-US" sz="3600" dirty="0">
                <a:solidFill>
                  <a:prstClr val="black"/>
                </a:solidFill>
                <a:latin typeface="Times New Roman" panose="02020603050405020304" pitchFamily="18" charset="0"/>
                <a:cs typeface="Times New Roman" panose="02020603050405020304" pitchFamily="18" charset="0"/>
              </a:rPr>
              <a:t>Motor</a:t>
            </a:r>
            <a:r>
              <a:rPr lang="en-US" sz="3600" i="1" dirty="0">
                <a:solidFill>
                  <a:srgbClr val="C00000"/>
                </a:solidFill>
                <a:latin typeface="Times New Roman" panose="02020603050405020304" pitchFamily="18" charset="0"/>
                <a:cs typeface="Times New Roman" panose="02020603050405020304" pitchFamily="18" charset="0"/>
              </a:rPr>
              <a:t> </a:t>
            </a:r>
            <a:r>
              <a:rPr lang="en-US" sz="3600" b="1" i="1" dirty="0">
                <a:solidFill>
                  <a:srgbClr val="00B0F0"/>
                </a:solidFill>
                <a:latin typeface="Times New Roman" panose="02020603050405020304" pitchFamily="18" charset="0"/>
                <a:cs typeface="Times New Roman" panose="02020603050405020304" pitchFamily="18" charset="0"/>
              </a:rPr>
              <a:t>vehicles </a:t>
            </a:r>
            <a:r>
              <a:rPr lang="en-US" sz="3600" dirty="0">
                <a:solidFill>
                  <a:prstClr val="black"/>
                </a:solidFill>
                <a:latin typeface="Times New Roman" panose="02020603050405020304" pitchFamily="18" charset="0"/>
                <a:cs typeface="Times New Roman" panose="02020603050405020304" pitchFamily="18" charset="0"/>
              </a:rPr>
              <a:t>emit huge amount of smoke.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281154" y="735962"/>
            <a:ext cx="8065009"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Transport, Carrier, Conveyance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015492" y="2645291"/>
            <a:ext cx="2514600" cy="504208"/>
          </a:xfrm>
          <a:prstGeom prst="rightArrow">
            <a:avLst>
              <a:gd name="adj1" fmla="val 100000"/>
              <a:gd name="adj2"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Re-forestation</a:t>
            </a:r>
          </a:p>
        </p:txBody>
      </p:sp>
      <p:pic>
        <p:nvPicPr>
          <p:cNvPr id="13" name="Picture 12" descr="tp23.jpg">
            <a:extLst>
              <a:ext uri="{FF2B5EF4-FFF2-40B4-BE49-F238E27FC236}">
                <a16:creationId xmlns:a16="http://schemas.microsoft.com/office/drawing/2014/main" id="{88845053-78D4-4816-80E9-3288A0E71E4A}"/>
              </a:ext>
            </a:extLst>
          </p:cNvPr>
          <p:cNvPicPr>
            <a:picLocks noChangeAspect="1"/>
          </p:cNvPicPr>
          <p:nvPr/>
        </p:nvPicPr>
        <p:blipFill>
          <a:blip r:embed="rId4" cstate="print"/>
          <a:stretch>
            <a:fillRect/>
          </a:stretch>
        </p:blipFill>
        <p:spPr>
          <a:xfrm>
            <a:off x="5620698" y="1434355"/>
            <a:ext cx="6324600" cy="3962277"/>
          </a:xfrm>
          <a:prstGeom prst="rect">
            <a:avLst/>
          </a:prstGeom>
          <a:ln>
            <a:solidFill>
              <a:srgbClr val="00B0F0"/>
            </a:solidFill>
          </a:ln>
        </p:spPr>
      </p:pic>
      <p:sp>
        <p:nvSpPr>
          <p:cNvPr id="14" name="Rectangle 13"/>
          <p:cNvSpPr/>
          <p:nvPr/>
        </p:nvSpPr>
        <p:spPr>
          <a:xfrm>
            <a:off x="536849" y="5724279"/>
            <a:ext cx="11548941" cy="8511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a:solidFill>
                  <a:srgbClr val="C00000"/>
                </a:solidFill>
                <a:latin typeface="Times New Roman" panose="02020603050405020304" pitchFamily="18" charset="0"/>
                <a:cs typeface="Times New Roman" panose="02020603050405020304" pitchFamily="18" charset="0"/>
              </a:rPr>
              <a:t>Sentence : </a:t>
            </a:r>
            <a:r>
              <a:rPr lang="en-US" sz="3200" dirty="0" smtClean="0">
                <a:solidFill>
                  <a:schemeClr val="tx1"/>
                </a:solidFill>
                <a:latin typeface="Times New Roman" panose="02020603050405020304" pitchFamily="18" charset="0"/>
                <a:cs typeface="Times New Roman" panose="02020603050405020304" pitchFamily="18" charset="0"/>
              </a:rPr>
              <a:t>Planting trees  and </a:t>
            </a:r>
            <a:r>
              <a:rPr lang="en-US" sz="3200" b="1" i="1" dirty="0" smtClean="0">
                <a:solidFill>
                  <a:srgbClr val="00B0F0"/>
                </a:solidFill>
                <a:latin typeface="Times New Roman" panose="02020603050405020304" pitchFamily="18" charset="0"/>
                <a:cs typeface="Times New Roman" panose="02020603050405020304" pitchFamily="18" charset="0"/>
              </a:rPr>
              <a:t>re-forestation </a:t>
            </a:r>
            <a:r>
              <a:rPr lang="en-US" sz="3200" dirty="0" smtClean="0">
                <a:solidFill>
                  <a:schemeClr val="tx1"/>
                </a:solidFill>
                <a:latin typeface="Times New Roman" panose="02020603050405020304" pitchFamily="18" charset="0"/>
                <a:cs typeface="Times New Roman" panose="02020603050405020304" pitchFamily="18" charset="0"/>
              </a:rPr>
              <a:t>help to prevent soil erosion and pollution</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301327" y="735962"/>
            <a:ext cx="7956805"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Tree plantation, Afforestation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Right Arrow 15"/>
          <p:cNvSpPr/>
          <p:nvPr/>
        </p:nvSpPr>
        <p:spPr>
          <a:xfrm>
            <a:off x="2394963" y="3179005"/>
            <a:ext cx="1905000" cy="542587"/>
          </a:xfrm>
          <a:prstGeom prst="rightArrow">
            <a:avLst>
              <a:gd name="adj1" fmla="val 100000"/>
              <a:gd name="adj2"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anose="02020603050405020304" pitchFamily="18" charset="0"/>
                <a:cs typeface="Times New Roman" panose="02020603050405020304" pitchFamily="18" charset="0"/>
              </a:rPr>
              <a:t>Recycle</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61" y="1399066"/>
            <a:ext cx="6292594" cy="4013775"/>
          </a:xfrm>
          <a:prstGeom prst="rect">
            <a:avLst/>
          </a:prstGeom>
          <a:ln>
            <a:solidFill>
              <a:schemeClr val="tx1"/>
            </a:solidFill>
          </a:ln>
        </p:spPr>
      </p:pic>
      <p:sp>
        <p:nvSpPr>
          <p:cNvPr id="18" name="Rectangle 17"/>
          <p:cNvSpPr/>
          <p:nvPr/>
        </p:nvSpPr>
        <p:spPr>
          <a:xfrm>
            <a:off x="554907" y="5945746"/>
            <a:ext cx="11197951" cy="582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i="1" dirty="0">
                <a:solidFill>
                  <a:srgbClr val="C00000"/>
                </a:solidFill>
                <a:latin typeface="Times New Roman" panose="02020603050405020304" pitchFamily="18" charset="0"/>
                <a:cs typeface="Times New Roman" panose="02020603050405020304" pitchFamily="18" charset="0"/>
              </a:rPr>
              <a:t>Sentence : </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b="1" i="1" dirty="0" smtClean="0">
                <a:solidFill>
                  <a:srgbClr val="00B0F0"/>
                </a:solidFill>
                <a:latin typeface="Times New Roman" panose="02020603050405020304" pitchFamily="18" charset="0"/>
                <a:cs typeface="Times New Roman" panose="02020603050405020304" pitchFamily="18" charset="0"/>
              </a:rPr>
              <a:t>Recycle </a:t>
            </a:r>
            <a:r>
              <a:rPr lang="en-US" sz="3600" dirty="0" smtClean="0">
                <a:solidFill>
                  <a:srgbClr val="00B0F0"/>
                </a:solidFill>
                <a:latin typeface="Times New Roman" panose="02020603050405020304" pitchFamily="18" charset="0"/>
                <a:cs typeface="Times New Roman" panose="02020603050405020304" pitchFamily="18" charset="0"/>
              </a:rPr>
              <a:t>and</a:t>
            </a:r>
            <a:r>
              <a:rPr lang="en-US" sz="3600" b="1" i="1" dirty="0" smtClean="0">
                <a:solidFill>
                  <a:srgbClr val="00B0F0"/>
                </a:solidFill>
                <a:latin typeface="Times New Roman" panose="02020603050405020304" pitchFamily="18" charset="0"/>
                <a:cs typeface="Times New Roman" panose="02020603050405020304" pitchFamily="18" charset="0"/>
              </a:rPr>
              <a:t>  </a:t>
            </a:r>
            <a:r>
              <a:rPr lang="en-US" sz="3600" dirty="0" smtClean="0">
                <a:solidFill>
                  <a:srgbClr val="00B0F0"/>
                </a:solidFill>
                <a:latin typeface="Times New Roman" panose="02020603050405020304" pitchFamily="18" charset="0"/>
                <a:cs typeface="Times New Roman" panose="02020603050405020304" pitchFamily="18" charset="0"/>
              </a:rPr>
              <a:t>reuse </a:t>
            </a:r>
            <a:r>
              <a:rPr lang="en-US" sz="3600" dirty="0" smtClean="0">
                <a:solidFill>
                  <a:schemeClr val="tx1"/>
                </a:solidFill>
                <a:latin typeface="Times New Roman" panose="02020603050405020304" pitchFamily="18" charset="0"/>
                <a:cs typeface="Times New Roman" panose="02020603050405020304" pitchFamily="18" charset="0"/>
              </a:rPr>
              <a:t>can reduce pollution</a:t>
            </a:r>
            <a:r>
              <a:rPr lang="en-US" sz="36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332019" y="735328"/>
            <a:ext cx="7750301"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Reuse, reprocess, Recover</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0" name="Right Arrow 19"/>
          <p:cNvSpPr/>
          <p:nvPr/>
        </p:nvSpPr>
        <p:spPr>
          <a:xfrm>
            <a:off x="2439159" y="3786445"/>
            <a:ext cx="1816608" cy="544891"/>
          </a:xfrm>
          <a:prstGeom prst="rightArrow">
            <a:avLst>
              <a:gd name="adj1" fmla="val 100000"/>
              <a:gd name="adj2" fmla="val 0"/>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Erosion</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8016" y="1414212"/>
            <a:ext cx="6336789" cy="4011071"/>
          </a:xfrm>
          <a:prstGeom prst="rect">
            <a:avLst/>
          </a:prstGeom>
          <a:ln>
            <a:solidFill>
              <a:srgbClr val="0070C0"/>
            </a:solidFill>
          </a:ln>
        </p:spPr>
      </p:pic>
      <p:sp>
        <p:nvSpPr>
          <p:cNvPr id="22" name="Rectangle 21"/>
          <p:cNvSpPr/>
          <p:nvPr/>
        </p:nvSpPr>
        <p:spPr>
          <a:xfrm>
            <a:off x="479299" y="5751641"/>
            <a:ext cx="11480544" cy="72815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a:solidFill>
                  <a:srgbClr val="C00000"/>
                </a:solidFill>
                <a:latin typeface="Times New Roman" panose="02020603050405020304" pitchFamily="18" charset="0"/>
                <a:cs typeface="Times New Roman" panose="02020603050405020304" pitchFamily="18" charset="0"/>
              </a:rPr>
              <a:t>Sentence : </a:t>
            </a:r>
            <a:r>
              <a:rPr lang="en-US" sz="3200" dirty="0" smtClean="0">
                <a:solidFill>
                  <a:schemeClr val="tx1"/>
                </a:solidFill>
                <a:latin typeface="Times New Roman" panose="02020603050405020304" pitchFamily="18" charset="0"/>
                <a:cs typeface="Times New Roman" panose="02020603050405020304" pitchFamily="18" charset="0"/>
              </a:rPr>
              <a:t>Deforestation is one of the causes of  pollution and soil </a:t>
            </a:r>
            <a:r>
              <a:rPr lang="en-US" sz="3200" b="1" dirty="0" smtClean="0">
                <a:solidFill>
                  <a:srgbClr val="00B0F0"/>
                </a:solidFill>
                <a:latin typeface="Times New Roman" panose="02020603050405020304" pitchFamily="18" charset="0"/>
                <a:cs typeface="Times New Roman" panose="02020603050405020304" pitchFamily="18" charset="0"/>
              </a:rPr>
              <a:t>erosion</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272792" y="710498"/>
            <a:ext cx="7607809"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Decay, Wasting, Degradation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4" name="Right Arrow 23"/>
          <p:cNvSpPr/>
          <p:nvPr/>
        </p:nvSpPr>
        <p:spPr>
          <a:xfrm>
            <a:off x="2227507" y="4403124"/>
            <a:ext cx="2149688" cy="487548"/>
          </a:xfrm>
          <a:prstGeom prst="rightArrow">
            <a:avLst>
              <a:gd name="adj1" fmla="val 100000"/>
              <a:gd name="adj2" fmla="val 0"/>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Compost</a:t>
            </a:r>
          </a:p>
        </p:txBody>
      </p:sp>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267" t="6667" r="267" b="5415"/>
          <a:stretch/>
        </p:blipFill>
        <p:spPr>
          <a:xfrm>
            <a:off x="5476724" y="1458058"/>
            <a:ext cx="6336790" cy="4025082"/>
          </a:xfrm>
          <a:prstGeom prst="rect">
            <a:avLst/>
          </a:prstGeom>
        </p:spPr>
      </p:pic>
      <p:sp>
        <p:nvSpPr>
          <p:cNvPr id="26" name="Rectangle 25"/>
          <p:cNvSpPr/>
          <p:nvPr/>
        </p:nvSpPr>
        <p:spPr>
          <a:xfrm>
            <a:off x="3298699" y="735962"/>
            <a:ext cx="7607809"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 Meaning : </a:t>
            </a:r>
            <a:r>
              <a:rPr lang="en-US" sz="3200" dirty="0" smtClean="0">
                <a:solidFill>
                  <a:prstClr val="black"/>
                </a:solidFill>
                <a:latin typeface="Times New Roman" panose="02020603050405020304" pitchFamily="18" charset="0"/>
                <a:cs typeface="Times New Roman" panose="02020603050405020304" pitchFamily="18" charset="0"/>
              </a:rPr>
              <a:t>Natural manure, Rotten manure</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11228" y="5789264"/>
            <a:ext cx="11563477" cy="69364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a:solidFill>
                  <a:srgbClr val="C00000"/>
                </a:solidFill>
                <a:latin typeface="Times New Roman" panose="02020603050405020304" pitchFamily="18" charset="0"/>
                <a:cs typeface="Times New Roman" panose="02020603050405020304" pitchFamily="18" charset="0"/>
              </a:rPr>
              <a:t>Sentence : </a:t>
            </a:r>
            <a:r>
              <a:rPr lang="en-US" sz="3200" dirty="0" smtClean="0">
                <a:solidFill>
                  <a:schemeClr val="tx1"/>
                </a:solidFill>
                <a:latin typeface="Times New Roman" panose="02020603050405020304" pitchFamily="18" charset="0"/>
                <a:cs typeface="Times New Roman" panose="02020603050405020304" pitchFamily="18" charset="0"/>
              </a:rPr>
              <a:t>Farmer should use </a:t>
            </a:r>
            <a:r>
              <a:rPr lang="en-US" sz="3200" b="1" dirty="0" smtClean="0">
                <a:solidFill>
                  <a:srgbClr val="00B0F0"/>
                </a:solidFill>
                <a:latin typeface="Times New Roman" panose="02020603050405020304" pitchFamily="18" charset="0"/>
                <a:cs typeface="Times New Roman" panose="02020603050405020304" pitchFamily="18" charset="0"/>
              </a:rPr>
              <a:t>compost </a:t>
            </a:r>
            <a:r>
              <a:rPr lang="en-US" sz="3200" dirty="0" smtClean="0">
                <a:solidFill>
                  <a:prstClr val="black"/>
                </a:solidFill>
                <a:latin typeface="Times New Roman" panose="02020603050405020304" pitchFamily="18" charset="0"/>
                <a:cs typeface="Times New Roman" panose="02020603050405020304" pitchFamily="18" charset="0"/>
              </a:rPr>
              <a:t>instead of chemical fertilizer.</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8" name="Right Arrow 27"/>
          <p:cNvSpPr/>
          <p:nvPr/>
        </p:nvSpPr>
        <p:spPr>
          <a:xfrm>
            <a:off x="2308811" y="4970863"/>
            <a:ext cx="2081931" cy="572657"/>
          </a:xfrm>
          <a:prstGeom prst="rightArrow">
            <a:avLst>
              <a:gd name="adj1" fmla="val 100000"/>
              <a:gd name="adj2" fmla="val 0"/>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Enormous</a:t>
            </a: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8016" y="1379647"/>
            <a:ext cx="6284842" cy="4171871"/>
          </a:xfrm>
          <a:prstGeom prst="rect">
            <a:avLst/>
          </a:prstGeom>
          <a:ln>
            <a:solidFill>
              <a:srgbClr val="002060"/>
            </a:solidFill>
          </a:ln>
        </p:spPr>
      </p:pic>
      <p:sp>
        <p:nvSpPr>
          <p:cNvPr id="30" name="Rectangle 29"/>
          <p:cNvSpPr/>
          <p:nvPr/>
        </p:nvSpPr>
        <p:spPr>
          <a:xfrm>
            <a:off x="326898" y="5712194"/>
            <a:ext cx="11584253" cy="892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chemeClr val="tx1"/>
                </a:solidFill>
                <a:latin typeface="Times New Roman" panose="02020603050405020304" pitchFamily="18" charset="0"/>
                <a:cs typeface="Times New Roman" panose="02020603050405020304" pitchFamily="18" charset="0"/>
              </a:rPr>
              <a:t> </a:t>
            </a:r>
            <a:r>
              <a:rPr lang="en-GB" sz="3200" i="1" dirty="0" smtClean="0">
                <a:solidFill>
                  <a:srgbClr val="C00000"/>
                </a:solidFill>
                <a:latin typeface="Times New Roman" panose="02020603050405020304" pitchFamily="18" charset="0"/>
                <a:cs typeface="Times New Roman" panose="02020603050405020304" pitchFamily="18" charset="0"/>
              </a:rPr>
              <a:t>Meaning : </a:t>
            </a:r>
            <a:r>
              <a:rPr lang="en-GB" sz="3200" dirty="0" smtClean="0">
                <a:solidFill>
                  <a:schemeClr val="tx1"/>
                </a:solidFill>
                <a:latin typeface="Times New Roman" panose="02020603050405020304" pitchFamily="18" charset="0"/>
                <a:cs typeface="Times New Roman" panose="02020603050405020304" pitchFamily="18" charset="0"/>
              </a:rPr>
              <a:t>The </a:t>
            </a:r>
            <a:r>
              <a:rPr lang="en-GB" sz="3200" dirty="0">
                <a:solidFill>
                  <a:schemeClr val="tx1"/>
                </a:solidFill>
                <a:latin typeface="Times New Roman" panose="02020603050405020304" pitchFamily="18" charset="0"/>
                <a:cs typeface="Times New Roman" panose="02020603050405020304" pitchFamily="18" charset="0"/>
              </a:rPr>
              <a:t>earth has an </a:t>
            </a:r>
            <a:r>
              <a:rPr lang="en-GB" sz="3200" b="1" dirty="0">
                <a:solidFill>
                  <a:srgbClr val="00B0F0"/>
                </a:solidFill>
                <a:latin typeface="Times New Roman" panose="02020603050405020304" pitchFamily="18" charset="0"/>
                <a:cs typeface="Times New Roman" panose="02020603050405020304" pitchFamily="18" charset="0"/>
              </a:rPr>
              <a:t>enormous</a:t>
            </a:r>
            <a:r>
              <a:rPr lang="en-GB" sz="3200" dirty="0">
                <a:solidFill>
                  <a:schemeClr val="tx1"/>
                </a:solidFill>
                <a:latin typeface="Times New Roman" panose="02020603050405020304" pitchFamily="18" charset="0"/>
                <a:cs typeface="Times New Roman" panose="02020603050405020304" pitchFamily="18" charset="0"/>
              </a:rPr>
              <a:t> molten core that contains vast amounts of energy.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227129" y="662421"/>
            <a:ext cx="8718169" cy="4512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i="1" dirty="0" smtClean="0">
                <a:solidFill>
                  <a:srgbClr val="C00000"/>
                </a:solidFill>
                <a:latin typeface="Times New Roman" panose="02020603050405020304" pitchFamily="18" charset="0"/>
                <a:cs typeface="Times New Roman" panose="02020603050405020304" pitchFamily="18" charset="0"/>
              </a:rPr>
              <a:t> Meaning : </a:t>
            </a:r>
            <a:r>
              <a:rPr lang="en-US" sz="3200" dirty="0" smtClean="0">
                <a:solidFill>
                  <a:schemeClr val="tx1"/>
                </a:solidFill>
                <a:latin typeface="Times New Roman" panose="02020603050405020304" pitchFamily="18" charset="0"/>
                <a:cs typeface="Times New Roman" panose="02020603050405020304" pitchFamily="18" charset="0"/>
              </a:rPr>
              <a:t>Huge size, Immense ,Gigantic, Colossal</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4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1000"/>
                                        <p:tgtEl>
                                          <p:spTgt spid="28"/>
                                        </p:tgtEl>
                                      </p:cBhvr>
                                    </p:animEffect>
                                    <p:anim calcmode="lin" valueType="num">
                                      <p:cBhvr>
                                        <p:cTn id="107" dur="1000" fill="hold"/>
                                        <p:tgtEl>
                                          <p:spTgt spid="28"/>
                                        </p:tgtEl>
                                        <p:attrNameLst>
                                          <p:attrName>ppt_x</p:attrName>
                                        </p:attrNameLst>
                                      </p:cBhvr>
                                      <p:tavLst>
                                        <p:tav tm="0">
                                          <p:val>
                                            <p:strVal val="#ppt_x"/>
                                          </p:val>
                                        </p:tav>
                                        <p:tav tm="100000">
                                          <p:val>
                                            <p:strVal val="#ppt_x"/>
                                          </p:val>
                                        </p:tav>
                                      </p:tavLst>
                                    </p:anim>
                                    <p:anim calcmode="lin" valueType="num">
                                      <p:cBhvr>
                                        <p:cTn id="10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wipe(left)">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left)">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9" restart="whenNotActive" fill="hold" evtFilter="cancelBubble" nodeType="interactiveSeq">
                <p:stCondLst>
                  <p:cond evt="onClick" delay="0">
                    <p:tgtEl>
                      <p:spTgt spid="8"/>
                    </p:tgtEl>
                  </p:cond>
                </p:stCondLst>
                <p:endSync evt="end" delay="0">
                  <p:rtn val="all"/>
                </p:endSync>
                <p:childTnLst>
                  <p:par>
                    <p:cTn id="120" fill="hold">
                      <p:stCondLst>
                        <p:cond delay="0"/>
                      </p:stCondLst>
                      <p:childTnLst>
                        <p:par>
                          <p:cTn id="121" fill="hold">
                            <p:stCondLst>
                              <p:cond delay="0"/>
                            </p:stCondLst>
                            <p:childTnLst>
                              <p:par>
                                <p:cTn id="122" presetID="6" presetClass="entr" presetSubtype="32"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circle(out)">
                                      <p:cBhvr>
                                        <p:cTn id="124" dur="2000"/>
                                        <p:tgtEl>
                                          <p:spTgt spid="9"/>
                                        </p:tgtEl>
                                      </p:cBhvr>
                                    </p:animEffect>
                                  </p:childTnLst>
                                </p:cTn>
                              </p:par>
                            </p:childTnLst>
                          </p:cTn>
                        </p:par>
                      </p:childTnLst>
                    </p:cTn>
                  </p:par>
                </p:childTnLst>
              </p:cTn>
              <p:nextCondLst>
                <p:cond evt="onClick" delay="0">
                  <p:tgtEl>
                    <p:spTgt spid="8"/>
                  </p:tgtEl>
                </p:cond>
              </p:nextCondLst>
            </p:seq>
            <p:seq concurrent="1" nextAc="seek">
              <p:cTn id="125" restart="whenNotActive" fill="hold" evtFilter="cancelBubble" nodeType="interactiveSeq">
                <p:stCondLst>
                  <p:cond evt="onClick" delay="0">
                    <p:tgtEl>
                      <p:spTgt spid="12"/>
                    </p:tgtEl>
                  </p:cond>
                </p:stCondLst>
                <p:endSync evt="end" delay="0">
                  <p:rtn val="all"/>
                </p:endSync>
                <p:childTnLst>
                  <p:par>
                    <p:cTn id="126" fill="hold">
                      <p:stCondLst>
                        <p:cond delay="0"/>
                      </p:stCondLst>
                      <p:childTnLst>
                        <p:par>
                          <p:cTn id="127" fill="hold">
                            <p:stCondLst>
                              <p:cond delay="0"/>
                            </p:stCondLst>
                            <p:childTnLst>
                              <p:par>
                                <p:cTn id="128" presetID="6" presetClass="entr" presetSubtype="32" fill="hold" nodeType="click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circle(out)">
                                      <p:cBhvr>
                                        <p:cTn id="130" dur="2000"/>
                                        <p:tgtEl>
                                          <p:spTgt spid="13"/>
                                        </p:tgtEl>
                                      </p:cBhvr>
                                    </p:animEffect>
                                  </p:childTnLst>
                                </p:cTn>
                              </p:par>
                            </p:childTnLst>
                          </p:cTn>
                        </p:par>
                      </p:childTnLst>
                    </p:cTn>
                  </p:par>
                </p:childTnLst>
              </p:cTn>
              <p:nextCondLst>
                <p:cond evt="onClick" delay="0">
                  <p:tgtEl>
                    <p:spTgt spid="12"/>
                  </p:tgtEl>
                </p:cond>
              </p:nextCondLst>
            </p:seq>
            <p:seq concurrent="1" nextAc="seek">
              <p:cTn id="131" restart="whenNotActive" fill="hold" evtFilter="cancelBubble" nodeType="interactiveSeq">
                <p:stCondLst>
                  <p:cond evt="onClick" delay="0">
                    <p:tgtEl>
                      <p:spTgt spid="20"/>
                    </p:tgtEl>
                  </p:cond>
                </p:stCondLst>
                <p:endSync evt="end" delay="0">
                  <p:rtn val="all"/>
                </p:endSync>
                <p:childTnLst>
                  <p:par>
                    <p:cTn id="132" fill="hold">
                      <p:stCondLst>
                        <p:cond delay="0"/>
                      </p:stCondLst>
                      <p:childTnLst>
                        <p:par>
                          <p:cTn id="133" fill="hold">
                            <p:stCondLst>
                              <p:cond delay="0"/>
                            </p:stCondLst>
                            <p:childTnLst>
                              <p:par>
                                <p:cTn id="134" presetID="6" presetClass="entr" presetSubtype="32" fill="hold"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circle(out)">
                                      <p:cBhvr>
                                        <p:cTn id="136" dur="2000"/>
                                        <p:tgtEl>
                                          <p:spTgt spid="21"/>
                                        </p:tgtEl>
                                      </p:cBhvr>
                                    </p:animEffect>
                                  </p:childTnLst>
                                </p:cTn>
                              </p:par>
                            </p:childTnLst>
                          </p:cTn>
                        </p:par>
                      </p:childTnLst>
                    </p:cTn>
                  </p:par>
                </p:childTnLst>
              </p:cTn>
              <p:nextCondLst>
                <p:cond evt="onClick" delay="0">
                  <p:tgtEl>
                    <p:spTgt spid="20"/>
                  </p:tgtEl>
                </p:cond>
              </p:nextCondLst>
            </p:seq>
            <p:seq concurrent="1" nextAc="seek">
              <p:cTn id="137" restart="whenNotActive" fill="hold" evtFilter="cancelBubble" nodeType="interactiveSeq">
                <p:stCondLst>
                  <p:cond evt="onClick" delay="0">
                    <p:tgtEl>
                      <p:spTgt spid="24"/>
                    </p:tgtEl>
                  </p:cond>
                </p:stCondLst>
                <p:endSync evt="end" delay="0">
                  <p:rtn val="all"/>
                </p:endSync>
                <p:childTnLst>
                  <p:par>
                    <p:cTn id="138" fill="hold">
                      <p:stCondLst>
                        <p:cond delay="0"/>
                      </p:stCondLst>
                      <p:childTnLst>
                        <p:par>
                          <p:cTn id="139" fill="hold">
                            <p:stCondLst>
                              <p:cond delay="0"/>
                            </p:stCondLst>
                            <p:childTnLst>
                              <p:par>
                                <p:cTn id="140" presetID="6" presetClass="entr" presetSubtype="32" fill="hold" nodeType="click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circle(out)">
                                      <p:cBhvr>
                                        <p:cTn id="142" dur="2000"/>
                                        <p:tgtEl>
                                          <p:spTgt spid="25"/>
                                        </p:tgtEl>
                                      </p:cBhvr>
                                    </p:animEffect>
                                  </p:childTnLst>
                                </p:cTn>
                              </p:par>
                            </p:childTnLst>
                          </p:cTn>
                        </p:par>
                      </p:childTnLst>
                    </p:cTn>
                  </p:par>
                </p:childTnLst>
              </p:cTn>
              <p:nextCondLst>
                <p:cond evt="onClick" delay="0">
                  <p:tgtEl>
                    <p:spTgt spid="24"/>
                  </p:tgtEl>
                </p:cond>
              </p:nextCondLst>
            </p:seq>
            <p:seq concurrent="1" nextAc="seek">
              <p:cTn id="143" restart="whenNotActive" fill="hold" evtFilter="cancelBubble" nodeType="interactiveSeq">
                <p:stCondLst>
                  <p:cond evt="onClick" delay="0">
                    <p:tgtEl>
                      <p:spTgt spid="16"/>
                    </p:tgtEl>
                  </p:cond>
                </p:stCondLst>
                <p:endSync evt="end" delay="0">
                  <p:rtn val="all"/>
                </p:endSync>
                <p:childTnLst>
                  <p:par>
                    <p:cTn id="144" fill="hold">
                      <p:stCondLst>
                        <p:cond delay="0"/>
                      </p:stCondLst>
                      <p:childTnLst>
                        <p:par>
                          <p:cTn id="145" fill="hold">
                            <p:stCondLst>
                              <p:cond delay="0"/>
                            </p:stCondLst>
                            <p:childTnLst>
                              <p:par>
                                <p:cTn id="146" presetID="6" presetClass="entr" presetSubtype="32" fill="hold" nodeType="click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circle(out)">
                                      <p:cBhvr>
                                        <p:cTn id="148" dur="2000"/>
                                        <p:tgtEl>
                                          <p:spTgt spid="17"/>
                                        </p:tgtEl>
                                      </p:cBhvr>
                                    </p:animEffect>
                                  </p:childTnLst>
                                </p:cTn>
                              </p:par>
                            </p:childTnLst>
                          </p:cTn>
                        </p:par>
                      </p:childTnLst>
                    </p:cTn>
                  </p:par>
                </p:childTnLst>
              </p:cTn>
              <p:nextCondLst>
                <p:cond evt="onClick" delay="0">
                  <p:tgtEl>
                    <p:spTgt spid="16"/>
                  </p:tgtEl>
                </p:cond>
              </p:nextCondLst>
            </p:seq>
            <p:seq concurrent="1" nextAc="seek">
              <p:cTn id="149" restart="whenNotActive" fill="hold" evtFilter="cancelBubble" nodeType="interactiveSeq">
                <p:stCondLst>
                  <p:cond evt="onClick" delay="0">
                    <p:tgtEl>
                      <p:spTgt spid="28"/>
                    </p:tgtEl>
                  </p:cond>
                </p:stCondLst>
                <p:endSync evt="end" delay="0">
                  <p:rtn val="all"/>
                </p:endSync>
                <p:childTnLst>
                  <p:par>
                    <p:cTn id="150" fill="hold">
                      <p:stCondLst>
                        <p:cond delay="0"/>
                      </p:stCondLst>
                      <p:childTnLst>
                        <p:par>
                          <p:cTn id="151" fill="hold">
                            <p:stCondLst>
                              <p:cond delay="0"/>
                            </p:stCondLst>
                            <p:childTnLst>
                              <p:par>
                                <p:cTn id="152" presetID="6" presetClass="entr" presetSubtype="32" fill="hold"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circle(out)">
                                      <p:cBhvr>
                                        <p:cTn id="154" dur="2000"/>
                                        <p:tgtEl>
                                          <p:spTgt spid="29"/>
                                        </p:tgtEl>
                                      </p:cBhvr>
                                    </p:animEffect>
                                  </p:childTnLst>
                                </p:cTn>
                              </p:par>
                            </p:childTnLst>
                          </p:cTn>
                        </p:par>
                      </p:childTnLst>
                    </p:cTn>
                  </p:par>
                </p:childTnLst>
              </p:cTn>
              <p:nextCondLst>
                <p:cond evt="onClick" delay="0">
                  <p:tgtEl>
                    <p:spTgt spid="28"/>
                  </p:tgtEl>
                </p:cond>
              </p:nextCondLst>
            </p:seq>
          </p:childTnLst>
        </p:cTn>
      </p:par>
    </p:tnLst>
    <p:bldLst>
      <p:bldP spid="3"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2" grpId="0" animBg="1"/>
      <p:bldP spid="23" grpId="0" animBg="1"/>
      <p:bldP spid="24" grpId="0" animBg="1"/>
      <p:bldP spid="26" grpId="0" animBg="1"/>
      <p:bldP spid="27" grpId="0" animBg="1"/>
      <p:bldP spid="28" grpId="0" animBg="1"/>
      <p:bldP spid="30" grpId="0" animBg="1"/>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1581</TotalTime>
  <Words>2145</Words>
  <Application>Microsoft Office PowerPoint</Application>
  <PresentationFormat>Widescreen</PresentationFormat>
  <Paragraphs>248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Berlin Sans FB Demi</vt:lpstr>
      <vt:lpstr>Book Antiqua</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Mozumder</dc:creator>
  <cp:lastModifiedBy>Manik Chandra Majumder</cp:lastModifiedBy>
  <cp:revision>294</cp:revision>
  <dcterms:created xsi:type="dcterms:W3CDTF">2006-08-16T00:00:00Z</dcterms:created>
  <dcterms:modified xsi:type="dcterms:W3CDTF">2020-09-15T17:36:11Z</dcterms:modified>
</cp:coreProperties>
</file>