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jpe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8" r:id="rId2"/>
    <p:sldId id="258" r:id="rId3"/>
    <p:sldId id="259" r:id="rId4"/>
    <p:sldId id="260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83" r:id="rId13"/>
    <p:sldId id="279" r:id="rId14"/>
    <p:sldId id="280" r:id="rId15"/>
    <p:sldId id="281" r:id="rId16"/>
    <p:sldId id="284" r:id="rId17"/>
    <p:sldId id="282" r:id="rId18"/>
    <p:sldId id="285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6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1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5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0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681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53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57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75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5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2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5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7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8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1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3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7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8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2AF492-A477-4D14-A3A0-B3EB6A329F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4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rame-photo-frame-design-border-1973498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flowers-borders-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picture-frame-design-pink-rose-2701429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ex.stackexchange.com/questions/208977/how-do-i-add-beautiful-borders-to-the-title-page" TargetMode="External"/><Relationship Id="rId2" Type="http://schemas.openxmlformats.org/officeDocument/2006/relationships/image" Target="../media/image34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microsoft.com/office/2007/relationships/hdphoto" Target="../media/hdphoto2.wdp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kduncan.blogspot.com/2011/05/ekd-old-world-charm-embellishment-set-1.html" TargetMode="External"/><Relationship Id="rId5" Type="http://schemas.openxmlformats.org/officeDocument/2006/relationships/image" Target="../media/image38.png"/><Relationship Id="rId4" Type="http://schemas.openxmlformats.org/officeDocument/2006/relationships/hyperlink" Target="https://pixabay.com/en/frame-border-border-frame-frames-2101914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eedpix.com/photo/1356678/frame-design-gold-shine-shape-swirl-floral-patter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rame-border-rustic-wood-grapes-3417368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49523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ircle-frame-colorful-design-1544536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flowers-borders-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edpix.com/photo/1382289/frame-old-museum-victorian-design-wealth-photography-isolated-decoration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s://pixabay.com/en/border-ring-frame-design-circle-1093523/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3A9195-B2C0-4E6A-9C36-C95E0FB906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034684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1793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BE063-6082-4BB5-8051-5F3A79A44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6939DC-51F6-4AC1-959D-323CAE7D66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6498" y="1067034"/>
            <a:ext cx="5411450" cy="47239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50DCCD-981F-49E4-81FE-24218A98C995}"/>
              </a:ext>
            </a:extLst>
          </p:cNvPr>
          <p:cNvSpPr txBox="1"/>
          <p:nvPr/>
        </p:nvSpPr>
        <p:spPr>
          <a:xfrm>
            <a:off x="1274164" y="1199213"/>
            <a:ext cx="35976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81EB75-0681-4F04-A26B-33D36812F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486" y="14748"/>
            <a:ext cx="12192000" cy="6828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039FC8-2E3A-490B-B672-2868089DF7DC}"/>
              </a:ext>
            </a:extLst>
          </p:cNvPr>
          <p:cNvSpPr txBox="1"/>
          <p:nvPr/>
        </p:nvSpPr>
        <p:spPr>
          <a:xfrm>
            <a:off x="0" y="6539834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pngall.com/flowers-borders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84071-9045-47D0-877E-B69AA74CDD4C}"/>
              </a:ext>
            </a:extLst>
          </p:cNvPr>
          <p:cNvSpPr txBox="1"/>
          <p:nvPr/>
        </p:nvSpPr>
        <p:spPr>
          <a:xfrm>
            <a:off x="2038663" y="651195"/>
            <a:ext cx="7510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নেই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E8F81-B34C-4C71-B2DF-F255628F8C41}"/>
              </a:ext>
            </a:extLst>
          </p:cNvPr>
          <p:cNvSpPr txBox="1"/>
          <p:nvPr/>
        </p:nvSpPr>
        <p:spPr>
          <a:xfrm>
            <a:off x="599607" y="1851524"/>
            <a:ext cx="38824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নিশিরাত</a:t>
            </a:r>
          </a:p>
          <a:p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ভোর</a:t>
            </a:r>
          </a:p>
          <a:p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কিচিরমিচির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554DD97-D26E-4B4E-96C2-D0077D401ED1}"/>
              </a:ext>
            </a:extLst>
          </p:cNvPr>
          <p:cNvSpPr/>
          <p:nvPr/>
        </p:nvSpPr>
        <p:spPr>
          <a:xfrm>
            <a:off x="4377129" y="2248415"/>
            <a:ext cx="1274164" cy="479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7E9B802-04DF-45AE-8DB8-12B0F7ACC2D8}"/>
              </a:ext>
            </a:extLst>
          </p:cNvPr>
          <p:cNvSpPr/>
          <p:nvPr/>
        </p:nvSpPr>
        <p:spPr>
          <a:xfrm>
            <a:off x="4377129" y="3352041"/>
            <a:ext cx="1274164" cy="479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D8CAEA3-C736-4452-8587-AEBF8E35B7FB}"/>
              </a:ext>
            </a:extLst>
          </p:cNvPr>
          <p:cNvSpPr/>
          <p:nvPr/>
        </p:nvSpPr>
        <p:spPr>
          <a:xfrm>
            <a:off x="4594489" y="4626315"/>
            <a:ext cx="1274164" cy="479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4CE1F2-A0EB-415C-BA22-6CE73A2F7A39}"/>
              </a:ext>
            </a:extLst>
          </p:cNvPr>
          <p:cNvSpPr txBox="1"/>
          <p:nvPr/>
        </p:nvSpPr>
        <p:spPr>
          <a:xfrm>
            <a:off x="5921116" y="1851524"/>
            <a:ext cx="457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মাঝরাত।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B50072-C5FB-4019-9A4B-3A6417F88F71}"/>
              </a:ext>
            </a:extLst>
          </p:cNvPr>
          <p:cNvSpPr txBox="1"/>
          <p:nvPr/>
        </p:nvSpPr>
        <p:spPr>
          <a:xfrm>
            <a:off x="6096000" y="3067830"/>
            <a:ext cx="2860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সকাল।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CABAB-BA45-4907-BB6F-76B25A59DB14}"/>
              </a:ext>
            </a:extLst>
          </p:cNvPr>
          <p:cNvSpPr txBox="1"/>
          <p:nvPr/>
        </p:nvSpPr>
        <p:spPr>
          <a:xfrm>
            <a:off x="6048532" y="4391268"/>
            <a:ext cx="3620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ডাক।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0BC977-E886-45EB-B712-EF49F984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8CDA55-3704-4239-9DD8-52A2320EE813}"/>
              </a:ext>
            </a:extLst>
          </p:cNvPr>
          <p:cNvSpPr/>
          <p:nvPr/>
        </p:nvSpPr>
        <p:spPr>
          <a:xfrm>
            <a:off x="2536723" y="737419"/>
            <a:ext cx="60615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যুক্তবর্ণ</a:t>
            </a: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শিখি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316AB9-991F-4560-9480-9D398358AE55}"/>
              </a:ext>
            </a:extLst>
          </p:cNvPr>
          <p:cNvSpPr txBox="1"/>
          <p:nvPr/>
        </p:nvSpPr>
        <p:spPr>
          <a:xfrm>
            <a:off x="1578077" y="2639961"/>
            <a:ext cx="9276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শব্দদূষণ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ব্দ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(ব + দ)।</a:t>
            </a:r>
          </a:p>
        </p:txBody>
      </p:sp>
    </p:spTree>
    <p:extLst>
      <p:ext uri="{BB962C8B-B14F-4D97-AF65-F5344CB8AC3E}">
        <p14:creationId xmlns:p14="http://schemas.microsoft.com/office/powerpoint/2010/main" val="396294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96ACE0-8D41-415B-AC4A-1B87D7D2B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726" y="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535BCC-1695-4069-9ADD-9B2CEA4A8D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26" y="1280160"/>
            <a:ext cx="4172712" cy="3493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11E561-82E2-4F4A-A1F5-74A4C6AE6E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0598" y="1280159"/>
            <a:ext cx="3686937" cy="36438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E09335-50CC-48CA-B9FD-0774B9BFC8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895" y="1280159"/>
            <a:ext cx="3116580" cy="36438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49F0D6-6DD8-4FE3-A2FF-D5953D6A793F}"/>
              </a:ext>
            </a:extLst>
          </p:cNvPr>
          <p:cNvSpPr txBox="1"/>
          <p:nvPr/>
        </p:nvSpPr>
        <p:spPr>
          <a:xfrm>
            <a:off x="734518" y="5127060"/>
            <a:ext cx="9803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39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BED71F-A3C2-440B-B076-48E25587E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75F440-A8E1-49FE-BFDB-C6378F93F0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681" y="1600200"/>
            <a:ext cx="4512039" cy="280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ABFC78-C398-4A76-BAE7-C7828982A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97" y="1669061"/>
            <a:ext cx="5356487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416BF9-C6D3-4FC0-9264-8831A97C2202}"/>
              </a:ext>
            </a:extLst>
          </p:cNvPr>
          <p:cNvSpPr txBox="1"/>
          <p:nvPr/>
        </p:nvSpPr>
        <p:spPr>
          <a:xfrm>
            <a:off x="1618938" y="4661941"/>
            <a:ext cx="8844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গাছে ডাকে শত পাখি সারা দিনভর।</a:t>
            </a:r>
            <a:endParaRPr lang="en-US" sz="54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0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EC8C32-1111-47B5-A463-9697A978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5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8422B7-937D-48DE-812C-A7C7F1164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0" y="1619439"/>
            <a:ext cx="8001000" cy="3379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390BE4-A910-40DC-94A2-2FB862B107ED}"/>
              </a:ext>
            </a:extLst>
          </p:cNvPr>
          <p:cNvSpPr txBox="1"/>
          <p:nvPr/>
        </p:nvSpPr>
        <p:spPr>
          <a:xfrm>
            <a:off x="1325880" y="5151120"/>
            <a:ext cx="10165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মোরগের ডাক শুনি প্রতিদিন ভোরে</a:t>
            </a:r>
            <a:endParaRPr lang="en-US" sz="72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2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5E38A31-237A-4C0E-8001-94151B6B7B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45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3797D-F027-4D31-9982-FF8DAB172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" y="1623060"/>
            <a:ext cx="5090160" cy="31318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A7F838-A92F-4F55-8652-06683B7CCD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24000"/>
            <a:ext cx="5388292" cy="32308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CA6FF4-7705-4EBF-8EAE-947A75AA1DBD}"/>
              </a:ext>
            </a:extLst>
          </p:cNvPr>
          <p:cNvSpPr txBox="1"/>
          <p:nvPr/>
        </p:nvSpPr>
        <p:spPr>
          <a:xfrm>
            <a:off x="655320" y="4907280"/>
            <a:ext cx="9433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নিশিরাতে কুকুরের দল ডাকে জোরে।</a:t>
            </a:r>
            <a:endParaRPr lang="en-US" sz="66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CFFF2A-E691-4631-AC88-2359070DAAA7}"/>
              </a:ext>
            </a:extLst>
          </p:cNvPr>
          <p:cNvSpPr txBox="1"/>
          <p:nvPr/>
        </p:nvSpPr>
        <p:spPr>
          <a:xfrm>
            <a:off x="2194560" y="259080"/>
            <a:ext cx="736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6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41792E2-271C-4FDF-8C30-94E7CB9942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08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0BF60-FAEA-4F38-A8AF-72509A0803D0}"/>
              </a:ext>
            </a:extLst>
          </p:cNvPr>
          <p:cNvSpPr txBox="1"/>
          <p:nvPr/>
        </p:nvSpPr>
        <p:spPr>
          <a:xfrm>
            <a:off x="3102964" y="119921"/>
            <a:ext cx="6550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600" b="1" dirty="0">
                <a:solidFill>
                  <a:srgbClr val="F416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600" b="1" dirty="0" err="1">
              <a:solidFill>
                <a:srgbClr val="F416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B8705-DDCD-451C-A4A3-944147ABDE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" y="1227916"/>
            <a:ext cx="5303520" cy="3289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2A9F99-6B90-4D8F-B7B3-DDA094E013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960" y="1318454"/>
            <a:ext cx="5690616" cy="31986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5F9344-BAC1-466E-9D34-8751C6474F30}"/>
              </a:ext>
            </a:extLst>
          </p:cNvPr>
          <p:cNvSpPr txBox="1"/>
          <p:nvPr/>
        </p:nvSpPr>
        <p:spPr>
          <a:xfrm>
            <a:off x="932688" y="4517135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কিচিরমিচির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2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BD1F57F-4600-49CD-AB5D-64699F59E7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81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99327E-B67A-489E-8311-F051BACA5DC3}"/>
              </a:ext>
            </a:extLst>
          </p:cNvPr>
          <p:cNvSpPr txBox="1"/>
          <p:nvPr/>
        </p:nvSpPr>
        <p:spPr>
          <a:xfrm>
            <a:off x="1920240" y="289560"/>
            <a:ext cx="8321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6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7C54F-6BE6-4F81-B54C-8D068BD9F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408192"/>
            <a:ext cx="5486400" cy="330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7817DE-19B2-42FC-B066-9D30E2E6D8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760" y="1397556"/>
            <a:ext cx="4899660" cy="3464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5985D0-2A77-4DB8-A8D0-C6D9D58B2E79}"/>
              </a:ext>
            </a:extLst>
          </p:cNvPr>
          <p:cNvSpPr txBox="1"/>
          <p:nvPr/>
        </p:nvSpPr>
        <p:spPr>
          <a:xfrm>
            <a:off x="1356360" y="4983480"/>
            <a:ext cx="9037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গান শুনি ঘুঘু আর টুনটুনিটির।</a:t>
            </a:r>
            <a:endParaRPr lang="en-US" sz="72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91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D77C13-5163-46AD-9C35-D86A43180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32736" y="0"/>
            <a:ext cx="12191999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758873-706F-47E2-9B35-BDB169B4A3B5}"/>
              </a:ext>
            </a:extLst>
          </p:cNvPr>
          <p:cNvSpPr txBox="1"/>
          <p:nvPr/>
        </p:nvSpPr>
        <p:spPr>
          <a:xfrm>
            <a:off x="0" y="6858000"/>
            <a:ext cx="12191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tex.stackexchange.com/questions/208977/how-do-i-add-beautiful-borders-to-the-title-pag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42E47-D1DA-4443-9865-457B26CF4909}"/>
              </a:ext>
            </a:extLst>
          </p:cNvPr>
          <p:cNvSpPr txBox="1"/>
          <p:nvPr/>
        </p:nvSpPr>
        <p:spPr>
          <a:xfrm>
            <a:off x="1179870" y="398207"/>
            <a:ext cx="101321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 বইয়ের ৪১পৃষ্ঠা বের কর।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65D349-DEDF-4A54-B7E0-66C443B97128}"/>
              </a:ext>
            </a:extLst>
          </p:cNvPr>
          <p:cNvSpPr txBox="1"/>
          <p:nvPr/>
        </p:nvSpPr>
        <p:spPr>
          <a:xfrm>
            <a:off x="1755057" y="5235677"/>
            <a:ext cx="8819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দলে আবৃত্তি কর।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BCBD32-5838-4A73-9067-F0FF3E9001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51870" y="1585450"/>
            <a:ext cx="5678130" cy="3687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6642C7-4A02-4BC9-B9B3-FF0AECFA60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566" y="1506203"/>
            <a:ext cx="4962833" cy="376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55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5679E-53C5-4A52-ABE2-7FD108645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20" y="-162232"/>
            <a:ext cx="12192000" cy="70202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0BF1CA-0204-4CDC-89F6-F6418DF155E8}"/>
              </a:ext>
            </a:extLst>
          </p:cNvPr>
          <p:cNvSpPr/>
          <p:nvPr/>
        </p:nvSpPr>
        <p:spPr>
          <a:xfrm>
            <a:off x="2286000" y="3009899"/>
            <a:ext cx="6915150" cy="31547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99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স্বাগত</a:t>
            </a:r>
            <a:endParaRPr lang="en-US" sz="19900" b="1" cap="none" spc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A3B0B3-51C4-4EAE-A9F4-1498C2AF0A64}"/>
              </a:ext>
            </a:extLst>
          </p:cNvPr>
          <p:cNvSpPr/>
          <p:nvPr/>
        </p:nvSpPr>
        <p:spPr>
          <a:xfrm>
            <a:off x="1200150" y="0"/>
            <a:ext cx="78676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আজকের পাঠে সবাইকে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8352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A2DBE797-D7CA-4692-9813-D04B0192E987}"/>
              </a:ext>
            </a:extLst>
          </p:cNvPr>
          <p:cNvSpPr/>
          <p:nvPr/>
        </p:nvSpPr>
        <p:spPr>
          <a:xfrm>
            <a:off x="3911639" y="486697"/>
            <a:ext cx="3126657" cy="1508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62261-B6F3-4B68-891A-69F765EEA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70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606049-ABDA-4ED4-925A-843FC1ED40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5400000">
            <a:off x="4132910" y="-1717807"/>
            <a:ext cx="2600865" cy="59805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6F2FC3-E9C0-42AB-8658-9B090133EF92}"/>
              </a:ext>
            </a:extLst>
          </p:cNvPr>
          <p:cNvSpPr txBox="1"/>
          <p:nvPr/>
        </p:nvSpPr>
        <p:spPr>
          <a:xfrm>
            <a:off x="830363" y="5213555"/>
            <a:ext cx="32254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ekduncan.blogspot.com/2011/05/ekd-old-world-charm-embellishment-set-1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B7790B-61DC-436F-92FF-CB533DDA6A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0223" y="2612690"/>
            <a:ext cx="3763016" cy="34488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4D7BD4-01F4-482A-9EAB-D8A9631EBED5}"/>
              </a:ext>
            </a:extLst>
          </p:cNvPr>
          <p:cNvSpPr txBox="1"/>
          <p:nvPr/>
        </p:nvSpPr>
        <p:spPr>
          <a:xfrm>
            <a:off x="5869857" y="2846439"/>
            <a:ext cx="51928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একাকী আবৃত্তি কর।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3FD271-15FB-439C-B7D1-93A64D291CF5}"/>
              </a:ext>
            </a:extLst>
          </p:cNvPr>
          <p:cNvSpPr txBox="1"/>
          <p:nvPr/>
        </p:nvSpPr>
        <p:spPr>
          <a:xfrm>
            <a:off x="3911639" y="796414"/>
            <a:ext cx="3270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35B58A2-1689-4601-A8AF-A2E4A2E6D7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875BDA-7C9D-4393-A803-FD65777A8282}"/>
              </a:ext>
            </a:extLst>
          </p:cNvPr>
          <p:cNvSpPr txBox="1"/>
          <p:nvPr/>
        </p:nvSpPr>
        <p:spPr>
          <a:xfrm>
            <a:off x="791496" y="1519085"/>
            <a:ext cx="1040253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১) ভোর বেলায় কার ডাকে তোমার ঘুম ভাংগে?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69BB5-B120-4A72-9494-BC5342507512}"/>
              </a:ext>
            </a:extLst>
          </p:cNvPr>
          <p:cNvSpPr txBox="1"/>
          <p:nvPr/>
        </p:nvSpPr>
        <p:spPr>
          <a:xfrm>
            <a:off x="380999" y="3764680"/>
            <a:ext cx="1152094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২) সকালবেলায় গ্রামের পরিবেশ তোমার কেমন লাগে?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51C3-191B-4028-B136-0FAC812E9041}"/>
              </a:ext>
            </a:extLst>
          </p:cNvPr>
          <p:cNvSpPr/>
          <p:nvPr/>
        </p:nvSpPr>
        <p:spPr>
          <a:xfrm>
            <a:off x="791497" y="329505"/>
            <a:ext cx="3736258" cy="92333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chemeClr val="accent4">
                    <a:lumMod val="50000"/>
                  </a:schemeClr>
                </a:solidFill>
              </a:rPr>
              <a:t>একক কাজ</a:t>
            </a:r>
            <a:endParaRPr lang="en-US" sz="54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C9BD25-5886-44EC-A9F4-2105EF1EFF81}"/>
              </a:ext>
            </a:extLst>
          </p:cNvPr>
          <p:cNvSpPr/>
          <p:nvPr/>
        </p:nvSpPr>
        <p:spPr>
          <a:xfrm>
            <a:off x="5427407" y="329505"/>
            <a:ext cx="576662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solidFill>
                  <a:schemeClr val="accent4">
                    <a:lumMod val="50000"/>
                  </a:schemeClr>
                </a:solidFill>
              </a:rPr>
              <a:t>সংক্ষেপে উত্তর দাও</a:t>
            </a:r>
            <a:endParaRPr lang="en-US" sz="54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9286D0-857E-42ED-BD79-30A4BB89A24B}"/>
              </a:ext>
            </a:extLst>
          </p:cNvPr>
          <p:cNvSpPr txBox="1"/>
          <p:nvPr/>
        </p:nvSpPr>
        <p:spPr>
          <a:xfrm>
            <a:off x="1519084" y="2595716"/>
            <a:ext cx="6990735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মোরগের ডাকে।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6D09A-8D04-49CE-BA6D-CC30F6D3842C}"/>
              </a:ext>
            </a:extLst>
          </p:cNvPr>
          <p:cNvSpPr txBox="1"/>
          <p:nvPr/>
        </p:nvSpPr>
        <p:spPr>
          <a:xfrm>
            <a:off x="791496" y="4861927"/>
            <a:ext cx="1078598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পরিবেশে প্রতিনিয়ত অসংখ্য পাখির কলকাকলিতে মুখরিত থাকে,মনে আসে প্রশান্তি।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694081BD-9EA9-41B0-9AE2-9616772B56CA}"/>
              </a:ext>
            </a:extLst>
          </p:cNvPr>
          <p:cNvSpPr/>
          <p:nvPr/>
        </p:nvSpPr>
        <p:spPr>
          <a:xfrm>
            <a:off x="0" y="0"/>
            <a:ext cx="12192000" cy="6961239"/>
          </a:xfrm>
          <a:prstGeom prst="frame">
            <a:avLst>
              <a:gd name="adj1" fmla="val 3390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1AD347-41F1-402D-A301-BBABB8685A6A}"/>
              </a:ext>
            </a:extLst>
          </p:cNvPr>
          <p:cNvSpPr/>
          <p:nvPr/>
        </p:nvSpPr>
        <p:spPr>
          <a:xfrm>
            <a:off x="3185652" y="353961"/>
            <a:ext cx="56781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জোড়ায় কাজ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EB6250-A0D7-47EA-8DB4-88434DC5F3A8}"/>
              </a:ext>
            </a:extLst>
          </p:cNvPr>
          <p:cNvSpPr txBox="1"/>
          <p:nvPr/>
        </p:nvSpPr>
        <p:spPr>
          <a:xfrm>
            <a:off x="530942" y="2802194"/>
            <a:ext cx="114742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ক) --------------- চেঁচামেচি করো না, সবাই ঘুমুচ্ছে।</a:t>
            </a:r>
          </a:p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খ) ভোর বেলাতে পাখির ------------------ শুনতে শুনতে আমার ঘুম ভাংগে।</a:t>
            </a:r>
          </a:p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গ) ------------হাঁক দিচ্ছে--থালাবাসন চাই।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30881-86ED-446A-9051-08BA470C76BE}"/>
              </a:ext>
            </a:extLst>
          </p:cNvPr>
          <p:cNvSpPr/>
          <p:nvPr/>
        </p:nvSpPr>
        <p:spPr>
          <a:xfrm>
            <a:off x="4114800" y="1554290"/>
            <a:ext cx="30529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নিশিরাত</a:t>
            </a:r>
            <a:endParaRPr lang="en-US" sz="66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3B0D1-1846-41A3-A501-B40189E07304}"/>
              </a:ext>
            </a:extLst>
          </p:cNvPr>
          <p:cNvSpPr txBox="1"/>
          <p:nvPr/>
        </p:nvSpPr>
        <p:spPr>
          <a:xfrm flipH="1">
            <a:off x="7015397" y="1554290"/>
            <a:ext cx="3180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কিচিরমিচির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454AE2-2499-4BA7-B49A-F13FC79E171A}"/>
              </a:ext>
            </a:extLst>
          </p:cNvPr>
          <p:cNvSpPr txBox="1"/>
          <p:nvPr/>
        </p:nvSpPr>
        <p:spPr>
          <a:xfrm>
            <a:off x="1361274" y="1542500"/>
            <a:ext cx="3180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ফেরিঅলা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3451 0.5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" y="2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08594 0.274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23646 0.192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EB99A6F1-FCD5-48BA-9CAC-3FB77A0BE604}"/>
              </a:ext>
            </a:extLst>
          </p:cNvPr>
          <p:cNvSpPr/>
          <p:nvPr/>
        </p:nvSpPr>
        <p:spPr>
          <a:xfrm>
            <a:off x="0" y="0"/>
            <a:ext cx="12192000" cy="7034981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B6E0146B-8739-44C2-B363-C11EE2E30A58}"/>
              </a:ext>
            </a:extLst>
          </p:cNvPr>
          <p:cNvSpPr/>
          <p:nvPr/>
        </p:nvSpPr>
        <p:spPr>
          <a:xfrm>
            <a:off x="4070555" y="968874"/>
            <a:ext cx="4439264" cy="1710813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7AB48-7537-4640-9E28-5937AB89AE5F}"/>
              </a:ext>
            </a:extLst>
          </p:cNvPr>
          <p:cNvSpPr/>
          <p:nvPr/>
        </p:nvSpPr>
        <p:spPr>
          <a:xfrm>
            <a:off x="4262283" y="1224117"/>
            <a:ext cx="39055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/>
                <a:solidFill>
                  <a:schemeClr val="accent3"/>
                </a:solidFill>
              </a:rPr>
              <a:t>মূল্যায়ন</a:t>
            </a:r>
            <a:endParaRPr lang="en-US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6FBAD-465E-4E64-A1AD-470493971567}"/>
              </a:ext>
            </a:extLst>
          </p:cNvPr>
          <p:cNvSpPr txBox="1"/>
          <p:nvPr/>
        </p:nvSpPr>
        <p:spPr>
          <a:xfrm>
            <a:off x="2005780" y="3274142"/>
            <a:ext cx="7905135" cy="210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কবিতায় কোন কোন পশু ও পাখির কথা বলা হয়েছে।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2A119F1C-A81F-4872-AD84-81AA656BCE4F}"/>
              </a:ext>
            </a:extLst>
          </p:cNvPr>
          <p:cNvSpPr/>
          <p:nvPr/>
        </p:nvSpPr>
        <p:spPr>
          <a:xfrm>
            <a:off x="2027902" y="1349476"/>
            <a:ext cx="1224117" cy="9496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EFAFF0E8-4425-4F86-A350-FEBA9C086DDF}"/>
              </a:ext>
            </a:extLst>
          </p:cNvPr>
          <p:cNvSpPr/>
          <p:nvPr/>
        </p:nvSpPr>
        <p:spPr>
          <a:xfrm>
            <a:off x="9126792" y="1224117"/>
            <a:ext cx="1224117" cy="9496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F913D-4213-41A6-8DB6-18D2B8A765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2F458D-7B97-4255-907B-CBDEF74D8C3E}"/>
              </a:ext>
            </a:extLst>
          </p:cNvPr>
          <p:cNvSpPr/>
          <p:nvPr/>
        </p:nvSpPr>
        <p:spPr>
          <a:xfrm>
            <a:off x="3908324" y="1268361"/>
            <a:ext cx="457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chemeClr val="accent4"/>
                </a:solidFill>
              </a:rPr>
              <a:t>বাড়ির</a:t>
            </a:r>
            <a:r>
              <a:rPr lang="en-US" sz="6000" b="1" dirty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কাজ</a:t>
            </a:r>
            <a:endParaRPr lang="en-US" sz="6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05F40-20C5-4EE2-9225-F1F6DB2AB685}"/>
              </a:ext>
            </a:extLst>
          </p:cNvPr>
          <p:cNvSpPr txBox="1"/>
          <p:nvPr/>
        </p:nvSpPr>
        <p:spPr>
          <a:xfrm>
            <a:off x="2300748" y="2757948"/>
            <a:ext cx="7801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পাখির গান শুনতে তোমার ভাল লাগে? এর ৩টি কারণ লিখ।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5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003E18-01E6-43F2-B71A-ACB77DA3D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899651" y="-174384"/>
            <a:ext cx="13229303" cy="76396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06EF44-6C13-4E3B-A634-F7367B113C4B}"/>
              </a:ext>
            </a:extLst>
          </p:cNvPr>
          <p:cNvSpPr/>
          <p:nvPr/>
        </p:nvSpPr>
        <p:spPr>
          <a:xfrm>
            <a:off x="1932039" y="1091381"/>
            <a:ext cx="82885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/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6600" b="1" dirty="0">
                <a:ln/>
                <a:solidFill>
                  <a:schemeClr val="accent1">
                    <a:lumMod val="50000"/>
                  </a:schemeClr>
                </a:solidFill>
              </a:rPr>
              <a:t>NE DAY ONE WORD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05CD6-CC7C-4CB3-B14F-8B5CCE9A297E}"/>
              </a:ext>
            </a:extLst>
          </p:cNvPr>
          <p:cNvSpPr txBox="1"/>
          <p:nvPr/>
        </p:nvSpPr>
        <p:spPr>
          <a:xfrm>
            <a:off x="2993923" y="2239779"/>
            <a:ext cx="5987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দিনভর = সারাদিন।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F60CDF9-DDA6-4351-8B88-ADA8A20CB8EC}"/>
              </a:ext>
            </a:extLst>
          </p:cNvPr>
          <p:cNvSpPr/>
          <p:nvPr/>
        </p:nvSpPr>
        <p:spPr>
          <a:xfrm>
            <a:off x="5744495" y="3342017"/>
            <a:ext cx="722671" cy="606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B7742-A6CA-498F-9E15-A4863097BBFA}"/>
              </a:ext>
            </a:extLst>
          </p:cNvPr>
          <p:cNvSpPr txBox="1"/>
          <p:nvPr/>
        </p:nvSpPr>
        <p:spPr>
          <a:xfrm>
            <a:off x="3141406" y="4222287"/>
            <a:ext cx="6164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দিনভর পাখিরা গান গায়।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EE59AC-3F6F-46B0-BD9B-6E580FC295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118137-B222-4914-B8E4-16D1A53CFCB3}"/>
              </a:ext>
            </a:extLst>
          </p:cNvPr>
          <p:cNvSpPr/>
          <p:nvPr/>
        </p:nvSpPr>
        <p:spPr>
          <a:xfrm>
            <a:off x="2448232" y="1622323"/>
            <a:ext cx="7315199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সবাইকে</a:t>
            </a:r>
            <a:r>
              <a:rPr lang="en-US" sz="8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13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ধন্যবাদ</a:t>
            </a:r>
            <a:endParaRPr lang="en-US" sz="96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904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6802">
              <a:srgbClr val="89ADDB"/>
            </a:gs>
            <a:gs pos="100000">
              <a:schemeClr val="bg2">
                <a:shade val="92000"/>
                <a:satMod val="170000"/>
                <a:lumMod val="96000"/>
              </a:schemeClr>
            </a:gs>
            <a:gs pos="14000">
              <a:schemeClr val="accent3">
                <a:lumMod val="20000"/>
                <a:lumOff val="80000"/>
              </a:schemeClr>
            </a:gs>
            <a:gs pos="0">
              <a:schemeClr val="accent1">
                <a:lumMod val="50000"/>
              </a:schemeClr>
            </a:gs>
            <a:gs pos="46832">
              <a:srgbClr val="EBD4F2"/>
            </a:gs>
            <a:gs pos="80500">
              <a:srgbClr val="99879A"/>
            </a:gs>
            <a:gs pos="68000">
              <a:schemeClr val="accent6">
                <a:lumMod val="40000"/>
                <a:lumOff val="60000"/>
              </a:schemeClr>
            </a:gs>
            <a:gs pos="92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AE070C7C-DFAD-4184-8EF5-AB295951C6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halfFrame">
            <a:avLst>
              <a:gd name="adj1" fmla="val 2914"/>
              <a:gd name="adj2" fmla="val 2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9E384BE2-ED89-4AD0-9FCC-21C55376F9B4}"/>
              </a:ext>
            </a:extLst>
          </p:cNvPr>
          <p:cNvSpPr/>
          <p:nvPr/>
        </p:nvSpPr>
        <p:spPr>
          <a:xfrm rot="16200000" flipV="1">
            <a:off x="2666997" y="-2644137"/>
            <a:ext cx="6858001" cy="12191998"/>
          </a:xfrm>
          <a:prstGeom prst="halfFrame">
            <a:avLst>
              <a:gd name="adj1" fmla="val 2914"/>
              <a:gd name="adj2" fmla="val 2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425A947-FF28-43A9-A26A-0952D1692B4E}"/>
              </a:ext>
            </a:extLst>
          </p:cNvPr>
          <p:cNvSpPr/>
          <p:nvPr/>
        </p:nvSpPr>
        <p:spPr>
          <a:xfrm>
            <a:off x="2933700" y="2571750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9C7147D-8E19-4DA1-9AE5-2D499801BD03}"/>
              </a:ext>
            </a:extLst>
          </p:cNvPr>
          <p:cNvSpPr/>
          <p:nvPr/>
        </p:nvSpPr>
        <p:spPr>
          <a:xfrm>
            <a:off x="356236" y="365762"/>
            <a:ext cx="11468100" cy="6172200"/>
          </a:xfrm>
          <a:prstGeom prst="frame">
            <a:avLst>
              <a:gd name="adj1" fmla="val 285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B4840E-A6AD-4E91-9464-15CD85B4CAB2}"/>
              </a:ext>
            </a:extLst>
          </p:cNvPr>
          <p:cNvSpPr/>
          <p:nvPr/>
        </p:nvSpPr>
        <p:spPr>
          <a:xfrm>
            <a:off x="2847912" y="693419"/>
            <a:ext cx="62946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cap="none" spc="0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শিক্</a:t>
            </a:r>
            <a:r>
              <a:rPr lang="bn-BD" sz="66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ষক পরিচিতি</a:t>
            </a:r>
            <a:endParaRPr lang="en-US" sz="6600" b="1" cap="none" spc="0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99D1E916-B14F-457D-A43E-6FDBCD1F17E1}"/>
              </a:ext>
            </a:extLst>
          </p:cNvPr>
          <p:cNvSpPr/>
          <p:nvPr/>
        </p:nvSpPr>
        <p:spPr>
          <a:xfrm>
            <a:off x="1905000" y="670556"/>
            <a:ext cx="1028700" cy="872494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41850472-7B41-4FBD-8261-E255D4EB00D4}"/>
              </a:ext>
            </a:extLst>
          </p:cNvPr>
          <p:cNvSpPr/>
          <p:nvPr/>
        </p:nvSpPr>
        <p:spPr>
          <a:xfrm>
            <a:off x="9384030" y="777353"/>
            <a:ext cx="1028700" cy="872494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5AB9E2E-B3A8-4268-8EAD-7129D721B0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883" y="1885952"/>
            <a:ext cx="5534025" cy="4082652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7E39BE4-2A8D-4D10-87DF-A3524B21EEE2}"/>
              </a:ext>
            </a:extLst>
          </p:cNvPr>
          <p:cNvSpPr txBox="1"/>
          <p:nvPr/>
        </p:nvSpPr>
        <p:spPr>
          <a:xfrm>
            <a:off x="1028700" y="3429000"/>
            <a:ext cx="41605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সূতী মডেল সপ্রাবি</a:t>
            </a:r>
          </a:p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গোপালপুর,টাংগাইল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A98021-06B6-483D-BC53-499EDEBDB3CC}"/>
              </a:ext>
            </a:extLst>
          </p:cNvPr>
          <p:cNvSpPr/>
          <p:nvPr/>
        </p:nvSpPr>
        <p:spPr>
          <a:xfrm>
            <a:off x="758188" y="2612947"/>
            <a:ext cx="4855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সাবিনা আক্তার কলি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63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8" grpId="0" animBg="1"/>
      <p:bldP spid="19" grpId="0" animBg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6DB5202-D78C-4E6A-A2D3-1959AFE609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33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EE308F-C915-4629-B0FF-781B07233EC4}"/>
              </a:ext>
            </a:extLst>
          </p:cNvPr>
          <p:cNvSpPr/>
          <p:nvPr/>
        </p:nvSpPr>
        <p:spPr>
          <a:xfrm>
            <a:off x="3151240" y="339213"/>
            <a:ext cx="57420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পাঠ</a:t>
            </a:r>
            <a:r>
              <a:rPr lang="en-US" sz="7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72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পরিচিতি</a:t>
            </a:r>
            <a:endParaRPr lang="en-US" sz="7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11C962BF-5D15-402B-80FD-F28E9AA8F773}"/>
              </a:ext>
            </a:extLst>
          </p:cNvPr>
          <p:cNvSpPr/>
          <p:nvPr/>
        </p:nvSpPr>
        <p:spPr>
          <a:xfrm>
            <a:off x="2020529" y="492406"/>
            <a:ext cx="840658" cy="893942"/>
          </a:xfrm>
          <a:prstGeom prst="hear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53513500-693F-4663-B5D0-6409F0B1E179}"/>
              </a:ext>
            </a:extLst>
          </p:cNvPr>
          <p:cNvSpPr/>
          <p:nvPr/>
        </p:nvSpPr>
        <p:spPr>
          <a:xfrm>
            <a:off x="9040761" y="458389"/>
            <a:ext cx="840658" cy="893942"/>
          </a:xfrm>
          <a:prstGeom prst="hear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C6B027-5BDB-4463-AEBF-0574C659EF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114" y="1878755"/>
            <a:ext cx="4521673" cy="4439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89BE08-482F-4EC3-A5DC-2834D926913B}"/>
              </a:ext>
            </a:extLst>
          </p:cNvPr>
          <p:cNvSpPr txBox="1"/>
          <p:nvPr/>
        </p:nvSpPr>
        <p:spPr>
          <a:xfrm>
            <a:off x="663677" y="1539542"/>
            <a:ext cx="59054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</a:t>
            </a:r>
          </a:p>
          <a:p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শব্দ দূষণ</a:t>
            </a:r>
          </a:p>
          <a:p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গরু ডাকে ----টুনটুনিটির।</a:t>
            </a:r>
          </a:p>
          <a:p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9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2002FC4-20C6-44C7-AE1D-7852F7E427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47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44418-6983-4AD6-9626-6D8B43B8EB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7592" y="380999"/>
            <a:ext cx="3569109" cy="6096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9513538-5DAA-4292-A492-5E6C88ADC4FF}"/>
              </a:ext>
            </a:extLst>
          </p:cNvPr>
          <p:cNvSpPr/>
          <p:nvPr/>
        </p:nvSpPr>
        <p:spPr>
          <a:xfrm>
            <a:off x="1378972" y="2182761"/>
            <a:ext cx="1386350" cy="249247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5EC38B-3C7E-43A9-A90F-56F43B335C8C}"/>
              </a:ext>
            </a:extLst>
          </p:cNvPr>
          <p:cNvSpPr/>
          <p:nvPr/>
        </p:nvSpPr>
        <p:spPr>
          <a:xfrm>
            <a:off x="1333648" y="2551836"/>
            <a:ext cx="147699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0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E50BE8-360A-46DC-918D-2B5D26427253}"/>
              </a:ext>
            </a:extLst>
          </p:cNvPr>
          <p:cNvSpPr/>
          <p:nvPr/>
        </p:nvSpPr>
        <p:spPr>
          <a:xfrm>
            <a:off x="3510116" y="685800"/>
            <a:ext cx="8042976" cy="55919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C6116-8A73-4CD7-B72C-7A99BAAE3B3C}"/>
              </a:ext>
            </a:extLst>
          </p:cNvPr>
          <p:cNvSpPr txBox="1"/>
          <p:nvPr/>
        </p:nvSpPr>
        <p:spPr>
          <a:xfrm>
            <a:off x="3628103" y="914400"/>
            <a:ext cx="78166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উচ্চারিত পঠিত বাক্য ,কথা মনোযোগ সহকারে শুনবে।</a:t>
            </a:r>
          </a:p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ও ছন্দ বজায় রেখে কবিতা আবৃত্তি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1.5.2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বিরামচিহ্ন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অর্থযতি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0A7C21AB-FCE4-4AA5-982E-579621F94BDE}"/>
              </a:ext>
            </a:extLst>
          </p:cNvPr>
          <p:cNvSpPr/>
          <p:nvPr/>
        </p:nvSpPr>
        <p:spPr>
          <a:xfrm>
            <a:off x="0" y="0"/>
            <a:ext cx="12192000" cy="7005484"/>
          </a:xfrm>
          <a:prstGeom prst="frame">
            <a:avLst>
              <a:gd name="adj1" fmla="val 2184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C8C6FD-E47B-4027-99FA-A8B5E828ED74}"/>
              </a:ext>
            </a:extLst>
          </p:cNvPr>
          <p:cNvSpPr/>
          <p:nvPr/>
        </p:nvSpPr>
        <p:spPr>
          <a:xfrm>
            <a:off x="159774" y="193587"/>
            <a:ext cx="11872451" cy="66810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6B7607-1E46-46B0-8E1E-83AE3B906E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65" y="1255487"/>
            <a:ext cx="5755413" cy="35418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BBEDFB-4320-43F2-899D-41225B9BD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674" y="1255487"/>
            <a:ext cx="5600861" cy="3612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D07E51-AB8A-4933-BBB2-1BA30F2E73C3}"/>
              </a:ext>
            </a:extLst>
          </p:cNvPr>
          <p:cNvSpPr txBox="1"/>
          <p:nvPr/>
        </p:nvSpPr>
        <p:spPr>
          <a:xfrm>
            <a:off x="2526224" y="55158"/>
            <a:ext cx="1011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7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7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7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7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7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60DB53-1521-475A-B894-59BBA24A7712}"/>
              </a:ext>
            </a:extLst>
          </p:cNvPr>
          <p:cNvSpPr txBox="1"/>
          <p:nvPr/>
        </p:nvSpPr>
        <p:spPr>
          <a:xfrm>
            <a:off x="159774" y="4935723"/>
            <a:ext cx="123576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পশুপাখির ডাক তোমাদের কেমন লাগে।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1F6E11-B227-49FF-A7AA-48C96903625F}"/>
              </a:ext>
            </a:extLst>
          </p:cNvPr>
          <p:cNvSpPr txBox="1"/>
          <p:nvPr/>
        </p:nvSpPr>
        <p:spPr>
          <a:xfrm>
            <a:off x="1332854" y="5006005"/>
            <a:ext cx="6834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ছবি?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788DC3-638E-4BB1-B584-7374A7104D03}"/>
              </a:ext>
            </a:extLst>
          </p:cNvPr>
          <p:cNvSpPr txBox="1"/>
          <p:nvPr/>
        </p:nvSpPr>
        <p:spPr>
          <a:xfrm>
            <a:off x="464948" y="4867575"/>
            <a:ext cx="102443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 গাড়ির হর্ণ,ফেরিওয়ালার হাঁক তোমাদের শুনতে কেমন লাগে?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F636E6-F3F3-4A53-8BC8-5AB7551988A3}"/>
              </a:ext>
            </a:extLst>
          </p:cNvPr>
          <p:cNvSpPr txBox="1"/>
          <p:nvPr/>
        </p:nvSpPr>
        <p:spPr>
          <a:xfrm>
            <a:off x="650928" y="4867575"/>
            <a:ext cx="107868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শব্দগুলো আমাদের কাছে শুনতে অসহ্য লাগে তাই শব্দদূষণ।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5655C3-5D01-4EAD-8E8A-3E33BADC3FC5}"/>
              </a:ext>
            </a:extLst>
          </p:cNvPr>
          <p:cNvSpPr txBox="1"/>
          <p:nvPr/>
        </p:nvSpPr>
        <p:spPr>
          <a:xfrm>
            <a:off x="1327312" y="4797293"/>
            <a:ext cx="103997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 করে বলতো পাঠ শিরোনাম কী হতে পারে?</a:t>
            </a:r>
            <a:endParaRPr lang="en-US" sz="6600" b="1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allAtOnce"/>
      <p:bldP spid="16" grpId="0" build="allAtOnce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D8A3BD-9167-41F7-95E4-C41756CB8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4581" y="0"/>
            <a:ext cx="12192000" cy="7995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C986BE-3570-405C-93E0-3F9F7C3FCB5B}"/>
              </a:ext>
            </a:extLst>
          </p:cNvPr>
          <p:cNvSpPr txBox="1"/>
          <p:nvPr/>
        </p:nvSpPr>
        <p:spPr>
          <a:xfrm>
            <a:off x="-24581" y="6362853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pngall.com/flowers-borders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5A6444-8A93-48B2-8167-13A97108EA92}"/>
              </a:ext>
            </a:extLst>
          </p:cNvPr>
          <p:cNvSpPr txBox="1"/>
          <p:nvPr/>
        </p:nvSpPr>
        <p:spPr>
          <a:xfrm>
            <a:off x="3675185" y="1740878"/>
            <a:ext cx="59260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শব্দদূষণ</a:t>
            </a:r>
            <a:endParaRPr lang="en-US" sz="138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196E26-D969-4B0F-998A-8C249A46E390}"/>
              </a:ext>
            </a:extLst>
          </p:cNvPr>
          <p:cNvSpPr/>
          <p:nvPr/>
        </p:nvSpPr>
        <p:spPr>
          <a:xfrm>
            <a:off x="1354016" y="791308"/>
            <a:ext cx="782515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আজ আমরা পড়ব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D385B6-F4C5-4D91-9844-B90AD129EEFA}"/>
              </a:ext>
            </a:extLst>
          </p:cNvPr>
          <p:cNvSpPr txBox="1"/>
          <p:nvPr/>
        </p:nvSpPr>
        <p:spPr>
          <a:xfrm>
            <a:off x="1354016" y="4305288"/>
            <a:ext cx="8581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9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সুকুমার বড়ুয়া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9D36CE-A225-49D0-ACA7-B4BAFDC787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59711C-E50E-4926-A20B-A5526697A9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15094" y="710705"/>
            <a:ext cx="2805792" cy="42617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7E76BF-6316-4D25-89EE-92870C821C57}"/>
              </a:ext>
            </a:extLst>
          </p:cNvPr>
          <p:cNvSpPr txBox="1"/>
          <p:nvPr/>
        </p:nvSpPr>
        <p:spPr>
          <a:xfrm>
            <a:off x="3265715" y="473529"/>
            <a:ext cx="6106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8000" b="1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603828-8165-4D9F-9EA4-258AAC92AC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300" y="1135248"/>
            <a:ext cx="2347236" cy="3412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896AB6-EA44-4C46-82F4-6528243FEDDD}"/>
              </a:ext>
            </a:extLst>
          </p:cNvPr>
          <p:cNvSpPr txBox="1"/>
          <p:nvPr/>
        </p:nvSpPr>
        <p:spPr>
          <a:xfrm>
            <a:off x="1015094" y="5110843"/>
            <a:ext cx="3638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সুকুমার বড়ুয়া</a:t>
            </a:r>
            <a:endParaRPr lang="en-US" sz="6000" b="1" dirty="0" err="1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B50757-02C3-42B3-B378-808D976B3A3F}"/>
              </a:ext>
            </a:extLst>
          </p:cNvPr>
          <p:cNvSpPr txBox="1"/>
          <p:nvPr/>
        </p:nvSpPr>
        <p:spPr>
          <a:xfrm>
            <a:off x="4000500" y="1583871"/>
            <a:ext cx="6743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 dirty="0">
                <a:solidFill>
                  <a:srgbClr val="F416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১৯৩৮ সালের ৫ই জানুয়ারী চট্টগ্রামের রাউজান থানায়।</a:t>
            </a:r>
            <a:endParaRPr lang="en-US" sz="48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67C59F-BEB8-498E-93CB-7CF373771863}"/>
              </a:ext>
            </a:extLst>
          </p:cNvPr>
          <p:cNvSpPr txBox="1"/>
          <p:nvPr/>
        </p:nvSpPr>
        <p:spPr>
          <a:xfrm>
            <a:off x="4216856" y="3069771"/>
            <a:ext cx="6347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 dirty="0">
                <a:solidFill>
                  <a:srgbClr val="F416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গ্রন্থঃ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পাগলা ঘোড়া,ভিজে বেড়াল, এলোপাতাড়ি প্রভৃতি।</a:t>
            </a:r>
            <a:endParaRPr lang="en-US" sz="48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F1E263-7ABD-4A5D-87D3-B644D2134C21}"/>
              </a:ext>
            </a:extLst>
          </p:cNvPr>
          <p:cNvSpPr txBox="1"/>
          <p:nvPr/>
        </p:nvSpPr>
        <p:spPr>
          <a:xfrm>
            <a:off x="4392386" y="4547920"/>
            <a:ext cx="6784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 dirty="0">
                <a:solidFill>
                  <a:srgbClr val="F416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শিশু সাহিত্যে বাংলা একাডেমি পুরস্কার।</a:t>
            </a:r>
            <a:endParaRPr lang="en-US" sz="48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13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79D5CA7-02AC-468B-B297-E8612AEB4209}"/>
              </a:ext>
            </a:extLst>
          </p:cNvPr>
          <p:cNvSpPr/>
          <p:nvPr/>
        </p:nvSpPr>
        <p:spPr>
          <a:xfrm>
            <a:off x="0" y="0"/>
            <a:ext cx="12377057" cy="7053943"/>
          </a:xfrm>
          <a:prstGeom prst="frame">
            <a:avLst>
              <a:gd name="adj1" fmla="val 162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96148-4D6D-43AF-9767-9B1043531391}"/>
              </a:ext>
            </a:extLst>
          </p:cNvPr>
          <p:cNvSpPr txBox="1"/>
          <p:nvPr/>
        </p:nvSpPr>
        <p:spPr>
          <a:xfrm>
            <a:off x="1609344" y="201168"/>
            <a:ext cx="799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পাঠ্যাংশ আলোচনা</a:t>
            </a:r>
            <a:endParaRPr lang="en-US" sz="6000" b="1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51EBC-5D46-49B5-A0B9-9E82FF43C3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80" y="1256072"/>
            <a:ext cx="3611664" cy="25232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8DF931-E2E6-4E12-B719-05F1CF8B2C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131" y="1179742"/>
            <a:ext cx="3778684" cy="25232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B03F2F-67E0-42C3-8AAB-1860EB3D52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593" y="1051015"/>
            <a:ext cx="3778684" cy="23779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A3C5C2-8539-4D47-AE12-60EC35ED1934}"/>
              </a:ext>
            </a:extLst>
          </p:cNvPr>
          <p:cNvSpPr txBox="1"/>
          <p:nvPr/>
        </p:nvSpPr>
        <p:spPr>
          <a:xfrm>
            <a:off x="333680" y="3818595"/>
            <a:ext cx="118070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সবুজে সমারোহ,পাখপাখালির মিষ্টি সুর,স্নিগ্ধ ভোরের আলোর অপার সৌন্দর্যে </a:t>
            </a:r>
          </a:p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মুখরিত আমাদের গ্রামের পরিবেশ। গরু,হাঁস,কবুতরের ডাক আর গাছে গাছে শতশত পাখির ডাকের মধুরতা কবি তুলে ধরেছেন।এছাড়াও প্রতিদিন ভোরে মোরগ ও নিশিরাতে কুকুরের ডাক শোনা এবং দোয়ে্‌ল, চড়ুই,টুনটুনির গান শোনার প্রশান্তি চমৎকারভাবে ফুটে ওঠে এ কবিতায়। </a:t>
            </a:r>
            <a:endParaRPr lang="en-US" sz="40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1122</TotalTime>
  <Words>481</Words>
  <Application>Microsoft Office PowerPoint</Application>
  <PresentationFormat>Widescreen</PresentationFormat>
  <Paragraphs>82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NikoshBAN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111</cp:revision>
  <dcterms:created xsi:type="dcterms:W3CDTF">2020-09-13T20:33:40Z</dcterms:created>
  <dcterms:modified xsi:type="dcterms:W3CDTF">2020-09-15T21:47:47Z</dcterms:modified>
</cp:coreProperties>
</file>