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307" r:id="rId2"/>
    <p:sldId id="278" r:id="rId3"/>
    <p:sldId id="318" r:id="rId4"/>
    <p:sldId id="277" r:id="rId5"/>
    <p:sldId id="327" r:id="rId6"/>
    <p:sldId id="314" r:id="rId7"/>
    <p:sldId id="319" r:id="rId8"/>
    <p:sldId id="328" r:id="rId9"/>
    <p:sldId id="317" r:id="rId10"/>
    <p:sldId id="312" r:id="rId11"/>
    <p:sldId id="320" r:id="rId12"/>
    <p:sldId id="330" r:id="rId13"/>
    <p:sldId id="315" r:id="rId14"/>
    <p:sldId id="322" r:id="rId15"/>
    <p:sldId id="324" r:id="rId16"/>
    <p:sldId id="325" r:id="rId17"/>
    <p:sldId id="329" r:id="rId18"/>
    <p:sldId id="310" r:id="rId19"/>
    <p:sldId id="290" r:id="rId20"/>
    <p:sldId id="274" r:id="rId21"/>
    <p:sldId id="332" r:id="rId22"/>
    <p:sldId id="280" r:id="rId23"/>
    <p:sldId id="281" r:id="rId2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4" d="100"/>
          <a:sy n="64" d="100"/>
        </p:scale>
        <p:origin x="9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09980" y="882376"/>
            <a:ext cx="996696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72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09530" y="3869634"/>
            <a:ext cx="8767860" cy="1388165"/>
          </a:xfrm>
        </p:spPr>
        <p:txBody>
          <a:bodyPr>
            <a:normAutofit/>
          </a:bodyPr>
          <a:lstStyle>
            <a:lvl1pPr marL="0" indent="0" algn="ctr">
              <a:buNone/>
              <a:defRPr sz="2200">
                <a:solidFill>
                  <a:srgbClr val="FFFFFF"/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1978660" y="3733800"/>
            <a:ext cx="822960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1878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78621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762000"/>
            <a:ext cx="2324100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3000" y="762000"/>
            <a:ext cx="7429500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17194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8696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06424" y="1173575"/>
            <a:ext cx="996696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72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09928" y="4154520"/>
            <a:ext cx="8769096" cy="1363806"/>
          </a:xfrm>
        </p:spPr>
        <p:txBody>
          <a:bodyPr anchor="t">
            <a:normAutofit/>
          </a:bodyPr>
          <a:lstStyle>
            <a:lvl1pPr marL="0" indent="0" algn="ctr">
              <a:buNone/>
              <a:defRPr sz="2200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1981200" y="4020408"/>
            <a:ext cx="822960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929680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3000" y="2057399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67612" y="2057400"/>
            <a:ext cx="4754880" cy="402336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7865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01511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3000" y="2721483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69173" y="1999032"/>
            <a:ext cx="475488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69173" y="2719322"/>
            <a:ext cx="4754880" cy="3383280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30806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9599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49791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52159" y="1097280"/>
            <a:ext cx="5212080" cy="46634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301752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53355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3000" y="1097280"/>
            <a:ext cx="393192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413248" y="1069847"/>
            <a:ext cx="6099048" cy="480060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2834640"/>
            <a:ext cx="393192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000"/>
              </a:spcBef>
              <a:buNone/>
              <a:defRPr sz="17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31140" y="243840"/>
            <a:ext cx="11724640" cy="6377939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3000" y="609600"/>
            <a:ext cx="9875520" cy="135636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2057400"/>
            <a:ext cx="9872871" cy="40386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142996" y="6223828"/>
            <a:ext cx="23290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1"/>
                </a:solidFill>
              </a:defRPr>
            </a:lvl1pPr>
          </a:lstStyle>
          <a:p>
            <a:fld id="{DF0D63D9-D043-48B0-9AED-F1F6C7BDA2F2}" type="datetimeFigureOut">
              <a:rPr lang="en-US" smtClean="0"/>
              <a:t>9/16/2020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949148" y="6223828"/>
            <a:ext cx="471777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329530" y="6223828"/>
            <a:ext cx="17062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1"/>
                </a:solidFill>
              </a:defRPr>
            </a:lvl1pPr>
          </a:lstStyle>
          <a:p>
            <a:fld id="{EC156A94-7ABA-4A55-B053-AC1EF4F2BF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45153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182880" algn="l" defTabSz="914400" rtl="0" eaLnBrk="1" latinLnBrk="0" hangingPunct="1">
        <a:lnSpc>
          <a:spcPct val="90000"/>
        </a:lnSpc>
        <a:spcBef>
          <a:spcPts val="1400"/>
        </a:spcBef>
        <a:buClr>
          <a:schemeClr val="accent1"/>
        </a:buClr>
        <a:buSzPct val="80000"/>
        <a:buFont typeface="Corbel" pitchFamily="34" charset="0"/>
        <a:buChar char="•"/>
        <a:defRPr sz="22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8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SzPct val="80000"/>
        <a:buFont typeface="Corbel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193298B-F97A-4528-AA22-7466EEB4DA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8761" y="209861"/>
            <a:ext cx="8229600" cy="643078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6526B737-F8D8-410C-AF7E-729B07A3B639}"/>
              </a:ext>
            </a:extLst>
          </p:cNvPr>
          <p:cNvSpPr/>
          <p:nvPr/>
        </p:nvSpPr>
        <p:spPr>
          <a:xfrm>
            <a:off x="2126024" y="5102837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শুভেচ্ছা</a:t>
            </a:r>
            <a:endParaRPr lang="en-US" sz="9600" b="1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511037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D112E8D-88EC-49FC-A75E-4B2FDC80306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961" t="22510" r="7804" b="65853"/>
          <a:stretch/>
        </p:blipFill>
        <p:spPr>
          <a:xfrm>
            <a:off x="1405328" y="1150495"/>
            <a:ext cx="9777334" cy="455700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AFFF64C-5098-4D67-B81D-932CDBC4155F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B44455F-C05C-4A57-9CAA-62A4F6AD256C}"/>
              </a:ext>
            </a:extLst>
          </p:cNvPr>
          <p:cNvSpPr txBox="1"/>
          <p:nvPr/>
        </p:nvSpPr>
        <p:spPr>
          <a:xfrm>
            <a:off x="2668250" y="5906125"/>
            <a:ext cx="764498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বাস্তুসংস্থানের পরিবর্তন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70018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1298BBA-EC11-4613-A366-16F06A5A22F3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0204" y="1430014"/>
            <a:ext cx="7102997" cy="399797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02CA26B-99D2-4A06-B376-376865DA5A5C}"/>
              </a:ext>
            </a:extLst>
          </p:cNvPr>
          <p:cNvSpPr txBox="1"/>
          <p:nvPr/>
        </p:nvSpPr>
        <p:spPr>
          <a:xfrm>
            <a:off x="3282835" y="544613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1D156DC-FCF0-4B55-83FA-0E7DD24A1629}"/>
              </a:ext>
            </a:extLst>
          </p:cNvPr>
          <p:cNvSpPr txBox="1"/>
          <p:nvPr/>
        </p:nvSpPr>
        <p:spPr>
          <a:xfrm>
            <a:off x="272321" y="5801967"/>
            <a:ext cx="11647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জীবের আবাসস্থল ধ্বংস হয় এবং জীব ধীরে ধীরে বিলুপ্ত হয়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68008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AE38C17E-CE9B-46B0-80EF-F71930E02276}"/>
              </a:ext>
            </a:extLst>
          </p:cNvPr>
          <p:cNvSpPr/>
          <p:nvPr/>
        </p:nvSpPr>
        <p:spPr>
          <a:xfrm>
            <a:off x="4233837" y="917310"/>
            <a:ext cx="292900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54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জোড়ায়</a:t>
            </a:r>
            <a:r>
              <a:rPr lang="bn-IN" sz="5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কাজ</a:t>
            </a:r>
            <a:endParaRPr lang="en-US" sz="54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EFE3D9E-83C2-4B4E-BFC3-E2B0D2EDCD8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44736" y="573680"/>
            <a:ext cx="2119744" cy="1610590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isometricOffAxis2Left"/>
            <a:lightRig rig="threePt" dir="t"/>
          </a:scene3d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469C7B61-DB82-4EA8-8256-73A1A4D02C61}"/>
              </a:ext>
            </a:extLst>
          </p:cNvPr>
          <p:cNvSpPr/>
          <p:nvPr/>
        </p:nvSpPr>
        <p:spPr>
          <a:xfrm>
            <a:off x="579803" y="1589651"/>
            <a:ext cx="2544286" cy="646331"/>
          </a:xfrm>
          <a:prstGeom prst="rect">
            <a:avLst/>
          </a:prstGeom>
          <a:noFill/>
          <a:scene3d>
            <a:camera prst="perspectiveContrastingRightFacing"/>
            <a:lightRig rig="threePt" dir="t"/>
          </a:scene3d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tx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600" b="1" dirty="0">
              <a:ln w="6600">
                <a:solidFill>
                  <a:schemeClr val="accent2"/>
                </a:solidFill>
                <a:prstDash val="solid"/>
              </a:ln>
              <a:solidFill>
                <a:schemeClr val="tx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8183AFA-677C-41B1-9102-8BC50C2717A6}"/>
              </a:ext>
            </a:extLst>
          </p:cNvPr>
          <p:cNvSpPr txBox="1"/>
          <p:nvPr/>
        </p:nvSpPr>
        <p:spPr>
          <a:xfrm>
            <a:off x="1331354" y="3582457"/>
            <a:ext cx="9273254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বনভূমি ধ্বংসের ফলে পরিবেশের উপর কী প্রভাব পড়ছে ?</a:t>
            </a:r>
            <a:endParaRPr lang="en-US" sz="40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877420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5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96073970-C788-4FB4-BDE0-8A4DEB0A76B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8367" y="1064302"/>
            <a:ext cx="7844787" cy="4443545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7AACAFBA-B9F4-4C37-9B97-893C3AF30072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53D71A-E9D5-4B40-8053-321F198E48DC}"/>
              </a:ext>
            </a:extLst>
          </p:cNvPr>
          <p:cNvSpPr txBox="1"/>
          <p:nvPr/>
        </p:nvSpPr>
        <p:spPr>
          <a:xfrm>
            <a:off x="2724581" y="5620274"/>
            <a:ext cx="75723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বনভূমি ধ্বংসের ফলে ভূমিক্ষয় এবং ভূমিধ্বস হয়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6221530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53D5108B-E057-43EA-8972-2A0E8BE68D4C}"/>
              </a:ext>
            </a:extLst>
          </p:cNvPr>
          <p:cNvSpPr txBox="1"/>
          <p:nvPr/>
        </p:nvSpPr>
        <p:spPr>
          <a:xfrm>
            <a:off x="3147924" y="410129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DB97799-A789-49FE-AB1F-FBFE8DFFE3F3}"/>
              </a:ext>
            </a:extLst>
          </p:cNvPr>
          <p:cNvSpPr txBox="1"/>
          <p:nvPr/>
        </p:nvSpPr>
        <p:spPr>
          <a:xfrm>
            <a:off x="194873" y="5498801"/>
            <a:ext cx="11743232" cy="954107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2800" dirty="0">
                <a:latin typeface="NikoshBAN" panose="02000000000000000000" pitchFamily="2" charset="0"/>
                <a:cs typeface="NikoshBAN" panose="02000000000000000000" pitchFamily="2" charset="0"/>
              </a:rPr>
              <a:t>কৃষিক্ষেত্রে উদ্ভিদের ভালো বৃদ্ধি এবং অধিক খাদ্য উৎপাদনের জন্য রাসায়নিক সার ও কীটনাশক ব্যবহৃত হয় । রাসায়নিক সার ও কীটনাশকের অতিরিক্ত ব্যবহারের ফলে মাটি এবং পানি দূষিত হচ্ছে ।</a:t>
            </a:r>
            <a:endParaRPr lang="en-US" sz="2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EC5DE3F-92B5-43BB-B58F-F1EEA2910F8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941" y="1474891"/>
            <a:ext cx="5251765" cy="31870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F1D6A3ED-AF0C-499C-91C1-BC7DCFD63B2B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3294" y="1474892"/>
            <a:ext cx="5251765" cy="3187049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668652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1C00CF5-7C6C-4CC7-9E7A-E181D18037D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1920" y="1174194"/>
            <a:ext cx="6776735" cy="4509611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5D82BACF-B603-44CE-9836-3ABDB4640164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4FED9DF-3EA7-481D-A9FE-7DC033486F1B}"/>
              </a:ext>
            </a:extLst>
          </p:cNvPr>
          <p:cNvSpPr txBox="1"/>
          <p:nvPr/>
        </p:nvSpPr>
        <p:spPr>
          <a:xfrm>
            <a:off x="1049311" y="5906125"/>
            <a:ext cx="10553075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মানুষ যাতায়াতের জন্য যানবাহনে জীবাশ্ব জ্বালানি ব্যবহার করে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204851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6F3808-165E-4C3B-A91B-9D3C554F96D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963" y="1094401"/>
            <a:ext cx="6787840" cy="4340398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8058AC0-B521-4849-8EBE-F9FABBC2D106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D282842-D4AC-4830-9B29-A7DB2186A587}"/>
              </a:ext>
            </a:extLst>
          </p:cNvPr>
          <p:cNvSpPr txBox="1"/>
          <p:nvPr/>
        </p:nvSpPr>
        <p:spPr>
          <a:xfrm>
            <a:off x="959370" y="5577325"/>
            <a:ext cx="10553075" cy="1200329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 এবং যানবাহন থেকে নির্গত ক্ষতিকর গ্যাস বায়ু দূষিত করছে । ফলে পৃথিবীর উষ্ণতা বৃদ্ধি পাচ্ছে এবং এসিড বৃষ্টি হচ্ছে 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12417343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F941C516-E670-4912-8FB6-BB433EA4D19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71494837"/>
              </p:ext>
            </p:extLst>
          </p:nvPr>
        </p:nvGraphicFramePr>
        <p:xfrm>
          <a:off x="1769629" y="2996506"/>
          <a:ext cx="7639022" cy="345236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19511">
                  <a:extLst>
                    <a:ext uri="{9D8B030D-6E8A-4147-A177-3AD203B41FA5}">
                      <a16:colId xmlns:a16="http://schemas.microsoft.com/office/drawing/2014/main" val="3474095361"/>
                    </a:ext>
                  </a:extLst>
                </a:gridCol>
                <a:gridCol w="3819511">
                  <a:extLst>
                    <a:ext uri="{9D8B030D-6E8A-4147-A177-3AD203B41FA5}">
                      <a16:colId xmlns:a16="http://schemas.microsoft.com/office/drawing/2014/main" val="2572025978"/>
                    </a:ext>
                  </a:extLst>
                </a:gridCol>
              </a:tblGrid>
              <a:tr h="58684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ক্ষতিকর প্রভাব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bg1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solidFill>
                            <a:schemeClr val="tx1"/>
                          </a:solidFill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কারণ</a:t>
                      </a:r>
                      <a:endParaRPr lang="en-US" sz="3600" dirty="0">
                        <a:solidFill>
                          <a:schemeClr val="tx1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5405825"/>
                  </a:ext>
                </a:extLst>
              </a:tr>
              <a:tr h="586845">
                <a:tc>
                  <a:txBody>
                    <a:bodyPr/>
                    <a:lstStyle/>
                    <a:p>
                      <a:pPr algn="ctr"/>
                      <a:r>
                        <a:rPr lang="bn-IN" sz="3600" dirty="0">
                          <a:latin typeface="NikoshBAN" panose="02000000000000000000" pitchFamily="2" charset="0"/>
                          <a:cs typeface="NikoshBAN" panose="02000000000000000000" pitchFamily="2" charset="0"/>
                        </a:rPr>
                        <a:t> </a:t>
                      </a:r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1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00856838"/>
                  </a:ext>
                </a:extLst>
              </a:tr>
              <a:tr h="58684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B0F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4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95649675"/>
                  </a:ext>
                </a:extLst>
              </a:tr>
              <a:tr h="586845">
                <a:tc>
                  <a:txBody>
                    <a:bodyPr/>
                    <a:lstStyle/>
                    <a:p>
                      <a:pPr algn="ctr"/>
                      <a:endParaRPr lang="en-US" sz="3600" dirty="0">
                        <a:solidFill>
                          <a:srgbClr val="00B050"/>
                        </a:solidFill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920598"/>
                  </a:ext>
                </a:extLst>
              </a:tr>
              <a:tr h="892041">
                <a:tc>
                  <a:txBody>
                    <a:bodyPr/>
                    <a:lstStyle/>
                    <a:p>
                      <a:endParaRPr lang="en-US" sz="3600" dirty="0">
                        <a:latin typeface="NikoshBAN" panose="02000000000000000000" pitchFamily="2" charset="0"/>
                        <a:cs typeface="NikoshBAN" panose="02000000000000000000" pitchFamily="2" charset="0"/>
                      </a:endParaRPr>
                    </a:p>
                  </a:txBody>
                  <a:tcPr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>
                    <a:solidFill>
                      <a:schemeClr val="accent3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701129"/>
                  </a:ext>
                </a:extLst>
              </a:tr>
            </a:tbl>
          </a:graphicData>
        </a:graphic>
      </p:graphicFrame>
      <p:sp>
        <p:nvSpPr>
          <p:cNvPr id="3" name="Rectangle 2">
            <a:extLst>
              <a:ext uri="{FF2B5EF4-FFF2-40B4-BE49-F238E27FC236}">
                <a16:creationId xmlns:a16="http://schemas.microsoft.com/office/drawing/2014/main" id="{DE8A1CFF-266F-4E99-9EC5-B6F055162AD0}"/>
              </a:ext>
            </a:extLst>
          </p:cNvPr>
          <p:cNvSpPr/>
          <p:nvPr/>
        </p:nvSpPr>
        <p:spPr>
          <a:xfrm>
            <a:off x="4223221" y="169291"/>
            <a:ext cx="2731838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8DAB66-FB75-4254-9CD8-4E9D637A65C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0125" y="387857"/>
            <a:ext cx="2029381" cy="1458785"/>
          </a:xfrm>
          <a:prstGeom prst="rect">
            <a:avLst/>
          </a:prstGeom>
          <a:ln w="57150">
            <a:solidFill>
              <a:srgbClr val="FF0000"/>
            </a:solidFill>
          </a:ln>
          <a:scene3d>
            <a:camera prst="perspectiveFront"/>
            <a:lightRig rig="threePt" dir="t"/>
          </a:scene3d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B5CB87C6-8890-4644-B8BC-FF819E37A808}"/>
              </a:ext>
            </a:extLst>
          </p:cNvPr>
          <p:cNvSpPr/>
          <p:nvPr/>
        </p:nvSpPr>
        <p:spPr>
          <a:xfrm>
            <a:off x="722140" y="989731"/>
            <a:ext cx="2299027" cy="584775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4">
                <a:lumMod val="50000"/>
              </a:schemeClr>
            </a:solidFill>
          </a:ln>
          <a:scene3d>
            <a:camera prst="obliqueTopLeft"/>
            <a:lightRig rig="threePt" dir="t"/>
          </a:scene3d>
        </p:spPr>
        <p:txBody>
          <a:bodyPr wrap="none" lIns="91440" tIns="45720" rIns="91440" bIns="45720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সময় – </a:t>
            </a:r>
            <a:r>
              <a:rPr lang="en-US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5</a:t>
            </a:r>
            <a:r>
              <a:rPr lang="bn-IN" sz="3200" b="1" dirty="0">
                <a:ln/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মিনিট</a:t>
            </a:r>
            <a:endParaRPr lang="en-US" sz="3200" b="1" dirty="0">
              <a:ln/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0A0E478-BE86-45B0-BAFA-C1BE8E98E443}"/>
              </a:ext>
            </a:extLst>
          </p:cNvPr>
          <p:cNvSpPr txBox="1"/>
          <p:nvPr/>
        </p:nvSpPr>
        <p:spPr>
          <a:xfrm>
            <a:off x="279817" y="2200465"/>
            <a:ext cx="11632366" cy="646331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বৃদ্ধির ক্ষতিকর প্রভাবের একটি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তালিকা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তৈরি</a:t>
            </a:r>
            <a:r>
              <a:rPr lang="en-US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কর</a:t>
            </a:r>
            <a:r>
              <a:rPr lang="bn-IN" sz="3600" dirty="0">
                <a:solidFill>
                  <a:srgbClr val="00206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এবং কারণগুলো লিখ ।</a:t>
            </a:r>
            <a:endParaRPr lang="en-US" sz="3600" dirty="0">
              <a:solidFill>
                <a:srgbClr val="00206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70090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3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7A1D636-79DF-4859-9386-18224181612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31" b="21164"/>
          <a:stretch/>
        </p:blipFill>
        <p:spPr>
          <a:xfrm>
            <a:off x="270557" y="194874"/>
            <a:ext cx="5305784" cy="648106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A06D597-0759-488D-ACCF-2FC2EA871CEA}"/>
              </a:ext>
            </a:extLst>
          </p:cNvPr>
          <p:cNvSpPr txBox="1"/>
          <p:nvPr/>
        </p:nvSpPr>
        <p:spPr>
          <a:xfrm>
            <a:off x="6096000" y="2705725"/>
            <a:ext cx="5929160" cy="1446550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পাঠ্যবইয়ের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৯৫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পৃষ্ঠা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খোল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এবং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নিরবে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>
                <a:latin typeface="NikoshBAN" panose="02000000000000000000" pitchFamily="2" charset="0"/>
                <a:cs typeface="NikoshBAN" panose="02000000000000000000" pitchFamily="2" charset="0"/>
              </a:rPr>
              <a:t>পড়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5303567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305EDD0-FCFF-4D77-A8E2-ABB71DFF18CE}"/>
              </a:ext>
            </a:extLst>
          </p:cNvPr>
          <p:cNvSpPr txBox="1"/>
          <p:nvPr/>
        </p:nvSpPr>
        <p:spPr>
          <a:xfrm>
            <a:off x="466440" y="648290"/>
            <a:ext cx="6357338" cy="646331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solidFill>
                  <a:schemeClr val="accent3">
                    <a:lumMod val="75000"/>
                  </a:schemeClr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 এসো আমরা সঠিক উত্তরটি খুঁজে বের করিঃ</a:t>
            </a:r>
            <a:endParaRPr lang="en-US" sz="3600" dirty="0">
              <a:solidFill>
                <a:schemeClr val="accent3">
                  <a:lumMod val="75000"/>
                </a:schemeClr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310FF1-4FF2-4544-8B24-4A0FDF1A1C0A}"/>
              </a:ext>
            </a:extLst>
          </p:cNvPr>
          <p:cNvSpPr txBox="1"/>
          <p:nvPr/>
        </p:nvSpPr>
        <p:spPr>
          <a:xfrm>
            <a:off x="421469" y="1674674"/>
            <a:ext cx="11349062" cy="1754326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১। রাসায়নিক সার ও কীটনাশকের অতিরিক্ত ব্যবহারের ফলে কী দূষণ হয় ?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মাটি                            খ) বায়ু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শব্দ                             ঘ) কিছুই দূষিত হয় না ।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4A36706-750F-4D35-B201-089F8F10AA0F}"/>
              </a:ext>
            </a:extLst>
          </p:cNvPr>
          <p:cNvSpPr txBox="1"/>
          <p:nvPr/>
        </p:nvSpPr>
        <p:spPr>
          <a:xfrm>
            <a:off x="421469" y="3542776"/>
            <a:ext cx="11349062" cy="2308324"/>
          </a:xfrm>
          <a:prstGeom prst="rect">
            <a:avLst/>
          </a:prstGeom>
          <a:noFill/>
          <a:ln w="38100">
            <a:solidFill>
              <a:schemeClr val="accent5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২। কলকারখানা এবং যানবাহন থেকে নির্গত ক্ষতিকর গ্যাস কি দূষিত করছে ? 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ক) মাটি                                           খ) বায়ু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গ) শব্দ                                            ঘ) পানি</a:t>
            </a:r>
          </a:p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                                                         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B44130BE-2554-4D78-903C-5A65342380EB}"/>
              </a:ext>
            </a:extLst>
          </p:cNvPr>
          <p:cNvSpPr/>
          <p:nvPr/>
        </p:nvSpPr>
        <p:spPr>
          <a:xfrm>
            <a:off x="421469" y="2321014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1F36F57-E680-4736-A199-FABA7B186874}"/>
              </a:ext>
            </a:extLst>
          </p:cNvPr>
          <p:cNvSpPr/>
          <p:nvPr/>
        </p:nvSpPr>
        <p:spPr>
          <a:xfrm>
            <a:off x="6327595" y="4189116"/>
            <a:ext cx="496183" cy="461646"/>
          </a:xfrm>
          <a:prstGeom prst="ellipse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872423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4" grpId="0" animBg="1"/>
      <p:bldP spid="5" grpId="0" animBg="1"/>
      <p:bldP spid="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613561" y="332508"/>
            <a:ext cx="2964873" cy="1454728"/>
            <a:chOff x="4668980" y="360218"/>
            <a:chExt cx="2964873" cy="1454728"/>
          </a:xfrm>
        </p:grpSpPr>
        <p:sp>
          <p:nvSpPr>
            <p:cNvPr id="3" name="12-Point Star 2"/>
            <p:cNvSpPr/>
            <p:nvPr/>
          </p:nvSpPr>
          <p:spPr>
            <a:xfrm>
              <a:off x="4668980" y="360218"/>
              <a:ext cx="2964873" cy="1454728"/>
            </a:xfrm>
            <a:prstGeom prst="star12">
              <a:avLst/>
            </a:prstGeom>
            <a:solidFill>
              <a:schemeClr val="accent5">
                <a:lumMod val="20000"/>
                <a:lumOff val="80000"/>
              </a:schemeClr>
            </a:solidFill>
            <a:ln w="38100"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b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endParaRPr>
            </a:p>
          </p:txBody>
        </p:sp>
        <p:sp>
          <p:nvSpPr>
            <p:cNvPr id="4" name="Rectangle 3"/>
            <p:cNvSpPr/>
            <p:nvPr/>
          </p:nvSpPr>
          <p:spPr>
            <a:xfrm>
              <a:off x="5381014" y="733639"/>
              <a:ext cx="1540807" cy="707886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4000" b="1" dirty="0" err="1">
                  <a:ln w="12700">
                    <a:solidFill>
                      <a:schemeClr val="accent1"/>
                    </a:solidFill>
                    <a:prstDash val="solid"/>
                  </a:ln>
                  <a:pattFill prst="pct50">
                    <a:fgClr>
                      <a:schemeClr val="accent1"/>
                    </a:fgClr>
                    <a:bgClr>
                      <a:schemeClr val="accent1">
                        <a:lumMod val="20000"/>
                        <a:lumOff val="80000"/>
                      </a:schemeClr>
                    </a:bgClr>
                  </a:pattFill>
                  <a:effectLst>
                    <a:outerShdw dist="38100" dir="2640000" algn="bl" rotWithShape="0">
                      <a:schemeClr val="accent1"/>
                    </a:outerShdw>
                  </a:effectLst>
                  <a:latin typeface="NikoshBAN" panose="02000000000000000000" pitchFamily="2" charset="0"/>
                  <a:cs typeface="NikoshBAN" panose="02000000000000000000" pitchFamily="2" charset="0"/>
                </a:rPr>
                <a:t>পরিচিতি</a:t>
              </a:r>
              <a:endParaRPr lang="en-US" sz="4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6" name="TextBox 4"/>
          <p:cNvSpPr txBox="1"/>
          <p:nvPr/>
        </p:nvSpPr>
        <p:spPr>
          <a:xfrm>
            <a:off x="1339590" y="2120626"/>
            <a:ext cx="2945757" cy="461665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  <a:ln w="38100">
            <a:solidFill>
              <a:srgbClr val="0070C0"/>
            </a:solidFill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4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শিক্ষক পরিচিতি</a:t>
            </a:r>
            <a:endParaRPr lang="en-US" sz="24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318655" y="2757055"/>
            <a:ext cx="4508177" cy="3639413"/>
            <a:chOff x="318655" y="2757055"/>
            <a:chExt cx="4508177" cy="3639413"/>
          </a:xfrm>
        </p:grpSpPr>
        <p:sp>
          <p:nvSpPr>
            <p:cNvPr id="8" name="Vertical Scroll 7"/>
            <p:cNvSpPr/>
            <p:nvPr/>
          </p:nvSpPr>
          <p:spPr>
            <a:xfrm>
              <a:off x="318655" y="2757055"/>
              <a:ext cx="4508177" cy="3639413"/>
            </a:xfrm>
            <a:prstGeom prst="verticalScroll">
              <a:avLst/>
            </a:prstGeom>
            <a:solidFill>
              <a:schemeClr val="accent1">
                <a:lumMod val="20000"/>
                <a:lumOff val="80000"/>
              </a:schemeClr>
            </a:solidFill>
            <a:ln w="28575"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5"/>
            <p:cNvSpPr txBox="1"/>
            <p:nvPr/>
          </p:nvSpPr>
          <p:spPr>
            <a:xfrm>
              <a:off x="1078685" y="3478103"/>
              <a:ext cx="2988116" cy="2308324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সুমনা পাল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প্রধান শিক্ষক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ভাটিকৃষ্ণনগর সপ্রাবি</a:t>
              </a:r>
            </a:p>
            <a:p>
              <a:r>
                <a:rPr lang="bn-IN" sz="3600" dirty="0">
                  <a:solidFill>
                    <a:srgbClr val="0070C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ভৈরব,কিশোরগঞ্জ।</a:t>
              </a:r>
              <a:endParaRPr lang="en-US" sz="3600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sp>
        <p:nvSpPr>
          <p:cNvPr id="10" name="TextBox 8"/>
          <p:cNvSpPr txBox="1"/>
          <p:nvPr/>
        </p:nvSpPr>
        <p:spPr>
          <a:xfrm>
            <a:off x="8090610" y="2106771"/>
            <a:ext cx="3200845" cy="52322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38100">
            <a:solidFill>
              <a:srgbClr val="92D050"/>
            </a:solidFill>
          </a:ln>
          <a:effectLst/>
          <a:scene3d>
            <a:camera prst="orthographicFront">
              <a:rot lat="0" lon="0" rev="0"/>
            </a:camera>
            <a:lightRig rig="glow" dir="t">
              <a:rot lat="0" lon="0" rev="14100000"/>
            </a:lightRig>
          </a:scene3d>
          <a:sp3d prstMaterial="softEdge">
            <a:bevelT w="127000" prst="artDeco"/>
          </a:sp3d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2800" b="1" dirty="0">
                <a:solidFill>
                  <a:srgbClr val="0070C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পাঠ পরিচিতি</a:t>
            </a:r>
            <a:endParaRPr lang="en-US" sz="2800" b="1" dirty="0">
              <a:solidFill>
                <a:srgbClr val="0070C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11" name="Group 10"/>
          <p:cNvGrpSpPr/>
          <p:nvPr/>
        </p:nvGrpSpPr>
        <p:grpSpPr>
          <a:xfrm>
            <a:off x="7329056" y="2757055"/>
            <a:ext cx="4239490" cy="3829591"/>
            <a:chOff x="7329056" y="2757055"/>
            <a:chExt cx="4239490" cy="3829591"/>
          </a:xfrm>
          <a:scene3d>
            <a:camera prst="orthographicFront"/>
            <a:lightRig rig="threePt" dir="t"/>
          </a:scene3d>
        </p:grpSpPr>
        <p:sp>
          <p:nvSpPr>
            <p:cNvPr id="12" name="Vertical Scroll 11"/>
            <p:cNvSpPr/>
            <p:nvPr/>
          </p:nvSpPr>
          <p:spPr>
            <a:xfrm>
              <a:off x="7329056" y="2757055"/>
              <a:ext cx="4239490" cy="3639413"/>
            </a:xfrm>
            <a:prstGeom prst="verticalScroll">
              <a:avLst/>
            </a:prstGeom>
            <a:solidFill>
              <a:schemeClr val="accent5">
                <a:lumMod val="20000"/>
                <a:lumOff val="80000"/>
              </a:schemeClr>
            </a:solidFill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9"/>
            <p:cNvSpPr txBox="1"/>
            <p:nvPr/>
          </p:nvSpPr>
          <p:spPr>
            <a:xfrm>
              <a:off x="7868880" y="3478103"/>
              <a:ext cx="3159841" cy="3108543"/>
            </a:xfrm>
            <a:prstGeom prst="rect">
              <a:avLst/>
            </a:prstGeom>
            <a:noFill/>
            <a:ln w="38100">
              <a:noFill/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p3d>
              <a:bevelT w="190500" h="38100"/>
            </a:sp3d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শ্রেণিঃ ৫ম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বিষয়ঃ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প্রাথমিক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বিজ্ঞান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অধ্যায়ঃ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ংখ্যা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ও 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প্রাক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ত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ক 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ি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ব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ে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শ</a:t>
              </a:r>
              <a:endParaRPr lang="bn-IN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পাঠ্যাংশঃপরিবেশের উপর 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জ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ন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সংখ্যা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ব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ৃ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দ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্</a:t>
              </a:r>
              <a:r>
                <a:rPr lang="en-US" sz="2800" dirty="0" err="1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ধি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র প্রভাব</a:t>
              </a:r>
            </a:p>
            <a:p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সময়ঃ </a:t>
              </a:r>
              <a:r>
                <a:rPr lang="en-US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৩৫</a:t>
              </a:r>
              <a:r>
                <a:rPr lang="bn-IN" sz="2800" dirty="0">
                  <a:solidFill>
                    <a:srgbClr val="00B050"/>
                  </a:solidFill>
                  <a:latin typeface="NikoshBAN" panose="02000000000000000000" pitchFamily="2" charset="0"/>
                  <a:cs typeface="NikoshBAN" panose="02000000000000000000" pitchFamily="2" charset="0"/>
                </a:rPr>
                <a:t> মিনিট</a:t>
              </a:r>
              <a:endParaRPr lang="en-US" sz="2800" dirty="0">
                <a:solidFill>
                  <a:srgbClr val="00B050"/>
                </a:solidFill>
                <a:latin typeface="NikoshBAN" panose="02000000000000000000" pitchFamily="2" charset="0"/>
                <a:cs typeface="NikoshBAN" panose="02000000000000000000" pitchFamily="2" charset="0"/>
              </a:endParaRPr>
            </a:p>
          </p:txBody>
        </p:sp>
      </p:grpSp>
      <p:pic>
        <p:nvPicPr>
          <p:cNvPr id="14" name="Picture 1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0239" y="2757055"/>
            <a:ext cx="1691516" cy="301077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8056" y="476317"/>
            <a:ext cx="1085951" cy="1449604"/>
          </a:xfrm>
          <a:prstGeom prst="rect">
            <a:avLst/>
          </a:prstGeom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96194E4B-BF0C-4F37-B7F6-AC4449C02E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42867" y="526730"/>
            <a:ext cx="1459751" cy="1428629"/>
          </a:xfrm>
          <a:prstGeom prst="ellipse">
            <a:avLst/>
          </a:prstGeom>
          <a:ln w="63500" cap="rnd">
            <a:solidFill>
              <a:srgbClr val="FF0000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53876927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/>
          <p:cNvSpPr txBox="1"/>
          <p:nvPr/>
        </p:nvSpPr>
        <p:spPr>
          <a:xfrm>
            <a:off x="515328" y="992465"/>
            <a:ext cx="4190127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শূন্যস্থান পূরণ করঃ </a:t>
            </a:r>
            <a:endParaRPr lang="en-US" sz="4400" b="1" spc="50" dirty="0">
              <a:ln w="0">
                <a:solidFill>
                  <a:srgbClr val="0070C0"/>
                </a:solidFill>
              </a:ln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84594" y="2094452"/>
            <a:ext cx="255791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বাস্তুসংস্থানের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886203" y="3090275"/>
            <a:ext cx="145691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4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ধ্বংস</a:t>
            </a:r>
            <a:endParaRPr lang="en-US" sz="44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C1EDC42-E7A9-4017-A620-B4B7A1CA2840}"/>
              </a:ext>
            </a:extLst>
          </p:cNvPr>
          <p:cNvSpPr/>
          <p:nvPr/>
        </p:nvSpPr>
        <p:spPr>
          <a:xfrm>
            <a:off x="215525" y="2280905"/>
            <a:ext cx="11461146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১।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বনভূমি ধ্বংসের ফলে 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………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   পরিবর্তন 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B5B90F9-5567-41CE-BFC9-0A25DEA4A844}"/>
              </a:ext>
            </a:extLst>
          </p:cNvPr>
          <p:cNvSpPr/>
          <p:nvPr/>
        </p:nvSpPr>
        <p:spPr>
          <a:xfrm>
            <a:off x="287063" y="3366568"/>
            <a:ext cx="1040381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২।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 বনভূমি ধ্বংসের ফলে জীবের আবাসস্থল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  ………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হয়</a:t>
            </a:r>
            <a:r>
              <a:rPr lang="en-US" sz="44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53EDB347-4EC3-4E78-9031-93EF2A962BBE}"/>
              </a:ext>
            </a:extLst>
          </p:cNvPr>
          <p:cNvSpPr/>
          <p:nvPr/>
        </p:nvSpPr>
        <p:spPr>
          <a:xfrm>
            <a:off x="215525" y="4333806"/>
            <a:ext cx="11751935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৩।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কলকারখানার নির্গত ক্ষতিকর গ্যাসের জন্য পৃথিবীর 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……</a:t>
            </a:r>
            <a:r>
              <a:rPr lang="bn-IN" sz="4000" dirty="0">
                <a:latin typeface="NikoshBAN" panose="02000000000000000000" pitchFamily="2" charset="0"/>
                <a:cs typeface="NikoshBAN" panose="02000000000000000000" pitchFamily="2" charset="0"/>
              </a:rPr>
              <a:t>বৃদ্ধি পাচ্ছে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C142604-C5B2-49A6-BAC8-4CEBC557FFA3}"/>
              </a:ext>
            </a:extLst>
          </p:cNvPr>
          <p:cNvSpPr txBox="1"/>
          <p:nvPr/>
        </p:nvSpPr>
        <p:spPr>
          <a:xfrm>
            <a:off x="8614660" y="4174661"/>
            <a:ext cx="147859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>
                <a:solidFill>
                  <a:srgbClr val="00B0F0"/>
                </a:solidFill>
                <a:latin typeface="NikoshBAN" panose="02000000000000000000" pitchFamily="2" charset="0"/>
                <a:cs typeface="NikoshBAN" panose="02000000000000000000" pitchFamily="2" charset="0"/>
              </a:rPr>
              <a:t>উষ্ণতা</a:t>
            </a:r>
            <a:endParaRPr lang="en-US" sz="4000" dirty="0">
              <a:solidFill>
                <a:srgbClr val="00B0F0"/>
              </a:solidFill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2394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12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9D2EE34-5B8D-46F1-BDA6-A1740B5D3640}"/>
              </a:ext>
            </a:extLst>
          </p:cNvPr>
          <p:cNvSpPr/>
          <p:nvPr/>
        </p:nvSpPr>
        <p:spPr>
          <a:xfrm>
            <a:off x="4692445" y="714813"/>
            <a:ext cx="2327563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60000"/>
                  <a:lumOff val="40000"/>
                </a:schemeClr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6A80F2F6-179C-45BE-97B3-233DF6C24CCC}"/>
              </a:ext>
            </a:extLst>
          </p:cNvPr>
          <p:cNvSpPr/>
          <p:nvPr/>
        </p:nvSpPr>
        <p:spPr>
          <a:xfrm>
            <a:off x="8765682" y="1407311"/>
            <a:ext cx="2327563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3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00B0F0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সময়- ৫মিনিট</a:t>
            </a:r>
            <a:endParaRPr lang="en-US" sz="3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00B0F0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2F4334F1-FDF5-4A02-88E7-C628BADF09D1}"/>
              </a:ext>
            </a:extLst>
          </p:cNvPr>
          <p:cNvGrpSpPr/>
          <p:nvPr/>
        </p:nvGrpSpPr>
        <p:grpSpPr>
          <a:xfrm>
            <a:off x="1621968" y="3429000"/>
            <a:ext cx="8468515" cy="646331"/>
            <a:chOff x="1017639" y="3064557"/>
            <a:chExt cx="10751573" cy="646331"/>
          </a:xfrm>
        </p:grpSpPr>
        <p:sp>
          <p:nvSpPr>
            <p:cNvPr id="5" name="TextBox 2">
              <a:extLst>
                <a:ext uri="{FF2B5EF4-FFF2-40B4-BE49-F238E27FC236}">
                  <a16:creationId xmlns:a16="http://schemas.microsoft.com/office/drawing/2014/main" id="{07D18F77-6663-4257-9DC4-BBD2B424D8B3}"/>
                </a:ext>
              </a:extLst>
            </p:cNvPr>
            <p:cNvSpPr txBox="1"/>
            <p:nvPr/>
          </p:nvSpPr>
          <p:spPr>
            <a:xfrm>
              <a:off x="1017639" y="3064557"/>
              <a:ext cx="10751573" cy="646331"/>
            </a:xfrm>
            <a:prstGeom prst="rect">
              <a:avLst/>
            </a:prstGeom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জনসংখ্যা বৃদ্ধির ক্ষতিকর প্রভাব গুলো লেখ ।</a:t>
              </a:r>
            </a:p>
          </p:txBody>
        </p:sp>
        <p:sp>
          <p:nvSpPr>
            <p:cNvPr id="7" name="Flowchart: Multidocument 6">
              <a:extLst>
                <a:ext uri="{FF2B5EF4-FFF2-40B4-BE49-F238E27FC236}">
                  <a16:creationId xmlns:a16="http://schemas.microsoft.com/office/drawing/2014/main" id="{02BE091F-F98B-484D-B1B4-83C0F81EDB3E}"/>
                </a:ext>
              </a:extLst>
            </p:cNvPr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solidFill>
              <a:schemeClr val="accent2">
                <a:lumMod val="60000"/>
                <a:lumOff val="40000"/>
              </a:schemeClr>
            </a:solidFill>
            <a:ln w="38100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0741646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57" t="17880" r="6364" b="16666"/>
          <a:stretch/>
        </p:blipFill>
        <p:spPr>
          <a:xfrm>
            <a:off x="8150609" y="745622"/>
            <a:ext cx="3352800" cy="2355272"/>
          </a:xfrm>
          <a:prstGeom prst="rect">
            <a:avLst/>
          </a:prstGeom>
          <a:ln w="38100">
            <a:solidFill>
              <a:srgbClr val="FF0000"/>
            </a:solidFill>
          </a:ln>
        </p:spPr>
      </p:pic>
      <p:sp>
        <p:nvSpPr>
          <p:cNvPr id="3" name="Rectangle 2"/>
          <p:cNvSpPr/>
          <p:nvPr/>
        </p:nvSpPr>
        <p:spPr>
          <a:xfrm>
            <a:off x="4023736" y="745622"/>
            <a:ext cx="2462534" cy="923330"/>
          </a:xfrm>
          <a:prstGeom prst="rect">
            <a:avLst/>
          </a:prstGeom>
          <a:noFill/>
          <a:ln w="38100">
            <a:solidFill>
              <a:schemeClr val="tx1"/>
            </a:solidFill>
          </a:ln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b="1" dirty="0">
                <a:ln w="9525">
                  <a:solidFill>
                    <a:schemeClr val="bg1"/>
                  </a:solidFill>
                  <a:prstDash val="solid"/>
                </a:ln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বাড়িরকাজ</a:t>
            </a:r>
            <a:endParaRPr lang="en-US" sz="5400" b="1" dirty="0">
              <a:ln w="9525">
                <a:solidFill>
                  <a:schemeClr val="bg1"/>
                </a:solidFill>
                <a:prstDash val="solid"/>
              </a:ln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751836" y="3559227"/>
            <a:ext cx="10751573" cy="646331"/>
            <a:chOff x="1032387" y="3049808"/>
            <a:chExt cx="10751573" cy="646331"/>
          </a:xfrm>
          <a:noFill/>
        </p:grpSpPr>
        <p:sp>
          <p:nvSpPr>
            <p:cNvPr id="5" name="TextBox 2"/>
            <p:cNvSpPr txBox="1"/>
            <p:nvPr/>
          </p:nvSpPr>
          <p:spPr>
            <a:xfrm>
              <a:off x="1032387" y="3049808"/>
              <a:ext cx="10751573" cy="646331"/>
            </a:xfrm>
            <a:prstGeom prst="rec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dk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defRPr/>
              </a:pPr>
              <a:r>
                <a:rPr lang="bn-IN" sz="36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    জনসংখ্যা বৃদ্ধি পরিবেশের উপর কী প্রভাব ফেলছে ? </a:t>
              </a:r>
              <a:endParaRPr lang="en-US" sz="36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7" name="Flowchart: Multidocument 6"/>
            <p:cNvSpPr/>
            <p:nvPr/>
          </p:nvSpPr>
          <p:spPr>
            <a:xfrm>
              <a:off x="1135626" y="3264351"/>
              <a:ext cx="383458" cy="265471"/>
            </a:xfrm>
            <a:prstGeom prst="flowChartMultidocument">
              <a:avLst/>
            </a:prstGeom>
            <a:grpFill/>
            <a:ln w="381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>
                <a:solidFill>
                  <a:schemeClr val="tx1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4179468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4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4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091" y="207818"/>
            <a:ext cx="11734799" cy="6442364"/>
          </a:xfrm>
          <a:prstGeom prst="rect">
            <a:avLst/>
          </a:prstGeom>
          <a:ln w="76200">
            <a:solidFill>
              <a:srgbClr val="0070C0"/>
            </a:solidFill>
          </a:ln>
        </p:spPr>
      </p:pic>
      <p:sp>
        <p:nvSpPr>
          <p:cNvPr id="4" name="Rectangle 3"/>
          <p:cNvSpPr/>
          <p:nvPr/>
        </p:nvSpPr>
        <p:spPr>
          <a:xfrm>
            <a:off x="2283988" y="4914268"/>
            <a:ext cx="7610168" cy="156966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সকলকে</a:t>
            </a:r>
            <a:r>
              <a:rPr lang="en-US" sz="9600" b="1" dirty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9600" b="1" dirty="0" err="1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US" sz="9600" b="1" cap="none" spc="0" dirty="0">
              <a:ln w="6600">
                <a:solidFill>
                  <a:schemeClr val="accent2"/>
                </a:solidFill>
                <a:prstDash val="solid"/>
              </a:ln>
              <a:solidFill>
                <a:srgbClr val="FFFFFF"/>
              </a:solidFill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31418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301A370-1C91-475C-BDCA-3F66B41C3D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49380" y="1062433"/>
            <a:ext cx="7093240" cy="4733133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92B0EE4-FDED-4544-A6CD-54E8F977557E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A4D0BA-245E-4165-9E17-8ECC966C039E}"/>
              </a:ext>
            </a:extLst>
          </p:cNvPr>
          <p:cNvSpPr txBox="1"/>
          <p:nvPr/>
        </p:nvSpPr>
        <p:spPr>
          <a:xfrm>
            <a:off x="2133101" y="5906125"/>
            <a:ext cx="840498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জনসংখ্যা বৃদ্ধির ব্যাপক প্রভাব রয়েছে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06E5629-99F8-43EC-964A-F4721EB89D9A}"/>
              </a:ext>
            </a:extLst>
          </p:cNvPr>
          <p:cNvSpPr txBox="1"/>
          <p:nvPr/>
        </p:nvSpPr>
        <p:spPr>
          <a:xfrm>
            <a:off x="229349" y="2782668"/>
            <a:ext cx="219905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জনসংখ্যা বৃদ্ধি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952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64615" y="1488710"/>
            <a:ext cx="4413388" cy="132343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আজকের</a:t>
            </a:r>
            <a:r>
              <a:rPr lang="en-US" sz="8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8000" b="1" dirty="0" err="1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endParaRPr lang="en-US" sz="8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43724" y="2967335"/>
            <a:ext cx="8864184" cy="92333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 w="5715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5400" dirty="0">
                <a:latin typeface="NikoshBAN" panose="02000000000000000000" pitchFamily="2" charset="0"/>
                <a:cs typeface="NikoshBAN" panose="02000000000000000000" pitchFamily="2" charset="0"/>
              </a:rPr>
              <a:t>পরিবেশের উপর জনসংখ্যা বৃদ্ধির প্রভাব</a:t>
            </a:r>
            <a:endParaRPr lang="en-US" sz="5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726572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51DC7C10-617D-4CAE-A344-C602DA947E0E}"/>
              </a:ext>
            </a:extLst>
          </p:cNvPr>
          <p:cNvSpPr txBox="1"/>
          <p:nvPr/>
        </p:nvSpPr>
        <p:spPr>
          <a:xfrm>
            <a:off x="706582" y="2397949"/>
            <a:ext cx="741218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পাঠ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শেষে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শিক্ষার্থীরা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যা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শিখবেঃ</a:t>
            </a:r>
            <a:endParaRPr lang="en-US" sz="4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290C4C6-289B-45FD-9848-7F05336EEF93}"/>
              </a:ext>
            </a:extLst>
          </p:cNvPr>
          <p:cNvSpPr/>
          <p:nvPr/>
        </p:nvSpPr>
        <p:spPr>
          <a:xfrm>
            <a:off x="4924043" y="873525"/>
            <a:ext cx="2343911" cy="101566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60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শিখনফল</a:t>
            </a:r>
            <a:endParaRPr lang="en-US" sz="6000" b="1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6B2700E-733C-40DA-956A-E96EC397ECD7}"/>
              </a:ext>
            </a:extLst>
          </p:cNvPr>
          <p:cNvSpPr txBox="1"/>
          <p:nvPr/>
        </p:nvSpPr>
        <p:spPr>
          <a:xfrm>
            <a:off x="706582" y="3429000"/>
            <a:ext cx="8656820" cy="646331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১৮.১.৩: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প্রভাব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ব্যাখ্যা</a:t>
            </a:r>
            <a:r>
              <a:rPr lang="en-US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করতে</a:t>
            </a:r>
            <a:r>
              <a:rPr lang="bn-IN" sz="3600" b="1" dirty="0">
                <a:latin typeface="NikoshBAN" panose="02000000000000000000" pitchFamily="2" charset="0"/>
                <a:cs typeface="NikoshBAN" panose="02000000000000000000" pitchFamily="2" charset="0"/>
              </a:rPr>
              <a:t> পারবে ।</a:t>
            </a:r>
          </a:p>
        </p:txBody>
      </p:sp>
    </p:spTree>
    <p:extLst>
      <p:ext uri="{BB962C8B-B14F-4D97-AF65-F5344CB8AC3E}">
        <p14:creationId xmlns:p14="http://schemas.microsoft.com/office/powerpoint/2010/main" val="1380687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4910F5-E66A-4915-9900-23B328318E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8345" y="1029215"/>
            <a:ext cx="7393587" cy="4799570"/>
          </a:xfrm>
          <a:prstGeom prst="rect">
            <a:avLst/>
          </a:prstGeom>
          <a:ln w="3810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AD28EFCD-27CC-4715-A282-FAB4DB9F3B2D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9BD6B60-4EA3-429D-995C-D897AFAFB197}"/>
              </a:ext>
            </a:extLst>
          </p:cNvPr>
          <p:cNvSpPr txBox="1"/>
          <p:nvPr/>
        </p:nvSpPr>
        <p:spPr>
          <a:xfrm>
            <a:off x="2725885" y="5906125"/>
            <a:ext cx="6978508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জনসংখ্যা বৃদ্ধির ফলে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মানুষ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বন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উজাড়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</p:spTree>
    <p:extLst>
      <p:ext uri="{BB962C8B-B14F-4D97-AF65-F5344CB8AC3E}">
        <p14:creationId xmlns:p14="http://schemas.microsoft.com/office/powerpoint/2010/main" val="914921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F3FD099E-33D6-49E2-90FE-1530C805BBD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7924" y="1176396"/>
            <a:ext cx="5896151" cy="4032216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BDCA49D2-9CBA-4BF7-BCA0-BBA9E20567F4}"/>
              </a:ext>
            </a:extLst>
          </p:cNvPr>
          <p:cNvSpPr txBox="1"/>
          <p:nvPr/>
        </p:nvSpPr>
        <p:spPr>
          <a:xfrm>
            <a:off x="3147924" y="305544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টি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660AFC9-C29E-470D-9DF2-ABD4DFA9BC55}"/>
              </a:ext>
            </a:extLst>
          </p:cNvPr>
          <p:cNvSpPr txBox="1"/>
          <p:nvPr/>
        </p:nvSpPr>
        <p:spPr>
          <a:xfrm>
            <a:off x="1126759" y="5673232"/>
            <a:ext cx="9938479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বাড়তি শস্য উৎপাদন এবং পশুপালনের জন্য মানুষ বন উজাড় 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46E5A-5509-4509-A83D-CAA1A1DD3617}"/>
              </a:ext>
            </a:extLst>
          </p:cNvPr>
          <p:cNvSpPr txBox="1"/>
          <p:nvPr/>
        </p:nvSpPr>
        <p:spPr>
          <a:xfrm>
            <a:off x="419724" y="2895971"/>
            <a:ext cx="1978702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অধিক ফসল</a:t>
            </a:r>
            <a:endParaRPr lang="en-US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56917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41">
            <a:extLst>
              <a:ext uri="{FF2B5EF4-FFF2-40B4-BE49-F238E27FC236}">
                <a16:creationId xmlns:a16="http://schemas.microsoft.com/office/drawing/2014/main" id="{D1085C04-A21A-4995-9BE9-D1AC781DE4B7}"/>
              </a:ext>
            </a:extLst>
          </p:cNvPr>
          <p:cNvSpPr txBox="1"/>
          <p:nvPr/>
        </p:nvSpPr>
        <p:spPr>
          <a:xfrm>
            <a:off x="4877787" y="681198"/>
            <a:ext cx="2710614" cy="769441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400" b="1" spc="50" dirty="0">
                <a:ln w="0">
                  <a:solidFill>
                    <a:srgbClr val="0070C0"/>
                  </a:solidFill>
                </a:ln>
                <a:solidFill>
                  <a:schemeClr val="bg2"/>
                </a:solidFill>
                <a:effectLst>
                  <a:innerShdw blurRad="63500" dist="50800" dir="13500000">
                    <a:srgbClr val="000000">
                      <a:alpha val="50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একক কাজ </a:t>
            </a:r>
            <a:endParaRPr lang="en-US" sz="4400" b="1" spc="50" dirty="0">
              <a:ln w="0">
                <a:solidFill>
                  <a:srgbClr val="0070C0"/>
                </a:solidFill>
              </a:ln>
              <a:solidFill>
                <a:schemeClr val="bg2"/>
              </a:solidFill>
              <a:effectLst>
                <a:innerShdw blurRad="63500" dist="50800" dir="13500000">
                  <a:srgbClr val="000000">
                    <a:alpha val="50000"/>
                  </a:srgbClr>
                </a:inn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D7FF2B0-EF88-45AD-9C33-EC96B41655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7919" y="681198"/>
            <a:ext cx="1294907" cy="1127017"/>
          </a:xfrm>
          <a:prstGeom prst="rect">
            <a:avLst/>
          </a:prstGeom>
          <a:ln w="38100">
            <a:solidFill>
              <a:srgbClr val="FF0000"/>
            </a:solidFill>
          </a:ln>
          <a:scene3d>
            <a:camera prst="perspectiveContrastingLeftFacing"/>
            <a:lightRig rig="threePt" dir="t"/>
          </a:scene3d>
        </p:spPr>
      </p:pic>
      <p:sp>
        <p:nvSpPr>
          <p:cNvPr id="4" name="TextBox 43">
            <a:extLst>
              <a:ext uri="{FF2B5EF4-FFF2-40B4-BE49-F238E27FC236}">
                <a16:creationId xmlns:a16="http://schemas.microsoft.com/office/drawing/2014/main" id="{065E3216-1C5E-4704-8BCA-F1E54FFC71B4}"/>
              </a:ext>
            </a:extLst>
          </p:cNvPr>
          <p:cNvSpPr txBox="1"/>
          <p:nvPr/>
        </p:nvSpPr>
        <p:spPr>
          <a:xfrm>
            <a:off x="1350673" y="1801735"/>
            <a:ext cx="3175873" cy="707886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squar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সময়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– </a:t>
            </a:r>
            <a:r>
              <a:rPr lang="bn-IN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৫</a:t>
            </a:r>
            <a:r>
              <a:rPr lang="en-US" sz="4000" b="1" dirty="0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n w="6600">
                  <a:solidFill>
                    <a:srgbClr val="0070C0"/>
                  </a:solidFill>
                  <a:prstDash val="solid"/>
                </a:ln>
                <a:effectLst>
                  <a:outerShdw dist="38100" dir="2700000" algn="tl" rotWithShape="0">
                    <a:schemeClr val="accent2"/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মিনিট</a:t>
            </a:r>
            <a:endParaRPr lang="en-US" sz="4000" b="1" dirty="0">
              <a:ln w="6600">
                <a:solidFill>
                  <a:srgbClr val="0070C0"/>
                </a:solidFill>
                <a:prstDash val="solid"/>
              </a:ln>
              <a:effectLst>
                <a:outerShdw dist="38100" dir="2700000" algn="tl" rotWithShape="0">
                  <a:schemeClr val="accent2"/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D8A6FD8-B1F8-4BAB-ACD7-4EAAAAF960CC}"/>
              </a:ext>
            </a:extLst>
          </p:cNvPr>
          <p:cNvSpPr txBox="1"/>
          <p:nvPr/>
        </p:nvSpPr>
        <p:spPr>
          <a:xfrm>
            <a:off x="1469899" y="3568603"/>
            <a:ext cx="8153786" cy="707886"/>
          </a:xfrm>
          <a:prstGeom prst="rect">
            <a:avLst/>
          </a:prstGeom>
          <a:noFill/>
          <a:ln w="38100">
            <a:solidFill>
              <a:schemeClr val="accent2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জনসংখ্যা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বৃদ্ধির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পেলে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কিসের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চাহিদা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বাড়বে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?</a:t>
            </a:r>
          </a:p>
        </p:txBody>
      </p:sp>
    </p:spTree>
    <p:extLst>
      <p:ext uri="{BB962C8B-B14F-4D97-AF65-F5344CB8AC3E}">
        <p14:creationId xmlns:p14="http://schemas.microsoft.com/office/powerpoint/2010/main" val="1556110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4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4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 animBg="1"/>
      <p:bldP spid="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2F8D0AC-A1B0-4B29-841B-CF3E18DAB4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399" y="1351943"/>
            <a:ext cx="4844071" cy="36098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B4765D7-9891-4FEB-993E-D4918EECA669}"/>
              </a:ext>
            </a:extLst>
          </p:cNvPr>
          <p:cNvSpPr txBox="1"/>
          <p:nvPr/>
        </p:nvSpPr>
        <p:spPr>
          <a:xfrm>
            <a:off x="3147924" y="416095"/>
            <a:ext cx="5896151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তোমরা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তে</a:t>
            </a:r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 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দেখতে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পাচ্ছ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AB8621A0-B05D-4E99-90B7-302EB6841CC0}"/>
              </a:ext>
            </a:extLst>
          </p:cNvPr>
          <p:cNvSpPr txBox="1"/>
          <p:nvPr/>
        </p:nvSpPr>
        <p:spPr>
          <a:xfrm>
            <a:off x="542144" y="5475040"/>
            <a:ext cx="11107710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বাড়িঘর, রাস্তাঘাট এবং কলকারখানা তৈরিতেও অধিক জমি ব্যবহার করছে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।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C267041-AD9C-4AD1-B67A-AF60D4F8A7F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0780" y="1351943"/>
            <a:ext cx="4844071" cy="3609802"/>
          </a:xfrm>
          <a:prstGeom prst="rect">
            <a:avLst/>
          </a:prstGeom>
          <a:ln w="57150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6406096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90E45F77-AEFC-46EF-A7C1-5B338C297B02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1717</TotalTime>
  <Words>475</Words>
  <Application>Microsoft Office PowerPoint</Application>
  <PresentationFormat>Widescreen</PresentationFormat>
  <Paragraphs>74</Paragraphs>
  <Slides>23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6" baseType="lpstr">
      <vt:lpstr>Corbel</vt:lpstr>
      <vt:lpstr>NikoshBAN</vt:lpstr>
      <vt:lpstr>Basis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User</cp:lastModifiedBy>
  <cp:revision>645</cp:revision>
  <dcterms:created xsi:type="dcterms:W3CDTF">2019-08-26T15:36:24Z</dcterms:created>
  <dcterms:modified xsi:type="dcterms:W3CDTF">2020-09-16T16:14:08Z</dcterms:modified>
</cp:coreProperties>
</file>