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7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4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9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1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0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1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3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9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0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4BA55B-BF34-4BFF-9EBE-86030967A205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06794-FCDF-4C43-96BE-FEC5A4BC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7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hammadpair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F8437-5B1F-4069-9C4B-E9B8161C966B}"/>
              </a:ext>
            </a:extLst>
          </p:cNvPr>
          <p:cNvSpPr txBox="1"/>
          <p:nvPr/>
        </p:nvSpPr>
        <p:spPr>
          <a:xfrm>
            <a:off x="1855305" y="755374"/>
            <a:ext cx="894521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আজকের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ক্লাসে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সবাইকে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স্বাগতম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7A6B4-2042-4A53-A74F-348EEA36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740177"/>
            <a:ext cx="6029738" cy="43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A609D-80AD-45EE-BE8F-B5905B8748F3}"/>
              </a:ext>
            </a:extLst>
          </p:cNvPr>
          <p:cNvSpPr txBox="1"/>
          <p:nvPr/>
        </p:nvSpPr>
        <p:spPr>
          <a:xfrm>
            <a:off x="530087" y="543338"/>
            <a:ext cx="110390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SutonnyMJ" pitchFamily="2" charset="0"/>
              </a:rPr>
              <a:t>সত্তর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দশকের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শেষের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দিকে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অ্যাপল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কোম্পানি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সর্বপ্রথম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(VisiCalc)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স্পেডশিট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সফটওয়্যার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উদ্ভাবন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করে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।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পরবর্তীতে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এক্সেল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(Microsoft Excel) ,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ওপেন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অফিস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ক্যালক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(Open Office Calc),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কেস্পেড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Kspread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নামের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স্পেডশিট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সফটওয়্যার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উদ্ভাবিত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হয়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।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বর্তমানে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বহুল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ব্যবহৃত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ও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জনপ্রিয়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স্পেডশিট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সফটওয়্যার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হলো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কোম্পানির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cs typeface="Times New Roman" panose="02020603050405020304" pitchFamily="18" charset="0"/>
              </a:rPr>
              <a:t>এক্সেল</a:t>
            </a:r>
            <a:r>
              <a:rPr lang="en-US" sz="24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স্পেডশিট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সফটওয়্যারের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আইকন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নিম্নরূপ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latin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E5070-76F3-465D-AFCB-40B99420F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81"/>
          <a:stretch/>
        </p:blipFill>
        <p:spPr>
          <a:xfrm>
            <a:off x="755374" y="2862469"/>
            <a:ext cx="10668000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9A113-E7C6-40B6-8C77-508A9C0D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0" y="646154"/>
            <a:ext cx="10880033" cy="2348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6C1FFF-D88E-40D5-BEAD-2BD7A545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6" y="3056622"/>
            <a:ext cx="10632345" cy="25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BCFA12-FB21-423A-8A96-6520FDE1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1" y="649357"/>
            <a:ext cx="8624727" cy="786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B5DDD-2972-4CB2-B96B-13F4AB0BD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18"/>
          <a:stretch/>
        </p:blipFill>
        <p:spPr>
          <a:xfrm>
            <a:off x="764275" y="1435728"/>
            <a:ext cx="10774094" cy="1029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16E23-CE70-4B17-AB1D-F1F7C8672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80" y="2769704"/>
            <a:ext cx="10655083" cy="19390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86E623-725E-4912-90E7-5B976C05DAFA}"/>
              </a:ext>
            </a:extLst>
          </p:cNvPr>
          <p:cNvSpPr/>
          <p:nvPr/>
        </p:nvSpPr>
        <p:spPr>
          <a:xfrm>
            <a:off x="823780" y="2862468"/>
            <a:ext cx="556591" cy="344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3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C5EF8-F542-4E4F-ADEE-1FC7C15E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0" y="1266471"/>
            <a:ext cx="10482470" cy="4830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486B03-A149-4322-92F1-812DA47B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35" y="761376"/>
            <a:ext cx="4714216" cy="5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7B713-F468-4B2B-93F7-73B2AD373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0" y="692537"/>
            <a:ext cx="9680316" cy="685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7BE2D-108D-478D-A8B4-DC7475F6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60" y="1436636"/>
            <a:ext cx="7562783" cy="4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5B64F-FDFC-4159-8537-C83D63AD66A8}"/>
              </a:ext>
            </a:extLst>
          </p:cNvPr>
          <p:cNvSpPr txBox="1"/>
          <p:nvPr/>
        </p:nvSpPr>
        <p:spPr>
          <a:xfrm>
            <a:off x="3498574" y="887896"/>
            <a:ext cx="6347791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মূল্যায়ন</a:t>
            </a:r>
            <a:endParaRPr lang="en-US" sz="8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88D4C-0B4C-4689-AD59-508FF5CFE073}"/>
              </a:ext>
            </a:extLst>
          </p:cNvPr>
          <p:cNvSpPr txBox="1"/>
          <p:nvPr/>
        </p:nvSpPr>
        <p:spPr>
          <a:xfrm>
            <a:off x="3213652" y="2690191"/>
            <a:ext cx="5764696" cy="26125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পৃথিবীর</a:t>
            </a:r>
            <a:r>
              <a:rPr lang="en-US" sz="2800" dirty="0"/>
              <a:t> </a:t>
            </a:r>
            <a:r>
              <a:rPr lang="en-US" sz="2800" dirty="0" err="1"/>
              <a:t>প্রথম</a:t>
            </a:r>
            <a:r>
              <a:rPr lang="en-US" sz="2800" dirty="0"/>
              <a:t> </a:t>
            </a:r>
            <a:r>
              <a:rPr lang="en-US" sz="2800" dirty="0" err="1"/>
              <a:t>গণনা</a:t>
            </a:r>
            <a:r>
              <a:rPr lang="en-US" sz="2800" dirty="0"/>
              <a:t> </a:t>
            </a:r>
            <a:r>
              <a:rPr lang="en-US" sz="2800" dirty="0" err="1"/>
              <a:t>যন্ত্রের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প্রাচীন</a:t>
            </a:r>
            <a:r>
              <a:rPr lang="en-US" sz="2800" dirty="0"/>
              <a:t> </a:t>
            </a:r>
            <a:r>
              <a:rPr lang="en-US" sz="2800" dirty="0" err="1"/>
              <a:t>দু’টি</a:t>
            </a:r>
            <a:r>
              <a:rPr lang="en-US" sz="2800" dirty="0"/>
              <a:t> </a:t>
            </a:r>
            <a:r>
              <a:rPr lang="en-US" sz="2800" dirty="0" err="1"/>
              <a:t>গণনা</a:t>
            </a:r>
            <a:r>
              <a:rPr lang="en-US" sz="2800" dirty="0"/>
              <a:t> </a:t>
            </a:r>
            <a:r>
              <a:rPr lang="en-US" sz="2800" dirty="0" err="1"/>
              <a:t>যন্ত্রের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বল</a:t>
            </a:r>
            <a:r>
              <a:rPr lang="en-US" sz="2800" dirty="0"/>
              <a:t>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কম্পিউটার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স্পেডশিট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8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9A6C6-E469-4AF5-94CB-AF220938C2E8}"/>
              </a:ext>
            </a:extLst>
          </p:cNvPr>
          <p:cNvSpPr txBox="1"/>
          <p:nvPr/>
        </p:nvSpPr>
        <p:spPr>
          <a:xfrm>
            <a:off x="1994383" y="4714460"/>
            <a:ext cx="8150225" cy="149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4B6C4-CE8E-4F3F-8DE1-9E8C333F9456}"/>
              </a:ext>
            </a:extLst>
          </p:cNvPr>
          <p:cNvSpPr txBox="1"/>
          <p:nvPr/>
        </p:nvSpPr>
        <p:spPr>
          <a:xfrm>
            <a:off x="3578087" y="604332"/>
            <a:ext cx="4850295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বাড়ির</a:t>
            </a:r>
            <a:r>
              <a:rPr lang="en-US" sz="4800" b="1" dirty="0"/>
              <a:t> </a:t>
            </a:r>
            <a:r>
              <a:rPr lang="en-US" sz="4800" b="1" dirty="0" err="1"/>
              <a:t>কাজ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45698-B1AB-4522-8CAF-3DEE859CC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26448"/>
          <a:stretch/>
        </p:blipFill>
        <p:spPr>
          <a:xfrm>
            <a:off x="3352846" y="1666462"/>
            <a:ext cx="5075536" cy="30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3DE27-8F09-444C-BE17-068CF58FDEA3}"/>
              </a:ext>
            </a:extLst>
          </p:cNvPr>
          <p:cNvSpPr txBox="1"/>
          <p:nvPr/>
        </p:nvSpPr>
        <p:spPr>
          <a:xfrm>
            <a:off x="2663687" y="1444487"/>
            <a:ext cx="6573078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সবাইকে</a:t>
            </a:r>
            <a:r>
              <a:rPr lang="en-US" sz="6600" b="1" dirty="0"/>
              <a:t> </a:t>
            </a:r>
            <a:r>
              <a:rPr lang="en-US" sz="6600" b="1" dirty="0" err="1"/>
              <a:t>ধন্যবাদ</a:t>
            </a:r>
            <a:r>
              <a:rPr lang="en-US" sz="6600" b="1" dirty="0"/>
              <a:t>।</a:t>
            </a:r>
          </a:p>
          <a:p>
            <a:pPr algn="ctr"/>
            <a:r>
              <a:rPr lang="en-US" sz="6600" b="1" dirty="0" err="1"/>
              <a:t>আল্লাহ</a:t>
            </a:r>
            <a:r>
              <a:rPr lang="en-US" sz="6600" b="1" dirty="0"/>
              <a:t> </a:t>
            </a:r>
            <a:r>
              <a:rPr lang="en-US" sz="6600" b="1" dirty="0" err="1"/>
              <a:t>হাফিজ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5486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CC68E-B7D2-454C-A582-86C8E8EFEBF5}"/>
              </a:ext>
            </a:extLst>
          </p:cNvPr>
          <p:cNvSpPr txBox="1"/>
          <p:nvPr/>
        </p:nvSpPr>
        <p:spPr>
          <a:xfrm>
            <a:off x="3684103" y="609598"/>
            <a:ext cx="478403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শিক্ষক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E70A-F621-4360-AD06-77B01462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4" y="1510748"/>
            <a:ext cx="1934786" cy="2443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C6433-9EA0-416B-81CA-8232F23E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9" y="4219575"/>
            <a:ext cx="2615184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DC8B3-70AD-461E-A8C0-91A00CE8BBF5}"/>
              </a:ext>
            </a:extLst>
          </p:cNvPr>
          <p:cNvSpPr txBox="1"/>
          <p:nvPr/>
        </p:nvSpPr>
        <p:spPr>
          <a:xfrm>
            <a:off x="3896139" y="1510747"/>
            <a:ext cx="7500731" cy="44670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পেয়ার</a:t>
            </a:r>
            <a:r>
              <a:rPr lang="en-US" sz="2400" dirty="0"/>
              <a:t> </a:t>
            </a:r>
            <a:r>
              <a:rPr lang="en-US" sz="2400" dirty="0" err="1"/>
              <a:t>মোহাম্মদ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সহকারী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(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শিক্ষা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বি.এ</a:t>
            </a:r>
            <a:r>
              <a:rPr lang="en-US" sz="2400" dirty="0"/>
              <a:t>, </a:t>
            </a:r>
            <a:r>
              <a:rPr lang="en-US" sz="2400" dirty="0" err="1"/>
              <a:t>বি</a:t>
            </a:r>
            <a:r>
              <a:rPr lang="en-US" sz="2400" dirty="0"/>
              <a:t>, </a:t>
            </a:r>
            <a:r>
              <a:rPr lang="en-US" sz="2400" dirty="0" err="1"/>
              <a:t>এড</a:t>
            </a:r>
            <a:r>
              <a:rPr lang="en-US" sz="2400" dirty="0"/>
              <a:t>, </a:t>
            </a:r>
            <a:r>
              <a:rPr lang="en-US" sz="2400" dirty="0" err="1"/>
              <a:t>এম.এস.সি</a:t>
            </a:r>
            <a:r>
              <a:rPr lang="en-US" sz="2400" dirty="0"/>
              <a:t> </a:t>
            </a:r>
            <a:r>
              <a:rPr lang="en-US" sz="2400" dirty="0" err="1"/>
              <a:t>ইন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বুড়িশ্চর</a:t>
            </a:r>
            <a:r>
              <a:rPr lang="en-US" sz="2400" dirty="0"/>
              <a:t> </a:t>
            </a:r>
            <a:r>
              <a:rPr lang="en-US" sz="2400" dirty="0" err="1"/>
              <a:t>জিয়াউল</a:t>
            </a:r>
            <a:r>
              <a:rPr lang="en-US" sz="2400" dirty="0"/>
              <a:t> </a:t>
            </a:r>
            <a:r>
              <a:rPr lang="en-US" sz="2400" dirty="0" err="1"/>
              <a:t>উলুম</a:t>
            </a:r>
            <a:r>
              <a:rPr lang="en-US" sz="2400" dirty="0"/>
              <a:t> </a:t>
            </a:r>
            <a:r>
              <a:rPr lang="en-US" sz="2400" dirty="0" err="1"/>
              <a:t>ফাজিল</a:t>
            </a:r>
            <a:r>
              <a:rPr lang="en-US" sz="2400" dirty="0"/>
              <a:t> (</a:t>
            </a:r>
            <a:r>
              <a:rPr lang="en-US" sz="2400" dirty="0" err="1"/>
              <a:t>ডিগ্রি</a:t>
            </a:r>
            <a:r>
              <a:rPr lang="en-US" sz="2400" dirty="0"/>
              <a:t>) </a:t>
            </a:r>
            <a:r>
              <a:rPr lang="en-US" sz="2400" dirty="0" err="1"/>
              <a:t>মাদরাসা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হাটহাজারী</a:t>
            </a:r>
            <a:r>
              <a:rPr lang="en-US" sz="2400" dirty="0"/>
              <a:t>, </a:t>
            </a:r>
            <a:r>
              <a:rPr lang="en-US" sz="2400" dirty="0" err="1"/>
              <a:t>চট্টগ্রাম</a:t>
            </a:r>
            <a:r>
              <a:rPr lang="en-US" sz="24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ই-</a:t>
            </a:r>
            <a:r>
              <a:rPr lang="en-US" sz="2400" dirty="0" err="1"/>
              <a:t>মেইলঃ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mohammadpair@gmail.com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01817713572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6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792C6-128E-43B1-BF31-3822596CBEC2}"/>
              </a:ext>
            </a:extLst>
          </p:cNvPr>
          <p:cNvSpPr txBox="1"/>
          <p:nvPr/>
        </p:nvSpPr>
        <p:spPr>
          <a:xfrm>
            <a:off x="3935895" y="821632"/>
            <a:ext cx="454549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পাঠ</a:t>
            </a:r>
            <a:r>
              <a:rPr lang="en-US" sz="4800" b="1" dirty="0"/>
              <a:t> </a:t>
            </a:r>
            <a:r>
              <a:rPr lang="en-US" sz="4800" b="1" dirty="0" err="1"/>
              <a:t>পরিচিতি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23895-EE2A-441A-B8AE-F7C8C9BB6065}"/>
              </a:ext>
            </a:extLst>
          </p:cNvPr>
          <p:cNvSpPr txBox="1"/>
          <p:nvPr/>
        </p:nvSpPr>
        <p:spPr>
          <a:xfrm>
            <a:off x="5181602" y="1855303"/>
            <a:ext cx="6506817" cy="444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তথ্য</a:t>
            </a:r>
            <a:r>
              <a:rPr lang="en-US" sz="3200" dirty="0"/>
              <a:t> ও </a:t>
            </a:r>
            <a:r>
              <a:rPr lang="en-US" sz="3200" dirty="0" err="1"/>
              <a:t>যোগাযোগ</a:t>
            </a:r>
            <a:r>
              <a:rPr lang="en-US" sz="3200" dirty="0"/>
              <a:t> </a:t>
            </a:r>
            <a:r>
              <a:rPr lang="en-US" sz="3200" dirty="0" err="1"/>
              <a:t>প্রযুক্তি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3200" dirty="0" err="1"/>
              <a:t>অষ্টম</a:t>
            </a:r>
            <a:r>
              <a:rPr lang="en-US" sz="3200" dirty="0"/>
              <a:t> </a:t>
            </a:r>
            <a:r>
              <a:rPr lang="en-US" sz="3200" dirty="0" err="1"/>
              <a:t>শ্রেণি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চতুর্থ</a:t>
            </a:r>
            <a:r>
              <a:rPr lang="en-US" sz="3200" dirty="0"/>
              <a:t> </a:t>
            </a:r>
            <a:r>
              <a:rPr lang="en-US" sz="3200" dirty="0" err="1"/>
              <a:t>অধ্যায়ঃ</a:t>
            </a:r>
            <a:r>
              <a:rPr lang="en-US" sz="3200" dirty="0"/>
              <a:t> </a:t>
            </a:r>
            <a:r>
              <a:rPr lang="en-US" sz="3200" dirty="0" err="1"/>
              <a:t>স্পেডশিট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পাঠঃ-২২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সময়ঃ</a:t>
            </a:r>
            <a:r>
              <a:rPr lang="en-US" sz="3200" dirty="0"/>
              <a:t> ৪০ </a:t>
            </a:r>
            <a:r>
              <a:rPr lang="en-US" sz="3200" dirty="0" err="1"/>
              <a:t>মিনিট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তারিখঃ</a:t>
            </a:r>
            <a:r>
              <a:rPr lang="en-US" sz="3200" dirty="0"/>
              <a:t> ১৫/০৯/২০২০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0957D-AEA4-4CA9-B62D-3C98A3E87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1855302"/>
            <a:ext cx="4412974" cy="45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0770E-7989-4C32-96E2-9D46D349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42" y="2655560"/>
            <a:ext cx="5503458" cy="3658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98CE6-03A6-490E-B8E8-ED9E0C25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5559"/>
            <a:ext cx="5503458" cy="3528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D256A-39FE-4D1C-A6E0-FDEB0C3F8B5F}"/>
              </a:ext>
            </a:extLst>
          </p:cNvPr>
          <p:cNvSpPr txBox="1"/>
          <p:nvPr/>
        </p:nvSpPr>
        <p:spPr>
          <a:xfrm>
            <a:off x="2140226" y="855065"/>
            <a:ext cx="79115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ছবি</a:t>
            </a:r>
            <a:r>
              <a:rPr lang="en-US" sz="7200" dirty="0"/>
              <a:t> </a:t>
            </a:r>
            <a:r>
              <a:rPr lang="en-US" sz="7200" dirty="0" err="1"/>
              <a:t>দুইটি</a:t>
            </a:r>
            <a:r>
              <a:rPr lang="en-US" sz="7200" dirty="0"/>
              <a:t> </a:t>
            </a:r>
            <a:r>
              <a:rPr lang="en-US" sz="7200" dirty="0" err="1"/>
              <a:t>লক্ষ্য</a:t>
            </a:r>
            <a:r>
              <a:rPr lang="en-US" sz="7200" dirty="0"/>
              <a:t> </a:t>
            </a:r>
            <a:r>
              <a:rPr lang="en-US" sz="7200" dirty="0" err="1"/>
              <a:t>কর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679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868A6-DA3B-4CD4-B058-9FEF6F9A51BD}"/>
              </a:ext>
            </a:extLst>
          </p:cNvPr>
          <p:cNvSpPr txBox="1"/>
          <p:nvPr/>
        </p:nvSpPr>
        <p:spPr>
          <a:xfrm>
            <a:off x="4041913" y="649356"/>
            <a:ext cx="4850296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পাঠ</a:t>
            </a:r>
            <a:r>
              <a:rPr lang="en-US" sz="6000" b="1" dirty="0"/>
              <a:t> </a:t>
            </a:r>
            <a:r>
              <a:rPr lang="en-US" sz="6000" b="1" dirty="0" err="1"/>
              <a:t>ঘোষণা</a:t>
            </a:r>
            <a:endParaRPr lang="en-US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CC6B1-A563-4DBF-AF20-E8E265E3F1DC}"/>
              </a:ext>
            </a:extLst>
          </p:cNvPr>
          <p:cNvSpPr txBox="1"/>
          <p:nvPr/>
        </p:nvSpPr>
        <p:spPr>
          <a:xfrm>
            <a:off x="1709530" y="1603515"/>
            <a:ext cx="877294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/>
              <a:t>আজকের</a:t>
            </a:r>
            <a:r>
              <a:rPr lang="en-US" sz="4000" b="1" dirty="0"/>
              <a:t> </a:t>
            </a:r>
            <a:r>
              <a:rPr lang="en-US" sz="4000" b="1" dirty="0" err="1"/>
              <a:t>পাঠঃ</a:t>
            </a:r>
            <a:r>
              <a:rPr lang="en-US" sz="4000" b="1" dirty="0"/>
              <a:t> </a:t>
            </a:r>
            <a:r>
              <a:rPr lang="en-US" sz="4000" b="1" dirty="0" err="1"/>
              <a:t>স্পেডশিটের</a:t>
            </a:r>
            <a:r>
              <a:rPr lang="en-US" sz="4000" b="1" dirty="0"/>
              <a:t> </a:t>
            </a:r>
            <a:r>
              <a:rPr lang="en-US" sz="4000" b="1" dirty="0" err="1"/>
              <a:t>ব্যবহার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0963B-867B-4560-A2C6-FDA4CFFF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619178"/>
            <a:ext cx="3821182" cy="3394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AE725-A3CB-45C6-B85A-7452C463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11" y="2619178"/>
            <a:ext cx="3821182" cy="3394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A5C5B5-AA6A-498B-BD28-392F9DF4B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13" y="2619178"/>
            <a:ext cx="2851285" cy="33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A0FB0-AF92-44D2-9144-4D7226ED302A}"/>
              </a:ext>
            </a:extLst>
          </p:cNvPr>
          <p:cNvSpPr txBox="1"/>
          <p:nvPr/>
        </p:nvSpPr>
        <p:spPr>
          <a:xfrm>
            <a:off x="1590259" y="2828835"/>
            <a:ext cx="9819863" cy="1966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স্পেডশিট</a:t>
            </a:r>
            <a:r>
              <a:rPr lang="en-US" sz="2800" dirty="0"/>
              <a:t> </a:t>
            </a:r>
            <a:r>
              <a:rPr lang="en-US" sz="2800" dirty="0" err="1"/>
              <a:t>সফটওয়্যার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ক্ষেত্র</a:t>
            </a:r>
            <a:r>
              <a:rPr lang="en-US" sz="2800" dirty="0"/>
              <a:t> </a:t>
            </a:r>
            <a:r>
              <a:rPr lang="en-US" sz="2800" dirty="0" err="1"/>
              <a:t>চিহ্নিত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স্পেডশিট</a:t>
            </a:r>
            <a:r>
              <a:rPr lang="en-US" sz="2800" dirty="0"/>
              <a:t> </a:t>
            </a:r>
            <a:r>
              <a:rPr lang="en-US" sz="2800" dirty="0" err="1"/>
              <a:t>সফটওয়্যার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কৌশল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স্পেডশিট</a:t>
            </a:r>
            <a:r>
              <a:rPr lang="en-US" sz="2800" dirty="0"/>
              <a:t> </a:t>
            </a:r>
            <a:r>
              <a:rPr lang="en-US" sz="2800" dirty="0" err="1"/>
              <a:t>সফটওয়্যার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উদ্দেশ্য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5DB2D-F689-4F2C-9007-3BC1D28C76C4}"/>
              </a:ext>
            </a:extLst>
          </p:cNvPr>
          <p:cNvSpPr txBox="1"/>
          <p:nvPr/>
        </p:nvSpPr>
        <p:spPr>
          <a:xfrm>
            <a:off x="1842052" y="2243075"/>
            <a:ext cx="549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পাঠ</a:t>
            </a:r>
            <a:r>
              <a:rPr lang="en-US" sz="2800" dirty="0"/>
              <a:t> </a:t>
            </a:r>
            <a:r>
              <a:rPr lang="en-US" sz="2800" dirty="0" err="1"/>
              <a:t>শেষে</a:t>
            </a:r>
            <a:r>
              <a:rPr lang="en-US" sz="2800" dirty="0"/>
              <a:t> </a:t>
            </a:r>
            <a:r>
              <a:rPr lang="en-US" sz="2800" dirty="0" err="1"/>
              <a:t>শিক্ষার্থীরা</a:t>
            </a:r>
            <a:r>
              <a:rPr lang="en-US" sz="2800" dirty="0"/>
              <a:t>…….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343230AA-9676-4587-8E4A-51C8C7B7AC40}"/>
              </a:ext>
            </a:extLst>
          </p:cNvPr>
          <p:cNvSpPr/>
          <p:nvPr/>
        </p:nvSpPr>
        <p:spPr>
          <a:xfrm>
            <a:off x="3617845" y="640136"/>
            <a:ext cx="5208104" cy="16123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FCF0-5014-47EE-A633-592DCF2BBA81}"/>
              </a:ext>
            </a:extLst>
          </p:cNvPr>
          <p:cNvSpPr txBox="1"/>
          <p:nvPr/>
        </p:nvSpPr>
        <p:spPr>
          <a:xfrm rot="203783">
            <a:off x="3763618" y="784800"/>
            <a:ext cx="4916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শিখনফল</a:t>
            </a:r>
            <a:endParaRPr lang="en-US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6C149-4C82-4EFA-9753-79237BBC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87" y="639302"/>
            <a:ext cx="5022574" cy="3202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B3C84-1CFB-4FD9-BF4C-69B51013A08E}"/>
              </a:ext>
            </a:extLst>
          </p:cNvPr>
          <p:cNvSpPr txBox="1"/>
          <p:nvPr/>
        </p:nvSpPr>
        <p:spPr>
          <a:xfrm>
            <a:off x="1139686" y="4011358"/>
            <a:ext cx="1040295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মানবজাতির</a:t>
            </a:r>
            <a:r>
              <a:rPr lang="en-US" sz="2400" dirty="0"/>
              <a:t> </a:t>
            </a:r>
            <a:r>
              <a:rPr lang="en-US" sz="2400" dirty="0" err="1"/>
              <a:t>আদি</a:t>
            </a:r>
            <a:r>
              <a:rPr lang="en-US" sz="2400" dirty="0"/>
              <a:t> </a:t>
            </a:r>
            <a:r>
              <a:rPr lang="en-US" sz="2400" dirty="0" err="1"/>
              <a:t>কাল</a:t>
            </a:r>
            <a:r>
              <a:rPr lang="en-US" sz="2400" dirty="0"/>
              <a:t> </a:t>
            </a:r>
            <a:r>
              <a:rPr lang="en-US" sz="2400" dirty="0" err="1"/>
              <a:t>থেকেই</a:t>
            </a:r>
            <a:r>
              <a:rPr lang="en-US" sz="2400" dirty="0"/>
              <a:t> </a:t>
            </a:r>
            <a:r>
              <a:rPr lang="en-US" sz="2400" dirty="0" err="1"/>
              <a:t>মানুষকে</a:t>
            </a:r>
            <a:r>
              <a:rPr lang="en-US" sz="2400" dirty="0"/>
              <a:t>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বিষয়ে</a:t>
            </a:r>
            <a:r>
              <a:rPr lang="en-US" sz="2400" dirty="0"/>
              <a:t> </a:t>
            </a:r>
            <a:r>
              <a:rPr lang="en-US" sz="2400" dirty="0" err="1"/>
              <a:t>হিসাব</a:t>
            </a:r>
            <a:r>
              <a:rPr lang="en-US" sz="2400" dirty="0"/>
              <a:t> </a:t>
            </a:r>
            <a:r>
              <a:rPr lang="en-US" sz="2400" dirty="0" err="1"/>
              <a:t>রাখতে</a:t>
            </a:r>
            <a:r>
              <a:rPr lang="en-US" sz="2400" dirty="0"/>
              <a:t> </a:t>
            </a:r>
            <a:r>
              <a:rPr lang="en-US" sz="2400" dirty="0" err="1"/>
              <a:t>হতো</a:t>
            </a:r>
            <a:r>
              <a:rPr lang="en-US" sz="2400" dirty="0"/>
              <a:t>। </a:t>
            </a:r>
            <a:r>
              <a:rPr lang="en-US" sz="2400" dirty="0" err="1"/>
              <a:t>কখনো</a:t>
            </a:r>
            <a:r>
              <a:rPr lang="en-US" sz="2400" dirty="0"/>
              <a:t> </a:t>
            </a:r>
            <a:r>
              <a:rPr lang="en-US" sz="2400" dirty="0" err="1"/>
              <a:t>পাথরে</a:t>
            </a:r>
            <a:r>
              <a:rPr lang="en-US" sz="2400" dirty="0"/>
              <a:t>, </a:t>
            </a:r>
            <a:r>
              <a:rPr lang="en-US" sz="2400" dirty="0" err="1"/>
              <a:t>কখনো</a:t>
            </a:r>
            <a:r>
              <a:rPr lang="en-US" sz="2400" dirty="0"/>
              <a:t> </a:t>
            </a:r>
            <a:r>
              <a:rPr lang="en-US" sz="2400" dirty="0" err="1"/>
              <a:t>গাছের</a:t>
            </a:r>
            <a:r>
              <a:rPr lang="en-US" sz="2400" dirty="0"/>
              <a:t> </a:t>
            </a:r>
            <a:r>
              <a:rPr lang="en-US" sz="2400" dirty="0" err="1"/>
              <a:t>বাকলে</a:t>
            </a:r>
            <a:r>
              <a:rPr lang="en-US" sz="2400" dirty="0"/>
              <a:t>,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চিহ্ন</a:t>
            </a:r>
            <a:r>
              <a:rPr lang="en-US" sz="2400" dirty="0"/>
              <a:t> </a:t>
            </a:r>
            <a:r>
              <a:rPr lang="en-US" sz="2400" dirty="0" err="1"/>
              <a:t>দিয়ে</a:t>
            </a:r>
            <a:r>
              <a:rPr lang="en-US" sz="2400" dirty="0"/>
              <a:t> </a:t>
            </a:r>
            <a:r>
              <a:rPr lang="en-US" sz="2400" dirty="0" err="1"/>
              <a:t>মানুষ</a:t>
            </a:r>
            <a:r>
              <a:rPr lang="en-US" sz="2400" dirty="0"/>
              <a:t> </a:t>
            </a:r>
            <a:r>
              <a:rPr lang="en-US" sz="2400" dirty="0" err="1"/>
              <a:t>হিসাব</a:t>
            </a:r>
            <a:r>
              <a:rPr lang="en-US" sz="2400" dirty="0"/>
              <a:t> </a:t>
            </a:r>
            <a:r>
              <a:rPr lang="en-US" sz="2400" dirty="0" err="1"/>
              <a:t>রাখার</a:t>
            </a:r>
            <a:r>
              <a:rPr lang="en-US" sz="2400" dirty="0"/>
              <a:t> </a:t>
            </a:r>
            <a:r>
              <a:rPr lang="en-US" sz="2400" dirty="0" err="1"/>
              <a:t>চেষ্টা</a:t>
            </a:r>
            <a:r>
              <a:rPr lang="en-US" sz="2400" dirty="0"/>
              <a:t> </a:t>
            </a:r>
            <a:r>
              <a:rPr lang="en-US" sz="2400" dirty="0" err="1"/>
              <a:t>করত</a:t>
            </a:r>
            <a:r>
              <a:rPr lang="en-US" sz="2400" dirty="0"/>
              <a:t>। এ </a:t>
            </a:r>
            <a:r>
              <a:rPr lang="en-US" sz="2400" dirty="0" err="1"/>
              <a:t>চেষ্টা</a:t>
            </a:r>
            <a:r>
              <a:rPr lang="en-US" sz="2400" dirty="0"/>
              <a:t> </a:t>
            </a:r>
            <a:r>
              <a:rPr lang="en-US" sz="2400" dirty="0" err="1"/>
              <a:t>থেকেই</a:t>
            </a:r>
            <a:r>
              <a:rPr lang="en-US" sz="2400" dirty="0"/>
              <a:t> </a:t>
            </a:r>
            <a:r>
              <a:rPr lang="en-US" sz="2400" dirty="0" err="1"/>
              <a:t>মানুষ</a:t>
            </a:r>
            <a:r>
              <a:rPr lang="en-US" sz="2400" dirty="0"/>
              <a:t> </a:t>
            </a:r>
            <a:r>
              <a:rPr lang="en-US" sz="2400" dirty="0" err="1"/>
              <a:t>আবিস্কার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অ্যাবাকাস</a:t>
            </a:r>
            <a:r>
              <a:rPr lang="en-US" sz="2400" dirty="0"/>
              <a:t>। </a:t>
            </a:r>
            <a:r>
              <a:rPr lang="en-US" sz="2400" dirty="0" err="1"/>
              <a:t>অ্যাবাকাসকে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পৃথিবীর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গণনা</a:t>
            </a:r>
            <a:r>
              <a:rPr lang="en-US" sz="2400" dirty="0"/>
              <a:t> </a:t>
            </a:r>
            <a:r>
              <a:rPr lang="en-US" sz="2400" dirty="0" err="1"/>
              <a:t>যন্ত্র</a:t>
            </a:r>
            <a:r>
              <a:rPr lang="en-US" sz="2400" dirty="0"/>
              <a:t>। </a:t>
            </a:r>
            <a:r>
              <a:rPr lang="en-US" sz="2400" dirty="0" err="1"/>
              <a:t>তবে</a:t>
            </a:r>
            <a:r>
              <a:rPr lang="en-US" sz="2400" dirty="0"/>
              <a:t> </a:t>
            </a:r>
            <a:r>
              <a:rPr lang="en-US" sz="2400" dirty="0" err="1"/>
              <a:t>এটা</a:t>
            </a:r>
            <a:r>
              <a:rPr lang="en-US" sz="2400" dirty="0"/>
              <a:t> </a:t>
            </a:r>
            <a:r>
              <a:rPr lang="en-US" sz="2400" dirty="0" err="1"/>
              <a:t>বেশি</a:t>
            </a:r>
            <a:r>
              <a:rPr lang="en-US" sz="2400" dirty="0"/>
              <a:t> </a:t>
            </a:r>
            <a:r>
              <a:rPr lang="en-US" sz="2400" dirty="0" err="1"/>
              <a:t>বড়</a:t>
            </a:r>
            <a:r>
              <a:rPr lang="en-US" sz="2400" dirty="0"/>
              <a:t> </a:t>
            </a:r>
            <a:r>
              <a:rPr lang="en-US" sz="2400" dirty="0" err="1"/>
              <a:t>হিসাব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পারতনা</a:t>
            </a:r>
            <a:r>
              <a:rPr lang="en-US" sz="2400" dirty="0"/>
              <a:t>। 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জটিল</a:t>
            </a:r>
            <a:r>
              <a:rPr lang="en-US" sz="2400" dirty="0"/>
              <a:t> ও </a:t>
            </a:r>
            <a:r>
              <a:rPr lang="en-US" sz="2400" dirty="0" err="1"/>
              <a:t>দীর্ঘ</a:t>
            </a:r>
            <a:r>
              <a:rPr lang="en-US" sz="2400" dirty="0"/>
              <a:t> </a:t>
            </a:r>
            <a:r>
              <a:rPr lang="en-US" sz="2400" dirty="0" err="1"/>
              <a:t>হিসাবের</a:t>
            </a:r>
            <a:r>
              <a:rPr lang="en-US" sz="2400" dirty="0"/>
              <a:t> </a:t>
            </a:r>
            <a:r>
              <a:rPr lang="en-US" sz="2400" dirty="0" err="1"/>
              <a:t>সমস্যা</a:t>
            </a:r>
            <a:r>
              <a:rPr lang="en-US" sz="2400" dirty="0"/>
              <a:t> </a:t>
            </a:r>
            <a:r>
              <a:rPr lang="en-US" sz="2400" dirty="0" err="1"/>
              <a:t>থেকেই</a:t>
            </a:r>
            <a:r>
              <a:rPr lang="en-US" sz="2400" dirty="0"/>
              <a:t> </a:t>
            </a:r>
            <a:r>
              <a:rPr lang="en-US" sz="2400" dirty="0" err="1"/>
              <a:t>যায়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45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4C2B9D-C140-4E12-A5DB-AD5A77AC072A}"/>
              </a:ext>
            </a:extLst>
          </p:cNvPr>
          <p:cNvSpPr txBox="1"/>
          <p:nvPr/>
        </p:nvSpPr>
        <p:spPr>
          <a:xfrm>
            <a:off x="609600" y="3429000"/>
            <a:ext cx="10972800" cy="2612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এখন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৫০ </a:t>
            </a:r>
            <a:r>
              <a:rPr lang="en-US" sz="2800" dirty="0" err="1"/>
              <a:t>বছর</a:t>
            </a:r>
            <a:r>
              <a:rPr lang="en-US" sz="2800" dirty="0"/>
              <a:t> </a:t>
            </a:r>
            <a:r>
              <a:rPr lang="en-US" sz="2800" dirty="0" err="1"/>
              <a:t>আগে</a:t>
            </a:r>
            <a:r>
              <a:rPr lang="en-US" sz="2800" dirty="0"/>
              <a:t> </a:t>
            </a:r>
            <a:r>
              <a:rPr lang="en-US" sz="2800" dirty="0" err="1"/>
              <a:t>মানুষের</a:t>
            </a:r>
            <a:r>
              <a:rPr lang="en-US" sz="2800" dirty="0"/>
              <a:t> </a:t>
            </a:r>
            <a:r>
              <a:rPr lang="en-US" sz="2800" dirty="0" err="1"/>
              <a:t>কাছে</a:t>
            </a:r>
            <a:r>
              <a:rPr lang="en-US" sz="2800" dirty="0"/>
              <a:t> </a:t>
            </a:r>
            <a:r>
              <a:rPr lang="en-US" sz="2800" dirty="0" err="1"/>
              <a:t>কাগজ-কলমই</a:t>
            </a:r>
            <a:r>
              <a:rPr lang="en-US" sz="2800" dirty="0"/>
              <a:t> </a:t>
            </a:r>
            <a:r>
              <a:rPr lang="en-US" sz="2800" dirty="0" err="1"/>
              <a:t>ছিল</a:t>
            </a:r>
            <a:r>
              <a:rPr lang="en-US" sz="2800" dirty="0"/>
              <a:t> </a:t>
            </a:r>
            <a:r>
              <a:rPr lang="en-US" sz="2800" dirty="0" err="1"/>
              <a:t>হিসাব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ও </a:t>
            </a:r>
            <a:r>
              <a:rPr lang="en-US" sz="2800" dirty="0" err="1"/>
              <a:t>সংরক্ষণের</a:t>
            </a:r>
            <a:r>
              <a:rPr lang="en-US" sz="2800" dirty="0"/>
              <a:t> </a:t>
            </a:r>
            <a:r>
              <a:rPr lang="en-US" sz="2800" dirty="0" err="1"/>
              <a:t>প্রধান</a:t>
            </a:r>
            <a:r>
              <a:rPr lang="en-US" sz="2800" dirty="0"/>
              <a:t> </a:t>
            </a:r>
            <a:r>
              <a:rPr lang="en-US" sz="2800" dirty="0" err="1"/>
              <a:t>উপায়</a:t>
            </a:r>
            <a:r>
              <a:rPr lang="en-US" sz="2800" dirty="0"/>
              <a:t>। </a:t>
            </a:r>
            <a:r>
              <a:rPr lang="en-US" sz="2800" dirty="0" err="1"/>
              <a:t>প্রযুক্তিগত</a:t>
            </a:r>
            <a:r>
              <a:rPr lang="en-US" sz="2800" dirty="0"/>
              <a:t> </a:t>
            </a:r>
            <a:r>
              <a:rPr lang="en-US" sz="2800" dirty="0" err="1"/>
              <a:t>বিকাশে</a:t>
            </a:r>
            <a:r>
              <a:rPr lang="en-US" sz="2800" dirty="0"/>
              <a:t> </a:t>
            </a:r>
            <a:r>
              <a:rPr lang="en-US" sz="2800" dirty="0" err="1"/>
              <a:t>ক্যালকুলেটররের</a:t>
            </a:r>
            <a:r>
              <a:rPr lang="en-US" sz="2800" dirty="0"/>
              <a:t> </a:t>
            </a:r>
            <a:r>
              <a:rPr lang="en-US" sz="2800" dirty="0" err="1"/>
              <a:t>আবিস্কার</a:t>
            </a:r>
            <a:r>
              <a:rPr lang="en-US" sz="2800" dirty="0"/>
              <a:t> </a:t>
            </a:r>
            <a:r>
              <a:rPr lang="en-US" sz="2800" dirty="0" err="1"/>
              <a:t>মানুষকে</a:t>
            </a:r>
            <a:r>
              <a:rPr lang="en-US" sz="2800" dirty="0"/>
              <a:t> </a:t>
            </a:r>
            <a:r>
              <a:rPr lang="en-US" sz="2800" dirty="0" err="1"/>
              <a:t>হিসাবের</a:t>
            </a:r>
            <a:r>
              <a:rPr lang="en-US" sz="2800" dirty="0"/>
              <a:t> </a:t>
            </a:r>
            <a:r>
              <a:rPr lang="en-US" sz="2800" dirty="0" err="1"/>
              <a:t>ক্ষেত্রে</a:t>
            </a:r>
            <a:r>
              <a:rPr lang="en-US" sz="2800" dirty="0"/>
              <a:t> </a:t>
            </a:r>
            <a:r>
              <a:rPr lang="en-US" sz="2800" dirty="0" err="1"/>
              <a:t>কিছুটা</a:t>
            </a:r>
            <a:r>
              <a:rPr lang="en-US" sz="2800" dirty="0"/>
              <a:t> </a:t>
            </a:r>
            <a:r>
              <a:rPr lang="en-US" sz="2800" dirty="0" err="1"/>
              <a:t>স্বস্থি</a:t>
            </a:r>
            <a:r>
              <a:rPr lang="en-US" sz="2800" dirty="0"/>
              <a:t> </a:t>
            </a:r>
            <a:r>
              <a:rPr lang="en-US" sz="2800" dirty="0" err="1"/>
              <a:t>দেয়</a:t>
            </a:r>
            <a:r>
              <a:rPr lang="en-US" sz="2800" dirty="0"/>
              <a:t>। </a:t>
            </a:r>
            <a:r>
              <a:rPr lang="en-US" sz="2800" dirty="0" err="1"/>
              <a:t>তবুও</a:t>
            </a:r>
            <a:r>
              <a:rPr lang="en-US" sz="2800" dirty="0"/>
              <a:t> </a:t>
            </a:r>
            <a:r>
              <a:rPr lang="en-US" sz="2800" dirty="0" err="1"/>
              <a:t>জটিল</a:t>
            </a:r>
            <a:r>
              <a:rPr lang="en-US" sz="2800" dirty="0"/>
              <a:t> ও </a:t>
            </a:r>
            <a:r>
              <a:rPr lang="en-US" sz="2800" dirty="0" err="1"/>
              <a:t>দীর্ঘ</a:t>
            </a:r>
            <a:r>
              <a:rPr lang="en-US" sz="2800" dirty="0"/>
              <a:t> </a:t>
            </a:r>
            <a:r>
              <a:rPr lang="en-US" sz="2800" dirty="0" err="1"/>
              <a:t>হিসাবের</a:t>
            </a:r>
            <a:r>
              <a:rPr lang="en-US" sz="2800" dirty="0"/>
              <a:t> </a:t>
            </a:r>
            <a:r>
              <a:rPr lang="en-US" sz="2800" dirty="0" err="1"/>
              <a:t>সমস্যা</a:t>
            </a:r>
            <a:r>
              <a:rPr lang="en-US" sz="2800" dirty="0"/>
              <a:t> </a:t>
            </a:r>
            <a:r>
              <a:rPr lang="en-US" sz="2800" dirty="0" err="1"/>
              <a:t>থেকেই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5E1A7-288A-4076-A3F0-617C8500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50" y="629906"/>
            <a:ext cx="3214372" cy="26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00580-39FB-445D-BB29-8C4AF220A5D7}"/>
              </a:ext>
            </a:extLst>
          </p:cNvPr>
          <p:cNvSpPr txBox="1"/>
          <p:nvPr/>
        </p:nvSpPr>
        <p:spPr>
          <a:xfrm>
            <a:off x="742120" y="3350792"/>
            <a:ext cx="10654747" cy="28532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উপরে</a:t>
            </a:r>
            <a:r>
              <a:rPr lang="en-US" sz="2000" dirty="0"/>
              <a:t> </a:t>
            </a:r>
            <a:r>
              <a:rPr lang="en-US" sz="2000" dirty="0" err="1"/>
              <a:t>উল্লেখিত</a:t>
            </a:r>
            <a:r>
              <a:rPr lang="en-US" sz="2000" dirty="0"/>
              <a:t> </a:t>
            </a:r>
            <a:r>
              <a:rPr lang="en-US" sz="2000" dirty="0" err="1"/>
              <a:t>জটিল</a:t>
            </a:r>
            <a:r>
              <a:rPr lang="en-US" sz="2000" dirty="0"/>
              <a:t> ও </a:t>
            </a:r>
            <a:r>
              <a:rPr lang="en-US" sz="2000" dirty="0" err="1"/>
              <a:t>দীর্ষ</a:t>
            </a:r>
            <a:r>
              <a:rPr lang="en-US" sz="2000" dirty="0"/>
              <a:t>  </a:t>
            </a:r>
            <a:r>
              <a:rPr lang="en-US" sz="2000" dirty="0" err="1"/>
              <a:t>হিসাবের</a:t>
            </a:r>
            <a:r>
              <a:rPr lang="en-US" sz="2000" dirty="0"/>
              <a:t> </a:t>
            </a:r>
            <a:r>
              <a:rPr lang="en-US" sz="2000" dirty="0" err="1"/>
              <a:t>সমস্যা</a:t>
            </a:r>
            <a:r>
              <a:rPr lang="en-US" sz="2000" dirty="0"/>
              <a:t> </a:t>
            </a:r>
            <a:r>
              <a:rPr lang="en-US" sz="2000" dirty="0" err="1"/>
              <a:t>নিরসন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আবিষ্কারের</a:t>
            </a:r>
            <a:r>
              <a:rPr lang="en-US" sz="2000" dirty="0"/>
              <a:t> </a:t>
            </a:r>
            <a:r>
              <a:rPr lang="en-US" sz="2000" dirty="0" err="1"/>
              <a:t>পর</a:t>
            </a:r>
            <a:r>
              <a:rPr lang="en-US" sz="2000" dirty="0"/>
              <a:t>। </a:t>
            </a:r>
            <a:r>
              <a:rPr lang="en-US" sz="2000" dirty="0" err="1"/>
              <a:t>তাই</a:t>
            </a:r>
            <a:r>
              <a:rPr lang="en-US" sz="2000" dirty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গণনাকারী</a:t>
            </a:r>
            <a:r>
              <a:rPr lang="en-US" sz="2000" dirty="0"/>
              <a:t> </a:t>
            </a:r>
            <a:r>
              <a:rPr lang="en-US" sz="2000" dirty="0" err="1"/>
              <a:t>যন্ত্র</a:t>
            </a:r>
            <a:r>
              <a:rPr lang="en-US" sz="2000" dirty="0"/>
              <a:t>। </a:t>
            </a:r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সফটওয়্যারের</a:t>
            </a:r>
            <a:r>
              <a:rPr lang="en-US" sz="2000" dirty="0"/>
              <a:t> </a:t>
            </a:r>
            <a:r>
              <a:rPr lang="en-US" sz="2000" dirty="0" err="1"/>
              <a:t>মাধ্যমে</a:t>
            </a:r>
            <a:r>
              <a:rPr lang="en-US" sz="2000" dirty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হিসাবের</a:t>
            </a:r>
            <a:r>
              <a:rPr lang="en-US" sz="2000" dirty="0"/>
              <a:t> </a:t>
            </a:r>
            <a:r>
              <a:rPr lang="en-US" sz="2000" dirty="0" err="1"/>
              <a:t>কাজ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তাকে</a:t>
            </a:r>
            <a:r>
              <a:rPr lang="en-US" sz="2000" dirty="0"/>
              <a:t> </a:t>
            </a:r>
            <a:r>
              <a:rPr lang="en-US" sz="2000" dirty="0" err="1"/>
              <a:t>স্পেডশিট</a:t>
            </a:r>
            <a:r>
              <a:rPr lang="en-US" sz="2000" dirty="0"/>
              <a:t> </a:t>
            </a:r>
            <a:r>
              <a:rPr lang="en-US" sz="2000" dirty="0" err="1"/>
              <a:t>বলে</a:t>
            </a:r>
            <a:r>
              <a:rPr lang="en-US" sz="2000" dirty="0"/>
              <a:t>।</a:t>
            </a:r>
          </a:p>
          <a:p>
            <a:r>
              <a:rPr lang="en-US" sz="2000" dirty="0" err="1"/>
              <a:t>স্পেডশিটের</a:t>
            </a:r>
            <a:r>
              <a:rPr lang="en-US" sz="2000" dirty="0"/>
              <a:t> </a:t>
            </a:r>
            <a:r>
              <a:rPr lang="en-US" sz="2000" dirty="0" err="1"/>
              <a:t>ধারণাঃ</a:t>
            </a:r>
            <a:r>
              <a:rPr lang="en-US" sz="2000" dirty="0"/>
              <a:t> </a:t>
            </a:r>
            <a:r>
              <a:rPr lang="en-US" sz="3200" b="1" dirty="0"/>
              <a:t>(Concept of Spreadsheet)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SutonnyMJ" pitchFamily="2" charset="0"/>
              </a:rPr>
              <a:t>স্পেডশিটের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আভিধানিক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অর্থ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হলো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ছড়ানো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বড়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মাপের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কাগজ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ব্যবসা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প্রতিষ্ঠানের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আর্থিক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হিসাব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সংরক্ষণের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জন্য</a:t>
            </a:r>
            <a:r>
              <a:rPr lang="en-US" sz="2000" dirty="0">
                <a:latin typeface="SutonnyMJ" pitchFamily="2" charset="0"/>
              </a:rPr>
              <a:t> এ </a:t>
            </a:r>
            <a:r>
              <a:rPr lang="en-US" sz="2000" dirty="0" err="1">
                <a:latin typeface="SutonnyMJ" pitchFamily="2" charset="0"/>
              </a:rPr>
              <a:t>ধরণের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কাগজ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ব্যবহার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হয়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বর্তমানে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কাগজের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স্পেডশিটের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স্থান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দখল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করেছে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সফটওয়্যার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নির্ভর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স্পেডশিট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প্রোগ্রাম</a:t>
            </a:r>
            <a:r>
              <a:rPr lang="en-US" sz="2000" dirty="0">
                <a:latin typeface="SutonnyMJ" pitchFamily="2" charset="0"/>
              </a:rPr>
              <a:t>।</a:t>
            </a:r>
            <a:endParaRPr lang="en-US" sz="1400" dirty="0">
              <a:latin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AC913-93CA-4BAC-A34B-DBD0F088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83" y="685800"/>
            <a:ext cx="3962400" cy="25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376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NikoshBAN</vt:lpstr>
      <vt:lpstr>SutonnyMJ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</cp:revision>
  <dcterms:created xsi:type="dcterms:W3CDTF">2020-09-15T04:58:04Z</dcterms:created>
  <dcterms:modified xsi:type="dcterms:W3CDTF">2020-09-16T07:28:16Z</dcterms:modified>
</cp:coreProperties>
</file>