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9" r:id="rId2"/>
    <p:sldId id="256" r:id="rId3"/>
    <p:sldId id="305" r:id="rId4"/>
    <p:sldId id="260" r:id="rId5"/>
    <p:sldId id="262" r:id="rId6"/>
    <p:sldId id="264" r:id="rId7"/>
    <p:sldId id="268" r:id="rId8"/>
    <p:sldId id="272" r:id="rId9"/>
    <p:sldId id="274" r:id="rId10"/>
    <p:sldId id="277" r:id="rId11"/>
    <p:sldId id="279" r:id="rId12"/>
    <p:sldId id="281" r:id="rId13"/>
    <p:sldId id="283" r:id="rId14"/>
    <p:sldId id="311" r:id="rId15"/>
    <p:sldId id="285" r:id="rId16"/>
    <p:sldId id="287" r:id="rId17"/>
    <p:sldId id="289" r:id="rId18"/>
    <p:sldId id="291" r:id="rId19"/>
    <p:sldId id="292" r:id="rId20"/>
    <p:sldId id="307" r:id="rId21"/>
    <p:sldId id="306" r:id="rId22"/>
    <p:sldId id="295" r:id="rId23"/>
    <p:sldId id="298" r:id="rId24"/>
    <p:sldId id="294" r:id="rId25"/>
    <p:sldId id="296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00FFFF"/>
    <a:srgbClr val="6EA7FC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9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A0A3-8691-4F7C-887F-741E6E5329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A061E-D4A4-405B-A4CE-CD575FD16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061E-D4A4-405B-A4CE-CD575FD16D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061E-D4A4-405B-A4CE-CD575FD16D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375-0298-4E16-AF13-CCF0667AA1FC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682-7DA9-4543-A36C-B1A8EDE1EBBE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FD40-CCF0-4359-9068-AC66ADA9674A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716E-7DF7-4AB4-9A9E-6F735EB79D40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8ACF-EABC-4193-8665-D07B4B0E04A2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F20B-DAA5-4281-B26B-CC59AE73D468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586F-1D04-42B2-987B-E26DC6077EDD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39D-85F2-4A3A-92EC-D889A8CDC078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B2B2-98AF-489D-888F-1A3BB70BA071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CB7D-45FE-4B5F-B750-F38A4E347069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CC0F-07F6-4163-9235-622C8767D0C1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DBD2-DCE1-4327-837A-7A1318E4436F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" y="228600"/>
            <a:ext cx="866674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92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5800" y="609600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48768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শরতকালে যে নির্জনে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চকাচকির ঘর।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9684"/>
            <a:ext cx="4419600" cy="248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07027"/>
            <a:ext cx="4267200" cy="248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5800" y="609600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48006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 ফুটে কাশ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তটের চারিপাশ,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19200"/>
            <a:ext cx="8648700" cy="35814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1596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99143" y="384601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5486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দিনে বিদেশি সব হাসের বসবাস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1997"/>
            <a:ext cx="6934200" cy="405300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5800" y="609600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কচ্ছপেরা ধীরে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 পোহায় তীরে,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799"/>
            <a:ext cx="7010400" cy="336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5800" y="609600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9029" y="511634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দু-একখানি জেলের ডিঙি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সন্ধেবেলায় ভিড়ে।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8740"/>
            <a:ext cx="4232340" cy="304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6" y="1458739"/>
            <a:ext cx="4157663" cy="31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976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vel 16"/>
          <p:cNvSpPr/>
          <p:nvPr/>
        </p:nvSpPr>
        <p:spPr>
          <a:xfrm>
            <a:off x="3505200" y="914400"/>
            <a:ext cx="4267200" cy="3633216"/>
          </a:xfrm>
          <a:prstGeom prst="bevel">
            <a:avLst/>
          </a:prstGeom>
          <a:blipFill>
            <a:blip r:embed="rId3" cstate="print">
              <a:lum contrast="40000"/>
            </a:blip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67200" y="1330624"/>
            <a:ext cx="2438400" cy="28007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আবৃত্তি ও পাঠ্যাংশ আলোচনা</a:t>
            </a:r>
            <a:r>
              <a:rPr lang="bn-BD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Internal Storage 9"/>
          <p:cNvSpPr/>
          <p:nvPr/>
        </p:nvSpPr>
        <p:spPr>
          <a:xfrm>
            <a:off x="228600" y="2133600"/>
            <a:ext cx="2819400" cy="2895600"/>
          </a:xfrm>
          <a:prstGeom prst="flowChartInternalStorag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819400"/>
            <a:ext cx="22098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657600"/>
            <a:ext cx="5715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পাঠ্যবইয়ের সাথে সংযোগ স্থাপন- পৃষ্ঠা নং-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3124200" y="3048000"/>
            <a:ext cx="5791200" cy="1676400"/>
          </a:xfrm>
          <a:prstGeom prst="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381000"/>
            <a:ext cx="62484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সাহায্যে বিপরীত শব্দ শিখিঃ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1904206"/>
            <a:ext cx="7772400" cy="426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0" y="2590006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" y="3504406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" y="4342606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" y="5257006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0"/>
            <a:endCxn id="29" idx="2"/>
          </p:cNvCxnSpPr>
          <p:nvPr/>
        </p:nvCxnSpPr>
        <p:spPr>
          <a:xfrm rot="16200000" flipH="1">
            <a:off x="2514600" y="4037806"/>
            <a:ext cx="4267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43000" y="1828006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1828006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শব্দ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600" y="266620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পার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6800" y="26662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1200" y="350440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বাঁকা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00600" y="35806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সোজা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2600" y="434260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7400" y="449500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সন্ধ্যা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533320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67400" y="525700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2011-11-24-1322130170-d41d8cd98f00b204e9800998ecf8427e739.aaa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7239000" y="2666206"/>
            <a:ext cx="1005840" cy="754380"/>
          </a:xfrm>
          <a:prstGeom prst="ellipse">
            <a:avLst/>
          </a:prstGeom>
        </p:spPr>
      </p:pic>
      <p:pic>
        <p:nvPicPr>
          <p:cNvPr id="27" name="Picture 26" descr="8765-beautiful-bangladesh-sail-boats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219200" y="2666206"/>
            <a:ext cx="1097280" cy="823243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28" name="Picture 27" descr="বাংলা- ৫০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7239000" y="3504406"/>
            <a:ext cx="1097280" cy="822960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32" name="Picture 31" descr="3053245476_0996af15b3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1295400" y="3580606"/>
            <a:ext cx="1005840" cy="754380"/>
          </a:xfrm>
          <a:prstGeom prst="roundRect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33" name="Picture 32" descr="6265688324_bb168f539a_z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 l="20000" t="20023" r="33750" b="20024"/>
          <a:stretch>
            <a:fillRect/>
          </a:stretch>
        </p:blipFill>
        <p:spPr>
          <a:xfrm>
            <a:off x="7391400" y="4418806"/>
            <a:ext cx="1005840" cy="869919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34" name="Picture 33" descr="ed72e75e165dff63731dafdd71cfd90e.jpg"/>
          <p:cNvPicPr>
            <a:picLocks noChangeAspect="1"/>
          </p:cNvPicPr>
          <p:nvPr/>
        </p:nvPicPr>
        <p:blipFill>
          <a:blip r:embed="rId7" cstate="print">
            <a:lum bright="10000" contrast="40000"/>
          </a:blip>
          <a:stretch>
            <a:fillRect/>
          </a:stretch>
        </p:blipFill>
        <p:spPr>
          <a:xfrm>
            <a:off x="1295400" y="5333206"/>
            <a:ext cx="1097280" cy="730806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36" name="Picture 35" descr="tintinrocks_1355596054_1-182302_469614593084724_126832932_n.jpg"/>
          <p:cNvPicPr>
            <a:picLocks noChangeAspect="1"/>
          </p:cNvPicPr>
          <p:nvPr/>
        </p:nvPicPr>
        <p:blipFill>
          <a:blip r:embed="rId8" cstate="print">
            <a:lum bright="10000" contrast="30000"/>
          </a:blip>
          <a:stretch>
            <a:fillRect/>
          </a:stretch>
        </p:blipFill>
        <p:spPr>
          <a:xfrm>
            <a:off x="1295400" y="4418806"/>
            <a:ext cx="1097280" cy="772668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orthographicFront"/>
            <a:lightRig rig="brightRoom" dir="t"/>
          </a:scene3d>
        </p:spPr>
      </p:pic>
      <p:pic>
        <p:nvPicPr>
          <p:cNvPr id="55" name="Picture 54" descr="mio.jp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>
          <a:xfrm>
            <a:off x="7391400" y="5333206"/>
            <a:ext cx="914400" cy="821355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152400"/>
            <a:ext cx="4343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দাওঃ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085" y="13716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ছবিটিতে বোঝানো হয়েছে- 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শ্যাওলা 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পাতার আচ্ছাদন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ঘাসবন 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ঝোপঝাড়।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রবীন্দ্রনাথ ঠাকুর কোন কাব্যগ্রন্থের জন্য নোবেল পুরস্কার লাভ করেন?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বাঁকা গলিটি কোথায় মিশেছে?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46b535818d1881f469a5a96a62376464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" y="2057400"/>
            <a:ext cx="1645920" cy="1095129"/>
          </a:xfrm>
          <a:prstGeom prst="ellipse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1000" y="1371600"/>
            <a:ext cx="1905000" cy="48768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3352800"/>
            <a:ext cx="1905000" cy="1588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" y="4800600"/>
            <a:ext cx="1905000" cy="1588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" name="Picture 27" descr="46b535818d1881f469a5a96a62376464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57200" y="1981200"/>
            <a:ext cx="1737360" cy="1155971"/>
          </a:xfrm>
          <a:prstGeom prst="ellipse">
            <a:avLst/>
          </a:prstGeom>
        </p:spPr>
      </p:pic>
      <p:pic>
        <p:nvPicPr>
          <p:cNvPr id="29" name="Picture 28" descr="1356210185-dried-fish-market-in-bangladesh_169064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457199" y="4953001"/>
            <a:ext cx="1828800" cy="1219200"/>
          </a:xfrm>
          <a:prstGeom prst="ellipse">
            <a:avLst/>
          </a:prstGeom>
        </p:spPr>
      </p:pic>
      <p:pic>
        <p:nvPicPr>
          <p:cNvPr id="30" name="Picture 29" descr="pen-in-hand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457200" y="3505200"/>
            <a:ext cx="1828800" cy="1269187"/>
          </a:xfrm>
          <a:prstGeom prst="round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590800" y="21336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0" y="4038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গীতাঞ্জলি।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442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5410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নদীতে।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CAAEA"/>
              </a:gs>
              <a:gs pos="35000">
                <a:srgbClr val="AAF2FC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3048000" y="3048000"/>
            <a:ext cx="6858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-1981200" y="3200400"/>
            <a:ext cx="6858000" cy="457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905000" y="327660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1524000" y="3352800"/>
            <a:ext cx="6858000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371600" y="3352800"/>
            <a:ext cx="6858000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>
            <a:off x="0" y="2743200"/>
            <a:ext cx="457200" cy="45720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52400" y="4724400"/>
            <a:ext cx="457200" cy="45720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85800" y="3886200"/>
            <a:ext cx="457200" cy="45720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81000" y="152400"/>
            <a:ext cx="457200" cy="45720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 descr="e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05800" y="10210800"/>
            <a:ext cx="5791200" cy="4430268"/>
          </a:xfrm>
          <a:prstGeom prst="ellipse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24600" y="4038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nut 32"/>
          <p:cNvSpPr/>
          <p:nvPr/>
        </p:nvSpPr>
        <p:spPr>
          <a:xfrm>
            <a:off x="533400" y="1524000"/>
            <a:ext cx="457200" cy="4572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457200" y="6096000"/>
            <a:ext cx="457200" cy="457200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2667000" y="914400"/>
            <a:ext cx="4876800" cy="3810000"/>
          </a:xfrm>
          <a:prstGeom prst="cloud">
            <a:avLst/>
          </a:prstGeom>
          <a:blipFill>
            <a:blip r:embed="rId4" cstate="print">
              <a:lum contrast="40000"/>
            </a:blip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00B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25429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4962072" y="762000"/>
            <a:ext cx="4140200" cy="2416175"/>
          </a:xfrm>
          <a:prstGeom prst="wedgeEllipse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BD" sz="9600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C00000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80000">
                      <a:schemeClr val="bg1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80000">
                    <a:schemeClr val="bg1"/>
                  </a:gs>
                  <a:gs pos="100000">
                    <a:srgbClr val="92D050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902"/>
            <a:ext cx="4762500" cy="62161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۞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কবিতাংশটি সাজিয়ে আবৃত্তি করঃ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838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শরতকালে যে নির্জনে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71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হাসের বসবাস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নদির বালুচর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438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আমি ভালোবাসি আমার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371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যেথায় ফুটে কাশ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চকাচকির ঘর।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24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কচ্ছপেরা ধীরে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90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শীতের দিনে বিদেশি সব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" y="16871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" y="19605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উত্তরটি বাছাই করে মুখে মুখে উত্তর দাও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1" y="881855"/>
            <a:ext cx="88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এই কবিতাটিতে কয়জন মানুষের কথা বলা হয়েছে?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67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ক। একজন    খ। চারজন    গ। দুইজন     ঘ। তিনজন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590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বধূর দল সকাল-সন্ধ্যা কেন ঘাটে আসে?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24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ক। গল্প করতে  খ। জল আনতে   গ। স্নান করতে  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কাপড় ধুতে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ও পারের মানুষটি কি ভালোবাসে?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95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ক। বালুচর   খ। কাশফুল  গ। বন  ঘ। রাতের আকাশ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বেণুবন শব্দের অর্থ হল----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71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ক। কদমবন  খ। ফুলেরবন  গ। ঘনবন  ঘ। বাঁশবন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286000" y="3189218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53000" y="1823514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24400" y="4621143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81486" y="5809565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152400"/>
            <a:ext cx="7848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দেখে চিহ্নিত করা শব্দগুলোর বিপরীত শব্দ লেখঃ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46b535818d1881f469a5a96a62376464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" y="2057400"/>
            <a:ext cx="1645920" cy="1095129"/>
          </a:xfrm>
          <a:prstGeom prst="ellipse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1000" y="1295400"/>
            <a:ext cx="1981200" cy="52578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</a:grad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2514600"/>
            <a:ext cx="1981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" y="3810000"/>
            <a:ext cx="1981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1524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নদীর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ওপারে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কাশবন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2667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নদীতে নাইছে।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962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বধূ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 আনতে যায়।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5181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ভেলাটি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ভাসছে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1000" y="5029200"/>
            <a:ext cx="1981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" name="Picture 27" descr="vietnam_children_swimming_in_river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09600" y="2743200"/>
            <a:ext cx="1463040" cy="987552"/>
          </a:xfrm>
          <a:prstGeom prst="roundRect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29" name="Picture 28" descr="After the Bath by Hemendranath Mazumder.jpg"/>
          <p:cNvPicPr>
            <a:picLocks noChangeAspect="1"/>
          </p:cNvPicPr>
          <p:nvPr/>
        </p:nvPicPr>
        <p:blipFill>
          <a:blip r:embed="rId4" cstate="print">
            <a:lum bright="51000" contrast="80000"/>
          </a:blip>
          <a:srcRect/>
          <a:stretch>
            <a:fillRect/>
          </a:stretch>
        </p:blipFill>
        <p:spPr>
          <a:xfrm>
            <a:off x="609600" y="3886200"/>
            <a:ext cx="1371600" cy="11591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0" name="Picture 29" descr="22.jpg"/>
          <p:cNvPicPr>
            <a:picLocks noChangeAspect="1"/>
          </p:cNvPicPr>
          <p:nvPr/>
        </p:nvPicPr>
        <p:blipFill>
          <a:blip r:embed="rId5" cstate="print">
            <a:lum contrast="51000"/>
          </a:blip>
          <a:srcRect l="25000" t="16667" r="23750"/>
          <a:stretch>
            <a:fillRect/>
          </a:stretch>
        </p:blipFill>
        <p:spPr>
          <a:xfrm>
            <a:off x="609600" y="5181600"/>
            <a:ext cx="1524000" cy="1219200"/>
          </a:xfrm>
          <a:prstGeom prst="roundRect">
            <a:avLst/>
          </a:prstGeom>
        </p:spPr>
      </p:pic>
      <p:pic>
        <p:nvPicPr>
          <p:cNvPr id="32" name="Picture 31" descr="2887903794_a2b9359a1f_z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609600" y="1371600"/>
            <a:ext cx="1554480" cy="1092990"/>
          </a:xfrm>
          <a:prstGeom prst="round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038600" y="213360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71800" y="327660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95600" y="46482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579120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1143000"/>
            <a:ext cx="7772400" cy="426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0" y="1828800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" y="2743200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" y="3581400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" y="4419600"/>
            <a:ext cx="777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0"/>
            <a:endCxn id="29" idx="2"/>
          </p:cNvCxnSpPr>
          <p:nvPr/>
        </p:nvCxnSpPr>
        <p:spPr>
          <a:xfrm rot="16200000" flipH="1">
            <a:off x="2514600" y="3276600"/>
            <a:ext cx="4267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43000" y="106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শব্দ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6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পারে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91000" y="1905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পারে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0" y="2743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ছেলেরা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1000" y="2819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মেয়েরা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2600" y="3657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বধূ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3657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4572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4572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ডুবছে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chapora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143000" y="1905000"/>
            <a:ext cx="1097280" cy="73152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3" name="Picture 42" descr="dublar cha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705600" y="1905000"/>
            <a:ext cx="1097280" cy="742374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56" name="Picture 55" descr="ChildrensareflyingtheirkytesatadirtyplaceinBangladesh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1143000" y="2743200"/>
            <a:ext cx="1097280" cy="732042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57" name="Picture 56" descr="childreninflowergarden1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705600" y="2819400"/>
            <a:ext cx="1097280" cy="69281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Picture 31" descr="IMG_0923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>
          <a:xfrm>
            <a:off x="1219200" y="3581400"/>
            <a:ext cx="975360" cy="810491"/>
          </a:xfrm>
          <a:prstGeom prst="roundRect">
            <a:avLst/>
          </a:prstGeom>
          <a:scene3d>
            <a:camera prst="orthographicFront"/>
            <a:lightRig rig="brightRoom" dir="t"/>
          </a:scene3d>
        </p:spPr>
      </p:pic>
      <p:pic>
        <p:nvPicPr>
          <p:cNvPr id="36" name="Picture 35" descr="200px-Smiling_Groom-_Indian_Hindu_Wedding.jpg"/>
          <p:cNvPicPr>
            <a:picLocks noChangeAspect="1"/>
          </p:cNvPicPr>
          <p:nvPr/>
        </p:nvPicPr>
        <p:blipFill>
          <a:blip r:embed="rId7" cstate="print">
            <a:lum bright="20000" contrast="40000"/>
          </a:blip>
          <a:srcRect t="10133"/>
          <a:stretch>
            <a:fillRect/>
          </a:stretch>
        </p:blipFill>
        <p:spPr>
          <a:xfrm>
            <a:off x="6858000" y="3581400"/>
            <a:ext cx="838200" cy="82448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09800" y="4572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ভাসছে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8765-beautiful-bangladesh-sail-boats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rcRect/>
          <a:stretch>
            <a:fillRect/>
          </a:stretch>
        </p:blipFill>
        <p:spPr>
          <a:xfrm>
            <a:off x="1219200" y="4495800"/>
            <a:ext cx="1066800" cy="839756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0" name="Picture 39" descr="6265678438_d17386214f_b.jpg"/>
          <p:cNvPicPr>
            <a:picLocks noChangeAspect="1"/>
          </p:cNvPicPr>
          <p:nvPr/>
        </p:nvPicPr>
        <p:blipFill>
          <a:blip r:embed="rId9" cstate="print">
            <a:lum bright="10000" contrast="40000"/>
          </a:blip>
          <a:stretch>
            <a:fillRect/>
          </a:stretch>
        </p:blipFill>
        <p:spPr>
          <a:xfrm>
            <a:off x="6781800" y="4495800"/>
            <a:ext cx="1371600" cy="914843"/>
          </a:xfrm>
          <a:prstGeom prst="ellipse">
            <a:avLst/>
          </a:prstGeom>
        </p:spPr>
      </p:pic>
      <p:pic>
        <p:nvPicPr>
          <p:cNvPr id="55" name="Picture 54" descr="1607927.jpg"/>
          <p:cNvPicPr>
            <a:picLocks noChangeAspect="1"/>
          </p:cNvPicPr>
          <p:nvPr/>
        </p:nvPicPr>
        <p:blipFill>
          <a:blip r:embed="rId10" cstate="print">
            <a:lum bright="10000" contrast="40000"/>
          </a:blip>
          <a:srcRect l="26000" t="14375" r="30000" b="23750"/>
          <a:stretch>
            <a:fillRect/>
          </a:stretch>
        </p:blipFill>
        <p:spPr>
          <a:xfrm>
            <a:off x="7162800" y="4572000"/>
            <a:ext cx="548640" cy="548640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eghna-river-fishing-boat-481527-sw.jpg"/>
          <p:cNvPicPr>
            <a:picLocks noChangeAspect="1"/>
          </p:cNvPicPr>
          <p:nvPr/>
        </p:nvPicPr>
        <p:blipFill>
          <a:blip r:embed="rId3" cstate="print">
            <a:lum bright="9000" contrast="36000"/>
          </a:blip>
          <a:srcRect l="7000" t="8667" r="5000" b="8667"/>
          <a:stretch>
            <a:fillRect/>
          </a:stretch>
        </p:blipFill>
        <p:spPr>
          <a:xfrm>
            <a:off x="2781300" y="2859314"/>
            <a:ext cx="3581400" cy="3192780"/>
          </a:xfrm>
          <a:prstGeom prst="ellipse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4" name="TextBox 23"/>
          <p:cNvSpPr txBox="1"/>
          <p:nvPr/>
        </p:nvSpPr>
        <p:spPr>
          <a:xfrm>
            <a:off x="4114800" y="2438400"/>
            <a:ext cx="3962400" cy="2590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6134" y="146208"/>
            <a:ext cx="39148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 করঃ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0" name="Picture 29" descr="Bholagonj sylhet bangladesh stone-6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28600" y="3352800"/>
            <a:ext cx="2651760" cy="1988820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1" name="Picture 30" descr="gangaswim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746760" y="373380"/>
            <a:ext cx="2377440" cy="1783080"/>
          </a:xfrm>
          <a:prstGeom prst="roundRect">
            <a:avLst/>
          </a:prstGeom>
          <a:ln w="38100">
            <a:solidFill>
              <a:srgbClr val="00B050"/>
            </a:solidFill>
          </a:ln>
          <a:effectLst>
            <a:glow rad="101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 descr="4466169623_9e25b45d61_z.jpg"/>
          <p:cNvPicPr>
            <a:picLocks noChangeAspect="1"/>
          </p:cNvPicPr>
          <p:nvPr/>
        </p:nvPicPr>
        <p:blipFill>
          <a:blip r:embed="rId6">
            <a:lum bright="-1000" contrast="40000"/>
          </a:blip>
          <a:srcRect l="18125" r="12500" b="18750"/>
          <a:stretch>
            <a:fillRect/>
          </a:stretch>
        </p:blipFill>
        <p:spPr>
          <a:xfrm>
            <a:off x="6364514" y="1387154"/>
            <a:ext cx="2692520" cy="2270446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plastic">
            <a:bevelT w="82550" h="63500" prst="divot"/>
            <a:bevelB/>
          </a:sp3d>
        </p:spPr>
      </p:pic>
      <p:sp>
        <p:nvSpPr>
          <p:cNvPr id="33" name="TextBox 32"/>
          <p:cNvSpPr txBox="1"/>
          <p:nvPr/>
        </p:nvSpPr>
        <p:spPr>
          <a:xfrm>
            <a:off x="3124200" y="3657600"/>
            <a:ext cx="2819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নদীতীরের জনজীবন সম্পর্কে পাঁচটি বাক্য লেখ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533400" y="304800"/>
            <a:ext cx="4724400" cy="1295400"/>
          </a:xfrm>
          <a:prstGeom prst="plaque">
            <a:avLst/>
          </a:prstGeom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6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09800"/>
            <a:ext cx="4876800" cy="3276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নদীর দু’তীরের কোন জিনিসটি তোমার ভালো লাগে?  দু’তীরের প্রকৃতি নাকি ব্যস্তময় জীবন?  তোমার ভালোলাগার পক্ষে পাঁচটি বাক্য লিখ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1346162371-people-of-wetlands-farm-water-lilies-in-bangladesh_141092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52400" y="2829830"/>
            <a:ext cx="3749040" cy="2580370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505200" y="2057400"/>
            <a:ext cx="5486400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CAAEA"/>
              </a:gs>
              <a:gs pos="35000">
                <a:srgbClr val="AAF2FC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3048000" y="3048000"/>
            <a:ext cx="6858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-1981200" y="3200400"/>
            <a:ext cx="6858000" cy="457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905000" y="327660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1524000" y="3352800"/>
            <a:ext cx="6858000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371600" y="3352800"/>
            <a:ext cx="6858000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e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05800" y="10210800"/>
            <a:ext cx="5791200" cy="4430268"/>
          </a:xfrm>
          <a:prstGeom prst="ellipse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24600" y="4648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_pond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1600200" y="1534568"/>
            <a:ext cx="6035040" cy="3875632"/>
          </a:xfrm>
          <a:prstGeom prst="ellipse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28800" y="0"/>
            <a:ext cx="6858000" cy="16002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‘প্রকৃতি আমাদের শ্রেষ্ঠ শিক্ষক’</a:t>
            </a:r>
            <a:r>
              <a:rPr lang="bn-BD" sz="3600" b="1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32-Point Star 41"/>
          <p:cNvSpPr/>
          <p:nvPr/>
        </p:nvSpPr>
        <p:spPr>
          <a:xfrm>
            <a:off x="6629400" y="4648200"/>
            <a:ext cx="2514600" cy="2057400"/>
          </a:xfrm>
          <a:prstGeom prst="star32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4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bird_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10400" y="3505200"/>
            <a:ext cx="365760" cy="490794"/>
          </a:xfrm>
          <a:prstGeom prst="rect">
            <a:avLst/>
          </a:prstGeom>
        </p:spPr>
      </p:pic>
      <p:pic>
        <p:nvPicPr>
          <p:cNvPr id="27" name="Picture 26" descr="bird_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905000"/>
            <a:ext cx="2943225" cy="14859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9718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2286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3048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622_00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20455" b="29543"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8" name="TextBox 27"/>
          <p:cNvSpPr txBox="1"/>
          <p:nvPr/>
        </p:nvSpPr>
        <p:spPr>
          <a:xfrm>
            <a:off x="2667000" y="1676400"/>
            <a:ext cx="5638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রোমানা আফরোজ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মডেল সরকারি প্রাথমিক বিদ্যালয়। 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মানিকছড়ি,খাগড়াছড়ি।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57200"/>
            <a:ext cx="4267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9718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2286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3048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622_00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20455" b="29543"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1" name="TextBox 20"/>
          <p:cNvSpPr txBox="1"/>
          <p:nvPr/>
        </p:nvSpPr>
        <p:spPr>
          <a:xfrm>
            <a:off x="1371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60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   </a:t>
            </a:r>
            <a:endParaRPr lang="en-US" sz="60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1295401"/>
            <a:ext cx="3733800" cy="761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00200" y="1713637"/>
            <a:ext cx="594360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 ৫ম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মূলপাঠঃ ‘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দুই তীরে’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 ভালোবাসি আমার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.................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সন্ধ্যাবেলায় ভিড়ে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30480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5908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9906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3048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8200" y="457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  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914400" y="1066800"/>
            <a:ext cx="5410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93519" y="1361688"/>
            <a:ext cx="6781800" cy="520142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ক্ষার্থীরা স্বরসঙ্গতি বজায় রেখে ছন্দের তালে তালে প্রমিত উচ্চারণে কবিতাটি আবৃত্তি করতে পারবে।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পাঠ্যাংশে ব্যবহৃত শব্দের বিপরীত শব্দ জেনে লিখতে পারবে।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১.১.৩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নদীতীরের প্রকৃতি ও জনজীবন নিজের ভাষায় লিখতে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" y="152400"/>
            <a:ext cx="442526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" y="3887377"/>
            <a:ext cx="4644348" cy="2761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392730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7377"/>
            <a:ext cx="3774908" cy="2761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76200" cy="4038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76200" cy="4038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3048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0" y="3581400"/>
            <a:ext cx="5410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0" y="3733800"/>
            <a:ext cx="4648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838200"/>
            <a:ext cx="30480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5334000"/>
            <a:ext cx="914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0" y="1981200"/>
            <a:ext cx="1066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তীরে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_RAINS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l="14840" t="18913" r="28082" b="11308"/>
          <a:stretch>
            <a:fillRect/>
          </a:stretch>
        </p:blipFill>
        <p:spPr>
          <a:xfrm>
            <a:off x="5501640" y="1523692"/>
            <a:ext cx="3108960" cy="2362815"/>
          </a:xfrm>
          <a:prstGeom prst="ellipse">
            <a:avLst/>
          </a:prstGeom>
        </p:spPr>
      </p:pic>
      <p:pic>
        <p:nvPicPr>
          <p:cNvPr id="40" name="Picture 39" descr="22f88a3b6639ab32b1c601f26170674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20700" y="4581770"/>
            <a:ext cx="3291840" cy="2190260"/>
          </a:xfrm>
          <a:prstGeom prst="ellipse">
            <a:avLst/>
          </a:prstGeom>
          <a:scene3d>
            <a:camera prst="orthographicFront"/>
            <a:lightRig rig="brightRoom" dir="t"/>
          </a:scene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-0.16666 0.37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549 L 0.34166 -0.2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abindranath_Tagore_-_A_Poet_like_no_Other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81000" y="1295400"/>
            <a:ext cx="2560320" cy="3167962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28600"/>
            <a:ext cx="4876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44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371600"/>
            <a:ext cx="4800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১৮৬১ খ্রিস্টাব্দের ৭ই মে, বাংলা ১২৬৮ সনের ২৫শে বৈশাখ।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667000"/>
            <a:ext cx="5029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গীতাঞ্জলী, শেষের কবিতা,         চিত্রা, কড়ি ও কোমল,  সোনার তরী ইত্যাদি।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810000"/>
            <a:ext cx="50292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ব্যাপ্তিঃ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 নন। কথা সাহিত্যিক, নাট্যকার, দার্শনিক, গীতিকার, সুরস্রষ্টা, চিত্রশিল্পী, সমাজসেবী ও শিক্ষাবিদ।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5562600"/>
            <a:ext cx="510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১৯৪১ খ্রিস্টাব্দের ৭ই আগস্ট এবং বাংলা ১৩৪৮ সনের ২২শে শ্রাবণ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5800" y="609600"/>
            <a:ext cx="609600" cy="381000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C00000"/>
              </a:gs>
              <a:gs pos="100000">
                <a:srgbClr val="FFFF00"/>
              </a:gs>
            </a:gsLst>
            <a:lin ang="2700000" scaled="1"/>
          </a:gra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381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তীরে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60" y="5110028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আমার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1" y="1686369"/>
            <a:ext cx="8692259" cy="342365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507</Words>
  <Application>Microsoft Office PowerPoint</Application>
  <PresentationFormat>On-screen Show (4:3)</PresentationFormat>
  <Paragraphs>128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Microsoft account</cp:lastModifiedBy>
  <cp:revision>258</cp:revision>
  <dcterms:created xsi:type="dcterms:W3CDTF">2006-08-16T00:00:00Z</dcterms:created>
  <dcterms:modified xsi:type="dcterms:W3CDTF">2020-09-17T14:31:19Z</dcterms:modified>
</cp:coreProperties>
</file>