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13" r:id="rId3"/>
    <p:sldId id="346" r:id="rId4"/>
    <p:sldId id="308" r:id="rId5"/>
    <p:sldId id="309" r:id="rId6"/>
    <p:sldId id="382" r:id="rId7"/>
    <p:sldId id="310" r:id="rId8"/>
    <p:sldId id="314" r:id="rId9"/>
    <p:sldId id="315" r:id="rId11"/>
    <p:sldId id="316" r:id="rId12"/>
    <p:sldId id="317" r:id="rId13"/>
    <p:sldId id="311" r:id="rId14"/>
    <p:sldId id="260" r:id="rId15"/>
    <p:sldId id="261" r:id="rId16"/>
    <p:sldId id="262" r:id="rId17"/>
    <p:sldId id="265" r:id="rId18"/>
    <p:sldId id="266" r:id="rId19"/>
    <p:sldId id="267" r:id="rId20"/>
    <p:sldId id="268" r:id="rId21"/>
    <p:sldId id="269" r:id="rId22"/>
    <p:sldId id="270" r:id="rId23"/>
    <p:sldId id="271" r:id="rId24"/>
    <p:sldId id="272" r:id="rId25"/>
    <p:sldId id="273" r:id="rId26"/>
    <p:sldId id="259" r:id="rId27"/>
    <p:sldId id="274" r:id="rId28"/>
    <p:sldId id="275" r:id="rId29"/>
    <p:sldId id="276" r:id="rId30"/>
    <p:sldId id="277" r:id="rId31"/>
    <p:sldId id="278" r:id="rId32"/>
    <p:sldId id="283" r:id="rId33"/>
    <p:sldId id="282" r:id="rId34"/>
    <p:sldId id="284" r:id="rId35"/>
    <p:sldId id="285" r:id="rId36"/>
    <p:sldId id="383" r:id="rId37"/>
    <p:sldId id="286" r:id="rId38"/>
    <p:sldId id="264" r:id="rId39"/>
    <p:sldId id="384" r:id="rId40"/>
    <p:sldId id="279" r:id="rId41"/>
    <p:sldId id="38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6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7E81A-347E-4FB8-BBEB-E0E33729E26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14004D1-2AC2-4175-862C-ABCC04CEBAA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4D7320E-52FC-4927-A4EB-8DE3E9C9F9D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14004D1-2AC2-4175-862C-ABCC04CEBAA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14004D1-2AC2-4175-862C-ABCC04CEBAA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14004D1-2AC2-4175-862C-ABCC04CEBAA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014004D1-2AC2-4175-862C-ABCC04CEBAA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014004D1-2AC2-4175-862C-ABCC04CEBAA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014004D1-2AC2-4175-862C-ABCC04CEBAA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014004D1-2AC2-4175-862C-ABCC04CEBAA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014004D1-2AC2-4175-862C-ABCC04CEBAA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014004D1-2AC2-4175-862C-ABCC04CEBAA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014004D1-2AC2-4175-862C-ABCC04CEBAA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14D7320E-52FC-4927-A4EB-8DE3E9C9F9D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014004D1-2AC2-4175-862C-ABCC04CEBAA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4D7320E-52FC-4927-A4EB-8DE3E9C9F9D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GIF"/><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GIF"/><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6.wmf"/><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8" name="Picture 7" descr="9756c2a05e2dd85309fe4b3bc5d62357"/>
          <p:cNvPicPr>
            <a:picLocks noChangeAspect="1"/>
          </p:cNvPicPr>
          <p:nvPr/>
        </p:nvPicPr>
        <p:blipFill>
          <a:blip r:embed="rId1"/>
          <a:stretch>
            <a:fillRect/>
          </a:stretch>
        </p:blipFill>
        <p:spPr>
          <a:xfrm>
            <a:off x="2445385" y="1675130"/>
            <a:ext cx="7343140" cy="3832860"/>
          </a:xfrm>
          <a:prstGeom prst="rect">
            <a:avLst/>
          </a:prstGeom>
        </p:spPr>
      </p:pic>
      <p:sp>
        <p:nvSpPr>
          <p:cNvPr id="2" name="Text Box 1"/>
          <p:cNvSpPr txBox="1"/>
          <p:nvPr/>
        </p:nvSpPr>
        <p:spPr>
          <a:xfrm>
            <a:off x="2534920" y="542290"/>
            <a:ext cx="6773545" cy="706755"/>
          </a:xfrm>
          <a:prstGeom prst="rect">
            <a:avLst/>
          </a:prstGeom>
          <a:noFill/>
        </p:spPr>
        <p:txBody>
          <a:bodyPr wrap="square" rtlCol="0">
            <a:spAutoFit/>
          </a:bodyPr>
          <a:p>
            <a:r>
              <a:rPr lang="en-US" sz="4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Welcome to our today's class</a:t>
            </a:r>
            <a:endParaRPr lang="en-US" sz="4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08120" y="529590"/>
            <a:ext cx="4038600" cy="7620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tx1"/>
                </a:solidFill>
                <a:latin typeface="Times New Roman" panose="02020603050405020304" pitchFamily="18" charset="0"/>
                <a:cs typeface="Times New Roman" panose="02020603050405020304" pitchFamily="18" charset="0"/>
              </a:rPr>
              <a:t>Recipient</a:t>
            </a:r>
            <a:endParaRPr lang="en-US" sz="4400" b="1" dirty="0">
              <a:solidFill>
                <a:schemeClr val="tx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657475" y="1684020"/>
            <a:ext cx="5876925" cy="2819400"/>
            <a:chOff x="1133475" y="1524000"/>
            <a:chExt cx="5876925" cy="2819400"/>
          </a:xfrm>
        </p:grpSpPr>
        <p:sp>
          <p:nvSpPr>
            <p:cNvPr id="3" name="Rectangle 2"/>
            <p:cNvSpPr/>
            <p:nvPr/>
          </p:nvSpPr>
          <p:spPr>
            <a:xfrm>
              <a:off x="2209800" y="1524000"/>
              <a:ext cx="4800600" cy="2819400"/>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581986" flipH="1">
              <a:off x="1133475" y="2884170"/>
              <a:ext cx="1395095" cy="518160"/>
            </a:xfrm>
            <a:prstGeom prst="rightArrow">
              <a:avLst>
                <a:gd name="adj1" fmla="val 2071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2372360" y="5006975"/>
            <a:ext cx="7391400" cy="956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chemeClr val="tx1"/>
                </a:solidFill>
                <a:latin typeface="Times New Roman" panose="02020603050405020304" pitchFamily="18" charset="0"/>
                <a:cs typeface="Times New Roman" panose="02020603050405020304" pitchFamily="18" charset="0"/>
              </a:rPr>
              <a:t>A person who receives something</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30885" y="1365250"/>
            <a:ext cx="10640695" cy="1076325"/>
          </a:xfrm>
          <a:prstGeom prst="rect">
            <a:avLst/>
          </a:prstGeom>
          <a:noFill/>
          <a:ln>
            <a:solidFill>
              <a:srgbClr val="FFC000"/>
            </a:solidFill>
          </a:ln>
        </p:spPr>
        <p:txBody>
          <a:bodyPr wrap="square" rtlCol="0">
            <a:spAutoFit/>
          </a:bodyPr>
          <a:p>
            <a:r>
              <a:rPr lang="en-US" sz="320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B. Discuss which of the following words you are familiar with.</a:t>
            </a:r>
            <a:endParaRPr lang="en-US" sz="3200">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a:p>
            <a:r>
              <a:rPr lang="en-US" sz="320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How they are related to e-communication?</a:t>
            </a:r>
            <a:endParaRPr lang="en-US" sz="3200">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p:txBody>
      </p:sp>
      <p:sp>
        <p:nvSpPr>
          <p:cNvPr id="3" name="Text Box 2"/>
          <p:cNvSpPr txBox="1"/>
          <p:nvPr/>
        </p:nvSpPr>
        <p:spPr>
          <a:xfrm>
            <a:off x="739775" y="3883660"/>
            <a:ext cx="10445115" cy="1568450"/>
          </a:xfrm>
          <a:prstGeom prst="rect">
            <a:avLst/>
          </a:prstGeom>
          <a:noFill/>
          <a:ln>
            <a:solidFill>
              <a:schemeClr val="tx1"/>
            </a:solidFill>
          </a:ln>
        </p:spPr>
        <p:txBody>
          <a:bodyPr wrap="square" rtlCol="0">
            <a:spAutoFit/>
          </a:bodyPr>
          <a:p>
            <a:r>
              <a:rPr lang="en-US" sz="3200">
                <a:latin typeface="Times New Roman" panose="02020603050405020304" pitchFamily="18" charset="0"/>
                <a:cs typeface="Times New Roman" panose="02020603050405020304" pitchFamily="18" charset="0"/>
              </a:rPr>
              <a:t>facebook, e-mail, web site, blog, e-commerce, twitter,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e-learning, ipod, tablet pc, information super high way, social network, smart phone.</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925" y="383345"/>
            <a:ext cx="3291840" cy="706755"/>
          </a:xfrm>
          <a:prstGeom prst="rect">
            <a:avLst/>
          </a:prstGeom>
          <a:noFill/>
          <a:ln>
            <a:solidFill>
              <a:srgbClr val="FFC000"/>
            </a:solidFill>
          </a:ln>
        </p:spPr>
        <p:txBody>
          <a:bodyPr wrap="square" rtlCol="0">
            <a:spAutoFit/>
          </a:bodyPr>
          <a:lstStyle/>
          <a:p>
            <a:pPr algn="ctr"/>
            <a:r>
              <a:rPr lang="en-US" sz="4000" dirty="0" err="1" smtClean="0">
                <a:latin typeface="Times New Roman" panose="02020603050405020304" pitchFamily="18" charset="0"/>
                <a:cs typeface="Times New Roman" panose="02020603050405020304" pitchFamily="18" charset="0"/>
              </a:rPr>
              <a:t>facebook</a:t>
            </a:r>
            <a:endParaRPr lang="en-US"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351693" y="4613253"/>
            <a:ext cx="11324492" cy="1569660"/>
          </a:xfrm>
          <a:prstGeom prst="rect">
            <a:avLst/>
          </a:prstGeom>
        </p:spPr>
        <p:txBody>
          <a:bodyPr wrap="square">
            <a:spAutoFit/>
          </a:bodyPr>
          <a:lstStyle/>
          <a:p>
            <a:r>
              <a:rPr lang="en-US" sz="3200" b="1" dirty="0">
                <a:solidFill>
                  <a:srgbClr val="52565A"/>
                </a:solidFill>
                <a:latin typeface="Times New Roman" panose="02020603050405020304" pitchFamily="18" charset="0"/>
                <a:cs typeface="Times New Roman" panose="02020603050405020304" pitchFamily="18" charset="0"/>
              </a:rPr>
              <a:t>Facebook</a:t>
            </a:r>
            <a:r>
              <a:rPr lang="en-US" sz="3200" dirty="0">
                <a:solidFill>
                  <a:srgbClr val="3C4043"/>
                </a:solidFill>
                <a:latin typeface="Times New Roman" panose="02020603050405020304" pitchFamily="18" charset="0"/>
                <a:cs typeface="Times New Roman" panose="02020603050405020304" pitchFamily="18" charset="0"/>
              </a:rPr>
              <a:t> is a social network that allows users to interact with others, connect with friends and family, and share photos, video, and information.</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3250" y="1466215"/>
            <a:ext cx="3318510" cy="2687955"/>
          </a:xfrm>
          <a:prstGeom prst="rect">
            <a:avLst/>
          </a:prstGeom>
        </p:spPr>
      </p:pic>
      <p:pic>
        <p:nvPicPr>
          <p:cNvPr id="4" name="Picture 3"/>
          <p:cNvPicPr>
            <a:picLocks noChangeAspect="1"/>
          </p:cNvPicPr>
          <p:nvPr/>
        </p:nvPicPr>
        <p:blipFill>
          <a:blip r:embed="rId2"/>
          <a:stretch>
            <a:fillRect/>
          </a:stretch>
        </p:blipFill>
        <p:spPr>
          <a:xfrm>
            <a:off x="4946015" y="1376680"/>
            <a:ext cx="5257165" cy="2840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 y="5021218"/>
            <a:ext cx="11577711" cy="1200329"/>
          </a:xfrm>
          <a:prstGeom prst="rect">
            <a:avLst/>
          </a:prstGeom>
        </p:spPr>
        <p:txBody>
          <a:bodyPr wrap="square">
            <a:spAutoFit/>
          </a:bodyPr>
          <a:lstStyle/>
          <a:p>
            <a:r>
              <a:rPr lang="en-US" sz="3600" b="1" dirty="0">
                <a:solidFill>
                  <a:srgbClr val="52565A"/>
                </a:solidFill>
                <a:latin typeface="Times New Roman" panose="02020603050405020304" pitchFamily="18" charset="0"/>
                <a:cs typeface="Times New Roman" panose="02020603050405020304" pitchFamily="18" charset="0"/>
              </a:rPr>
              <a:t>Electronic mail</a:t>
            </a:r>
            <a:r>
              <a:rPr lang="en-US" sz="3600" dirty="0">
                <a:solidFill>
                  <a:srgbClr val="3C4043"/>
                </a:solidFill>
                <a:latin typeface="Times New Roman" panose="02020603050405020304" pitchFamily="18" charset="0"/>
                <a:cs typeface="Times New Roman" panose="02020603050405020304" pitchFamily="18" charset="0"/>
              </a:rPr>
              <a:t> (</a:t>
            </a:r>
            <a:r>
              <a:rPr lang="en-US" sz="3600" b="1" dirty="0">
                <a:solidFill>
                  <a:srgbClr val="52565A"/>
                </a:solidFill>
                <a:latin typeface="Times New Roman" panose="02020603050405020304" pitchFamily="18" charset="0"/>
                <a:cs typeface="Times New Roman" panose="02020603050405020304" pitchFamily="18" charset="0"/>
              </a:rPr>
              <a:t>email</a:t>
            </a:r>
            <a:r>
              <a:rPr lang="en-US" sz="3600" dirty="0">
                <a:solidFill>
                  <a:srgbClr val="3C4043"/>
                </a:solidFill>
                <a:latin typeface="Times New Roman" panose="02020603050405020304" pitchFamily="18" charset="0"/>
                <a:cs typeface="Times New Roman" panose="02020603050405020304" pitchFamily="18" charset="0"/>
              </a:rPr>
              <a:t> or </a:t>
            </a:r>
            <a:r>
              <a:rPr lang="en-US" sz="3600" b="1" dirty="0">
                <a:solidFill>
                  <a:srgbClr val="52565A"/>
                </a:solidFill>
                <a:latin typeface="Times New Roman" panose="02020603050405020304" pitchFamily="18" charset="0"/>
                <a:cs typeface="Times New Roman" panose="02020603050405020304" pitchFamily="18" charset="0"/>
              </a:rPr>
              <a:t>e</a:t>
            </a:r>
            <a:r>
              <a:rPr lang="en-US" sz="3600" dirty="0">
                <a:solidFill>
                  <a:srgbClr val="3C4043"/>
                </a:solidFill>
                <a:latin typeface="Times New Roman" panose="02020603050405020304" pitchFamily="18" charset="0"/>
                <a:cs typeface="Times New Roman" panose="02020603050405020304" pitchFamily="18" charset="0"/>
              </a:rPr>
              <a:t>-</a:t>
            </a:r>
            <a:r>
              <a:rPr lang="en-US" sz="3600" b="1" dirty="0">
                <a:solidFill>
                  <a:srgbClr val="52565A"/>
                </a:solidFill>
                <a:latin typeface="Times New Roman" panose="02020603050405020304" pitchFamily="18" charset="0"/>
                <a:cs typeface="Times New Roman" panose="02020603050405020304" pitchFamily="18" charset="0"/>
              </a:rPr>
              <a:t>mail</a:t>
            </a:r>
            <a:r>
              <a:rPr lang="en-US" sz="3600" dirty="0">
                <a:solidFill>
                  <a:srgbClr val="3C4043"/>
                </a:solidFill>
                <a:latin typeface="Times New Roman" panose="02020603050405020304" pitchFamily="18" charset="0"/>
                <a:cs typeface="Times New Roman" panose="02020603050405020304" pitchFamily="18" charset="0"/>
              </a:rPr>
              <a:t>) is a method of exchanging messages ("</a:t>
            </a:r>
            <a:r>
              <a:rPr lang="en-US" sz="3600" b="1" dirty="0">
                <a:solidFill>
                  <a:srgbClr val="52565A"/>
                </a:solidFill>
                <a:latin typeface="Times New Roman" panose="02020603050405020304" pitchFamily="18" charset="0"/>
                <a:cs typeface="Times New Roman" panose="02020603050405020304" pitchFamily="18" charset="0"/>
              </a:rPr>
              <a:t>mail</a:t>
            </a:r>
            <a:r>
              <a:rPr lang="en-US" sz="3600" dirty="0">
                <a:solidFill>
                  <a:srgbClr val="3C4043"/>
                </a:solidFill>
                <a:latin typeface="Times New Roman" panose="02020603050405020304" pitchFamily="18" charset="0"/>
                <a:cs typeface="Times New Roman" panose="02020603050405020304" pitchFamily="18" charset="0"/>
              </a:rPr>
              <a:t>") between people using </a:t>
            </a:r>
            <a:r>
              <a:rPr lang="en-US" sz="3600" b="1" dirty="0">
                <a:solidFill>
                  <a:srgbClr val="52565A"/>
                </a:solidFill>
                <a:latin typeface="Times New Roman" panose="02020603050405020304" pitchFamily="18" charset="0"/>
                <a:cs typeface="Times New Roman" panose="02020603050405020304" pitchFamily="18" charset="0"/>
              </a:rPr>
              <a:t>electronic</a:t>
            </a:r>
            <a:r>
              <a:rPr lang="en-US" sz="3600" dirty="0">
                <a:solidFill>
                  <a:srgbClr val="3C4043"/>
                </a:solidFill>
                <a:latin typeface="Times New Roman" panose="02020603050405020304" pitchFamily="18" charset="0"/>
                <a:cs typeface="Times New Roman" panose="02020603050405020304" pitchFamily="18" charset="0"/>
              </a:rPr>
              <a:t> devices.</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89980" y="1286510"/>
            <a:ext cx="4937760" cy="3188970"/>
          </a:xfrm>
          <a:prstGeom prst="rect">
            <a:avLst/>
          </a:prstGeom>
        </p:spPr>
      </p:pic>
      <p:pic>
        <p:nvPicPr>
          <p:cNvPr id="8" name="Picture 7" descr="9756c2a05e2dd85309fe4b3bc5d62357"/>
          <p:cNvPicPr>
            <a:picLocks noChangeAspect="1"/>
          </p:cNvPicPr>
          <p:nvPr/>
        </p:nvPicPr>
        <p:blipFill>
          <a:blip r:embed="rId2"/>
          <a:stretch>
            <a:fillRect/>
          </a:stretch>
        </p:blipFill>
        <p:spPr>
          <a:xfrm>
            <a:off x="770255" y="1286510"/>
            <a:ext cx="4251960" cy="3189605"/>
          </a:xfrm>
          <a:prstGeom prst="rect">
            <a:avLst/>
          </a:prstGeom>
        </p:spPr>
      </p:pic>
      <p:sp>
        <p:nvSpPr>
          <p:cNvPr id="2" name="Text Box 1"/>
          <p:cNvSpPr txBox="1"/>
          <p:nvPr/>
        </p:nvSpPr>
        <p:spPr>
          <a:xfrm>
            <a:off x="4070985" y="558800"/>
            <a:ext cx="2346325" cy="368300"/>
          </a:xfrm>
          <a:prstGeom prst="rect">
            <a:avLst/>
          </a:prstGeom>
          <a:noFill/>
        </p:spPr>
        <p:txBody>
          <a:bodyPr wrap="square" rtlCol="0">
            <a:spAutoFit/>
          </a:bodyPr>
          <a:p>
            <a:endParaRPr lang="en-US"/>
          </a:p>
        </p:txBody>
      </p:sp>
      <p:sp>
        <p:nvSpPr>
          <p:cNvPr id="4" name="Text Box 3"/>
          <p:cNvSpPr txBox="1"/>
          <p:nvPr/>
        </p:nvSpPr>
        <p:spPr>
          <a:xfrm>
            <a:off x="4872990" y="478790"/>
            <a:ext cx="2382520" cy="583565"/>
          </a:xfrm>
          <a:prstGeom prst="rect">
            <a:avLst/>
          </a:prstGeom>
          <a:noFill/>
          <a:ln>
            <a:solidFill>
              <a:srgbClr val="FFC000"/>
            </a:solidFill>
          </a:ln>
        </p:spPr>
        <p:txBody>
          <a:bodyPr wrap="square" rtlCol="0" anchor="t">
            <a:spAutoFit/>
          </a:bodyPr>
          <a:p>
            <a:pPr algn="ctr"/>
            <a:r>
              <a:rPr lang="en-US" sz="3200">
                <a:latin typeface="Times New Roman" panose="02020603050405020304" pitchFamily="18" charset="0"/>
                <a:cs typeface="Times New Roman" panose="02020603050405020304" pitchFamily="18" charset="0"/>
                <a:sym typeface="+mn-ea"/>
              </a:rPr>
              <a:t>e-mail</a:t>
            </a:r>
            <a:endParaRPr lang="en-US" sz="320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8175" y="393896"/>
            <a:ext cx="2743200" cy="706755"/>
          </a:xfrm>
          <a:prstGeom prst="rect">
            <a:avLst/>
          </a:prstGeom>
          <a:noFill/>
          <a:ln>
            <a:solidFill>
              <a:srgbClr val="FFC000"/>
            </a:solidFill>
          </a:ln>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Web site</a:t>
            </a:r>
            <a:endParaRPr lang="en-US" sz="4000" dirty="0" smtClean="0">
              <a:latin typeface="Times New Roman" panose="02020603050405020304" pitchFamily="18" charset="0"/>
              <a:cs typeface="Times New Roman" panose="02020603050405020304" pitchFamily="18" charset="0"/>
            </a:endParaRPr>
          </a:p>
        </p:txBody>
      </p:sp>
      <p:sp>
        <p:nvSpPr>
          <p:cNvPr id="4" name="Text Box 3"/>
          <p:cNvSpPr txBox="1"/>
          <p:nvPr/>
        </p:nvSpPr>
        <p:spPr>
          <a:xfrm>
            <a:off x="450850" y="4232910"/>
            <a:ext cx="11288395" cy="2061210"/>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A collection of web pages which are grouped together and usually connected together in various ways. Often called a "web site" or simply a "site." ...such as google, you Tube, facebook, Wikipedia, Yahoo.com  e.t.c.</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650875" y="1576705"/>
            <a:ext cx="5107305" cy="2642870"/>
          </a:xfrm>
          <a:prstGeom prst="rect">
            <a:avLst/>
          </a:prstGeom>
          <a:ln>
            <a:solidFill>
              <a:schemeClr val="accent1">
                <a:lumMod val="75000"/>
              </a:schemeClr>
            </a:solidFill>
          </a:ln>
        </p:spPr>
      </p:pic>
      <p:pic>
        <p:nvPicPr>
          <p:cNvPr id="6" name="Picture 5"/>
          <p:cNvPicPr>
            <a:picLocks noChangeAspect="1"/>
          </p:cNvPicPr>
          <p:nvPr/>
        </p:nvPicPr>
        <p:blipFill>
          <a:blip r:embed="rId2"/>
          <a:stretch>
            <a:fillRect/>
          </a:stretch>
        </p:blipFill>
        <p:spPr>
          <a:xfrm>
            <a:off x="6812280" y="1587500"/>
            <a:ext cx="4596130" cy="2644140"/>
          </a:xfrm>
          <a:prstGeom prst="rect">
            <a:avLst/>
          </a:prstGeom>
          <a:ln>
            <a:solidFill>
              <a:schemeClr val="accent1">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bldLvl="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326255" y="826135"/>
            <a:ext cx="2036445"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Blog</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1135380" y="5286375"/>
            <a:ext cx="10378440" cy="583565"/>
          </a:xfrm>
          <a:prstGeom prst="rect">
            <a:avLst/>
          </a:prstGeom>
          <a:noFill/>
          <a:ln>
            <a:solidFill>
              <a:schemeClr val="tx1"/>
            </a:solidFill>
          </a:ln>
        </p:spPr>
        <p:txBody>
          <a:bodyPr wrap="square" rtlCol="0" anchor="t">
            <a:spAutoFit/>
          </a:bodyPr>
          <a:p>
            <a:r>
              <a:rPr lang="en-US" sz="3200">
                <a:latin typeface="Times New Roman" panose="02020603050405020304" pitchFamily="18" charset="0"/>
                <a:cs typeface="Times New Roman" panose="02020603050405020304" pitchFamily="18" charset="0"/>
              </a:rPr>
              <a:t>A blog is an online diary or journal located on a website. </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414270" y="1874520"/>
            <a:ext cx="6906895" cy="301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347845" y="697865"/>
            <a:ext cx="3054350"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e-commerce</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405130" y="4756150"/>
            <a:ext cx="11381105" cy="1076325"/>
          </a:xfrm>
          <a:prstGeom prst="rect">
            <a:avLst/>
          </a:prstGeom>
          <a:noFill/>
          <a:ln>
            <a:solidFill>
              <a:schemeClr val="tx1"/>
            </a:solidFill>
          </a:ln>
        </p:spPr>
        <p:txBody>
          <a:bodyPr wrap="square" rtlCol="0" anchor="t">
            <a:spAutoFit/>
          </a:bodyPr>
          <a:p>
            <a:r>
              <a:rPr lang="en-US" sz="3200">
                <a:latin typeface="Times New Roman" panose="02020603050405020304" pitchFamily="18" charset="0"/>
                <a:cs typeface="Times New Roman" panose="02020603050405020304" pitchFamily="18" charset="0"/>
              </a:rPr>
              <a:t>E-commerce (electronic commerce) is the activity of electronically buying or selling of products on online services or over the Internet.</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927350" y="1727200"/>
            <a:ext cx="6478905" cy="2439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664075" y="623570"/>
            <a:ext cx="2141855"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twitter</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303530" y="4599940"/>
            <a:ext cx="11544935" cy="1076325"/>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Twitter is an American microblogging and social networking service on which users post and interact with messages known as "tweets".</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208020" y="1607820"/>
            <a:ext cx="5653405" cy="2498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390390" y="709930"/>
            <a:ext cx="2647315"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e-learning</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1003300" y="5026025"/>
            <a:ext cx="9801225" cy="1076325"/>
          </a:xfrm>
          <a:prstGeom prst="rect">
            <a:avLst/>
          </a:prstGeom>
          <a:noFill/>
          <a:ln>
            <a:solidFill>
              <a:schemeClr val="tx1"/>
            </a:solidFill>
          </a:ln>
        </p:spPr>
        <p:txBody>
          <a:bodyPr wrap="square" rtlCol="0" anchor="t">
            <a:spAutoFit/>
          </a:bodyPr>
          <a:p>
            <a:r>
              <a:rPr lang="en-US" sz="3200">
                <a:latin typeface="Times New Roman" panose="02020603050405020304" pitchFamily="18" charset="0"/>
                <a:cs typeface="Times New Roman" panose="02020603050405020304" pitchFamily="18" charset="0"/>
              </a:rPr>
              <a:t>A learning system based on formalised teaching but with the help of electronic resources is known as E-learning. </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190625" y="1736725"/>
            <a:ext cx="4546600" cy="285686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995" y="1690370"/>
            <a:ext cx="4201160" cy="285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695190" y="380365"/>
            <a:ext cx="2022475"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ipod</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487045" y="4356100"/>
            <a:ext cx="11088370" cy="1076325"/>
          </a:xfrm>
          <a:prstGeom prst="rect">
            <a:avLst/>
          </a:prstGeom>
          <a:noFill/>
          <a:ln>
            <a:solidFill>
              <a:schemeClr val="tx1"/>
            </a:solidFill>
          </a:ln>
        </p:spPr>
        <p:txBody>
          <a:bodyPr wrap="square" rtlCol="0" anchor="t">
            <a:spAutoFit/>
          </a:bodyPr>
          <a:p>
            <a:r>
              <a:rPr lang="en-US" sz="3200">
                <a:latin typeface="Times New Roman" panose="02020603050405020304" pitchFamily="18" charset="0"/>
                <a:cs typeface="Times New Roman" panose="02020603050405020304" pitchFamily="18" charset="0"/>
              </a:rPr>
              <a:t>The iPod is a line of portable media players and multi-purpose pocket computers designed and marketed by Apple Inc.</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26945" y="1383030"/>
            <a:ext cx="7494270" cy="285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534400" cy="62484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81400" y="228600"/>
            <a:ext cx="5601878" cy="10147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solidFill>
                  <a:schemeClr val="bg1"/>
                </a:solidFill>
                <a:effectLst>
                  <a:outerShdw blurRad="76200" dist="50800" dir="5400000" algn="tl" rotWithShape="0">
                    <a:srgbClr val="000000">
                      <a:alpha val="65000"/>
                    </a:srgbClr>
                  </a:outerShdw>
                </a:effectLst>
              </a:rPr>
              <a:t>I</a:t>
            </a:r>
            <a:r>
              <a:rPr lang="en-US" sz="6000" b="1" spc="50" dirty="0" smtClean="0">
                <a:ln w="11430"/>
                <a:solidFill>
                  <a:schemeClr val="bg1"/>
                </a:solidFill>
                <a:effectLst>
                  <a:outerShdw blurRad="76200" dist="50800" dir="5400000" algn="tl" rotWithShape="0">
                    <a:srgbClr val="000000">
                      <a:alpha val="65000"/>
                    </a:srgbClr>
                  </a:outerShdw>
                </a:effectLst>
              </a:rPr>
              <a:t>ntroduction</a:t>
            </a:r>
            <a:endParaRPr lang="en-US" sz="6000" b="1" spc="50" dirty="0">
              <a:ln w="11430"/>
              <a:solidFill>
                <a:schemeClr val="bg1"/>
              </a:solidFill>
              <a:effectLst>
                <a:outerShdw blurRad="76200" dist="50800" dir="5400000" algn="tl" rotWithShape="0">
                  <a:srgbClr val="000000">
                    <a:alpha val="65000"/>
                  </a:srgbClr>
                </a:outerShdw>
              </a:effectLst>
            </a:endParaRPr>
          </a:p>
        </p:txBody>
      </p:sp>
      <p:sp>
        <p:nvSpPr>
          <p:cNvPr id="14" name="TextBox 13"/>
          <p:cNvSpPr txBox="1"/>
          <p:nvPr/>
        </p:nvSpPr>
        <p:spPr>
          <a:xfrm>
            <a:off x="1874519" y="4464784"/>
            <a:ext cx="5410201" cy="1999615"/>
          </a:xfrm>
          <a:prstGeom prst="rect">
            <a:avLst/>
          </a:prstGeom>
          <a:scene3d>
            <a:camera prst="orthographicFront"/>
            <a:lightRig rig="soft" dir="tl">
              <a:rot lat="0" lon="0" rev="0"/>
            </a:lightRig>
          </a:scene3d>
          <a:sp3d>
            <a:bevelT prst="angle"/>
          </a:sp3d>
        </p:spPr>
        <p:style>
          <a:lnRef idx="3">
            <a:schemeClr val="lt1"/>
          </a:lnRef>
          <a:fillRef idx="1">
            <a:schemeClr val="accent6"/>
          </a:fillRef>
          <a:effectRef idx="1">
            <a:schemeClr val="accent6"/>
          </a:effectRef>
          <a:fontRef idx="minor">
            <a:schemeClr val="lt1"/>
          </a:fontRef>
        </p:style>
        <p:txBody>
          <a:bodyPr wrap="square" rtlCol="0">
            <a:spAutoFit/>
            <a:sp3d contourW="25400" prstMaterial="matte">
              <a:bevelT w="25400" h="55880" prst="artDeco"/>
              <a:contourClr>
                <a:schemeClr val="accent2">
                  <a:tint val="20000"/>
                </a:schemeClr>
              </a:contourClr>
            </a:sp3d>
          </a:bodyPr>
          <a:lstStyle/>
          <a:p>
            <a:r>
              <a:rPr lang="en-US" sz="2800" b="1" spc="50" dirty="0" smtClean="0">
                <a:ln w="11430"/>
                <a:solidFill>
                  <a:srgbClr val="002060"/>
                </a:solidFill>
                <a:effectLst>
                  <a:outerShdw blurRad="76200" dist="50800" dir="5400000" algn="tl" rotWithShape="0">
                    <a:srgbClr val="000000">
                      <a:alpha val="65000"/>
                    </a:srgbClr>
                  </a:outerShdw>
                </a:effectLst>
              </a:rPr>
              <a:t>  </a:t>
            </a:r>
            <a:r>
              <a:rPr lang="en-US" sz="2400" b="1" spc="50" dirty="0" smtClean="0">
                <a:ln w="11430"/>
                <a:solidFill>
                  <a:srgbClr val="002060"/>
                </a:solidFill>
                <a:effectLst>
                  <a:outerShdw blurRad="76200" dist="50800" dir="5400000" algn="tl" rotWithShape="0">
                    <a:srgbClr val="000000">
                      <a:alpha val="65000"/>
                    </a:srgbClr>
                  </a:outerShdw>
                </a:effectLst>
              </a:rPr>
              <a:t>M</a:t>
            </a:r>
            <a:r>
              <a:rPr lang="en-US" sz="2400" b="1" spc="50" dirty="0" smtClean="0">
                <a:ln w="11430"/>
                <a:solidFill>
                  <a:srgbClr val="002060"/>
                </a:solidFill>
                <a:effectLst>
                  <a:outerShdw blurRad="76200" dist="50800" dir="5400000" algn="tl" rotWithShape="0">
                    <a:srgbClr val="000000">
                      <a:alpha val="65000"/>
                    </a:srgbClr>
                  </a:outerShdw>
                </a:effectLst>
              </a:rPr>
              <a:t>u</a:t>
            </a:r>
            <a:r>
              <a:rPr lang="en-US" sz="2400" b="1" spc="50" dirty="0" smtClean="0">
                <a:ln w="11430"/>
                <a:solidFill>
                  <a:srgbClr val="002060"/>
                </a:solidFill>
                <a:effectLst>
                  <a:outerShdw blurRad="76200" dist="50800" dir="5400000" algn="tl" rotWithShape="0">
                    <a:srgbClr val="000000">
                      <a:alpha val="65000"/>
                    </a:srgbClr>
                  </a:outerShdw>
                </a:effectLst>
              </a:rPr>
              <a:t>s</a:t>
            </a:r>
            <a:r>
              <a:rPr lang="en-US" sz="2400" b="1" spc="50" dirty="0" smtClean="0">
                <a:ln w="11430"/>
                <a:solidFill>
                  <a:srgbClr val="002060"/>
                </a:solidFill>
                <a:effectLst>
                  <a:outerShdw blurRad="76200" dist="50800" dir="5400000" algn="tl" rotWithShape="0">
                    <a:srgbClr val="000000">
                      <a:alpha val="65000"/>
                    </a:srgbClr>
                  </a:outerShdw>
                </a:effectLst>
              </a:rPr>
              <a:t>a</a:t>
            </a:r>
            <a:r>
              <a:rPr lang="en-US" sz="2400" b="1" spc="50" dirty="0" smtClean="0">
                <a:ln w="11430"/>
                <a:solidFill>
                  <a:srgbClr val="002060"/>
                </a:solidFill>
                <a:effectLst>
                  <a:outerShdw blurRad="76200" dist="50800" dir="5400000" algn="tl" rotWithShape="0">
                    <a:srgbClr val="000000">
                      <a:alpha val="65000"/>
                    </a:srgbClr>
                  </a:outerShdw>
                </a:effectLst>
              </a:rPr>
              <a:t>. </a:t>
            </a:r>
            <a:r>
              <a:rPr lang="en-US" sz="2400" b="1" spc="50" dirty="0" err="1" smtClean="0">
                <a:ln w="11430"/>
                <a:solidFill>
                  <a:srgbClr val="002060"/>
                </a:solidFill>
                <a:effectLst>
                  <a:outerShdw blurRad="76200" dist="50800" dir="5400000" algn="tl" rotWithShape="0">
                    <a:srgbClr val="000000">
                      <a:alpha val="65000"/>
                    </a:srgbClr>
                  </a:outerShdw>
                </a:effectLst>
              </a:rPr>
              <a:t>Rahima</a:t>
            </a:r>
            <a:r>
              <a:rPr lang="en-US" sz="2400" b="1" spc="50" dirty="0" smtClean="0">
                <a:ln w="11430"/>
                <a:solidFill>
                  <a:srgbClr val="002060"/>
                </a:solidFill>
                <a:effectLst>
                  <a:outerShdw blurRad="76200" dist="50800" dir="5400000" algn="tl" rotWithShape="0">
                    <a:srgbClr val="000000">
                      <a:alpha val="65000"/>
                    </a:srgbClr>
                  </a:outerShdw>
                </a:effectLst>
              </a:rPr>
              <a:t> </a:t>
            </a:r>
            <a:r>
              <a:rPr lang="en-US" sz="2400" b="1" spc="50" dirty="0" err="1" smtClean="0">
                <a:ln w="11430"/>
                <a:solidFill>
                  <a:srgbClr val="002060"/>
                </a:solidFill>
                <a:effectLst>
                  <a:outerShdw blurRad="76200" dist="50800" dir="5400000" algn="tl" rotWithShape="0">
                    <a:srgbClr val="000000">
                      <a:alpha val="65000"/>
                    </a:srgbClr>
                  </a:outerShdw>
                </a:effectLst>
              </a:rPr>
              <a:t>Akther</a:t>
            </a:r>
            <a:endParaRPr lang="en-US" sz="2400" b="1" spc="50" dirty="0" smtClean="0">
              <a:ln w="11430"/>
              <a:solidFill>
                <a:srgbClr val="002060"/>
              </a:solidFill>
              <a:effectLst>
                <a:outerShdw blurRad="76200" dist="50800" dir="5400000" algn="tl" rotWithShape="0">
                  <a:srgbClr val="000000">
                    <a:alpha val="65000"/>
                  </a:srgbClr>
                </a:outerShdw>
              </a:effectLst>
            </a:endParaRPr>
          </a:p>
          <a:p>
            <a:r>
              <a:rPr lang="en-US" sz="2400" b="1" spc="50" dirty="0" smtClean="0">
                <a:ln w="11430"/>
                <a:solidFill>
                  <a:srgbClr val="002060"/>
                </a:solidFill>
                <a:effectLst>
                  <a:outerShdw blurRad="76200" dist="50800" dir="5400000" algn="tl" rotWithShape="0">
                    <a:srgbClr val="000000">
                      <a:alpha val="65000"/>
                    </a:srgbClr>
                  </a:outerShdw>
                </a:effectLst>
              </a:rPr>
              <a:t>  Assistant teacher ,</a:t>
            </a:r>
            <a:endParaRPr lang="en-US" sz="2400" b="1" spc="50" dirty="0" smtClean="0">
              <a:ln w="11430"/>
              <a:solidFill>
                <a:srgbClr val="002060"/>
              </a:solidFill>
              <a:effectLst>
                <a:outerShdw blurRad="76200" dist="50800" dir="5400000" algn="tl" rotWithShape="0">
                  <a:srgbClr val="000000">
                    <a:alpha val="65000"/>
                  </a:srgbClr>
                </a:outerShdw>
              </a:effectLst>
            </a:endParaRPr>
          </a:p>
          <a:p>
            <a:r>
              <a:rPr lang="en-US" sz="2400" b="1" spc="50" dirty="0" smtClean="0">
                <a:ln w="11430"/>
                <a:solidFill>
                  <a:srgbClr val="002060"/>
                </a:solidFill>
                <a:effectLst>
                  <a:outerShdw blurRad="76200" dist="50800" dir="5400000" algn="tl" rotWithShape="0">
                    <a:srgbClr val="000000">
                      <a:alpha val="65000"/>
                    </a:srgbClr>
                  </a:outerShdw>
                </a:effectLst>
              </a:rPr>
              <a:t>  Khulna Engineering University School</a:t>
            </a:r>
            <a:endParaRPr lang="en-US" sz="2400" b="1" spc="50" dirty="0" smtClean="0">
              <a:ln w="11430"/>
              <a:solidFill>
                <a:srgbClr val="002060"/>
              </a:solidFill>
              <a:effectLst>
                <a:outerShdw blurRad="76200" dist="50800" dir="5400000" algn="tl" rotWithShape="0">
                  <a:srgbClr val="000000">
                    <a:alpha val="65000"/>
                  </a:srgbClr>
                </a:outerShdw>
              </a:effectLst>
            </a:endParaRPr>
          </a:p>
          <a:p>
            <a:r>
              <a:rPr lang="en-US" sz="2400" b="1" spc="50" dirty="0" smtClean="0">
                <a:ln w="11430"/>
                <a:solidFill>
                  <a:srgbClr val="002060"/>
                </a:solidFill>
                <a:effectLst>
                  <a:outerShdw blurRad="76200" dist="50800" dir="5400000" algn="tl" rotWithShape="0">
                    <a:srgbClr val="000000">
                      <a:alpha val="65000"/>
                    </a:srgbClr>
                  </a:outerShdw>
                </a:effectLst>
              </a:rPr>
              <a:t>  </a:t>
            </a:r>
            <a:r>
              <a:rPr lang="en-US" sz="2400" b="1" spc="50" dirty="0" err="1" smtClean="0">
                <a:ln w="11430"/>
                <a:solidFill>
                  <a:srgbClr val="002060"/>
                </a:solidFill>
                <a:effectLst>
                  <a:outerShdw blurRad="76200" dist="50800" dir="5400000" algn="tl" rotWithShape="0">
                    <a:srgbClr val="000000">
                      <a:alpha val="65000"/>
                    </a:srgbClr>
                  </a:outerShdw>
                </a:effectLst>
              </a:rPr>
              <a:t>Kuet</a:t>
            </a:r>
            <a:r>
              <a:rPr lang="en-US" sz="2400" b="1" spc="50" dirty="0" smtClean="0">
                <a:ln w="11430"/>
                <a:solidFill>
                  <a:srgbClr val="002060"/>
                </a:solidFill>
                <a:effectLst>
                  <a:outerShdw blurRad="76200" dist="50800" dir="5400000" algn="tl" rotWithShape="0">
                    <a:srgbClr val="000000">
                      <a:alpha val="65000"/>
                    </a:srgbClr>
                  </a:outerShdw>
                </a:effectLst>
              </a:rPr>
              <a:t> campus, Khulna  </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15" name="TextBox 14"/>
          <p:cNvSpPr txBox="1"/>
          <p:nvPr/>
        </p:nvSpPr>
        <p:spPr>
          <a:xfrm>
            <a:off x="7543165" y="4573270"/>
            <a:ext cx="2743835" cy="1445260"/>
          </a:xfrm>
          <a:prstGeom prst="rect">
            <a:avLst/>
          </a:prstGeom>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smtClean="0">
                <a:solidFill>
                  <a:schemeClr val="bg1"/>
                </a:solidFill>
              </a:rPr>
              <a:t>  Class – Ten , </a:t>
            </a:r>
            <a:endParaRPr lang="en-US" sz="2400" dirty="0" smtClean="0">
              <a:solidFill>
                <a:schemeClr val="bg1"/>
              </a:solidFill>
            </a:endParaRPr>
          </a:p>
          <a:p>
            <a:r>
              <a:rPr lang="en-US" sz="2400" dirty="0" smtClean="0">
                <a:solidFill>
                  <a:schemeClr val="bg1"/>
                </a:solidFill>
              </a:rPr>
              <a:t>  Sub:- English 1</a:t>
            </a:r>
            <a:r>
              <a:rPr lang="en-US" sz="2400" baseline="30000" dirty="0" smtClean="0">
                <a:solidFill>
                  <a:schemeClr val="bg1"/>
                </a:solidFill>
              </a:rPr>
              <a:t>st</a:t>
            </a:r>
            <a:r>
              <a:rPr lang="en-US" sz="2400" dirty="0" smtClean="0">
                <a:solidFill>
                  <a:schemeClr val="bg1"/>
                </a:solidFill>
              </a:rPr>
              <a:t> , </a:t>
            </a:r>
            <a:endParaRPr lang="en-US" sz="2400" dirty="0" smtClean="0">
              <a:solidFill>
                <a:schemeClr val="bg1"/>
              </a:solidFill>
            </a:endParaRPr>
          </a:p>
          <a:p>
            <a:r>
              <a:rPr lang="en-US" sz="2000" dirty="0" smtClean="0">
                <a:solidFill>
                  <a:schemeClr val="bg1"/>
                </a:solidFill>
              </a:rPr>
              <a:t>  Time – 50minutes , </a:t>
            </a:r>
            <a:endParaRPr lang="en-US" sz="2000" dirty="0" smtClean="0">
              <a:solidFill>
                <a:schemeClr val="bg1"/>
              </a:solidFill>
            </a:endParaRPr>
          </a:p>
          <a:p>
            <a:r>
              <a:rPr lang="en-US" sz="2000" dirty="0" smtClean="0">
                <a:solidFill>
                  <a:schemeClr val="bg1"/>
                </a:solidFill>
              </a:rPr>
              <a:t>  Date – 17-09-20     </a:t>
            </a:r>
            <a:endParaRPr lang="en-US" sz="2000" dirty="0">
              <a:solidFill>
                <a:schemeClr val="bg1"/>
              </a:solidFill>
            </a:endParaRPr>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24200" y="1447800"/>
            <a:ext cx="2057400" cy="2514600"/>
          </a:xfrm>
          <a:prstGeom prst="rect">
            <a:avLst/>
          </a:prstGeom>
          <a:solidFill>
            <a:srgbClr val="FFFFFF">
              <a:shade val="85000"/>
            </a:srgbClr>
          </a:solidFill>
          <a:ln w="88900" cap="sq">
            <a:solidFill>
              <a:schemeClr val="accent5">
                <a:lumMod val="5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rot="5400000">
            <a:off x="7103110" y="1680845"/>
            <a:ext cx="2546350" cy="223393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style.rotation</p:attrName>
                                        </p:attrNameLst>
                                      </p:cBhvr>
                                      <p:tavLst>
                                        <p:tav tm="0">
                                          <p:val>
                                            <p:fltVal val="720"/>
                                          </p:val>
                                        </p:tav>
                                        <p:tav tm="100000">
                                          <p:val>
                                            <p:fltVal val="0"/>
                                          </p:val>
                                        </p:tav>
                                      </p:tavLst>
                                    </p:anim>
                                    <p:anim calcmode="lin" valueType="num">
                                      <p:cBhvr>
                                        <p:cTn id="24" dur="2000" fill="hold"/>
                                        <p:tgtEl>
                                          <p:spTgt spid="14"/>
                                        </p:tgtEl>
                                        <p:attrNameLst>
                                          <p:attrName>ppt_h</p:attrName>
                                        </p:attrNameLst>
                                      </p:cBhvr>
                                      <p:tavLst>
                                        <p:tav tm="0">
                                          <p:val>
                                            <p:fltVal val="0"/>
                                          </p:val>
                                        </p:tav>
                                        <p:tav tm="100000">
                                          <p:val>
                                            <p:strVal val="#ppt_h"/>
                                          </p:val>
                                        </p:tav>
                                      </p:tavLst>
                                    </p:anim>
                                    <p:anim calcmode="lin" valueType="num">
                                      <p:cBhvr>
                                        <p:cTn id="25"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by="(-#ppt_w*2)" calcmode="lin" valueType="num">
                                      <p:cBhvr rctx="PPT">
                                        <p:cTn id="30" dur="500" autoRev="1" fill="hold">
                                          <p:stCondLst>
                                            <p:cond delay="0"/>
                                          </p:stCondLst>
                                        </p:cTn>
                                        <p:tgtEl>
                                          <p:spTgt spid="15"/>
                                        </p:tgtEl>
                                        <p:attrNameLst>
                                          <p:attrName>ppt_w</p:attrName>
                                        </p:attrNameLst>
                                      </p:cBhvr>
                                    </p:anim>
                                    <p:anim by="(#ppt_w*0.50)" calcmode="lin" valueType="num">
                                      <p:cBhvr>
                                        <p:cTn id="31" dur="500" decel="50000" autoRev="1" fill="hold">
                                          <p:stCondLst>
                                            <p:cond delay="0"/>
                                          </p:stCondLst>
                                        </p:cTn>
                                        <p:tgtEl>
                                          <p:spTgt spid="15"/>
                                        </p:tgtEl>
                                        <p:attrNameLst>
                                          <p:attrName>ppt_x</p:attrName>
                                        </p:attrNameLst>
                                      </p:cBhvr>
                                    </p:anim>
                                    <p:anim from="(-#ppt_h/2)" to="(#ppt_y)" calcmode="lin" valueType="num">
                                      <p:cBhvr>
                                        <p:cTn id="32" dur="1000" fill="hold">
                                          <p:stCondLst>
                                            <p:cond delay="0"/>
                                          </p:stCondLst>
                                        </p:cTn>
                                        <p:tgtEl>
                                          <p:spTgt spid="15"/>
                                        </p:tgtEl>
                                        <p:attrNameLst>
                                          <p:attrName>ppt_y</p:attrName>
                                        </p:attrNameLst>
                                      </p:cBhvr>
                                    </p:anim>
                                    <p:animRot by="21600000">
                                      <p:cBhvr>
                                        <p:cTn id="33" dur="1000" fill="hold">
                                          <p:stCondLst>
                                            <p:cond delay="0"/>
                                          </p:stCondLst>
                                        </p:cTn>
                                        <p:tgtEl>
                                          <p:spTgt spid="1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P spid="15"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727575" y="594995"/>
            <a:ext cx="2412365"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tablet pc</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870585" y="4650740"/>
            <a:ext cx="10452735" cy="1076325"/>
          </a:xfrm>
          <a:prstGeom prst="rect">
            <a:avLst/>
          </a:prstGeom>
          <a:noFill/>
          <a:ln>
            <a:solidFill>
              <a:schemeClr val="tx1"/>
            </a:solidFill>
          </a:ln>
        </p:spPr>
        <p:txBody>
          <a:bodyPr wrap="square" rtlCol="0" anchor="t">
            <a:spAutoFit/>
          </a:bodyPr>
          <a:p>
            <a:r>
              <a:rPr lang="en-US" sz="3200">
                <a:latin typeface="Times New Roman" panose="02020603050405020304" pitchFamily="18" charset="0"/>
                <a:cs typeface="Times New Roman" panose="02020603050405020304" pitchFamily="18" charset="0"/>
              </a:rPr>
              <a:t>A tablet is a wireless, portable personal computer with a touchscreen interface.</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466465" y="1673860"/>
            <a:ext cx="5269865" cy="2762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84475" y="386715"/>
            <a:ext cx="6069330"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information super high way</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455295" y="4100195"/>
            <a:ext cx="11454130" cy="2061210"/>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a telecommunications infrastructure or system (as of television, telephony, or computer networks) used for widespread and usually rapid access to information especially : internet. — called also infobahn, information highway.</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778250" y="1430020"/>
            <a:ext cx="5006340" cy="2235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939540" y="613410"/>
            <a:ext cx="3429000"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social network</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907415" y="4410710"/>
            <a:ext cx="11092815" cy="1568450"/>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A social networking service is an online platform which people use to build social networks or social relationships with other people.</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230880" y="1607820"/>
            <a:ext cx="6084570" cy="2388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946525" y="311785"/>
            <a:ext cx="3092450" cy="583565"/>
          </a:xfrm>
          <a:prstGeom prst="rect">
            <a:avLst/>
          </a:prstGeom>
          <a:noFill/>
          <a:ln>
            <a:solidFill>
              <a:srgbClr val="FFC000"/>
            </a:solidFill>
          </a:ln>
        </p:spPr>
        <p:txBody>
          <a:bodyPr wrap="square" rtlCol="0">
            <a:spAutoFit/>
          </a:bodyPr>
          <a:p>
            <a:pPr algn="ctr"/>
            <a:r>
              <a:rPr lang="en-US" sz="3200">
                <a:latin typeface="Times New Roman" panose="02020603050405020304" pitchFamily="18" charset="0"/>
                <a:cs typeface="Times New Roman" panose="02020603050405020304" pitchFamily="18" charset="0"/>
              </a:rPr>
              <a:t>smart phone</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476250" y="4052570"/>
            <a:ext cx="11229975" cy="2061210"/>
          </a:xfrm>
          <a:prstGeom prst="rect">
            <a:avLst/>
          </a:prstGeom>
          <a:noFill/>
        </p:spPr>
        <p:txBody>
          <a:bodyPr wrap="square" rtlCol="0" anchor="t">
            <a:spAutoFit/>
          </a:bodyPr>
          <a:p>
            <a:r>
              <a:rPr lang="en-US"/>
              <a:t> </a:t>
            </a:r>
            <a:r>
              <a:rPr lang="en-US" sz="3200">
                <a:latin typeface="Times New Roman" panose="02020603050405020304" pitchFamily="18" charset="0"/>
                <a:cs typeface="Times New Roman" panose="02020603050405020304" pitchFamily="18" charset="0"/>
              </a:rPr>
              <a:t>A smartphone is a cell phone that allows you to do more than make phone calls and send text messages. Smartphones can browse the Internet and run software programs like a computer. Smartphones use a touch screen to allow users to interact with them.</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5109210" y="1518285"/>
            <a:ext cx="2551430" cy="2219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250" y="462915"/>
            <a:ext cx="9696450" cy="860425"/>
          </a:xfrm>
          <a:prstGeom prst="rect">
            <a:avLst/>
          </a:prstGeom>
        </p:spPr>
        <p:txBody>
          <a:bodyPr wrap="square">
            <a:spAutoFit/>
          </a:bodyPr>
          <a:lstStyle/>
          <a:p>
            <a:r>
              <a:rPr lang="en-US" sz="3200" dirty="0">
                <a:solidFill>
                  <a:schemeClr val="accent1">
                    <a:lumMod val="50000"/>
                  </a:schemeClr>
                </a:solidFill>
                <a:latin typeface="Times New Roman" panose="02020603050405020304" pitchFamily="18" charset="0"/>
                <a:cs typeface="Times New Roman" panose="02020603050405020304" pitchFamily="18" charset="0"/>
              </a:rPr>
              <a:t>C. Read the text and answer the questions that follow. </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711835" y="1529715"/>
            <a:ext cx="10854055" cy="4892675"/>
          </a:xfrm>
          <a:prstGeom prst="rect">
            <a:avLst/>
          </a:prstGeom>
          <a:noFill/>
        </p:spPr>
        <p:txBody>
          <a:bodyPr wrap="square" rtlCol="0" anchor="t">
            <a:spAutoFit/>
          </a:bodyPr>
          <a:p>
            <a:r>
              <a:rPr lang="en-US" sz="2400" dirty="0">
                <a:latin typeface="Times New Roman" panose="02020603050405020304" pitchFamily="18" charset="0"/>
                <a:cs typeface="Times New Roman" panose="02020603050405020304" pitchFamily="18" charset="0"/>
                <a:sym typeface="+mn-ea"/>
              </a:rPr>
              <a:t>Let’s imagine a citizen’s ordinary day at work. The morning probably starts with a cup of coffee/tea, followed by greeting the colleagues. Then comes the inevitable, which is the logging in the computer. For many of us the third step has become an automatic behavior and it dominates the rest of our work day, receiving and sending dozens of emails.</a:t>
            </a:r>
            <a:endParaRPr lang="en-US" sz="2400" dirty="0">
              <a:latin typeface="Times New Roman" panose="02020603050405020304" pitchFamily="18" charset="0"/>
              <a:cs typeface="Times New Roman" panose="02020603050405020304" pitchFamily="18" charset="0"/>
              <a:sym typeface="+mn-ea"/>
            </a:endParaRPr>
          </a:p>
          <a:p>
            <a:r>
              <a:rPr lang="en-US" sz="2400">
                <a:latin typeface="Times New Roman" panose="02020603050405020304" pitchFamily="18" charset="0"/>
                <a:cs typeface="Times New Roman" panose="02020603050405020304" pitchFamily="18" charset="0"/>
              </a:rPr>
              <a:t>An e-mail is an electronic mail. It is a computer-aided way of exchanging digital text messages from a sender to one or multiple recipient/s. Emails operate through a network of computers linked by the Internet. There are commercial server agencies such as Yahoo, Gmail, Ymail, Hotmail, etc. that accept the text message from the sender, forward it and deliver instantly to the digital mailbox of the recipient. If the recipient is not online, the message is stored and delivered later when the recipient is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online. It works instantly just with the click of your mouse. It has been a powerful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communication tool in modern life.</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195705" y="613410"/>
            <a:ext cx="4356735" cy="583565"/>
          </a:xfrm>
          <a:prstGeom prst="rect">
            <a:avLst/>
          </a:prstGeom>
          <a:noFill/>
        </p:spPr>
        <p:txBody>
          <a:bodyPr wrap="square" rtlCol="0">
            <a:spAutoFit/>
          </a:bodyPr>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Answer the Questions</a:t>
            </a:r>
            <a:endPar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sp>
        <p:nvSpPr>
          <p:cNvPr id="3" name="Text Box 2"/>
          <p:cNvSpPr txBox="1"/>
          <p:nvPr/>
        </p:nvSpPr>
        <p:spPr>
          <a:xfrm>
            <a:off x="1288415" y="1721485"/>
            <a:ext cx="3959860" cy="583565"/>
          </a:xfrm>
          <a:prstGeom prst="rect">
            <a:avLst/>
          </a:prstGeom>
          <a:noFill/>
        </p:spPr>
        <p:txBody>
          <a:bodyPr wrap="square" rtlCol="0" anchor="t">
            <a:spAutoFit/>
          </a:bodyPr>
          <a:p>
            <a:r>
              <a:rPr lang="en-US" sz="3200">
                <a:solidFill>
                  <a:srgbClr val="C00000"/>
                </a:solidFill>
                <a:latin typeface="Times New Roman" panose="02020603050405020304" pitchFamily="18" charset="0"/>
                <a:cs typeface="Times New Roman" panose="02020603050405020304" pitchFamily="18" charset="0"/>
              </a:rPr>
              <a:t>1. What is an email?</a:t>
            </a:r>
            <a:r>
              <a:rPr lang="en-US" sz="3200">
                <a:latin typeface="Times New Roman" panose="02020603050405020304" pitchFamily="18" charset="0"/>
                <a:cs typeface="Times New Roman" panose="02020603050405020304" pitchFamily="18" charset="0"/>
              </a:rPr>
              <a:t> </a:t>
            </a:r>
            <a:endParaRPr lang="en-US"/>
          </a:p>
        </p:txBody>
      </p:sp>
      <p:sp>
        <p:nvSpPr>
          <p:cNvPr id="4" name="Text Box 3"/>
          <p:cNvSpPr txBox="1"/>
          <p:nvPr/>
        </p:nvSpPr>
        <p:spPr>
          <a:xfrm>
            <a:off x="1196340" y="4545330"/>
            <a:ext cx="10297160" cy="1568450"/>
          </a:xfrm>
          <a:prstGeom prst="rect">
            <a:avLst/>
          </a:prstGeom>
          <a:noFill/>
        </p:spPr>
        <p:txBody>
          <a:bodyPr wrap="square" rtlCol="0" anchor="t">
            <a:spAutoFit/>
          </a:bodyPr>
          <a:p>
            <a:r>
              <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rPr>
              <a:t>An e-mail is an electronic mail which is the way of exchanging digital text messages from a sender to one or multiple recipient/s. Internet connection is required to use it.</a:t>
            </a:r>
            <a:endPar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endParaRPr>
          </a:p>
        </p:txBody>
      </p:sp>
      <p:pic>
        <p:nvPicPr>
          <p:cNvPr id="8" name="Picture 7" descr="9756c2a05e2dd85309fe4b3bc5d62357"/>
          <p:cNvPicPr>
            <a:picLocks noChangeAspect="1"/>
          </p:cNvPicPr>
          <p:nvPr/>
        </p:nvPicPr>
        <p:blipFill>
          <a:blip r:embed="rId1"/>
          <a:stretch>
            <a:fillRect/>
          </a:stretch>
        </p:blipFill>
        <p:spPr>
          <a:xfrm>
            <a:off x="6368415" y="1663700"/>
            <a:ext cx="4443730" cy="252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01650" y="882650"/>
            <a:ext cx="4527550" cy="583565"/>
          </a:xfrm>
          <a:prstGeom prst="rect">
            <a:avLst/>
          </a:prstGeom>
          <a:noFill/>
        </p:spPr>
        <p:txBody>
          <a:bodyPr wrap="none" rtlCol="0" anchor="t">
            <a:spAutoFit/>
          </a:bodyPr>
          <a:p>
            <a:r>
              <a:rPr lang="en-US" sz="3200">
                <a:solidFill>
                  <a:srgbClr val="FF0000"/>
                </a:solidFill>
                <a:latin typeface="Times New Roman" panose="02020603050405020304" pitchFamily="18" charset="0"/>
                <a:cs typeface="Times New Roman" panose="02020603050405020304" pitchFamily="18" charset="0"/>
                <a:sym typeface="+mn-ea"/>
              </a:rPr>
              <a:t>2. How do emails operate?</a:t>
            </a:r>
            <a:endParaRPr lang="en-US" sz="3200">
              <a:solidFill>
                <a:srgbClr val="FF0000"/>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282575" y="5242560"/>
            <a:ext cx="11726545" cy="583565"/>
          </a:xfrm>
          <a:prstGeom prst="rect">
            <a:avLst/>
          </a:prstGeom>
          <a:noFill/>
        </p:spPr>
        <p:txBody>
          <a:bodyPr wrap="square" rtlCol="0" anchor="t">
            <a:spAutoFit/>
          </a:bodyPr>
          <a:p>
            <a:r>
              <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rPr>
              <a:t>Emails operate through a network of computers linked by the Internet.</a:t>
            </a:r>
            <a:r>
              <a:rPr lang="en-US">
                <a:latin typeface="Times New Roman" panose="02020603050405020304" pitchFamily="18" charset="0"/>
                <a:cs typeface="Times New Roman" panose="02020603050405020304" pitchFamily="18" charset="0"/>
                <a:sym typeface="+mn-ea"/>
              </a:rPr>
              <a:t> </a:t>
            </a:r>
            <a:endParaRPr lang="en-US"/>
          </a:p>
        </p:txBody>
      </p:sp>
      <p:pic>
        <p:nvPicPr>
          <p:cNvPr id="4" name="Picture 3"/>
          <p:cNvPicPr>
            <a:picLocks noChangeAspect="1"/>
          </p:cNvPicPr>
          <p:nvPr/>
        </p:nvPicPr>
        <p:blipFill>
          <a:blip r:embed="rId1"/>
          <a:stretch>
            <a:fillRect/>
          </a:stretch>
        </p:blipFill>
        <p:spPr>
          <a:xfrm>
            <a:off x="2937510" y="1837055"/>
            <a:ext cx="5351145" cy="2883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97205" y="627380"/>
            <a:ext cx="9574530" cy="1076325"/>
          </a:xfrm>
          <a:prstGeom prst="rect">
            <a:avLst/>
          </a:prstGeom>
          <a:noFill/>
        </p:spPr>
        <p:txBody>
          <a:bodyPr wrap="square" rtlCol="0" anchor="t">
            <a:spAutoFit/>
          </a:bodyPr>
          <a:p>
            <a:r>
              <a:rPr lang="en-US" sz="3200">
                <a:solidFill>
                  <a:srgbClr val="FF0000"/>
                </a:solidFill>
                <a:latin typeface="Times New Roman" panose="02020603050405020304" pitchFamily="18" charset="0"/>
                <a:cs typeface="Times New Roman" panose="02020603050405020304" pitchFamily="18" charset="0"/>
                <a:sym typeface="+mn-ea"/>
              </a:rPr>
              <a:t>3. How do the commercial servers serve in the process of an email? </a:t>
            </a:r>
            <a:endParaRPr lang="en-US" sz="3200">
              <a:solidFill>
                <a:srgbClr val="FF0000"/>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616585" y="4280535"/>
            <a:ext cx="10674350" cy="1568450"/>
          </a:xfrm>
          <a:prstGeom prst="rect">
            <a:avLst/>
          </a:prstGeom>
          <a:noFill/>
        </p:spPr>
        <p:txBody>
          <a:bodyPr wrap="square" rtlCol="0" anchor="t">
            <a:spAutoFit/>
          </a:bodyPr>
          <a:p>
            <a:r>
              <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rPr>
              <a:t>Commercial servers serve by accepting the text message from the sender and then forwarding and delivering it instantly to the digital mailbox of the recipient.</a:t>
            </a:r>
            <a:endPar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endParaRPr>
          </a:p>
        </p:txBody>
      </p:sp>
      <p:pic>
        <p:nvPicPr>
          <p:cNvPr id="4" name="Picture 3"/>
          <p:cNvPicPr>
            <a:picLocks noChangeAspect="1"/>
          </p:cNvPicPr>
          <p:nvPr/>
        </p:nvPicPr>
        <p:blipFill>
          <a:blip r:embed="rId1"/>
          <a:stretch>
            <a:fillRect/>
          </a:stretch>
        </p:blipFill>
        <p:spPr>
          <a:xfrm>
            <a:off x="8484235" y="1616075"/>
            <a:ext cx="2542540" cy="2475865"/>
          </a:xfrm>
          <a:prstGeom prst="rect">
            <a:avLst/>
          </a:prstGeom>
          <a:ln>
            <a:solidFill>
              <a:srgbClr val="002060"/>
            </a:solidFill>
          </a:ln>
        </p:spPr>
      </p:pic>
      <p:sp>
        <p:nvSpPr>
          <p:cNvPr id="5" name="Text Box 4"/>
          <p:cNvSpPr txBox="1"/>
          <p:nvPr/>
        </p:nvSpPr>
        <p:spPr>
          <a:xfrm>
            <a:off x="572135" y="2691130"/>
            <a:ext cx="1368425" cy="82994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message of sender</a:t>
            </a:r>
            <a:endParaRPr lang="en-US" sz="2400">
              <a:latin typeface="Times New Roman" panose="02020603050405020304" pitchFamily="18" charset="0"/>
              <a:cs typeface="Times New Roman" panose="02020603050405020304" pitchFamily="18" charset="0"/>
            </a:endParaRPr>
          </a:p>
        </p:txBody>
      </p:sp>
      <p:sp>
        <p:nvSpPr>
          <p:cNvPr id="6" name="Text Box 5"/>
          <p:cNvSpPr txBox="1"/>
          <p:nvPr/>
        </p:nvSpPr>
        <p:spPr>
          <a:xfrm>
            <a:off x="3077845" y="2804795"/>
            <a:ext cx="1078865" cy="46037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server</a:t>
            </a:r>
            <a:endParaRPr lang="en-US" sz="2400">
              <a:latin typeface="Times New Roman" panose="02020603050405020304" pitchFamily="18" charset="0"/>
              <a:cs typeface="Times New Roman" panose="02020603050405020304" pitchFamily="18" charset="0"/>
            </a:endParaRPr>
          </a:p>
        </p:txBody>
      </p:sp>
      <p:sp>
        <p:nvSpPr>
          <p:cNvPr id="7" name="Text Box 6"/>
          <p:cNvSpPr txBox="1"/>
          <p:nvPr/>
        </p:nvSpPr>
        <p:spPr>
          <a:xfrm>
            <a:off x="5305425" y="2649855"/>
            <a:ext cx="2806065" cy="82994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digital mailbox of the recipient</a:t>
            </a:r>
            <a:endParaRPr lang="en-US" sz="2400">
              <a:latin typeface="Times New Roman" panose="02020603050405020304" pitchFamily="18" charset="0"/>
              <a:cs typeface="Times New Roman" panose="02020603050405020304" pitchFamily="18" charset="0"/>
            </a:endParaRPr>
          </a:p>
        </p:txBody>
      </p:sp>
      <p:sp>
        <p:nvSpPr>
          <p:cNvPr id="8" name="Right Arrow 7"/>
          <p:cNvSpPr/>
          <p:nvPr/>
        </p:nvSpPr>
        <p:spPr>
          <a:xfrm>
            <a:off x="2146935" y="2898140"/>
            <a:ext cx="747395" cy="323850"/>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Right Arrow 8"/>
          <p:cNvSpPr/>
          <p:nvPr/>
        </p:nvSpPr>
        <p:spPr>
          <a:xfrm>
            <a:off x="4432300" y="2898140"/>
            <a:ext cx="541020" cy="321945"/>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heckerboard(across)">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8" grpId="0" animBg="1"/>
      <p:bldP spid="8" grpId="1" animBg="1"/>
      <p:bldP spid="6" grpId="0"/>
      <p:bldP spid="6" grpId="1"/>
      <p:bldP spid="9" grpId="0" animBg="1"/>
      <p:bldP spid="9" grpId="1" animBg="1"/>
      <p:bldP spid="7" grpId="0"/>
      <p:bldP spid="7" grpId="1"/>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4320" y="646430"/>
            <a:ext cx="9817100" cy="1076325"/>
          </a:xfrm>
          <a:prstGeom prst="rect">
            <a:avLst/>
          </a:prstGeom>
          <a:noFill/>
        </p:spPr>
        <p:txBody>
          <a:bodyPr wrap="square" rtlCol="0" anchor="t">
            <a:spAutoFit/>
          </a:bodyPr>
          <a:p>
            <a:r>
              <a:rPr lang="en-US" sz="3200">
                <a:solidFill>
                  <a:srgbClr val="FF0000"/>
                </a:solidFill>
                <a:latin typeface="Times New Roman" panose="02020603050405020304" pitchFamily="18" charset="0"/>
                <a:cs typeface="Times New Roman" panose="02020603050405020304" pitchFamily="18" charset="0"/>
                <a:sym typeface="+mn-ea"/>
              </a:rPr>
              <a:t>4. ‘It has been a powerful communication tool in modern life.’ Explain the statement.</a:t>
            </a:r>
            <a:endParaRPr lang="en-US" sz="3200">
              <a:solidFill>
                <a:srgbClr val="FF0000"/>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200660" y="4815840"/>
            <a:ext cx="11663045" cy="1568450"/>
          </a:xfrm>
          <a:prstGeom prst="rect">
            <a:avLst/>
          </a:prstGeom>
          <a:noFill/>
        </p:spPr>
        <p:txBody>
          <a:bodyPr wrap="square" rtlCol="0">
            <a:spAutoFit/>
          </a:bodyPr>
          <a:p>
            <a:r>
              <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It is a reliable and speedy mode of communication in the modern world. Both personal and commercial communication greatly depend on it as it helps to exchange messages in the possible fastest way.</a:t>
            </a:r>
            <a:endParaRPr lang="en-US" sz="32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121025" y="2091690"/>
            <a:ext cx="4937760" cy="2249170"/>
          </a:xfrm>
          <a:prstGeom prst="rect">
            <a:avLst/>
          </a:prstGeom>
          <a:ln>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55625" y="768350"/>
            <a:ext cx="8702040" cy="583565"/>
          </a:xfrm>
          <a:prstGeom prst="rect">
            <a:avLst/>
          </a:prstGeom>
          <a:noFill/>
        </p:spPr>
        <p:txBody>
          <a:bodyPr wrap="square" rtlCol="0" anchor="t">
            <a:spAutoFit/>
          </a:bodyPr>
          <a:p>
            <a:r>
              <a:rPr lang="en-US" sz="3200">
                <a:solidFill>
                  <a:srgbClr val="FF0000"/>
                </a:solidFill>
                <a:latin typeface="Times New Roman" panose="02020603050405020304" pitchFamily="18" charset="0"/>
                <a:cs typeface="Times New Roman" panose="02020603050405020304" pitchFamily="18" charset="0"/>
                <a:sym typeface="+mn-ea"/>
              </a:rPr>
              <a:t>5. How do emails affect our daily work schedule?</a:t>
            </a:r>
            <a:endParaRPr lang="en-US" sz="3200">
              <a:solidFill>
                <a:srgbClr val="FF0000"/>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556260" y="4460240"/>
            <a:ext cx="11512550" cy="1568450"/>
          </a:xfrm>
          <a:prstGeom prst="rect">
            <a:avLst/>
          </a:prstGeom>
          <a:noFill/>
        </p:spPr>
        <p:txBody>
          <a:bodyPr wrap="square" rtlCol="0">
            <a:spAutoFit/>
          </a:bodyPr>
          <a:p>
            <a:r>
              <a:rPr lang="en-US" sz="3200">
                <a:gradFill>
                  <a:gsLst>
                    <a:gs pos="0">
                      <a:srgbClr val="9EE256"/>
                    </a:gs>
                    <a:gs pos="100000">
                      <a:srgbClr val="52762D"/>
                    </a:gs>
                  </a:gsLst>
                  <a:lin scaled="0"/>
                </a:gradFill>
                <a:latin typeface="Times New Roman" panose="02020603050405020304" pitchFamily="18" charset="0"/>
                <a:cs typeface="Times New Roman" panose="02020603050405020304" pitchFamily="18" charset="0"/>
              </a:rPr>
              <a:t>Through e-mail, people of different corners of the world can come closer to one another within a fraction of time. it can lessen the workload of teachers, students, doctors and businessmen etc.</a:t>
            </a:r>
            <a:endParaRPr lang="en-US" sz="3200">
              <a:gradFill>
                <a:gsLst>
                  <a:gs pos="0">
                    <a:srgbClr val="9EE256"/>
                  </a:gs>
                  <a:gs pos="100000">
                    <a:srgbClr val="52762D"/>
                  </a:gs>
                </a:gsLst>
                <a:lin scaled="0"/>
              </a:gra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5963285" y="1850390"/>
            <a:ext cx="3543300" cy="2118995"/>
          </a:xfrm>
          <a:prstGeom prst="rect">
            <a:avLst/>
          </a:prstGeom>
          <a:ln>
            <a:solidFill>
              <a:srgbClr val="0070C0"/>
            </a:solidFill>
          </a:ln>
        </p:spPr>
      </p:pic>
      <p:pic>
        <p:nvPicPr>
          <p:cNvPr id="5" name="Picture 4"/>
          <p:cNvPicPr>
            <a:picLocks noChangeAspect="1"/>
          </p:cNvPicPr>
          <p:nvPr/>
        </p:nvPicPr>
        <p:blipFill>
          <a:blip r:embed="rId2"/>
          <a:stretch>
            <a:fillRect/>
          </a:stretch>
        </p:blipFill>
        <p:spPr>
          <a:xfrm>
            <a:off x="1587500" y="1774190"/>
            <a:ext cx="3621405" cy="2194560"/>
          </a:xfrm>
          <a:prstGeom prst="rect">
            <a:avLst/>
          </a:prstGeom>
          <a:ln>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3894455" y="1519555"/>
            <a:ext cx="3926205" cy="3653790"/>
          </a:xfrm>
          <a:prstGeom prst="rect">
            <a:avLst/>
          </a:prstGeom>
        </p:spPr>
      </p:pic>
      <p:cxnSp>
        <p:nvCxnSpPr>
          <p:cNvPr id="2" name="Straight Arrow Connector 1"/>
          <p:cNvCxnSpPr/>
          <p:nvPr/>
        </p:nvCxnSpPr>
        <p:spPr>
          <a:xfrm flipH="1" flipV="1">
            <a:off x="4830445" y="1260475"/>
            <a:ext cx="427355" cy="41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 Box 2"/>
          <p:cNvSpPr txBox="1"/>
          <p:nvPr/>
        </p:nvSpPr>
        <p:spPr>
          <a:xfrm>
            <a:off x="3615690" y="1054100"/>
            <a:ext cx="1489710" cy="368300"/>
          </a:xfrm>
          <a:prstGeom prst="rect">
            <a:avLst/>
          </a:prstGeom>
          <a:noFill/>
        </p:spPr>
        <p:txBody>
          <a:bodyPr wrap="square" rtlCol="0">
            <a:spAutoFit/>
          </a:bodyPr>
          <a:p>
            <a:r>
              <a:rPr lang="en-US"/>
              <a:t>messenger</a:t>
            </a:r>
            <a:endParaRPr lang="en-US"/>
          </a:p>
        </p:txBody>
      </p:sp>
      <p:sp>
        <p:nvSpPr>
          <p:cNvPr id="5" name="Text Box 4"/>
          <p:cNvSpPr txBox="1"/>
          <p:nvPr/>
        </p:nvSpPr>
        <p:spPr>
          <a:xfrm>
            <a:off x="6141720" y="1066165"/>
            <a:ext cx="1097280" cy="368300"/>
          </a:xfrm>
          <a:prstGeom prst="rect">
            <a:avLst/>
          </a:prstGeom>
          <a:noFill/>
        </p:spPr>
        <p:txBody>
          <a:bodyPr wrap="square" rtlCol="0">
            <a:spAutoFit/>
          </a:bodyPr>
          <a:p>
            <a:r>
              <a:rPr lang="en-US"/>
              <a:t>contact</a:t>
            </a:r>
            <a:endParaRPr lang="en-US"/>
          </a:p>
        </p:txBody>
      </p:sp>
      <p:sp>
        <p:nvSpPr>
          <p:cNvPr id="6" name="Text Box 5"/>
          <p:cNvSpPr txBox="1"/>
          <p:nvPr/>
        </p:nvSpPr>
        <p:spPr>
          <a:xfrm>
            <a:off x="7233285" y="1443355"/>
            <a:ext cx="1301115" cy="368300"/>
          </a:xfrm>
          <a:prstGeom prst="rect">
            <a:avLst/>
          </a:prstGeom>
          <a:noFill/>
        </p:spPr>
        <p:txBody>
          <a:bodyPr wrap="square" rtlCol="0">
            <a:spAutoFit/>
          </a:bodyPr>
          <a:p>
            <a:r>
              <a:rPr lang="en-US"/>
              <a:t>text</a:t>
            </a:r>
            <a:endParaRPr lang="en-US"/>
          </a:p>
        </p:txBody>
      </p:sp>
      <p:sp>
        <p:nvSpPr>
          <p:cNvPr id="7" name="Text Box 6"/>
          <p:cNvSpPr txBox="1"/>
          <p:nvPr/>
        </p:nvSpPr>
        <p:spPr>
          <a:xfrm>
            <a:off x="8103235" y="1998345"/>
            <a:ext cx="1345565" cy="368300"/>
          </a:xfrm>
          <a:prstGeom prst="rect">
            <a:avLst/>
          </a:prstGeom>
          <a:noFill/>
        </p:spPr>
        <p:txBody>
          <a:bodyPr wrap="square" rtlCol="0">
            <a:spAutoFit/>
          </a:bodyPr>
          <a:p>
            <a:r>
              <a:rPr lang="en-US"/>
              <a:t>home</a:t>
            </a:r>
            <a:endParaRPr lang="en-US"/>
          </a:p>
        </p:txBody>
      </p:sp>
      <p:sp>
        <p:nvSpPr>
          <p:cNvPr id="8" name="Text Box 7"/>
          <p:cNvSpPr txBox="1"/>
          <p:nvPr/>
        </p:nvSpPr>
        <p:spPr>
          <a:xfrm>
            <a:off x="8066405" y="3507105"/>
            <a:ext cx="1153795" cy="368300"/>
          </a:xfrm>
          <a:prstGeom prst="rect">
            <a:avLst/>
          </a:prstGeom>
          <a:noFill/>
        </p:spPr>
        <p:txBody>
          <a:bodyPr wrap="square" rtlCol="0">
            <a:spAutoFit/>
          </a:bodyPr>
          <a:p>
            <a:r>
              <a:rPr lang="en-US"/>
              <a:t>Wi-Fi</a:t>
            </a:r>
            <a:endParaRPr lang="en-US"/>
          </a:p>
        </p:txBody>
      </p:sp>
      <p:sp>
        <p:nvSpPr>
          <p:cNvPr id="9" name="Text Box 8"/>
          <p:cNvSpPr txBox="1"/>
          <p:nvPr/>
        </p:nvSpPr>
        <p:spPr>
          <a:xfrm>
            <a:off x="8057515" y="4469765"/>
            <a:ext cx="1163320" cy="368300"/>
          </a:xfrm>
          <a:prstGeom prst="rect">
            <a:avLst/>
          </a:prstGeom>
          <a:noFill/>
        </p:spPr>
        <p:txBody>
          <a:bodyPr wrap="square" rtlCol="0">
            <a:spAutoFit/>
          </a:bodyPr>
          <a:p>
            <a:r>
              <a:rPr lang="en-US"/>
              <a:t>Network</a:t>
            </a:r>
            <a:endParaRPr lang="en-US"/>
          </a:p>
        </p:txBody>
      </p:sp>
      <p:sp>
        <p:nvSpPr>
          <p:cNvPr id="10" name="Text Box 9"/>
          <p:cNvSpPr txBox="1"/>
          <p:nvPr/>
        </p:nvSpPr>
        <p:spPr>
          <a:xfrm>
            <a:off x="6882130" y="5093335"/>
            <a:ext cx="1347470" cy="368300"/>
          </a:xfrm>
          <a:prstGeom prst="rect">
            <a:avLst/>
          </a:prstGeom>
          <a:noFill/>
        </p:spPr>
        <p:txBody>
          <a:bodyPr wrap="square" rtlCol="0">
            <a:spAutoFit/>
          </a:bodyPr>
          <a:p>
            <a:r>
              <a:rPr lang="en-US"/>
              <a:t>Internet</a:t>
            </a:r>
            <a:endParaRPr lang="en-US"/>
          </a:p>
        </p:txBody>
      </p:sp>
      <p:sp>
        <p:nvSpPr>
          <p:cNvPr id="11" name="Text Box 10"/>
          <p:cNvSpPr txBox="1"/>
          <p:nvPr/>
        </p:nvSpPr>
        <p:spPr>
          <a:xfrm>
            <a:off x="2891155" y="1719580"/>
            <a:ext cx="582930" cy="368300"/>
          </a:xfrm>
          <a:prstGeom prst="rect">
            <a:avLst/>
          </a:prstGeom>
          <a:noFill/>
        </p:spPr>
        <p:txBody>
          <a:bodyPr wrap="none" rtlCol="0">
            <a:spAutoFit/>
          </a:bodyPr>
          <a:p>
            <a:r>
              <a:rPr lang="en-US"/>
              <a:t>chat</a:t>
            </a:r>
            <a:endParaRPr lang="en-US"/>
          </a:p>
        </p:txBody>
      </p:sp>
      <p:sp>
        <p:nvSpPr>
          <p:cNvPr id="12" name="Text Box 11"/>
          <p:cNvSpPr txBox="1"/>
          <p:nvPr/>
        </p:nvSpPr>
        <p:spPr>
          <a:xfrm>
            <a:off x="2439035" y="2701925"/>
            <a:ext cx="1066165" cy="368300"/>
          </a:xfrm>
          <a:prstGeom prst="rect">
            <a:avLst/>
          </a:prstGeom>
          <a:noFill/>
        </p:spPr>
        <p:txBody>
          <a:bodyPr wrap="square" rtlCol="0">
            <a:spAutoFit/>
          </a:bodyPr>
          <a:p>
            <a:r>
              <a:rPr lang="en-US"/>
              <a:t>E-mail</a:t>
            </a:r>
            <a:endParaRPr lang="en-US"/>
          </a:p>
        </p:txBody>
      </p:sp>
      <p:sp>
        <p:nvSpPr>
          <p:cNvPr id="13" name="Text Box 12"/>
          <p:cNvSpPr txBox="1"/>
          <p:nvPr/>
        </p:nvSpPr>
        <p:spPr>
          <a:xfrm>
            <a:off x="2123440" y="3646170"/>
            <a:ext cx="1534160" cy="368300"/>
          </a:xfrm>
          <a:prstGeom prst="rect">
            <a:avLst/>
          </a:prstGeom>
          <a:noFill/>
        </p:spPr>
        <p:txBody>
          <a:bodyPr wrap="square" rtlCol="0">
            <a:spAutoFit/>
          </a:bodyPr>
          <a:p>
            <a:r>
              <a:rPr lang="en-US"/>
              <a:t>conversation</a:t>
            </a:r>
            <a:endParaRPr lang="en-US"/>
          </a:p>
        </p:txBody>
      </p:sp>
      <p:sp>
        <p:nvSpPr>
          <p:cNvPr id="14" name="Text Box 13"/>
          <p:cNvSpPr txBox="1"/>
          <p:nvPr/>
        </p:nvSpPr>
        <p:spPr>
          <a:xfrm>
            <a:off x="2273300" y="4700905"/>
            <a:ext cx="1460500" cy="368300"/>
          </a:xfrm>
          <a:prstGeom prst="rect">
            <a:avLst/>
          </a:prstGeom>
          <a:noFill/>
        </p:spPr>
        <p:txBody>
          <a:bodyPr wrap="square" rtlCol="0">
            <a:spAutoFit/>
          </a:bodyPr>
          <a:p>
            <a:r>
              <a:rPr lang="en-US"/>
              <a:t>favourite</a:t>
            </a:r>
            <a:endParaRPr lang="en-US"/>
          </a:p>
        </p:txBody>
      </p:sp>
      <p:sp>
        <p:nvSpPr>
          <p:cNvPr id="15" name="Text Box 14"/>
          <p:cNvSpPr txBox="1"/>
          <p:nvPr/>
        </p:nvSpPr>
        <p:spPr>
          <a:xfrm>
            <a:off x="3906520" y="5349240"/>
            <a:ext cx="913130" cy="368300"/>
          </a:xfrm>
          <a:prstGeom prst="rect">
            <a:avLst/>
          </a:prstGeom>
          <a:noFill/>
        </p:spPr>
        <p:txBody>
          <a:bodyPr wrap="square" rtlCol="0">
            <a:spAutoFit/>
          </a:bodyPr>
          <a:p>
            <a:r>
              <a:rPr lang="en-US"/>
              <a:t>mobile</a:t>
            </a:r>
            <a:endParaRPr lang="en-US"/>
          </a:p>
        </p:txBody>
      </p:sp>
      <p:cxnSp>
        <p:nvCxnSpPr>
          <p:cNvPr id="16" name="Straight Arrow Connector 15"/>
          <p:cNvCxnSpPr/>
          <p:nvPr/>
        </p:nvCxnSpPr>
        <p:spPr>
          <a:xfrm flipV="1">
            <a:off x="6326505" y="1363980"/>
            <a:ext cx="160020" cy="366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937375" y="1828800"/>
            <a:ext cx="530225" cy="410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90765" y="2362200"/>
            <a:ext cx="762635" cy="487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362825" y="3810000"/>
            <a:ext cx="714375" cy="39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78040" y="4432935"/>
            <a:ext cx="1051560" cy="291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11925" y="5006340"/>
            <a:ext cx="469265" cy="153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05200" y="1981200"/>
            <a:ext cx="1099820" cy="220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276600" y="2748280"/>
            <a:ext cx="1087755" cy="147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3"/>
          </p:cNvCxnSpPr>
          <p:nvPr/>
        </p:nvCxnSpPr>
        <p:spPr>
          <a:xfrm flipH="1" flipV="1">
            <a:off x="3657600" y="3830320"/>
            <a:ext cx="633095" cy="83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352800" y="4488180"/>
            <a:ext cx="1428115" cy="388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334000" y="5029200"/>
            <a:ext cx="29845"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784090" y="4803140"/>
            <a:ext cx="487045" cy="471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
          <p:cNvSpPr txBox="1"/>
          <p:nvPr/>
        </p:nvSpPr>
        <p:spPr>
          <a:xfrm>
            <a:off x="1502410" y="436245"/>
            <a:ext cx="8624570" cy="583565"/>
          </a:xfrm>
          <a:prstGeom prst="rect">
            <a:avLst/>
          </a:prstGeom>
          <a:noFill/>
        </p:spPr>
        <p:txBody>
          <a:bodyPr wrap="square" rtlCol="0">
            <a:spAutoFit/>
          </a:bodyPr>
          <a:p>
            <a:r>
              <a:rPr lang="en-US" sz="3200" dirty="0" smtClean="0">
                <a:solidFill>
                  <a:srgbClr val="C00000"/>
                </a:solidFill>
                <a:latin typeface="Times New Roman" panose="02020603050405020304" pitchFamily="18" charset="0"/>
                <a:cs typeface="Times New Roman" panose="02020603050405020304" pitchFamily="18" charset="0"/>
              </a:rPr>
              <a:t>Look at the pictures and say what you see in them.</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p:txBody>
      </p:sp>
      <p:sp>
        <p:nvSpPr>
          <p:cNvPr id="29" name="Text Box 28"/>
          <p:cNvSpPr txBox="1"/>
          <p:nvPr/>
        </p:nvSpPr>
        <p:spPr>
          <a:xfrm>
            <a:off x="2993390" y="5698490"/>
            <a:ext cx="6319520" cy="953135"/>
          </a:xfrm>
          <a:prstGeom prst="rect">
            <a:avLst/>
          </a:prstGeom>
          <a:noFill/>
        </p:spPr>
        <p:txBody>
          <a:bodyPr wrap="none" rtlCol="0" anchor="t">
            <a:spAutoFit/>
          </a:bodyPr>
          <a:p>
            <a:r>
              <a:rPr lang="en-US" sz="2800">
                <a:sym typeface="+mn-ea"/>
              </a:rPr>
              <a:t>Some logos placed around the globe. </a:t>
            </a:r>
            <a:endParaRPr lang="en-US" sz="2800">
              <a:sym typeface="+mn-ea"/>
            </a:endParaRPr>
          </a:p>
          <a:p>
            <a:r>
              <a:rPr lang="en-US" sz="2800">
                <a:sym typeface="+mn-ea"/>
              </a:rPr>
              <a:t>We find them while surfing the internet.</a:t>
            </a:r>
            <a:endParaRPr lang="en-US" sz="2800">
              <a:sym typeface="+mn-ea"/>
            </a:endParaRPr>
          </a:p>
        </p:txBody>
      </p:sp>
      <p:pic>
        <p:nvPicPr>
          <p:cNvPr id="31" name="Picture 30" descr="InfantileEmptyDotterel-small"/>
          <p:cNvPicPr>
            <a:picLocks noChangeAspect="1"/>
          </p:cNvPicPr>
          <p:nvPr/>
        </p:nvPicPr>
        <p:blipFill>
          <a:blip r:embed="rId2"/>
          <a:stretch>
            <a:fillRect/>
          </a:stretch>
        </p:blipFill>
        <p:spPr>
          <a:xfrm>
            <a:off x="4976495" y="2239645"/>
            <a:ext cx="1802130" cy="2192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5" grpId="0"/>
      <p:bldP spid="15" grpId="1"/>
      <p:bldP spid="14" grpId="0"/>
      <p:bldP spid="14" grpId="1"/>
      <p:bldP spid="13" grpId="0"/>
      <p:bldP spid="13" grpId="1"/>
      <p:bldP spid="12" grpId="0"/>
      <p:bldP spid="12" grpId="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01930" y="915035"/>
            <a:ext cx="11352530" cy="5200650"/>
          </a:xfrm>
          <a:prstGeom prst="rect">
            <a:avLst/>
          </a:prstGeom>
          <a:noFill/>
        </p:spPr>
        <p:txBody>
          <a:bodyPr wrap="square" rtlCol="0" anchor="t">
            <a:spAutoFit/>
          </a:bodyPr>
          <a:p>
            <a:r>
              <a:rPr lang="en-US" sz="2800">
                <a:solidFill>
                  <a:srgbClr val="FF0000"/>
                </a:solidFill>
                <a:latin typeface="Times New Roman" panose="02020603050405020304" pitchFamily="18" charset="0"/>
                <a:cs typeface="Times New Roman" panose="02020603050405020304" pitchFamily="18" charset="0"/>
              </a:rPr>
              <a:t>E. Read the following email exchanged between two friends. Like </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an informal letter, an email to a close one is casually written. Identify the </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mistakes in the main body of the message, discuss with your partner, and </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correct them. </a:t>
            </a:r>
            <a:endParaRPr lang="en-US" sz="2800">
              <a:solidFill>
                <a:srgbClr val="FF0000"/>
              </a:solidFill>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Subject: Details of Dhaka Tour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FROM: Alexa Dowson&lt;alexa.dowson@yahoo.com&gt;</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TO: Moutushi Laboni&lt;moutushi1997@ymail.com=</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Monday, May 21, 2012 6:20 AM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Hi Moutushi!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Thanks for your mail. I’ll fly from Ottawa on 7:36 hours local time on 13 July with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Qatar Airlines via London-Doha and land Dhaka on 15 July around 13:41hours local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time. Wish to stay 2 days in the Cox’s Bazar and 1 day in khulna. Return flight on 21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july at 3:04 hours local time.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Keep fine and in touch. Hope to see you soon!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Alexa</a:t>
            </a:r>
            <a:endParaRPr 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043940" y="1557020"/>
            <a:ext cx="9167495" cy="82994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1. the style of writing the mail is different. It is as if Alexa was talking to Moutushi face to face.</a:t>
            </a:r>
            <a:endParaRPr lang="en-US" sz="2400">
              <a:latin typeface="Times New Roman" panose="02020603050405020304" pitchFamily="18" charset="0"/>
              <a:cs typeface="Times New Roman" panose="02020603050405020304" pitchFamily="18" charset="0"/>
            </a:endParaRPr>
          </a:p>
        </p:txBody>
      </p:sp>
      <p:sp>
        <p:nvSpPr>
          <p:cNvPr id="3" name="Text Box 2"/>
          <p:cNvSpPr txBox="1"/>
          <p:nvPr/>
        </p:nvSpPr>
        <p:spPr>
          <a:xfrm>
            <a:off x="1084580" y="2753995"/>
            <a:ext cx="9066530" cy="82994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2. Here Alexa said that she'd fly from Ottawa; it is not clear what she meant here. Did she mean it literally? How can a man being fly?</a:t>
            </a:r>
            <a:endParaRPr lang="en-US" sz="2400">
              <a:latin typeface="Times New Roman" panose="02020603050405020304" pitchFamily="18" charset="0"/>
              <a:cs typeface="Times New Roman" panose="02020603050405020304" pitchFamily="18" charset="0"/>
            </a:endParaRPr>
          </a:p>
        </p:txBody>
      </p:sp>
      <p:sp>
        <p:nvSpPr>
          <p:cNvPr id="4" name="Text Box 3"/>
          <p:cNvSpPr txBox="1"/>
          <p:nvPr/>
        </p:nvSpPr>
        <p:spPr>
          <a:xfrm>
            <a:off x="1104900" y="4538980"/>
            <a:ext cx="9471660" cy="82994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3. The sentances don't follow standard syntax. Alexa didn't mention the subject 'I' in almost all sentences except the second sentence of the mail.</a:t>
            </a:r>
            <a:endParaRPr lang="en-US" sz="2400">
              <a:latin typeface="Times New Roman" panose="02020603050405020304" pitchFamily="18" charset="0"/>
              <a:cs typeface="Times New Roman" panose="02020603050405020304" pitchFamily="18" charset="0"/>
            </a:endParaRPr>
          </a:p>
        </p:txBody>
      </p:sp>
      <p:sp>
        <p:nvSpPr>
          <p:cNvPr id="5" name="Text Box 4"/>
          <p:cNvSpPr txBox="1"/>
          <p:nvPr/>
        </p:nvSpPr>
        <p:spPr>
          <a:xfrm>
            <a:off x="3878580" y="598805"/>
            <a:ext cx="3289935" cy="64516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Possible answer</a:t>
            </a:r>
            <a:endParaRPr 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3" grpId="0"/>
      <p:bldP spid="3" grpId="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226820" y="2413635"/>
            <a:ext cx="9840595" cy="1568450"/>
          </a:xfrm>
          <a:prstGeom prst="rect">
            <a:avLst/>
          </a:prstGeom>
          <a:noFill/>
        </p:spPr>
        <p:txBody>
          <a:bodyPr wrap="square" rtlCol="0" anchor="t">
            <a:spAutoFit/>
          </a:bodyPr>
          <a:p>
            <a:r>
              <a:rPr lang="en-US" sz="3200">
                <a:solidFill>
                  <a:srgbClr val="FF0000"/>
                </a:solidFill>
                <a:latin typeface="Times New Roman" panose="02020603050405020304" pitchFamily="18" charset="0"/>
                <a:cs typeface="Times New Roman" panose="02020603050405020304" pitchFamily="18" charset="0"/>
              </a:rPr>
              <a:t>f. Pairwork. The email in section E is a reply by Alexa to Moutushi’s previous email. Imagine what Moutushi might have written to Alexa.Write that email.</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32105" y="2506980"/>
            <a:ext cx="11557000" cy="3723005"/>
          </a:xfrm>
          <a:prstGeom prst="rect">
            <a:avLst/>
          </a:prstGeom>
          <a:noFill/>
        </p:spPr>
        <p:txBody>
          <a:bodyPr wrap="square" rtlCol="0" anchor="t">
            <a:spAutoFit/>
          </a:bodyPr>
          <a:p>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Sending text messages electronically could be ……………. to date back to the Morse code telegraph of the mid 1800s and the 1939 New York World’s Fair. In the fair, IBM ……………. a letter of congratulations from San Francisco to New York on an IBM radio-type, ……………. it a high-speed substitute for mail service in the world of tomorrow. Teleprinters were ……………. in Germany during World War II. The use ……………. until the late 1960s when there was a worldwide Telex network. Additionally, there was the similar American system ……………. TWX which ……………. important until the late 1980s.</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With the introduction of MIT’s Compatible Time-Sharing System (CTSS) in 1961, for the first time multiple users were ……………. to log into a central system from remote dial-up terminals. They were also able to store and share files on the central disk. Informal methods of using this to pass messages ……………. and were ……………. to create the first true email system. </a:t>
            </a:r>
            <a:endParaRPr lang="en-US" sz="2000">
              <a:latin typeface="Times New Roman" panose="02020603050405020304" pitchFamily="18" charset="0"/>
              <a:cs typeface="Times New Roman" panose="02020603050405020304" pitchFamily="18" charset="0"/>
            </a:endParaRPr>
          </a:p>
        </p:txBody>
      </p:sp>
      <p:graphicFrame>
        <p:nvGraphicFramePr>
          <p:cNvPr id="3" name="Table 2"/>
          <p:cNvGraphicFramePr/>
          <p:nvPr/>
        </p:nvGraphicFramePr>
        <p:xfrm>
          <a:off x="367665" y="1867535"/>
          <a:ext cx="9435465" cy="561340"/>
        </p:xfrm>
        <a:graphic>
          <a:graphicData uri="http://schemas.openxmlformats.org/drawingml/2006/table">
            <a:tbl>
              <a:tblPr firstRow="1" bandRow="1">
                <a:tableStyleId>{5C22544A-7EE6-4342-B048-85BDC9FD1C3A}</a:tableStyleId>
              </a:tblPr>
              <a:tblGrid>
                <a:gridCol w="1048385"/>
                <a:gridCol w="1048385"/>
                <a:gridCol w="1048385"/>
                <a:gridCol w="1048385"/>
                <a:gridCol w="1048385"/>
                <a:gridCol w="1048385"/>
                <a:gridCol w="1048385"/>
                <a:gridCol w="1048385"/>
                <a:gridCol w="1048385"/>
              </a:tblGrid>
              <a:tr h="561340">
                <a:tc>
                  <a:txBody>
                    <a:bodyPr/>
                    <a:p>
                      <a:pPr>
                        <a:buNone/>
                      </a:pPr>
                      <a:r>
                        <a:rPr lang="en-US" sz="1800">
                          <a:sym typeface="+mn-ea"/>
                        </a:rPr>
                        <a:t>send </a:t>
                      </a:r>
                      <a:endParaRPr lang="en-US"/>
                    </a:p>
                  </a:txBody>
                  <a:tcPr/>
                </a:tc>
                <a:tc>
                  <a:txBody>
                    <a:bodyPr/>
                    <a:p>
                      <a:pPr>
                        <a:buNone/>
                      </a:pPr>
                      <a:r>
                        <a:rPr lang="en-US" sz="1800">
                          <a:sym typeface="+mn-ea"/>
                        </a:rPr>
                        <a:t>say</a:t>
                      </a:r>
                      <a:endParaRPr lang="en-US"/>
                    </a:p>
                  </a:txBody>
                  <a:tcPr/>
                </a:tc>
                <a:tc>
                  <a:txBody>
                    <a:bodyPr/>
                    <a:p>
                      <a:pPr>
                        <a:buNone/>
                      </a:pPr>
                      <a:r>
                        <a:rPr lang="en-US" sz="1800">
                          <a:sym typeface="+mn-ea"/>
                        </a:rPr>
                        <a:t>use</a:t>
                      </a:r>
                      <a:endParaRPr lang="en-US"/>
                    </a:p>
                  </a:txBody>
                  <a:tcPr/>
                </a:tc>
                <a:tc>
                  <a:txBody>
                    <a:bodyPr/>
                    <a:p>
                      <a:pPr>
                        <a:buNone/>
                      </a:pPr>
                      <a:r>
                        <a:rPr lang="en-US" sz="1800">
                          <a:sym typeface="+mn-ea"/>
                        </a:rPr>
                        <a:t>remain</a:t>
                      </a:r>
                      <a:endParaRPr lang="en-US"/>
                    </a:p>
                  </a:txBody>
                  <a:tcPr/>
                </a:tc>
                <a:tc>
                  <a:txBody>
                    <a:bodyPr/>
                    <a:p>
                      <a:pPr>
                        <a:buNone/>
                      </a:pPr>
                      <a:r>
                        <a:rPr lang="en-US" sz="1800">
                          <a:sym typeface="+mn-ea"/>
                        </a:rPr>
                        <a:t>call</a:t>
                      </a:r>
                      <a:endParaRPr lang="en-US"/>
                    </a:p>
                  </a:txBody>
                  <a:tcPr/>
                </a:tc>
                <a:tc>
                  <a:txBody>
                    <a:bodyPr/>
                    <a:p>
                      <a:pPr>
                        <a:buNone/>
                      </a:pPr>
                      <a:r>
                        <a:rPr lang="en-US" sz="1800">
                          <a:sym typeface="+mn-ea"/>
                        </a:rPr>
                        <a:t>expand </a:t>
                      </a:r>
                      <a:endParaRPr lang="en-US"/>
                    </a:p>
                  </a:txBody>
                  <a:tcPr/>
                </a:tc>
                <a:tc>
                  <a:txBody>
                    <a:bodyPr/>
                    <a:p>
                      <a:pPr>
                        <a:buNone/>
                      </a:pPr>
                      <a:r>
                        <a:rPr lang="en-US" sz="1800">
                          <a:sym typeface="+mn-ea"/>
                        </a:rPr>
                        <a:t>allow </a:t>
                      </a:r>
                      <a:endParaRPr lang="en-US"/>
                    </a:p>
                  </a:txBody>
                  <a:tcPr/>
                </a:tc>
                <a:tc>
                  <a:txBody>
                    <a:bodyPr/>
                    <a:p>
                      <a:pPr>
                        <a:buNone/>
                      </a:pPr>
                      <a:r>
                        <a:rPr lang="en-US" sz="1800">
                          <a:sym typeface="+mn-ea"/>
                        </a:rPr>
                        <a:t>develop</a:t>
                      </a:r>
                      <a:endParaRPr lang="en-US"/>
                    </a:p>
                  </a:txBody>
                  <a:tcPr/>
                </a:tc>
                <a:tc>
                  <a:txBody>
                    <a:bodyPr/>
                    <a:p>
                      <a:pPr>
                        <a:buNone/>
                      </a:pPr>
                      <a:r>
                        <a:rPr lang="en-US" sz="1800">
                          <a:sym typeface="+mn-ea"/>
                        </a:rPr>
                        <a:t>spread</a:t>
                      </a:r>
                      <a:endParaRPr lang="en-US"/>
                    </a:p>
                  </a:txBody>
                  <a:tcPr/>
                </a:tc>
              </a:tr>
            </a:tbl>
          </a:graphicData>
        </a:graphic>
      </p:graphicFrame>
      <p:sp>
        <p:nvSpPr>
          <p:cNvPr id="4" name="Text Box 3"/>
          <p:cNvSpPr txBox="1"/>
          <p:nvPr/>
        </p:nvSpPr>
        <p:spPr>
          <a:xfrm>
            <a:off x="260985" y="207645"/>
            <a:ext cx="10445115" cy="138366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sym typeface="+mn-ea"/>
              </a:rPr>
              <a:t>G.Read the following text. It gives the information about the origin of the email. Choose the appropriate forms of the verbs from the box to complete the sentences. You can use a verb more than once.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32105" y="2506980"/>
            <a:ext cx="11557000" cy="3723005"/>
          </a:xfrm>
          <a:prstGeom prst="rect">
            <a:avLst/>
          </a:prstGeom>
          <a:noFill/>
        </p:spPr>
        <p:txBody>
          <a:bodyPr wrap="square" rtlCol="0" anchor="t">
            <a:spAutoFit/>
          </a:bodyPr>
          <a:p>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Sending text messages electronically could be ……………. to date back to the Morse code telegraph of the mid 1800s and the 1939 New York World’s Fair. In the fair, IBM ……………. a letter of congratulations from San Francisco to New York on an IBM radio-type, ……………. it a high-speed substitute for mail service in the world of tomorrow. Teleprinters were...... ……………. in Germany during World War II. The use ……………....... until the late 1960s when there was a worldwide Telex network. Additionally, there was the similar American system ……………. TWX which ……………. important until the late 1980s.</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With the introduction of MIT’s Compatible Time-Sharing System (CTSS) in 1961, for the first time multiple users were ……………. to log into a central system from remote dial-up terminals. They were also able to store and share files on the central disk. Informal methods of using this to pass messages ……………. and were ……………. to create the first true email system. </a:t>
            </a:r>
            <a:endParaRPr lang="en-US" sz="2000">
              <a:latin typeface="Times New Roman" panose="02020603050405020304" pitchFamily="18" charset="0"/>
              <a:cs typeface="Times New Roman" panose="02020603050405020304" pitchFamily="18" charset="0"/>
            </a:endParaRPr>
          </a:p>
        </p:txBody>
      </p:sp>
      <p:graphicFrame>
        <p:nvGraphicFramePr>
          <p:cNvPr id="3" name="Table 2"/>
          <p:cNvGraphicFramePr/>
          <p:nvPr/>
        </p:nvGraphicFramePr>
        <p:xfrm>
          <a:off x="367665" y="1867535"/>
          <a:ext cx="9435465" cy="561340"/>
        </p:xfrm>
        <a:graphic>
          <a:graphicData uri="http://schemas.openxmlformats.org/drawingml/2006/table">
            <a:tbl>
              <a:tblPr firstRow="1" bandRow="1">
                <a:tableStyleId>{5C22544A-7EE6-4342-B048-85BDC9FD1C3A}</a:tableStyleId>
              </a:tblPr>
              <a:tblGrid>
                <a:gridCol w="1048385"/>
                <a:gridCol w="1048385"/>
                <a:gridCol w="1048385"/>
                <a:gridCol w="1048385"/>
                <a:gridCol w="1048385"/>
                <a:gridCol w="1048385"/>
                <a:gridCol w="1048385"/>
                <a:gridCol w="1048385"/>
                <a:gridCol w="1048385"/>
              </a:tblGrid>
              <a:tr h="561340">
                <a:tc>
                  <a:txBody>
                    <a:bodyPr/>
                    <a:p>
                      <a:pPr>
                        <a:buNone/>
                      </a:pPr>
                      <a:r>
                        <a:rPr lang="en-US" sz="1800">
                          <a:sym typeface="+mn-ea"/>
                        </a:rPr>
                        <a:t>send </a:t>
                      </a:r>
                      <a:endParaRPr lang="en-US"/>
                    </a:p>
                  </a:txBody>
                  <a:tcPr/>
                </a:tc>
                <a:tc>
                  <a:txBody>
                    <a:bodyPr/>
                    <a:p>
                      <a:pPr>
                        <a:buNone/>
                      </a:pPr>
                      <a:r>
                        <a:rPr lang="en-US" sz="1800">
                          <a:sym typeface="+mn-ea"/>
                        </a:rPr>
                        <a:t>say</a:t>
                      </a:r>
                      <a:endParaRPr lang="en-US"/>
                    </a:p>
                  </a:txBody>
                  <a:tcPr/>
                </a:tc>
                <a:tc>
                  <a:txBody>
                    <a:bodyPr/>
                    <a:p>
                      <a:pPr>
                        <a:buNone/>
                      </a:pPr>
                      <a:r>
                        <a:rPr lang="en-US" sz="1800">
                          <a:sym typeface="+mn-ea"/>
                        </a:rPr>
                        <a:t>use</a:t>
                      </a:r>
                      <a:endParaRPr lang="en-US"/>
                    </a:p>
                  </a:txBody>
                  <a:tcPr/>
                </a:tc>
                <a:tc>
                  <a:txBody>
                    <a:bodyPr/>
                    <a:p>
                      <a:pPr>
                        <a:buNone/>
                      </a:pPr>
                      <a:r>
                        <a:rPr lang="en-US" sz="1800">
                          <a:sym typeface="+mn-ea"/>
                        </a:rPr>
                        <a:t>remain</a:t>
                      </a:r>
                      <a:endParaRPr lang="en-US"/>
                    </a:p>
                  </a:txBody>
                  <a:tcPr/>
                </a:tc>
                <a:tc>
                  <a:txBody>
                    <a:bodyPr/>
                    <a:p>
                      <a:pPr>
                        <a:buNone/>
                      </a:pPr>
                      <a:r>
                        <a:rPr lang="en-US" sz="1800">
                          <a:sym typeface="+mn-ea"/>
                        </a:rPr>
                        <a:t>call</a:t>
                      </a:r>
                      <a:endParaRPr lang="en-US"/>
                    </a:p>
                  </a:txBody>
                  <a:tcPr/>
                </a:tc>
                <a:tc>
                  <a:txBody>
                    <a:bodyPr/>
                    <a:p>
                      <a:pPr>
                        <a:buNone/>
                      </a:pPr>
                      <a:r>
                        <a:rPr lang="en-US" sz="1800">
                          <a:sym typeface="+mn-ea"/>
                        </a:rPr>
                        <a:t>expand </a:t>
                      </a:r>
                      <a:endParaRPr lang="en-US"/>
                    </a:p>
                  </a:txBody>
                  <a:tcPr/>
                </a:tc>
                <a:tc>
                  <a:txBody>
                    <a:bodyPr/>
                    <a:p>
                      <a:pPr>
                        <a:buNone/>
                      </a:pPr>
                      <a:r>
                        <a:rPr lang="en-US" sz="1800">
                          <a:sym typeface="+mn-ea"/>
                        </a:rPr>
                        <a:t>allow </a:t>
                      </a:r>
                      <a:endParaRPr lang="en-US"/>
                    </a:p>
                  </a:txBody>
                  <a:tcPr/>
                </a:tc>
                <a:tc>
                  <a:txBody>
                    <a:bodyPr/>
                    <a:p>
                      <a:pPr>
                        <a:buNone/>
                      </a:pPr>
                      <a:r>
                        <a:rPr lang="en-US" sz="1800">
                          <a:sym typeface="+mn-ea"/>
                        </a:rPr>
                        <a:t>develop</a:t>
                      </a:r>
                      <a:endParaRPr lang="en-US"/>
                    </a:p>
                  </a:txBody>
                  <a:tcPr/>
                </a:tc>
                <a:tc>
                  <a:txBody>
                    <a:bodyPr/>
                    <a:p>
                      <a:pPr>
                        <a:buNone/>
                      </a:pPr>
                      <a:r>
                        <a:rPr lang="en-US" sz="1800">
                          <a:sym typeface="+mn-ea"/>
                        </a:rPr>
                        <a:t>spread</a:t>
                      </a:r>
                      <a:endParaRPr lang="en-US"/>
                    </a:p>
                  </a:txBody>
                  <a:tcPr/>
                </a:tc>
              </a:tr>
            </a:tbl>
          </a:graphicData>
        </a:graphic>
      </p:graphicFrame>
      <p:sp>
        <p:nvSpPr>
          <p:cNvPr id="4" name="Text Box 3"/>
          <p:cNvSpPr txBox="1"/>
          <p:nvPr/>
        </p:nvSpPr>
        <p:spPr>
          <a:xfrm>
            <a:off x="260985" y="207645"/>
            <a:ext cx="10445115" cy="138366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sym typeface="+mn-ea"/>
              </a:rPr>
              <a:t>G.Read the following text. It gives the information about the origin of the email. Choose the appropriate forms of the verbs from the box to complete the sentences. You can use a verb more than once. </a:t>
            </a:r>
            <a:endParaRPr lang="en-US"/>
          </a:p>
        </p:txBody>
      </p:sp>
      <p:sp>
        <p:nvSpPr>
          <p:cNvPr id="5" name="Text Box 4"/>
          <p:cNvSpPr txBox="1"/>
          <p:nvPr/>
        </p:nvSpPr>
        <p:spPr>
          <a:xfrm>
            <a:off x="5277485" y="2945130"/>
            <a:ext cx="80518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used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6" name="Text Box 5"/>
          <p:cNvSpPr txBox="1"/>
          <p:nvPr/>
        </p:nvSpPr>
        <p:spPr>
          <a:xfrm>
            <a:off x="7324725" y="3279775"/>
            <a:ext cx="701675"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sent</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7" name="Text Box 6"/>
          <p:cNvSpPr txBox="1"/>
          <p:nvPr/>
        </p:nvSpPr>
        <p:spPr>
          <a:xfrm>
            <a:off x="4886960" y="3922395"/>
            <a:ext cx="135763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developed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8" name="Text Box 7"/>
          <p:cNvSpPr txBox="1"/>
          <p:nvPr/>
        </p:nvSpPr>
        <p:spPr>
          <a:xfrm>
            <a:off x="1009650" y="4245610"/>
            <a:ext cx="1252855"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remained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9" name="Text Box 8"/>
          <p:cNvSpPr txBox="1"/>
          <p:nvPr/>
        </p:nvSpPr>
        <p:spPr>
          <a:xfrm>
            <a:off x="3677285" y="4567555"/>
            <a:ext cx="862965"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called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10" name="Text Box 9"/>
          <p:cNvSpPr txBox="1"/>
          <p:nvPr/>
        </p:nvSpPr>
        <p:spPr>
          <a:xfrm>
            <a:off x="6173470" y="4567555"/>
            <a:ext cx="150622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remained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11" name="Text Box 10"/>
          <p:cNvSpPr txBox="1"/>
          <p:nvPr/>
        </p:nvSpPr>
        <p:spPr>
          <a:xfrm>
            <a:off x="1803400" y="5166360"/>
            <a:ext cx="126492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allowed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12" name="Text Box 11"/>
          <p:cNvSpPr txBox="1"/>
          <p:nvPr/>
        </p:nvSpPr>
        <p:spPr>
          <a:xfrm>
            <a:off x="9785350" y="5453380"/>
            <a:ext cx="136906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spread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13" name="Text Box 12"/>
          <p:cNvSpPr txBox="1"/>
          <p:nvPr/>
        </p:nvSpPr>
        <p:spPr>
          <a:xfrm>
            <a:off x="1262380" y="5786755"/>
            <a:ext cx="80518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used</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14" name="Text Box 13"/>
          <p:cNvSpPr txBox="1"/>
          <p:nvPr/>
        </p:nvSpPr>
        <p:spPr>
          <a:xfrm>
            <a:off x="5691505" y="3590925"/>
            <a:ext cx="1414780" cy="398780"/>
          </a:xfrm>
          <a:prstGeom prst="rect">
            <a:avLst/>
          </a:prstGeom>
          <a:noFill/>
        </p:spPr>
        <p:txBody>
          <a:bodyPr wrap="square" rtlCol="0">
            <a:spAutoFit/>
          </a:bodyPr>
          <a:p>
            <a:r>
              <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developing</a:t>
            </a:r>
            <a:endParaRPr lang="en-US" sz="200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5" grpId="0"/>
      <p:bldP spid="5" grpId="1"/>
      <p:bldP spid="6" grpId="0"/>
      <p:bldP spid="6" grpId="1"/>
      <p:bldP spid="14" grpId="0"/>
      <p:bldP spid="14"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14655" y="339725"/>
            <a:ext cx="9663430" cy="829945"/>
          </a:xfrm>
          <a:prstGeom prst="rect">
            <a:avLst/>
          </a:prstGeom>
          <a:noFill/>
        </p:spPr>
        <p:txBody>
          <a:bodyPr wrap="square" rtlCol="0" anchor="t">
            <a:spAutoFit/>
          </a:bodyPr>
          <a:p>
            <a:r>
              <a:rPr lang="en-US" sz="2400">
                <a:solidFill>
                  <a:srgbClr val="FF0000"/>
                </a:solidFill>
                <a:latin typeface="Times New Roman" panose="02020603050405020304" pitchFamily="18" charset="0"/>
                <a:cs typeface="Times New Roman" panose="02020603050405020304" pitchFamily="18" charset="0"/>
              </a:rPr>
              <a:t>H. Read the following grid first. Then listen to the CD/teacher and tick the right box in the following grid.</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p:nvPr/>
        </p:nvGraphicFramePr>
        <p:xfrm>
          <a:off x="853440" y="2677160"/>
          <a:ext cx="10294620" cy="2133600"/>
        </p:xfrm>
        <a:graphic>
          <a:graphicData uri="http://schemas.openxmlformats.org/drawingml/2006/table">
            <a:tbl>
              <a:tblPr firstRow="1" bandRow="1">
                <a:tableStyleId>{5C22544A-7EE6-4342-B048-85BDC9FD1C3A}</a:tableStyleId>
              </a:tblPr>
              <a:tblGrid>
                <a:gridCol w="1600200"/>
                <a:gridCol w="1449070"/>
                <a:gridCol w="1449070"/>
                <a:gridCol w="1449070"/>
                <a:gridCol w="1449070"/>
                <a:gridCol w="1449070"/>
                <a:gridCol w="1449070"/>
              </a:tblGrid>
              <a:tr h="190500">
                <a:tc rowSpan="2">
                  <a:txBody>
                    <a:bodyPr/>
                    <a:p>
                      <a:pPr>
                        <a:buNone/>
                      </a:pPr>
                      <a:endParaRPr lang="en-US"/>
                    </a:p>
                  </a:txBody>
                  <a:tcPr/>
                </a:tc>
                <a:tc gridSpan="2">
                  <a:txBody>
                    <a:bodyPr/>
                    <a:p>
                      <a:pPr>
                        <a:buNone/>
                      </a:pPr>
                      <a:r>
                        <a:rPr lang="en-US"/>
                        <a:t>time-cnsuming</a:t>
                      </a:r>
                      <a:endParaRPr lang="en-US"/>
                    </a:p>
                  </a:txBody>
                  <a:tcPr/>
                </a:tc>
                <a:tc hMerge="1">
                  <a:tcPr/>
                </a:tc>
                <a:tc gridSpan="2">
                  <a:txBody>
                    <a:bodyPr/>
                    <a:p>
                      <a:pPr>
                        <a:buNone/>
                      </a:pPr>
                      <a:r>
                        <a:rPr lang="en-US"/>
                        <a:t>reliable</a:t>
                      </a:r>
                      <a:endParaRPr lang="en-US"/>
                    </a:p>
                  </a:txBody>
                  <a:tcPr/>
                </a:tc>
                <a:tc hMerge="1">
                  <a:tcPr/>
                </a:tc>
                <a:tc gridSpan="2">
                  <a:txBody>
                    <a:bodyPr/>
                    <a:p>
                      <a:pPr>
                        <a:buNone/>
                      </a:pPr>
                      <a:r>
                        <a:rPr lang="en-US"/>
                        <a:t>efficient</a:t>
                      </a:r>
                      <a:endParaRPr lang="en-US"/>
                    </a:p>
                  </a:txBody>
                  <a:tcPr/>
                </a:tc>
                <a:tc hMerge="1">
                  <a:tcPr/>
                </a:tc>
              </a:tr>
              <a:tr h="190500">
                <a:tc vMerge="1">
                  <a:tcPr/>
                </a:tc>
                <a:tc>
                  <a:txBody>
                    <a:bodyPr/>
                    <a:p>
                      <a:pPr>
                        <a:buNone/>
                      </a:pPr>
                      <a:r>
                        <a:rPr lang="en-US"/>
                        <a:t>less</a:t>
                      </a:r>
                      <a:endParaRPr lang="en-US"/>
                    </a:p>
                  </a:txBody>
                  <a:tcPr/>
                </a:tc>
                <a:tc>
                  <a:txBody>
                    <a:bodyPr/>
                    <a:p>
                      <a:pPr>
                        <a:buNone/>
                      </a:pPr>
                      <a:r>
                        <a:rPr lang="en-US"/>
                        <a:t>more</a:t>
                      </a:r>
                      <a:endParaRPr lang="en-US"/>
                    </a:p>
                  </a:txBody>
                  <a:tcPr/>
                </a:tc>
                <a:tc>
                  <a:txBody>
                    <a:bodyPr/>
                    <a:p>
                      <a:pPr>
                        <a:buNone/>
                      </a:pPr>
                      <a:r>
                        <a:rPr lang="en-US"/>
                        <a:t>less</a:t>
                      </a:r>
                      <a:endParaRPr lang="en-US"/>
                    </a:p>
                  </a:txBody>
                  <a:tcPr/>
                </a:tc>
                <a:tc>
                  <a:txBody>
                    <a:bodyPr/>
                    <a:p>
                      <a:pPr>
                        <a:buNone/>
                      </a:pPr>
                      <a:r>
                        <a:rPr lang="en-US"/>
                        <a:t>more</a:t>
                      </a:r>
                      <a:endParaRPr lang="en-US"/>
                    </a:p>
                  </a:txBody>
                  <a:tcPr/>
                </a:tc>
                <a:tc>
                  <a:txBody>
                    <a:bodyPr/>
                    <a:p>
                      <a:pPr>
                        <a:buNone/>
                      </a:pPr>
                      <a:r>
                        <a:rPr lang="en-US"/>
                        <a:t>less</a:t>
                      </a:r>
                      <a:endParaRPr lang="en-US"/>
                    </a:p>
                  </a:txBody>
                  <a:tcPr/>
                </a:tc>
                <a:tc>
                  <a:txBody>
                    <a:bodyPr/>
                    <a:p>
                      <a:pPr>
                        <a:buNone/>
                      </a:pPr>
                      <a:r>
                        <a:rPr lang="en-US"/>
                        <a:t>more</a:t>
                      </a:r>
                      <a:endParaRPr lang="en-US"/>
                    </a:p>
                  </a:txBody>
                  <a:tcPr/>
                </a:tc>
              </a:tr>
              <a:tr h="381000">
                <a:tc>
                  <a:txBody>
                    <a:bodyPr/>
                    <a:p>
                      <a:pPr>
                        <a:buNone/>
                      </a:pPr>
                      <a:r>
                        <a:rPr lang="en-US"/>
                        <a:t>E-mails</a:t>
                      </a: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381000">
                <a:tc>
                  <a:txBody>
                    <a:bodyPr/>
                    <a:p>
                      <a:pPr>
                        <a:buNone/>
                      </a:pPr>
                      <a:r>
                        <a:rPr lang="en-US"/>
                        <a:t>Phone conservations</a:t>
                      </a: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381000">
                <a:tc>
                  <a:txBody>
                    <a:bodyPr/>
                    <a:p>
                      <a:pPr>
                        <a:buNone/>
                      </a:pPr>
                      <a:r>
                        <a:rPr lang="en-US"/>
                        <a:t>F to F meetings</a:t>
                      </a: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
        <p:nvSpPr>
          <p:cNvPr id="4" name="Text Box 3"/>
          <p:cNvSpPr txBox="1"/>
          <p:nvPr/>
        </p:nvSpPr>
        <p:spPr>
          <a:xfrm>
            <a:off x="2381885" y="1587500"/>
            <a:ext cx="7918450" cy="398780"/>
          </a:xfrm>
          <a:prstGeom prst="rect">
            <a:avLst/>
          </a:prstGeom>
          <a:noFill/>
        </p:spPr>
        <p:txBody>
          <a:bodyPr wrap="none" rtlCol="0" anchor="t">
            <a:spAutoFit/>
          </a:bodyPr>
          <a:p>
            <a:r>
              <a:rPr lang="en-US" sz="2000">
                <a:latin typeface="Times New Roman" panose="02020603050405020304" pitchFamily="18" charset="0"/>
                <a:cs typeface="Times New Roman" panose="02020603050405020304" pitchFamily="18" charset="0"/>
                <a:sym typeface="+mn-ea"/>
              </a:rPr>
              <a:t>Comparison between emails, phone conversations and face to face meetings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169410" y="532765"/>
            <a:ext cx="2647950" cy="58356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Listen the text</a:t>
            </a:r>
            <a:endParaRPr lang="en-US" sz="3200">
              <a:latin typeface="Times New Roman" panose="02020603050405020304" pitchFamily="18" charset="0"/>
              <a:cs typeface="Times New Roman" panose="02020603050405020304" pitchFamily="18" charset="0"/>
            </a:endParaRPr>
          </a:p>
        </p:txBody>
      </p:sp>
      <p:graphicFrame>
        <p:nvGraphicFramePr>
          <p:cNvPr id="3" name="Object 2">
            <a:hlinkClick r:id="" action="ppaction://ole?verb="/>
          </p:cNvPr>
          <p:cNvGraphicFramePr>
            <a:graphicFrameLocks noChangeAspect="1"/>
          </p:cNvGraphicFramePr>
          <p:nvPr/>
        </p:nvGraphicFramePr>
        <p:xfrm>
          <a:off x="4764405" y="2788920"/>
          <a:ext cx="971550" cy="800100"/>
        </p:xfrm>
        <a:graphic>
          <a:graphicData uri="http://schemas.openxmlformats.org/presentationml/2006/ole">
            <mc:AlternateContent xmlns:mc="http://schemas.openxmlformats.org/markup-compatibility/2006">
              <mc:Choice xmlns:v="urn:schemas-microsoft-com:vml" Requires="v">
                <p:oleObj spid="_x0000_s1025" name="" showAsIcon="1" r:id="rId1" imgW="971550" imgH="800100" progId="Package">
                  <p:embed/>
                </p:oleObj>
              </mc:Choice>
              <mc:Fallback>
                <p:oleObj name="" showAsIcon="1" r:id="rId1" imgW="971550" imgH="800100" progId="Package">
                  <p:embed/>
                  <p:pic>
                    <p:nvPicPr>
                      <p:cNvPr id="0" name="Picture 1024"/>
                      <p:cNvPicPr/>
                      <p:nvPr/>
                    </p:nvPicPr>
                    <p:blipFill>
                      <a:blip r:embed="rId2"/>
                      <a:stretch>
                        <a:fillRect/>
                      </a:stretch>
                    </p:blipFill>
                    <p:spPr>
                      <a:xfrm>
                        <a:off x="4764405" y="2788920"/>
                        <a:ext cx="971550" cy="800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14655" y="339725"/>
            <a:ext cx="9663430" cy="829945"/>
          </a:xfrm>
          <a:prstGeom prst="rect">
            <a:avLst/>
          </a:prstGeom>
          <a:noFill/>
        </p:spPr>
        <p:txBody>
          <a:bodyPr wrap="square" rtlCol="0" anchor="t">
            <a:spAutoFit/>
          </a:bodyPr>
          <a:p>
            <a:r>
              <a:rPr lang="en-US" sz="2400">
                <a:solidFill>
                  <a:srgbClr val="FF0000"/>
                </a:solidFill>
                <a:latin typeface="Times New Roman" panose="02020603050405020304" pitchFamily="18" charset="0"/>
                <a:cs typeface="Times New Roman" panose="02020603050405020304" pitchFamily="18" charset="0"/>
              </a:rPr>
              <a:t>H. Read the following grid first. Then listen to the CD/teacher and tick the right box in the following grid.</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p:nvPr/>
        </p:nvGraphicFramePr>
        <p:xfrm>
          <a:off x="853440" y="2677160"/>
          <a:ext cx="10294620" cy="2133600"/>
        </p:xfrm>
        <a:graphic>
          <a:graphicData uri="http://schemas.openxmlformats.org/drawingml/2006/table">
            <a:tbl>
              <a:tblPr firstRow="1" bandRow="1">
                <a:tableStyleId>{5C22544A-7EE6-4342-B048-85BDC9FD1C3A}</a:tableStyleId>
              </a:tblPr>
              <a:tblGrid>
                <a:gridCol w="1600200"/>
                <a:gridCol w="1449070"/>
                <a:gridCol w="1449070"/>
                <a:gridCol w="1449070"/>
                <a:gridCol w="1449070"/>
                <a:gridCol w="1449070"/>
                <a:gridCol w="1449070"/>
              </a:tblGrid>
              <a:tr h="190500">
                <a:tc rowSpan="2">
                  <a:txBody>
                    <a:bodyPr/>
                    <a:p>
                      <a:pPr>
                        <a:buNone/>
                      </a:pPr>
                      <a:endParaRPr lang="en-US"/>
                    </a:p>
                  </a:txBody>
                  <a:tcPr/>
                </a:tc>
                <a:tc gridSpan="2">
                  <a:txBody>
                    <a:bodyPr/>
                    <a:p>
                      <a:pPr>
                        <a:buNone/>
                      </a:pPr>
                      <a:r>
                        <a:rPr lang="en-US"/>
                        <a:t>time-cnsuming</a:t>
                      </a:r>
                      <a:endParaRPr lang="en-US"/>
                    </a:p>
                  </a:txBody>
                  <a:tcPr/>
                </a:tc>
                <a:tc hMerge="1">
                  <a:tcPr/>
                </a:tc>
                <a:tc gridSpan="2">
                  <a:txBody>
                    <a:bodyPr/>
                    <a:p>
                      <a:pPr>
                        <a:buNone/>
                      </a:pPr>
                      <a:r>
                        <a:rPr lang="en-US"/>
                        <a:t>reliable</a:t>
                      </a:r>
                      <a:endParaRPr lang="en-US"/>
                    </a:p>
                  </a:txBody>
                  <a:tcPr/>
                </a:tc>
                <a:tc hMerge="1">
                  <a:tcPr/>
                </a:tc>
                <a:tc gridSpan="2">
                  <a:txBody>
                    <a:bodyPr/>
                    <a:p>
                      <a:pPr>
                        <a:buNone/>
                      </a:pPr>
                      <a:r>
                        <a:rPr lang="en-US"/>
                        <a:t>efficient</a:t>
                      </a:r>
                      <a:endParaRPr lang="en-US"/>
                    </a:p>
                  </a:txBody>
                  <a:tcPr/>
                </a:tc>
                <a:tc hMerge="1">
                  <a:tcPr/>
                </a:tc>
              </a:tr>
              <a:tr h="190500">
                <a:tc vMerge="1">
                  <a:tcPr/>
                </a:tc>
                <a:tc>
                  <a:txBody>
                    <a:bodyPr/>
                    <a:p>
                      <a:pPr>
                        <a:buNone/>
                      </a:pPr>
                      <a:r>
                        <a:rPr lang="en-US"/>
                        <a:t>less</a:t>
                      </a:r>
                      <a:endParaRPr lang="en-US"/>
                    </a:p>
                  </a:txBody>
                  <a:tcPr/>
                </a:tc>
                <a:tc>
                  <a:txBody>
                    <a:bodyPr/>
                    <a:p>
                      <a:pPr>
                        <a:buNone/>
                      </a:pPr>
                      <a:r>
                        <a:rPr lang="en-US"/>
                        <a:t>more</a:t>
                      </a:r>
                      <a:endParaRPr lang="en-US"/>
                    </a:p>
                  </a:txBody>
                  <a:tcPr/>
                </a:tc>
                <a:tc>
                  <a:txBody>
                    <a:bodyPr/>
                    <a:p>
                      <a:pPr>
                        <a:buNone/>
                      </a:pPr>
                      <a:r>
                        <a:rPr lang="en-US"/>
                        <a:t>less</a:t>
                      </a:r>
                      <a:endParaRPr lang="en-US"/>
                    </a:p>
                  </a:txBody>
                  <a:tcPr/>
                </a:tc>
                <a:tc>
                  <a:txBody>
                    <a:bodyPr/>
                    <a:p>
                      <a:pPr>
                        <a:buNone/>
                      </a:pPr>
                      <a:r>
                        <a:rPr lang="en-US"/>
                        <a:t>more</a:t>
                      </a:r>
                      <a:endParaRPr lang="en-US"/>
                    </a:p>
                  </a:txBody>
                  <a:tcPr/>
                </a:tc>
                <a:tc>
                  <a:txBody>
                    <a:bodyPr/>
                    <a:p>
                      <a:pPr>
                        <a:buNone/>
                      </a:pPr>
                      <a:r>
                        <a:rPr lang="en-US"/>
                        <a:t>less</a:t>
                      </a:r>
                      <a:endParaRPr lang="en-US"/>
                    </a:p>
                  </a:txBody>
                  <a:tcPr/>
                </a:tc>
                <a:tc>
                  <a:txBody>
                    <a:bodyPr/>
                    <a:p>
                      <a:pPr>
                        <a:buNone/>
                      </a:pPr>
                      <a:r>
                        <a:rPr lang="en-US"/>
                        <a:t>more</a:t>
                      </a:r>
                      <a:endParaRPr lang="en-US"/>
                    </a:p>
                  </a:txBody>
                  <a:tcPr/>
                </a:tc>
              </a:tr>
              <a:tr h="381000">
                <a:tc>
                  <a:txBody>
                    <a:bodyPr/>
                    <a:p>
                      <a:pPr>
                        <a:buNone/>
                      </a:pPr>
                      <a:r>
                        <a:rPr lang="en-US"/>
                        <a:t>E-mails</a:t>
                      </a: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r>
                        <a:rPr lang="en-US">
                          <a:sym typeface="Wingdings 2" panose="05020102010507070707" charset="0"/>
                        </a:rPr>
                        <a:t>        </a:t>
                      </a:r>
                      <a:endParaRPr lang="en-US">
                        <a:sym typeface="Wingdings 2" panose="05020102010507070707" charset="0"/>
                      </a:endParaRPr>
                    </a:p>
                  </a:txBody>
                  <a:tcPr/>
                </a:tc>
                <a:tc>
                  <a:txBody>
                    <a:bodyPr/>
                    <a:p>
                      <a:pPr>
                        <a:buNone/>
                      </a:pPr>
                      <a:endParaRPr lang="en-US"/>
                    </a:p>
                  </a:txBody>
                  <a:tcPr/>
                </a:tc>
                <a:tc>
                  <a:txBody>
                    <a:bodyPr/>
                    <a:p>
                      <a:pPr>
                        <a:buNone/>
                      </a:pPr>
                      <a:r>
                        <a:rPr lang="en-US">
                          <a:sym typeface="Wingdings 2" panose="05020102010507070707" charset="0"/>
                        </a:rPr>
                        <a:t>     </a:t>
                      </a:r>
                      <a:endParaRPr lang="en-US">
                        <a:sym typeface="Wingdings 2" panose="05020102010507070707" charset="0"/>
                      </a:endParaRPr>
                    </a:p>
                  </a:txBody>
                  <a:tcPr/>
                </a:tc>
              </a:tr>
              <a:tr h="381000">
                <a:tc>
                  <a:txBody>
                    <a:bodyPr/>
                    <a:p>
                      <a:pPr>
                        <a:buNone/>
                      </a:pPr>
                      <a:r>
                        <a:rPr lang="en-US"/>
                        <a:t>Phone conservations</a:t>
                      </a:r>
                      <a:endParaRPr lang="en-US"/>
                    </a:p>
                  </a:txBody>
                  <a:tcPr/>
                </a:tc>
                <a:tc>
                  <a:txBody>
                    <a:bodyPr/>
                    <a:p>
                      <a:pPr>
                        <a:buNone/>
                      </a:pPr>
                      <a:endParaRPr lang="en-US"/>
                    </a:p>
                  </a:txBody>
                  <a:tcPr/>
                </a:tc>
                <a:tc>
                  <a:txBody>
                    <a:bodyPr/>
                    <a:p>
                      <a:pPr>
                        <a:buNone/>
                      </a:pPr>
                      <a:r>
                        <a:rPr lang="en-US">
                          <a:sym typeface="Wingdings 2" panose="05020102010507070707" charset="0"/>
                        </a:rPr>
                        <a:t>    </a:t>
                      </a:r>
                      <a:endParaRPr lang="en-US">
                        <a:sym typeface="Wingdings 2" panose="05020102010507070707" charset="0"/>
                      </a:endParaRPr>
                    </a:p>
                  </a:txBody>
                  <a:tcPr/>
                </a:tc>
                <a:tc>
                  <a:txBody>
                    <a:bodyPr/>
                    <a:p>
                      <a:pPr>
                        <a:buNone/>
                      </a:pPr>
                      <a:endParaRPr lang="en-US"/>
                    </a:p>
                  </a:txBody>
                  <a:tcPr/>
                </a:tc>
                <a:tc>
                  <a:txBody>
                    <a:bodyPr/>
                    <a:p>
                      <a:pPr>
                        <a:buNone/>
                      </a:pPr>
                      <a:endParaRPr lang="en-US"/>
                    </a:p>
                  </a:txBody>
                  <a:tcPr/>
                </a:tc>
                <a:tc>
                  <a:txBody>
                    <a:bodyPr/>
                    <a:p>
                      <a:pPr>
                        <a:buNone/>
                      </a:pPr>
                      <a:r>
                        <a:rPr lang="en-US">
                          <a:sym typeface="Wingdings 2" panose="05020102010507070707" charset="0"/>
                        </a:rPr>
                        <a:t>       </a:t>
                      </a:r>
                      <a:endParaRPr lang="en-US">
                        <a:sym typeface="Wingdings 2" panose="05020102010507070707" charset="0"/>
                      </a:endParaRPr>
                    </a:p>
                  </a:txBody>
                  <a:tcPr/>
                </a:tc>
                <a:tc>
                  <a:txBody>
                    <a:bodyPr/>
                    <a:p>
                      <a:pPr>
                        <a:buNone/>
                      </a:pPr>
                      <a:endParaRPr lang="en-US"/>
                    </a:p>
                  </a:txBody>
                  <a:tcPr/>
                </a:tc>
              </a:tr>
              <a:tr h="381000">
                <a:tc>
                  <a:txBody>
                    <a:bodyPr/>
                    <a:p>
                      <a:pPr>
                        <a:buNone/>
                      </a:pPr>
                      <a:r>
                        <a:rPr lang="en-US"/>
                        <a:t>F to F meetings</a:t>
                      </a:r>
                      <a:endParaRPr lang="en-US"/>
                    </a:p>
                  </a:txBody>
                  <a:tcPr/>
                </a:tc>
                <a:tc>
                  <a:txBody>
                    <a:bodyPr/>
                    <a:p>
                      <a:pPr>
                        <a:buNone/>
                      </a:pPr>
                      <a:endParaRPr lang="en-US"/>
                    </a:p>
                  </a:txBody>
                  <a:tcPr/>
                </a:tc>
                <a:tc>
                  <a:txBody>
                    <a:bodyPr/>
                    <a:p>
                      <a:pPr>
                        <a:buNone/>
                      </a:pPr>
                      <a:r>
                        <a:rPr lang="en-US">
                          <a:sym typeface="Wingdings 2" panose="05020102010507070707" charset="0"/>
                        </a:rPr>
                        <a:t>    </a:t>
                      </a:r>
                      <a:endParaRPr lang="en-US">
                        <a:sym typeface="Wingdings 2" panose="05020102010507070707" charset="0"/>
                      </a:endParaRPr>
                    </a:p>
                  </a:txBody>
                  <a:tcPr/>
                </a:tc>
                <a:tc>
                  <a:txBody>
                    <a:bodyPr/>
                    <a:p>
                      <a:pPr>
                        <a:buNone/>
                      </a:pPr>
                      <a:r>
                        <a:rPr lang="en-US">
                          <a:sym typeface="Wingdings 2" panose="05020102010507070707" charset="0"/>
                        </a:rPr>
                        <a:t>          </a:t>
                      </a:r>
                      <a:endParaRPr lang="en-US">
                        <a:sym typeface="Wingdings 2" panose="05020102010507070707" charset="0"/>
                      </a:endParaRPr>
                    </a:p>
                  </a:txBody>
                  <a:tcPr/>
                </a:tc>
                <a:tc>
                  <a:txBody>
                    <a:bodyPr/>
                    <a:p>
                      <a:pPr>
                        <a:buNone/>
                      </a:pPr>
                      <a:endParaRPr lang="en-US"/>
                    </a:p>
                  </a:txBody>
                  <a:tcPr/>
                </a:tc>
                <a:tc>
                  <a:txBody>
                    <a:bodyPr/>
                    <a:p>
                      <a:pPr>
                        <a:buNone/>
                      </a:pPr>
                      <a:r>
                        <a:rPr lang="en-US">
                          <a:sym typeface="Wingdings 2" panose="05020102010507070707" charset="0"/>
                        </a:rPr>
                        <a:t>       </a:t>
                      </a:r>
                      <a:endParaRPr lang="en-US">
                        <a:sym typeface="Wingdings 2" panose="05020102010507070707" charset="0"/>
                      </a:endParaRPr>
                    </a:p>
                  </a:txBody>
                  <a:tcPr/>
                </a:tc>
                <a:tc>
                  <a:txBody>
                    <a:bodyPr/>
                    <a:p>
                      <a:pPr>
                        <a:buNone/>
                      </a:pPr>
                      <a:endParaRPr lang="en-US"/>
                    </a:p>
                  </a:txBody>
                  <a:tcPr/>
                </a:tc>
              </a:tr>
            </a:tbl>
          </a:graphicData>
        </a:graphic>
      </p:graphicFrame>
      <p:sp>
        <p:nvSpPr>
          <p:cNvPr id="4" name="Text Box 3"/>
          <p:cNvSpPr txBox="1"/>
          <p:nvPr/>
        </p:nvSpPr>
        <p:spPr>
          <a:xfrm>
            <a:off x="1467485" y="1587500"/>
            <a:ext cx="9457055" cy="460375"/>
          </a:xfrm>
          <a:prstGeom prst="rect">
            <a:avLst/>
          </a:prstGeom>
          <a:noFill/>
        </p:spPr>
        <p:txBody>
          <a:bodyPr wrap="none" rtlCol="0" anchor="t">
            <a:spAutoFit/>
          </a:bodyPr>
          <a:p>
            <a:r>
              <a:rPr lang="en-US" sz="2400">
                <a:latin typeface="Times New Roman" panose="02020603050405020304" pitchFamily="18" charset="0"/>
                <a:cs typeface="Times New Roman" panose="02020603050405020304" pitchFamily="18" charset="0"/>
                <a:sym typeface="+mn-ea"/>
              </a:rPr>
              <a:t>Comparison between emails, phone conversations and face to face meetings</a:t>
            </a:r>
            <a:endParaRPr lang="en-US" sz="2400"/>
          </a:p>
        </p:txBody>
      </p:sp>
      <p:sp>
        <p:nvSpPr>
          <p:cNvPr id="5" name="Text Box 4"/>
          <p:cNvSpPr txBox="1"/>
          <p:nvPr/>
        </p:nvSpPr>
        <p:spPr>
          <a:xfrm>
            <a:off x="2984500" y="3478530"/>
            <a:ext cx="537210" cy="368300"/>
          </a:xfrm>
          <a:prstGeom prst="rect">
            <a:avLst/>
          </a:prstGeom>
          <a:noFill/>
        </p:spPr>
        <p:txBody>
          <a:bodyPr wrap="square" rtlCol="0" anchor="t">
            <a:spAutoFit/>
          </a:bodyPr>
          <a:p>
            <a:r>
              <a:rPr lang="en-US">
                <a:sym typeface="Wingdings 2" panose="05020102010507070707" charset="0"/>
              </a:rPr>
              <a:t></a:t>
            </a:r>
            <a:endParaRPr lang="en-US">
              <a:sym typeface="Wingdings 2" panose="05020102010507070707" charset="0"/>
            </a:endParaRPr>
          </a:p>
        </p:txBody>
      </p:sp>
      <p:sp>
        <p:nvSpPr>
          <p:cNvPr id="7" name="Text Box 6"/>
          <p:cNvSpPr txBox="1"/>
          <p:nvPr/>
        </p:nvSpPr>
        <p:spPr>
          <a:xfrm>
            <a:off x="5842000" y="3970020"/>
            <a:ext cx="386715" cy="368300"/>
          </a:xfrm>
          <a:prstGeom prst="rect">
            <a:avLst/>
          </a:prstGeom>
          <a:noFill/>
        </p:spPr>
        <p:txBody>
          <a:bodyPr wrap="none" rtlCol="0" anchor="t">
            <a:spAutoFit/>
          </a:bodyPr>
          <a:p>
            <a:r>
              <a:rPr lang="en-US">
                <a:sym typeface="Wingdings 2" panose="05020102010507070707" charset="0"/>
              </a:rPr>
              <a:t></a:t>
            </a:r>
            <a:endParaRPr lang="en-US">
              <a:sym typeface="Wingdings 2" panose="050201020105070707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792345" y="654050"/>
            <a:ext cx="2272665" cy="583565"/>
          </a:xfrm>
          <a:prstGeom prst="rect">
            <a:avLst/>
          </a:prstGeom>
          <a:noFill/>
        </p:spPr>
        <p:txBody>
          <a:bodyPr wrap="square" rtlCol="0">
            <a:spAutoFit/>
          </a:bodyPr>
          <a:p>
            <a:r>
              <a:rPr lang="en-US" sz="3200">
                <a:solidFill>
                  <a:srgbClr val="FF0000"/>
                </a:solidFill>
                <a:latin typeface="Times New Roman" panose="02020603050405020304" pitchFamily="18" charset="0"/>
                <a:cs typeface="Times New Roman" panose="02020603050405020304" pitchFamily="18" charset="0"/>
              </a:rPr>
              <a:t>Home work</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713230" y="5330825"/>
            <a:ext cx="9380855" cy="58356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Write the steps of your normal days, weekends, etc.</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577465" y="1396365"/>
            <a:ext cx="6381115" cy="3775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537585" y="661035"/>
            <a:ext cx="3691890" cy="829945"/>
          </a:xfrm>
          <a:prstGeom prst="rect">
            <a:avLst/>
          </a:prstGeom>
          <a:noFill/>
        </p:spPr>
        <p:txBody>
          <a:bodyPr wrap="square" rtlCol="0">
            <a:spAutoFit/>
          </a:bodyPr>
          <a:p>
            <a:r>
              <a:rPr lang="en-US" sz="4800">
                <a:ln w="12700">
                  <a:solidFill>
                    <a:schemeClr val="tx2">
                      <a:lumMod val="75000"/>
                    </a:schemeClr>
                  </a:solidFill>
                  <a:prstDash val="solid"/>
                </a:ln>
                <a:gradFill>
                  <a:gsLst>
                    <a:gs pos="0">
                      <a:srgbClr val="14CD68"/>
                    </a:gs>
                    <a:gs pos="100000">
                      <a:srgbClr val="0B6E38"/>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Thanks to all</a:t>
            </a:r>
            <a:endParaRPr lang="en-US" sz="4800">
              <a:ln w="12700">
                <a:solidFill>
                  <a:schemeClr val="tx2">
                    <a:lumMod val="75000"/>
                  </a:schemeClr>
                </a:solidFill>
                <a:prstDash val="solid"/>
              </a:ln>
              <a:gradFill>
                <a:gsLst>
                  <a:gs pos="0">
                    <a:srgbClr val="14CD68"/>
                  </a:gs>
                  <a:gs pos="100000">
                    <a:srgbClr val="0B6E38"/>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980565" y="2002790"/>
            <a:ext cx="8021955" cy="4098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p:cNvPicPr>
            <a:picLocks noChangeAspect="1"/>
          </p:cNvPicPr>
          <p:nvPr/>
        </p:nvPicPr>
        <p:blipFill>
          <a:blip r:embed="rId1"/>
          <a:stretch>
            <a:fillRect/>
          </a:stretch>
        </p:blipFill>
        <p:spPr>
          <a:xfrm>
            <a:off x="975995" y="1393190"/>
            <a:ext cx="4524375" cy="3157855"/>
          </a:xfrm>
          <a:prstGeom prst="rect">
            <a:avLst/>
          </a:prstGeom>
          <a:ln>
            <a:solidFill>
              <a:srgbClr val="002060"/>
            </a:solidFill>
          </a:ln>
        </p:spPr>
      </p:pic>
      <p:sp>
        <p:nvSpPr>
          <p:cNvPr id="2" name="Text Box 1"/>
          <p:cNvSpPr txBox="1"/>
          <p:nvPr/>
        </p:nvSpPr>
        <p:spPr>
          <a:xfrm>
            <a:off x="891540" y="4749800"/>
            <a:ext cx="5387975" cy="953135"/>
          </a:xfrm>
          <a:prstGeom prst="rect">
            <a:avLst/>
          </a:prstGeom>
          <a:noFill/>
        </p:spPr>
        <p:txBody>
          <a:bodyPr wrap="square" rtlCol="0" anchor="t">
            <a:spAutoFit/>
          </a:bodyPr>
          <a:p>
            <a:r>
              <a:rPr lang="en-US" sz="2800">
                <a:latin typeface="Times New Roman" panose="02020603050405020304" pitchFamily="18" charset="0"/>
                <a:cs typeface="Times New Roman" panose="02020603050405020304" pitchFamily="18" charset="0"/>
                <a:sym typeface="+mn-ea"/>
              </a:rPr>
              <a:t>Some pages of Internet version of daily newspaper &amp; magazines.</a:t>
            </a:r>
            <a:endParaRPr lang="en-US" sz="2800">
              <a:latin typeface="Times New Roman" panose="02020603050405020304" pitchFamily="18" charset="0"/>
              <a:cs typeface="Times New Roman" panose="02020603050405020304" pitchFamily="18" charset="0"/>
            </a:endParaRPr>
          </a:p>
        </p:txBody>
      </p:sp>
      <p:sp>
        <p:nvSpPr>
          <p:cNvPr id="3" name="Text Box 2"/>
          <p:cNvSpPr txBox="1"/>
          <p:nvPr/>
        </p:nvSpPr>
        <p:spPr>
          <a:xfrm>
            <a:off x="4187825" y="575945"/>
            <a:ext cx="3093720" cy="58356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What are these?</a:t>
            </a:r>
            <a:endParaRPr lang="en-US" sz="32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908165" y="1392555"/>
            <a:ext cx="4194175" cy="3159125"/>
          </a:xfrm>
          <a:prstGeom prst="rect">
            <a:avLst/>
          </a:prstGeom>
          <a:ln>
            <a:solidFill>
              <a:srgbClr val="0070C0"/>
            </a:solidFill>
          </a:ln>
        </p:spPr>
      </p:pic>
      <p:sp>
        <p:nvSpPr>
          <p:cNvPr id="4" name="Text Box 3"/>
          <p:cNvSpPr txBox="1"/>
          <p:nvPr/>
        </p:nvSpPr>
        <p:spPr>
          <a:xfrm>
            <a:off x="6917690" y="4704080"/>
            <a:ext cx="4185285" cy="1383665"/>
          </a:xfrm>
          <a:prstGeom prst="rect">
            <a:avLst/>
          </a:prstGeom>
          <a:noFill/>
        </p:spPr>
        <p:txBody>
          <a:bodyPr wrap="square" rtlCol="0" anchor="t">
            <a:spAutoFit/>
          </a:bodyPr>
          <a:p>
            <a:r>
              <a:rPr lang="en-US" sz="2800">
                <a:latin typeface="Times New Roman" panose="02020603050405020304" pitchFamily="18" charset="0"/>
                <a:cs typeface="Times New Roman" panose="02020603050405020304" pitchFamily="18" charset="0"/>
                <a:sym typeface="+mn-ea"/>
              </a:rPr>
              <a:t>The symbol is called 'at the rate of'. It is used in an e-mail address.</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504950" y="1806575"/>
            <a:ext cx="9681845" cy="64516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Can you guess, what we are going to discuss about?</a:t>
            </a:r>
            <a:endParaRPr 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381000"/>
            <a:ext cx="6553200" cy="990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Times New Roman" panose="02020603050405020304" pitchFamily="18" charset="0"/>
                <a:cs typeface="Times New Roman" panose="02020603050405020304" pitchFamily="18" charset="0"/>
              </a:rPr>
              <a:t>OUR Today's lesson is-</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981200" y="1524000"/>
            <a:ext cx="8153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Media and modes of e-communication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81200" y="3352800"/>
            <a:ext cx="3429000" cy="1828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Unit: 13</a:t>
            </a:r>
            <a:endParaRPr lang="en-US" sz="3600" dirty="0" smtClean="0">
              <a:solidFill>
                <a:schemeClr val="tx1"/>
              </a:solidFill>
              <a:latin typeface="Times New Roman" panose="02020603050405020304" pitchFamily="18" charset="0"/>
              <a:cs typeface="Times New Roman" panose="02020603050405020304" pitchFamily="18" charset="0"/>
            </a:endParaRPr>
          </a:p>
          <a:p>
            <a:pPr algn="ctr"/>
            <a:r>
              <a:rPr lang="en-US" sz="3600" dirty="0" smtClean="0">
                <a:solidFill>
                  <a:schemeClr val="tx1"/>
                </a:solidFill>
                <a:latin typeface="Times New Roman" panose="02020603050405020304" pitchFamily="18" charset="0"/>
                <a:cs typeface="Times New Roman" panose="02020603050405020304" pitchFamily="18" charset="0"/>
              </a:rPr>
              <a:t>Lesson: 01</a:t>
            </a:r>
            <a:endParaRPr lang="en-US" sz="3600" dirty="0" smtClean="0">
              <a:solidFill>
                <a:schemeClr val="tx1"/>
              </a:solidFill>
              <a:latin typeface="Times New Roman" panose="02020603050405020304" pitchFamily="18" charset="0"/>
              <a:cs typeface="Times New Roman" panose="02020603050405020304" pitchFamily="18" charset="0"/>
            </a:endParaRPr>
          </a:p>
          <a:p>
            <a:pPr algn="ctr"/>
            <a:r>
              <a:rPr lang="en-US" sz="3600" dirty="0" smtClean="0">
                <a:solidFill>
                  <a:schemeClr val="tx1"/>
                </a:solidFill>
                <a:latin typeface="Times New Roman" panose="02020603050405020304" pitchFamily="18" charset="0"/>
                <a:cs typeface="Times New Roman" panose="02020603050405020304" pitchFamily="18" charset="0"/>
              </a:rPr>
              <a:t>Page No.: 154</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rot="5400000">
            <a:off x="6677025" y="3152775"/>
            <a:ext cx="3638550" cy="28194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45">
                                          <p:stCondLst>
                                            <p:cond delay="0"/>
                                          </p:stCondLst>
                                        </p:cTn>
                                        <p:tgtEl>
                                          <p:spTgt spid="3"/>
                                        </p:tgtEl>
                                      </p:cBhvr>
                                    </p:animEffect>
                                    <p:anim calcmode="lin" valueType="num">
                                      <p:cBhvr>
                                        <p:cTn id="15"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0" dur="7">
                                          <p:stCondLst>
                                            <p:cond delay="162"/>
                                          </p:stCondLst>
                                        </p:cTn>
                                        <p:tgtEl>
                                          <p:spTgt spid="3"/>
                                        </p:tgtEl>
                                      </p:cBhvr>
                                      <p:to x="100000" y="60000"/>
                                    </p:animScale>
                                    <p:animScale>
                                      <p:cBhvr>
                                        <p:cTn id="21" dur="41" decel="50000">
                                          <p:stCondLst>
                                            <p:cond delay="169"/>
                                          </p:stCondLst>
                                        </p:cTn>
                                        <p:tgtEl>
                                          <p:spTgt spid="3"/>
                                        </p:tgtEl>
                                      </p:cBhvr>
                                      <p:to x="100000" y="100000"/>
                                    </p:animScale>
                                    <p:animScale>
                                      <p:cBhvr>
                                        <p:cTn id="22" dur="7">
                                          <p:stCondLst>
                                            <p:cond delay="328"/>
                                          </p:stCondLst>
                                        </p:cTn>
                                        <p:tgtEl>
                                          <p:spTgt spid="3"/>
                                        </p:tgtEl>
                                      </p:cBhvr>
                                      <p:to x="100000" y="80000"/>
                                    </p:animScale>
                                    <p:animScale>
                                      <p:cBhvr>
                                        <p:cTn id="23" dur="41" decel="50000">
                                          <p:stCondLst>
                                            <p:cond delay="335"/>
                                          </p:stCondLst>
                                        </p:cTn>
                                        <p:tgtEl>
                                          <p:spTgt spid="3"/>
                                        </p:tgtEl>
                                      </p:cBhvr>
                                      <p:to x="100000" y="100000"/>
                                    </p:animScale>
                                    <p:animScale>
                                      <p:cBhvr>
                                        <p:cTn id="24" dur="7">
                                          <p:stCondLst>
                                            <p:cond delay="410"/>
                                          </p:stCondLst>
                                        </p:cTn>
                                        <p:tgtEl>
                                          <p:spTgt spid="3"/>
                                        </p:tgtEl>
                                      </p:cBhvr>
                                      <p:to x="100000" y="90000"/>
                                    </p:animScale>
                                    <p:animScale>
                                      <p:cBhvr>
                                        <p:cTn id="25" dur="41" decel="50000">
                                          <p:stCondLst>
                                            <p:cond delay="417"/>
                                          </p:stCondLst>
                                        </p:cTn>
                                        <p:tgtEl>
                                          <p:spTgt spid="3"/>
                                        </p:tgtEl>
                                      </p:cBhvr>
                                      <p:to x="100000" y="100000"/>
                                    </p:animScale>
                                    <p:animScale>
                                      <p:cBhvr>
                                        <p:cTn id="26" dur="7">
                                          <p:stCondLst>
                                            <p:cond delay="452"/>
                                          </p:stCondLst>
                                        </p:cTn>
                                        <p:tgtEl>
                                          <p:spTgt spid="3"/>
                                        </p:tgtEl>
                                      </p:cBhvr>
                                      <p:to x="100000" y="95000"/>
                                    </p:animScale>
                                    <p:animScale>
                                      <p:cBhvr>
                                        <p:cTn id="27" dur="41" decel="50000">
                                          <p:stCondLst>
                                            <p:cond delay="458"/>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8" presetClass="entr" presetSubtype="0" accel="50000" fill="hold" nodeType="clickEffect">
                                  <p:stCondLst>
                                    <p:cond delay="0"/>
                                  </p:stCondLst>
                                  <p:iterate type="lt">
                                    <p:tmPct val="50000"/>
                                  </p:iterate>
                                  <p:childTnLst>
                                    <p:set>
                                      <p:cBhvr>
                                        <p:cTn id="31" dur="1" fill="hold">
                                          <p:stCondLst>
                                            <p:cond delay="0"/>
                                          </p:stCondLst>
                                        </p:cTn>
                                        <p:tgtEl>
                                          <p:spTgt spid="3">
                                            <p:txEl>
                                              <p:pRg st="0" end="0"/>
                                            </p:txEl>
                                          </p:spTgt>
                                        </p:tgtEl>
                                        <p:attrNameLst>
                                          <p:attrName>style.visibility</p:attrName>
                                        </p:attrNameLst>
                                      </p:cBhvr>
                                      <p:to>
                                        <p:strVal val="visible"/>
                                      </p:to>
                                    </p:set>
                                    <p:set>
                                      <p:cBhvr>
                                        <p:cTn id="32" dur="228" fill="hold">
                                          <p:stCondLst>
                                            <p:cond delay="0"/>
                                          </p:stCondLst>
                                        </p:cTn>
                                        <p:tgtEl>
                                          <p:spTgt spid="3">
                                            <p:txEl>
                                              <p:pRg st="0" end="0"/>
                                            </p:txEl>
                                          </p:spTgt>
                                        </p:tgtEl>
                                        <p:attrNameLst>
                                          <p:attrName>style.rotation</p:attrName>
                                        </p:attrNameLst>
                                      </p:cBhvr>
                                      <p:to>
                                        <p:strVal val="-45.0"/>
                                      </p:to>
                                    </p:set>
                                    <p:anim calcmode="lin" valueType="num">
                                      <p:cBhvr>
                                        <p:cTn id="33"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5"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93028" y="152400"/>
            <a:ext cx="5791200"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Times New Roman" panose="02020603050405020304" pitchFamily="18" charset="0"/>
                <a:cs typeface="Times New Roman" panose="02020603050405020304" pitchFamily="18" charset="0"/>
              </a:rPr>
              <a:t>Learning Outcomes</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7345" y="1790700"/>
            <a:ext cx="11134725" cy="102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accent6">
                    <a:lumMod val="50000"/>
                  </a:schemeClr>
                </a:solidFill>
                <a:latin typeface="Times New Roman" panose="02020603050405020304" pitchFamily="18" charset="0"/>
                <a:cs typeface="Times New Roman" panose="02020603050405020304" pitchFamily="18" charset="0"/>
              </a:rPr>
              <a:t>After completing the lesson students will be able to-</a:t>
            </a:r>
            <a:endParaRPr lang="en-US" sz="4000" dirty="0" smtClean="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93028" y="3352800"/>
            <a:ext cx="685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alk about media and e-communication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72246" y="4419600"/>
            <a:ext cx="685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read and write</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e-mails</a:t>
            </a:r>
            <a:r>
              <a:rPr lang="en-US" sz="3200" dirty="0" smtClean="0">
                <a:solidFill>
                  <a:schemeClr val="tx1"/>
                </a:solidFill>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1586345" y="3352800"/>
            <a:ext cx="1066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586345" y="5562600"/>
            <a:ext cx="1066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600200" y="4419600"/>
            <a:ext cx="1066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099954" y="5562600"/>
            <a:ext cx="7415645"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d</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escribe the benefits of e-communication.</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8" grpId="0" bldLvl="0" animBg="1"/>
      <p:bldP spid="9"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1400" y="2167890"/>
            <a:ext cx="4547870" cy="1275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b="1" dirty="0">
                <a:solidFill>
                  <a:schemeClr val="tx1"/>
                </a:solidFill>
                <a:latin typeface="Times New Roman" panose="02020603050405020304" pitchFamily="18" charset="0"/>
                <a:cs typeface="Times New Roman" panose="02020603050405020304" pitchFamily="18" charset="0"/>
              </a:rPr>
              <a:t>The act of giving something in return for something received, give and take.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174519" y="1127760"/>
            <a:ext cx="4038600"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Exchange</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042035" y="5016500"/>
            <a:ext cx="4672330" cy="13982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tx1"/>
                </a:solidFill>
                <a:latin typeface="Times New Roman" panose="02020603050405020304" pitchFamily="18" charset="0"/>
                <a:cs typeface="Times New Roman" panose="02020603050405020304" pitchFamily="18" charset="0"/>
              </a:rPr>
              <a:t>An associate </a:t>
            </a:r>
            <a:r>
              <a:rPr lang="en-US" sz="2800" b="1" dirty="0" smtClean="0">
                <a:solidFill>
                  <a:schemeClr val="tx1"/>
                </a:solidFill>
                <a:latin typeface="Times New Roman" panose="02020603050405020304" pitchFamily="18" charset="0"/>
                <a:cs typeface="Times New Roman" panose="02020603050405020304" pitchFamily="18" charset="0"/>
              </a:rPr>
              <a:t>who works </a:t>
            </a:r>
            <a:r>
              <a:rPr lang="en-US" sz="2800" b="1" dirty="0">
                <a:solidFill>
                  <a:schemeClr val="tx1"/>
                </a:solidFill>
                <a:latin typeface="Times New Roman" panose="02020603050405020304" pitchFamily="18" charset="0"/>
                <a:cs typeface="Times New Roman" panose="02020603050405020304" pitchFamily="18" charset="0"/>
              </a:rPr>
              <a:t>with, co-worker</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808480" y="3936365"/>
            <a:ext cx="303149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Colleagues</a:t>
            </a:r>
            <a:endParaRPr lang="en-US" sz="3600" b="1" dirty="0">
              <a:solidFill>
                <a:schemeClr val="tx1"/>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6137910" y="3740785"/>
            <a:ext cx="4999355" cy="2628265"/>
            <a:chOff x="308897" y="1828800"/>
            <a:chExt cx="8682702" cy="3124200"/>
          </a:xfrm>
        </p:grpSpPr>
        <p:sp>
          <p:nvSpPr>
            <p:cNvPr id="11" name="Rectangles 10"/>
            <p:cNvSpPr/>
            <p:nvPr/>
          </p:nvSpPr>
          <p:spPr>
            <a:xfrm>
              <a:off x="308897" y="1828800"/>
              <a:ext cx="8682702" cy="3124200"/>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noFill/>
              </a:endParaRPr>
            </a:p>
          </p:txBody>
        </p:sp>
        <p:pic>
          <p:nvPicPr>
            <p:cNvPr id="12" name="Picture 11" descr="C:\Users\oCs\Desktop\Md. Abdul Kader Course 35 (30)\New folder\colleague.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534" y="1842448"/>
              <a:ext cx="8034130" cy="3084182"/>
            </a:xfrm>
            <a:prstGeom prst="rect">
              <a:avLst/>
            </a:prstGeom>
            <a:ln>
              <a:solidFill>
                <a:schemeClr val="accent1">
                  <a:lumMod val="50000"/>
                </a:schemeClr>
              </a:solidFill>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grpSp>
      <p:pic>
        <p:nvPicPr>
          <p:cNvPr id="5" name="Picture 4" descr="C:\Users\oCs\Desktop\Md. Abdul Kader Course 35 (30)\New folder\image_431_95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5090" y="887730"/>
            <a:ext cx="4533900" cy="248729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1189355" y="206375"/>
            <a:ext cx="7774305" cy="64516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Let's introduce with some new words.</a:t>
            </a:r>
            <a:endParaRPr 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9" grpId="0" bldLvl="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1130" y="1591310"/>
            <a:ext cx="3192780" cy="1608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sz="2800" b="1" dirty="0">
                <a:solidFill>
                  <a:schemeClr val="tx1"/>
                </a:solidFill>
                <a:latin typeface="Times New Roman" panose="02020603050405020304" pitchFamily="18" charset="0"/>
                <a:cs typeface="Times New Roman" panose="02020603050405020304" pitchFamily="18" charset="0"/>
              </a:rPr>
              <a:t>connected to a computer </a:t>
            </a:r>
            <a:r>
              <a:rPr lang="en-US" sz="2800" b="1" dirty="0" smtClean="0">
                <a:solidFill>
                  <a:schemeClr val="tx1"/>
                </a:solidFill>
                <a:latin typeface="Times New Roman" panose="02020603050405020304" pitchFamily="18" charset="0"/>
                <a:cs typeface="Times New Roman" panose="02020603050405020304" pitchFamily="18" charset="0"/>
              </a:rPr>
              <a:t>network</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752600" y="619299"/>
            <a:ext cx="23622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Online</a:t>
            </a:r>
            <a:endParaRPr lang="en-US" sz="3600" b="1"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6316980" y="743585"/>
            <a:ext cx="4134485" cy="2252345"/>
            <a:chOff x="1600198" y="1828800"/>
            <a:chExt cx="7391399" cy="3124200"/>
          </a:xfrm>
        </p:grpSpPr>
        <p:sp>
          <p:nvSpPr>
            <p:cNvPr id="5" name="Rounded Rectangle 4"/>
            <p:cNvSpPr/>
            <p:nvPr/>
          </p:nvSpPr>
          <p:spPr>
            <a:xfrm>
              <a:off x="1600198" y="1828800"/>
              <a:ext cx="7391399" cy="312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noFill/>
              </a:endParaRPr>
            </a:p>
          </p:txBody>
        </p:sp>
        <p:pic>
          <p:nvPicPr>
            <p:cNvPr id="6" name="Picture 5" descr="C:\Users\oCs\Desktop\Md. Abdul Kader Course 35 (30)\New folder\onlin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797" y="2019299"/>
              <a:ext cx="6934199" cy="274320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le 7"/>
          <p:cNvSpPr/>
          <p:nvPr/>
        </p:nvSpPr>
        <p:spPr>
          <a:xfrm>
            <a:off x="1593272" y="3772939"/>
            <a:ext cx="302029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Facebook</a:t>
            </a:r>
            <a:endParaRPr lang="en-US" sz="36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420485" y="3997960"/>
            <a:ext cx="4152265" cy="1845945"/>
            <a:chOff x="1219200" y="1905000"/>
            <a:chExt cx="7017327" cy="2438400"/>
          </a:xfrm>
        </p:grpSpPr>
        <p:sp>
          <p:nvSpPr>
            <p:cNvPr id="11" name="Rounded Rectangle 10"/>
            <p:cNvSpPr/>
            <p:nvPr/>
          </p:nvSpPr>
          <p:spPr>
            <a:xfrm>
              <a:off x="1219200" y="1905000"/>
              <a:ext cx="3352800" cy="24384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02727" y="2286000"/>
              <a:ext cx="3733800" cy="1676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1244600" y="4864735"/>
            <a:ext cx="3637280" cy="127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 social media where people can share their opinion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10" grpId="0" bldLvl="0" animBg="1"/>
    </p:bld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10774</Words>
  <Application>WPS Presentation</Application>
  <PresentationFormat>Widescreen</PresentationFormat>
  <Paragraphs>369</Paragraphs>
  <Slides>39</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9" baseType="lpstr">
      <vt:lpstr>Arial</vt:lpstr>
      <vt:lpstr>SimSun</vt:lpstr>
      <vt:lpstr>Wingdings</vt:lpstr>
      <vt:lpstr>Times New Roman</vt:lpstr>
      <vt:lpstr>Microsoft YaHei</vt:lpstr>
      <vt:lpstr>Arial Unicode MS</vt:lpstr>
      <vt:lpstr>Calibri</vt:lpstr>
      <vt:lpstr>Wingdings 2</vt:lpstr>
      <vt:lpstr>Gear Drives</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Mahmud Shukhon</dc:creator>
  <cp:lastModifiedBy>Mahmud Shukhon</cp:lastModifiedBy>
  <cp:revision>92</cp:revision>
  <dcterms:created xsi:type="dcterms:W3CDTF">2020-08-20T04:24:00Z</dcterms:created>
  <dcterms:modified xsi:type="dcterms:W3CDTF">2020-09-17T15:04:28Z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