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9" r:id="rId4"/>
    <p:sldId id="273" r:id="rId5"/>
    <p:sldId id="270" r:id="rId6"/>
    <p:sldId id="258" r:id="rId7"/>
    <p:sldId id="263" r:id="rId8"/>
    <p:sldId id="264" r:id="rId9"/>
    <p:sldId id="265" r:id="rId10"/>
    <p:sldId id="266" r:id="rId11"/>
    <p:sldId id="269" r:id="rId12"/>
    <p:sldId id="271" r:id="rId13"/>
    <p:sldId id="268"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33" autoAdjust="0"/>
    <p:restoredTop sz="94660"/>
  </p:normalViewPr>
  <p:slideViewPr>
    <p:cSldViewPr snapToGrid="0">
      <p:cViewPr varScale="1">
        <p:scale>
          <a:sx n="74" d="100"/>
          <a:sy n="74" d="100"/>
        </p:scale>
        <p:origin x="64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ame 9"/>
          <p:cNvSpPr/>
          <p:nvPr userDrawn="1"/>
        </p:nvSpPr>
        <p:spPr>
          <a:xfrm>
            <a:off x="0" y="0"/>
            <a:ext cx="12192000" cy="6858000"/>
          </a:xfrm>
          <a:prstGeom prst="frame">
            <a:avLst>
              <a:gd name="adj1" fmla="val 3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9928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FFFEF-8148-4931-BCA2-2DD1AC3C3333}"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9B955-6A34-450F-A28D-BE065C751A7D}" type="slidenum">
              <a:rPr lang="en-US" smtClean="0"/>
              <a:t>‹#›</a:t>
            </a:fld>
            <a:endParaRPr lang="en-US"/>
          </a:p>
        </p:txBody>
      </p:sp>
    </p:spTree>
    <p:extLst>
      <p:ext uri="{BB962C8B-B14F-4D97-AF65-F5344CB8AC3E}">
        <p14:creationId xmlns:p14="http://schemas.microsoft.com/office/powerpoint/2010/main" val="58759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FFFEF-8148-4931-BCA2-2DD1AC3C3333}"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9B955-6A34-450F-A28D-BE065C751A7D}" type="slidenum">
              <a:rPr lang="en-US" smtClean="0"/>
              <a:t>‹#›</a:t>
            </a:fld>
            <a:endParaRPr lang="en-US"/>
          </a:p>
        </p:txBody>
      </p:sp>
    </p:spTree>
    <p:extLst>
      <p:ext uri="{BB962C8B-B14F-4D97-AF65-F5344CB8AC3E}">
        <p14:creationId xmlns:p14="http://schemas.microsoft.com/office/powerpoint/2010/main" val="347195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FFFEF-8148-4931-BCA2-2DD1AC3C3333}"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9B955-6A34-450F-A28D-BE065C751A7D}" type="slidenum">
              <a:rPr lang="en-US" smtClean="0"/>
              <a:t>‹#›</a:t>
            </a:fld>
            <a:endParaRPr lang="en-US"/>
          </a:p>
        </p:txBody>
      </p:sp>
    </p:spTree>
    <p:extLst>
      <p:ext uri="{BB962C8B-B14F-4D97-AF65-F5344CB8AC3E}">
        <p14:creationId xmlns:p14="http://schemas.microsoft.com/office/powerpoint/2010/main" val="72241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FFFEF-8148-4931-BCA2-2DD1AC3C3333}"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9B955-6A34-450F-A28D-BE065C751A7D}" type="slidenum">
              <a:rPr lang="en-US" smtClean="0"/>
              <a:t>‹#›</a:t>
            </a:fld>
            <a:endParaRPr lang="en-US"/>
          </a:p>
        </p:txBody>
      </p:sp>
    </p:spTree>
    <p:extLst>
      <p:ext uri="{BB962C8B-B14F-4D97-AF65-F5344CB8AC3E}">
        <p14:creationId xmlns:p14="http://schemas.microsoft.com/office/powerpoint/2010/main" val="156866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FFFEF-8148-4931-BCA2-2DD1AC3C3333}"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9B955-6A34-450F-A28D-BE065C751A7D}" type="slidenum">
              <a:rPr lang="en-US" smtClean="0"/>
              <a:t>‹#›</a:t>
            </a:fld>
            <a:endParaRPr lang="en-US"/>
          </a:p>
        </p:txBody>
      </p:sp>
    </p:spTree>
    <p:extLst>
      <p:ext uri="{BB962C8B-B14F-4D97-AF65-F5344CB8AC3E}">
        <p14:creationId xmlns:p14="http://schemas.microsoft.com/office/powerpoint/2010/main" val="207669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FFFEF-8148-4931-BCA2-2DD1AC3C3333}"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C9B955-6A34-450F-A28D-BE065C751A7D}" type="slidenum">
              <a:rPr lang="en-US" smtClean="0"/>
              <a:t>‹#›</a:t>
            </a:fld>
            <a:endParaRPr lang="en-US"/>
          </a:p>
        </p:txBody>
      </p:sp>
    </p:spTree>
    <p:extLst>
      <p:ext uri="{BB962C8B-B14F-4D97-AF65-F5344CB8AC3E}">
        <p14:creationId xmlns:p14="http://schemas.microsoft.com/office/powerpoint/2010/main" val="302164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FFFEF-8148-4931-BCA2-2DD1AC3C3333}"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C9B955-6A34-450F-A28D-BE065C751A7D}" type="slidenum">
              <a:rPr lang="en-US" smtClean="0"/>
              <a:t>‹#›</a:t>
            </a:fld>
            <a:endParaRPr lang="en-US"/>
          </a:p>
        </p:txBody>
      </p:sp>
    </p:spTree>
    <p:extLst>
      <p:ext uri="{BB962C8B-B14F-4D97-AF65-F5344CB8AC3E}">
        <p14:creationId xmlns:p14="http://schemas.microsoft.com/office/powerpoint/2010/main" val="26675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FFFEF-8148-4931-BCA2-2DD1AC3C3333}"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9B955-6A34-450F-A28D-BE065C751A7D}" type="slidenum">
              <a:rPr lang="en-US" smtClean="0"/>
              <a:t>‹#›</a:t>
            </a:fld>
            <a:endParaRPr lang="en-US"/>
          </a:p>
        </p:txBody>
      </p:sp>
    </p:spTree>
    <p:extLst>
      <p:ext uri="{BB962C8B-B14F-4D97-AF65-F5344CB8AC3E}">
        <p14:creationId xmlns:p14="http://schemas.microsoft.com/office/powerpoint/2010/main" val="143820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FFFEF-8148-4931-BCA2-2DD1AC3C3333}"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9B955-6A34-450F-A28D-BE065C751A7D}" type="slidenum">
              <a:rPr lang="en-US" smtClean="0"/>
              <a:t>‹#›</a:t>
            </a:fld>
            <a:endParaRPr lang="en-US"/>
          </a:p>
        </p:txBody>
      </p:sp>
    </p:spTree>
    <p:extLst>
      <p:ext uri="{BB962C8B-B14F-4D97-AF65-F5344CB8AC3E}">
        <p14:creationId xmlns:p14="http://schemas.microsoft.com/office/powerpoint/2010/main" val="138235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FFFEF-8148-4931-BCA2-2DD1AC3C3333}"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9B955-6A34-450F-A28D-BE065C751A7D}" type="slidenum">
              <a:rPr lang="en-US" smtClean="0"/>
              <a:t>‹#›</a:t>
            </a:fld>
            <a:endParaRPr lang="en-US"/>
          </a:p>
        </p:txBody>
      </p:sp>
    </p:spTree>
    <p:extLst>
      <p:ext uri="{BB962C8B-B14F-4D97-AF65-F5344CB8AC3E}">
        <p14:creationId xmlns:p14="http://schemas.microsoft.com/office/powerpoint/2010/main" val="379978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FFFEF-8148-4931-BCA2-2DD1AC3C3333}" type="datetimeFigureOut">
              <a:rPr lang="en-US" smtClean="0"/>
              <a:t>9/17/2020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9B955-6A34-450F-A28D-BE065C751A7D}" type="slidenum">
              <a:rPr lang="en-US" smtClean="0"/>
              <a:t>‹#›</a:t>
            </a:fld>
            <a:endParaRPr lang="en-US"/>
          </a:p>
        </p:txBody>
      </p:sp>
    </p:spTree>
    <p:extLst>
      <p:ext uri="{BB962C8B-B14F-4D97-AF65-F5344CB8AC3E}">
        <p14:creationId xmlns:p14="http://schemas.microsoft.com/office/powerpoint/2010/main" val="2170577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8193" y="223940"/>
            <a:ext cx="10612192" cy="1200329"/>
          </a:xfrm>
          <a:prstGeom prst="rect">
            <a:avLst/>
          </a:prstGeom>
          <a:noFill/>
        </p:spPr>
        <p:txBody>
          <a:bodyPr wrap="square" rtlCol="0">
            <a:spAutoFit/>
          </a:bodyPr>
          <a:lstStyle/>
          <a:p>
            <a:r>
              <a:rPr lang="en-US" sz="7200" dirty="0" smtClean="0">
                <a:solidFill>
                  <a:schemeClr val="bg1"/>
                </a:solidFill>
              </a:rPr>
              <a:t>Welcome to online class</a:t>
            </a:r>
            <a:endParaRPr lang="en-US" sz="72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85" y="1622737"/>
            <a:ext cx="10303099" cy="4533364"/>
          </a:xfrm>
          <a:prstGeom prst="rect">
            <a:avLst/>
          </a:prstGeom>
        </p:spPr>
      </p:pic>
    </p:spTree>
    <p:extLst>
      <p:ext uri="{BB962C8B-B14F-4D97-AF65-F5344CB8AC3E}">
        <p14:creationId xmlns:p14="http://schemas.microsoft.com/office/powerpoint/2010/main" val="1850167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412122"/>
            <a:ext cx="11603865" cy="16484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smtClean="0">
                <a:solidFill>
                  <a:schemeClr val="bg1"/>
                </a:solidFill>
                <a:latin typeface="Times New Roman" panose="02020603050405020304" pitchFamily="18" charset="0"/>
                <a:cs typeface="Times New Roman" panose="02020603050405020304" pitchFamily="18" charset="0"/>
              </a:rPr>
              <a:t>Unfortunately, we are making the earth too hot. We are using oil, gas, and coal for running cars, buses, trains, planes, power stations and so on.</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82" y="2166989"/>
            <a:ext cx="4726546" cy="38549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711" y="2166989"/>
            <a:ext cx="6530125" cy="3854958"/>
          </a:xfrm>
          <a:prstGeom prst="rect">
            <a:avLst/>
          </a:prstGeom>
        </p:spPr>
      </p:pic>
    </p:spTree>
    <p:extLst>
      <p:ext uri="{BB962C8B-B14F-4D97-AF65-F5344CB8AC3E}">
        <p14:creationId xmlns:p14="http://schemas.microsoft.com/office/powerpoint/2010/main" val="116291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6873" y="463638"/>
            <a:ext cx="11384924" cy="16098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smtClean="0">
                <a:solidFill>
                  <a:schemeClr val="bg1"/>
                </a:solidFill>
                <a:latin typeface="Times New Roman" panose="02020603050405020304" pitchFamily="18" charset="0"/>
                <a:cs typeface="Times New Roman" panose="02020603050405020304" pitchFamily="18" charset="0"/>
              </a:rPr>
              <a:t>These fuels have carbon in them. This carbon and other gases trap the heat in the atmosphere and do not allow the earth  to cool down.</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455285" y="1460568"/>
            <a:ext cx="9144000" cy="71596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latin typeface="Times New Roman" panose="02020603050405020304" pitchFamily="18" charset="0"/>
                <a:cs typeface="Times New Roman" panose="02020603050405020304" pitchFamily="18" charset="0"/>
              </a:rPr>
              <a:t>As a result, the earth gets hotter</a:t>
            </a:r>
            <a:r>
              <a:rPr lang="en-US" dirty="0" smtClean="0">
                <a:solidFill>
                  <a:schemeClr val="bg1"/>
                </a:solidFill>
              </a:rPr>
              <a:t>.</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06" y="2361931"/>
            <a:ext cx="10058399" cy="4167657"/>
          </a:xfrm>
          <a:prstGeom prst="rect">
            <a:avLst/>
          </a:prstGeom>
        </p:spPr>
      </p:pic>
    </p:spTree>
    <p:extLst>
      <p:ext uri="{BB962C8B-B14F-4D97-AF65-F5344CB8AC3E}">
        <p14:creationId xmlns:p14="http://schemas.microsoft.com/office/powerpoint/2010/main" val="234867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808" y="843038"/>
            <a:ext cx="11509888" cy="582946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I)The  Earth is like a greenhouse. What does ‘greenhouse’ mean?</a:t>
            </a:r>
          </a:p>
          <a:p>
            <a:r>
              <a:rPr lang="en-US" sz="3200" dirty="0" smtClean="0">
                <a:solidFill>
                  <a:schemeClr val="bg1"/>
                </a:solidFill>
                <a:latin typeface="Times New Roman" panose="02020603050405020304" pitchFamily="18" charset="0"/>
                <a:cs typeface="Times New Roman" panose="02020603050405020304" pitchFamily="18" charset="0"/>
              </a:rPr>
              <a:t>a)green house  b) glass house  c)block house  d)brick-built house</a:t>
            </a:r>
          </a:p>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Which information is correct  about carbon dioxide  ?</a:t>
            </a:r>
          </a:p>
          <a:p>
            <a:r>
              <a:rPr lang="en-US" sz="3200" dirty="0" smtClean="0">
                <a:solidFill>
                  <a:schemeClr val="bg1"/>
                </a:solidFill>
                <a:latin typeface="Times New Roman" panose="02020603050405020304" pitchFamily="18" charset="0"/>
                <a:cs typeface="Times New Roman" panose="02020603050405020304" pitchFamily="18" charset="0"/>
              </a:rPr>
              <a:t>a)wind     b)water     c) air     d)gas</a:t>
            </a:r>
          </a:p>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 greenhouse can…………….. the heat.</a:t>
            </a:r>
          </a:p>
          <a:p>
            <a:r>
              <a:rPr lang="en-US" sz="3200" dirty="0" smtClean="0">
                <a:solidFill>
                  <a:schemeClr val="bg1"/>
                </a:solidFill>
                <a:latin typeface="Times New Roman" panose="02020603050405020304" pitchFamily="18" charset="0"/>
                <a:cs typeface="Times New Roman" panose="02020603050405020304" pitchFamily="18" charset="0"/>
              </a:rPr>
              <a:t>a)release  b) cool  c) free  d)snare</a:t>
            </a:r>
          </a:p>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The Earth is getting hotter ……………………………..</a:t>
            </a:r>
          </a:p>
          <a:p>
            <a:r>
              <a:rPr lang="en-US" sz="3200" dirty="0" smtClean="0">
                <a:solidFill>
                  <a:schemeClr val="bg1"/>
                </a:solidFill>
                <a:latin typeface="Times New Roman" panose="02020603050405020304" pitchFamily="18" charset="0"/>
                <a:cs typeface="Times New Roman" panose="02020603050405020304" pitchFamily="18" charset="0"/>
              </a:rPr>
              <a:t>a)   for cooking                   b)for making excessive fire </a:t>
            </a:r>
          </a:p>
          <a:p>
            <a:r>
              <a:rPr lang="en-US" sz="3200" dirty="0" smtClean="0">
                <a:solidFill>
                  <a:schemeClr val="bg1"/>
                </a:solidFill>
                <a:latin typeface="Times New Roman" panose="02020603050405020304" pitchFamily="18" charset="0"/>
                <a:cs typeface="Times New Roman" panose="02020603050405020304" pitchFamily="18" charset="0"/>
              </a:rPr>
              <a:t> c)because of trapped carbon dioxide   d)because of cutting trees</a:t>
            </a:r>
          </a:p>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 People make greenhouse for……………………………..</a:t>
            </a:r>
          </a:p>
          <a:p>
            <a:r>
              <a:rPr lang="en-US" sz="3200" dirty="0" smtClean="0">
                <a:solidFill>
                  <a:schemeClr val="bg1"/>
                </a:solidFill>
                <a:latin typeface="Times New Roman" panose="02020603050405020304" pitchFamily="18" charset="0"/>
                <a:cs typeface="Times New Roman" panose="02020603050405020304" pitchFamily="18" charset="0"/>
              </a:rPr>
              <a:t>a)poultry  b)decoration  c) growing vegetables , flowers and plants  d)water</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1616298" y="240449"/>
            <a:ext cx="8305800" cy="743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 no. 1:Choose the best answer.</a:t>
            </a:r>
            <a:endPar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L-Shape 4"/>
          <p:cNvSpPr/>
          <p:nvPr/>
        </p:nvSpPr>
        <p:spPr>
          <a:xfrm rot="19037651">
            <a:off x="2776422" y="1415412"/>
            <a:ext cx="614578" cy="25632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rot="18885907">
            <a:off x="3549055" y="2392586"/>
            <a:ext cx="655755" cy="231888"/>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p:cNvSpPr/>
          <p:nvPr/>
        </p:nvSpPr>
        <p:spPr>
          <a:xfrm rot="18904128">
            <a:off x="1914743" y="3256950"/>
            <a:ext cx="692295" cy="30018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p:cNvSpPr/>
          <p:nvPr/>
        </p:nvSpPr>
        <p:spPr>
          <a:xfrm rot="18882614">
            <a:off x="347260" y="4872053"/>
            <a:ext cx="769471" cy="31102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p:cNvSpPr/>
          <p:nvPr/>
        </p:nvSpPr>
        <p:spPr>
          <a:xfrm rot="18512236">
            <a:off x="4164512" y="5739197"/>
            <a:ext cx="702365" cy="27295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90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76788" y="329468"/>
            <a:ext cx="7113432" cy="533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2.   Answer the following questions   </a:t>
            </a:r>
            <a:endParaRPr lang="en-US" sz="3200"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695996" y="825400"/>
            <a:ext cx="6259132"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a)What is  a greenhouse</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695996" y="1473314"/>
            <a:ext cx="7495504" cy="40644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Ans</a:t>
            </a:r>
            <a:r>
              <a:rPr lang="en-US" sz="3200" dirty="0" smtClean="0">
                <a:latin typeface="Times New Roman" panose="02020603050405020304" pitchFamily="18" charset="0"/>
                <a:cs typeface="Times New Roman" panose="02020603050405020304" pitchFamily="18" charset="0"/>
              </a:rPr>
              <a:t>-A greenhouse is a  house made of glass</a:t>
            </a:r>
            <a:endParaRPr lang="en-US"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95996" y="2983454"/>
            <a:ext cx="9762186" cy="58477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does the inside of the greenhouse stay warm?</a:t>
            </a:r>
          </a:p>
        </p:txBody>
      </p:sp>
      <p:sp>
        <p:nvSpPr>
          <p:cNvPr id="11" name="Rounded Rectangle 10"/>
          <p:cNvSpPr/>
          <p:nvPr/>
        </p:nvSpPr>
        <p:spPr>
          <a:xfrm>
            <a:off x="627307" y="3627617"/>
            <a:ext cx="11294772" cy="48333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Ans</a:t>
            </a:r>
            <a:r>
              <a:rPr lang="en-US" sz="2400" dirty="0" smtClean="0">
                <a:latin typeface="Times New Roman" panose="02020603050405020304" pitchFamily="18" charset="0"/>
                <a:cs typeface="Times New Roman" panose="02020603050405020304" pitchFamily="18" charset="0"/>
              </a:rPr>
              <a:t>-Because the heat received from the sun is trapped inside the greenhouse by the glass.</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95996" y="4113554"/>
            <a:ext cx="10367493"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d)Why </a:t>
            </a:r>
            <a:r>
              <a:rPr lang="en-US" sz="3200" b="1" dirty="0">
                <a:solidFill>
                  <a:srgbClr val="FF0000"/>
                </a:solidFill>
                <a:latin typeface="Times New Roman" panose="02020603050405020304" pitchFamily="18" charset="0"/>
                <a:cs typeface="Times New Roman" panose="02020603050405020304" pitchFamily="18" charset="0"/>
              </a:rPr>
              <a:t>does the Earth’s surface become cool at night?</a:t>
            </a:r>
          </a:p>
        </p:txBody>
      </p:sp>
      <p:sp>
        <p:nvSpPr>
          <p:cNvPr id="13" name="Rounded Rectangle 12"/>
          <p:cNvSpPr/>
          <p:nvPr/>
        </p:nvSpPr>
        <p:spPr>
          <a:xfrm>
            <a:off x="521594" y="4725071"/>
            <a:ext cx="11400485" cy="51187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Ans</a:t>
            </a: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Earth’s surface become cool at </a:t>
            </a:r>
            <a:r>
              <a:rPr lang="en-US" sz="2400" b="1" dirty="0" smtClean="0">
                <a:solidFill>
                  <a:schemeClr val="tx1"/>
                </a:solidFill>
                <a:latin typeface="Times New Roman" panose="02020603050405020304" pitchFamily="18" charset="0"/>
                <a:cs typeface="Times New Roman" panose="02020603050405020304" pitchFamily="18" charset="0"/>
              </a:rPr>
              <a:t>night by releasing the heat back into the air.</a:t>
            </a:r>
            <a:endParaRPr lang="en-US" sz="2400" dirty="0">
              <a:solidFill>
                <a:schemeClr val="tx1"/>
              </a:solidFill>
            </a:endParaRPr>
          </a:p>
        </p:txBody>
      </p:sp>
      <p:sp>
        <p:nvSpPr>
          <p:cNvPr id="15" name="TextBox 14"/>
          <p:cNvSpPr txBox="1"/>
          <p:nvPr/>
        </p:nvSpPr>
        <p:spPr>
          <a:xfrm>
            <a:off x="635089" y="5223678"/>
            <a:ext cx="9774528"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e</a:t>
            </a:r>
            <a:r>
              <a:rPr lang="en-US" sz="3600" dirty="0" smtClean="0">
                <a:solidFill>
                  <a:srgbClr val="FF0000"/>
                </a:solidFill>
                <a:latin typeface="Times New Roman" panose="02020603050405020304" pitchFamily="18" charset="0"/>
                <a:cs typeface="Times New Roman" panose="02020603050405020304" pitchFamily="18" charset="0"/>
              </a:rPr>
              <a:t>) What makes the Earth  a dangerous planet?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521594" y="5875205"/>
            <a:ext cx="10174310" cy="5397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Ans</a:t>
            </a:r>
            <a:r>
              <a:rPr lang="en-US" sz="3200" dirty="0" smtClean="0">
                <a:solidFill>
                  <a:schemeClr val="tx1"/>
                </a:solidFill>
                <a:latin typeface="Times New Roman" panose="02020603050405020304" pitchFamily="18" charset="0"/>
                <a:cs typeface="Times New Roman" panose="02020603050405020304" pitchFamily="18" charset="0"/>
              </a:rPr>
              <a:t>-Global warming</a:t>
            </a:r>
            <a:r>
              <a:rPr lang="en-US" sz="3200" dirty="0">
                <a:solidFill>
                  <a:schemeClr val="tx1"/>
                </a:solidFill>
                <a:latin typeface="Times New Roman" panose="02020603050405020304" pitchFamily="18" charset="0"/>
                <a:cs typeface="Times New Roman" panose="02020603050405020304" pitchFamily="18" charset="0"/>
              </a:rPr>
              <a:t> makes the Earth  a dangerous </a:t>
            </a:r>
            <a:r>
              <a:rPr lang="en-US" sz="3200" dirty="0" smtClean="0">
                <a:solidFill>
                  <a:schemeClr val="tx1"/>
                </a:solidFill>
                <a:latin typeface="Times New Roman" panose="02020603050405020304" pitchFamily="18" charset="0"/>
                <a:cs typeface="Times New Roman" panose="02020603050405020304" pitchFamily="18" charset="0"/>
              </a:rPr>
              <a:t>planet.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91673" y="1862956"/>
            <a:ext cx="7031865"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b) How does the greenhouse work?</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811369" y="2535467"/>
            <a:ext cx="7933386" cy="5618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Ans</a:t>
            </a:r>
            <a:r>
              <a:rPr lang="en-US" sz="2800" dirty="0" smtClean="0">
                <a:latin typeface="Times New Roman" panose="02020603050405020304" pitchFamily="18" charset="0"/>
                <a:cs typeface="Times New Roman" panose="02020603050405020304" pitchFamily="18" charset="0"/>
              </a:rPr>
              <a:t>-It works by trapping the heat of the sun inside.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476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ircle(in)">
                                      <p:cBhvr>
                                        <p:cTn id="5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9" grpId="0" animBg="1"/>
      <p:bldP spid="10" grpId="0"/>
      <p:bldP spid="11" grpId="0" animBg="1"/>
      <p:bldP spid="12" grpId="0"/>
      <p:bldP spid="13"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76" y="2331076"/>
            <a:ext cx="10784038" cy="3508628"/>
          </a:xfrm>
          <a:prstGeom prst="rect">
            <a:avLst/>
          </a:prstGeom>
        </p:spPr>
      </p:pic>
      <p:sp>
        <p:nvSpPr>
          <p:cNvPr id="3" name="Rounded Rectangle 2"/>
          <p:cNvSpPr/>
          <p:nvPr/>
        </p:nvSpPr>
        <p:spPr>
          <a:xfrm>
            <a:off x="1918953" y="643944"/>
            <a:ext cx="7559898" cy="1352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solidFill>
                  <a:schemeClr val="tx1"/>
                </a:solidFill>
                <a:latin typeface="Times New Roman" panose="02020603050405020304" pitchFamily="18" charset="0"/>
                <a:cs typeface="Times New Roman" panose="02020603050405020304" pitchFamily="18" charset="0"/>
              </a:rPr>
              <a:t>Thanks</a:t>
            </a:r>
            <a:endParaRPr lang="en-US" sz="11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314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06" y="1159100"/>
            <a:ext cx="3542624" cy="2112134"/>
          </a:xfrm>
          <a:prstGeom prst="rect">
            <a:avLst/>
          </a:prstGeom>
          <a:ln w="38100">
            <a:solidFill>
              <a:srgbClr val="00B0F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637" y="1159099"/>
            <a:ext cx="3511079" cy="2112135"/>
          </a:xfrm>
          <a:prstGeom prst="rect">
            <a:avLst/>
          </a:prstGeom>
          <a:ln w="38100">
            <a:solidFill>
              <a:srgbClr val="00B0F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023" y="1159100"/>
            <a:ext cx="3537503" cy="2112134"/>
          </a:xfrm>
          <a:prstGeom prst="rect">
            <a:avLst/>
          </a:prstGeom>
          <a:ln w="38100">
            <a:solidFill>
              <a:srgbClr val="00B0F0"/>
            </a:solidFill>
          </a:ln>
        </p:spPr>
      </p:pic>
      <p:sp>
        <p:nvSpPr>
          <p:cNvPr id="7" name="TextBox 6"/>
          <p:cNvSpPr txBox="1"/>
          <p:nvPr/>
        </p:nvSpPr>
        <p:spPr>
          <a:xfrm>
            <a:off x="1931830" y="193183"/>
            <a:ext cx="7830355" cy="830997"/>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What are the  pictures  about?</a:t>
            </a:r>
            <a:endParaRPr lang="en-US" sz="4800" dirty="0">
              <a:latin typeface="Times New Roman" panose="02020603050405020304" pitchFamily="18" charset="0"/>
              <a:cs typeface="Times New Roman" panose="02020603050405020304" pitchFamily="18" charset="0"/>
            </a:endParaRPr>
          </a:p>
        </p:txBody>
      </p:sp>
      <p:sp>
        <p:nvSpPr>
          <p:cNvPr id="8" name="Rectangle 7"/>
          <p:cNvSpPr/>
          <p:nvPr/>
        </p:nvSpPr>
        <p:spPr>
          <a:xfrm>
            <a:off x="635915" y="3582920"/>
            <a:ext cx="2846231" cy="631065"/>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Flood</a:t>
            </a:r>
            <a:r>
              <a:rPr lang="en-US" sz="3600" dirty="0" smtClean="0"/>
              <a:t>-</a:t>
            </a:r>
            <a:r>
              <a:rPr lang="bn-IN" sz="3600" dirty="0" smtClean="0"/>
              <a:t>---</a:t>
            </a:r>
            <a:r>
              <a:rPr lang="bn-IN" sz="3600" dirty="0" smtClean="0">
                <a:latin typeface="NikoshBAN" panose="02000000000000000000" pitchFamily="2" charset="0"/>
                <a:cs typeface="NikoshBAN" panose="02000000000000000000" pitchFamily="2" charset="0"/>
              </a:rPr>
              <a:t>বন্যা</a:t>
            </a:r>
            <a:r>
              <a:rPr lang="bn-IN" sz="3600" dirty="0" smtClean="0"/>
              <a:t> </a:t>
            </a:r>
            <a:endParaRPr lang="en-US" sz="3600" dirty="0"/>
          </a:p>
        </p:txBody>
      </p:sp>
      <p:sp>
        <p:nvSpPr>
          <p:cNvPr id="9" name="Rounded Rectangle 8"/>
          <p:cNvSpPr/>
          <p:nvPr/>
        </p:nvSpPr>
        <p:spPr>
          <a:xfrm>
            <a:off x="4413438" y="3500717"/>
            <a:ext cx="3245476" cy="631065"/>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Tsunami</a:t>
            </a:r>
            <a:r>
              <a:rPr lang="bn-IN" sz="3600" dirty="0" smtClean="0"/>
              <a:t>---</a:t>
            </a:r>
            <a:r>
              <a:rPr lang="bn-IN" sz="3600" dirty="0" smtClean="0">
                <a:latin typeface="NikoshBAN" panose="02000000000000000000" pitchFamily="2" charset="0"/>
                <a:cs typeface="NikoshBAN" panose="02000000000000000000" pitchFamily="2" charset="0"/>
              </a:rPr>
              <a:t>সুনামি</a:t>
            </a:r>
            <a:r>
              <a:rPr lang="bn-IN" sz="3600" dirty="0" smtClean="0"/>
              <a:t> </a:t>
            </a:r>
            <a:endParaRPr lang="en-US" sz="3600" dirty="0"/>
          </a:p>
        </p:txBody>
      </p:sp>
      <p:sp>
        <p:nvSpPr>
          <p:cNvPr id="10" name="Rectangle 9"/>
          <p:cNvSpPr/>
          <p:nvPr/>
        </p:nvSpPr>
        <p:spPr>
          <a:xfrm>
            <a:off x="8590206" y="3406645"/>
            <a:ext cx="2781837" cy="631065"/>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Drought</a:t>
            </a:r>
            <a:r>
              <a:rPr lang="bn-IN" sz="3200" dirty="0" smtClean="0"/>
              <a:t>—- </a:t>
            </a:r>
            <a:r>
              <a:rPr lang="bn-IN" sz="3200" dirty="0" smtClean="0">
                <a:latin typeface="NikoshBAN" panose="02000000000000000000" pitchFamily="2" charset="0"/>
                <a:cs typeface="NikoshBAN" panose="02000000000000000000" pitchFamily="2" charset="0"/>
              </a:rPr>
              <a:t>খরা</a:t>
            </a:r>
            <a:r>
              <a:rPr lang="bn-IN" sz="3200" dirty="0" smtClean="0"/>
              <a:t> </a:t>
            </a:r>
            <a:endParaRPr lang="en-US" sz="3200" dirty="0"/>
          </a:p>
        </p:txBody>
      </p:sp>
      <p:sp>
        <p:nvSpPr>
          <p:cNvPr id="12" name="Rounded Rectangle 11"/>
          <p:cNvSpPr/>
          <p:nvPr/>
        </p:nvSpPr>
        <p:spPr>
          <a:xfrm>
            <a:off x="2645017" y="4319969"/>
            <a:ext cx="5267459" cy="45090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What are they called?</a:t>
            </a:r>
            <a:endParaRPr lang="en-US" sz="40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1931830" y="4838203"/>
            <a:ext cx="7723311" cy="5471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They are called natural calamity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1532583" y="5458070"/>
            <a:ext cx="8036417" cy="50992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Why does natural calamity happen?</a:t>
            </a:r>
            <a:endParaRPr lang="en-US" sz="4000"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1678684" y="6009613"/>
            <a:ext cx="8688809" cy="5795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It happens because of  the greenhouse effect.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520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9509" y="457200"/>
            <a:ext cx="6848043" cy="1014412"/>
          </a:xfrm>
          <a:prstGeom prst="rect">
            <a:avLst/>
          </a:prstGeom>
          <a:noFill/>
          <a:ln w="381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Our today’s lesson is….</a:t>
            </a:r>
            <a:r>
              <a:rPr lang="en-US" sz="4800" dirty="0" smtClean="0">
                <a:solidFill>
                  <a:schemeClr val="bg1"/>
                </a:solidFill>
                <a:latin typeface="Times New Roman" panose="02020603050405020304" pitchFamily="18" charset="0"/>
                <a:cs typeface="Times New Roman" panose="02020603050405020304" pitchFamily="18" charset="0"/>
              </a:rPr>
              <a:t> </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2276310"/>
            <a:ext cx="8134662" cy="4062651"/>
          </a:xfrm>
          <a:prstGeom prst="rect">
            <a:avLst/>
          </a:prstGeom>
        </p:spPr>
        <p:txBody>
          <a:bodyPr wrap="square">
            <a:spAutoFit/>
          </a:bodyPr>
          <a:lstStyle/>
          <a:p>
            <a:pPr algn="ctr"/>
            <a:r>
              <a:rPr lang="en-US" sz="6000" b="1" dirty="0" smtClean="0">
                <a:solidFill>
                  <a:schemeClr val="bg1"/>
                </a:solidFill>
                <a:latin typeface="Times New Roman" panose="02020603050405020304" pitchFamily="18" charset="0"/>
                <a:cs typeface="Times New Roman" panose="02020603050405020304" pitchFamily="18" charset="0"/>
              </a:rPr>
              <a:t>The greenhouse effect!</a:t>
            </a:r>
            <a:br>
              <a:rPr lang="en-US" sz="6000" b="1" dirty="0" smtClean="0">
                <a:solidFill>
                  <a:schemeClr val="bg1"/>
                </a:solidFill>
                <a:latin typeface="Times New Roman" panose="02020603050405020304" pitchFamily="18" charset="0"/>
                <a:cs typeface="Times New Roman" panose="02020603050405020304" pitchFamily="18" charset="0"/>
              </a:rPr>
            </a:br>
            <a:r>
              <a:rPr lang="en-US" sz="6000" dirty="0" smtClean="0">
                <a:solidFill>
                  <a:schemeClr val="bg1"/>
                </a:solidFill>
                <a:latin typeface="Times New Roman" panose="02020603050405020304" pitchFamily="18" charset="0"/>
                <a:cs typeface="Times New Roman" panose="02020603050405020304" pitchFamily="18" charset="0"/>
              </a:rPr>
              <a:t>Unit: 9 Lesson : 3</a:t>
            </a:r>
            <a:br>
              <a:rPr lang="en-US" sz="6000" dirty="0" smtClean="0">
                <a:solidFill>
                  <a:schemeClr val="bg1"/>
                </a:solidFill>
                <a:latin typeface="Times New Roman" panose="02020603050405020304" pitchFamily="18" charset="0"/>
                <a:cs typeface="Times New Roman" panose="02020603050405020304" pitchFamily="18" charset="0"/>
              </a:rPr>
            </a:br>
            <a:r>
              <a:rPr lang="en-US" sz="6000" dirty="0" smtClean="0">
                <a:solidFill>
                  <a:schemeClr val="bg1"/>
                </a:solidFill>
                <a:latin typeface="Times New Roman" panose="02020603050405020304" pitchFamily="18" charset="0"/>
                <a:cs typeface="Times New Roman" panose="02020603050405020304" pitchFamily="18" charset="0"/>
              </a:rPr>
              <a:t>Page: 100</a:t>
            </a:r>
            <a:br>
              <a:rPr lang="en-US" sz="6000" dirty="0" smtClean="0">
                <a:solidFill>
                  <a:schemeClr val="bg1"/>
                </a:solidFill>
                <a:latin typeface="Times New Roman" panose="02020603050405020304" pitchFamily="18" charset="0"/>
                <a:cs typeface="Times New Roman" panose="02020603050405020304" pitchFamily="18" charset="0"/>
              </a:rPr>
            </a:br>
            <a:r>
              <a:rPr lang="en-US" sz="6000" dirty="0" smtClean="0">
                <a:solidFill>
                  <a:schemeClr val="bg1"/>
                </a:solidFill>
                <a:latin typeface="Times New Roman" panose="02020603050405020304" pitchFamily="18" charset="0"/>
                <a:cs typeface="Times New Roman" panose="02020603050405020304" pitchFamily="18" charset="0"/>
              </a:rPr>
              <a:t/>
            </a:r>
            <a:br>
              <a:rPr lang="en-US" sz="6000" dirty="0" smtClean="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180" y="1687132"/>
            <a:ext cx="3897445" cy="4002751"/>
          </a:xfrm>
          <a:prstGeom prst="rect">
            <a:avLst/>
          </a:prstGeom>
          <a:ln w="34925">
            <a:noFill/>
          </a:ln>
        </p:spPr>
      </p:pic>
    </p:spTree>
    <p:extLst>
      <p:ext uri="{BB962C8B-B14F-4D97-AF65-F5344CB8AC3E}">
        <p14:creationId xmlns:p14="http://schemas.microsoft.com/office/powerpoint/2010/main" val="238242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12890" y="656821"/>
            <a:ext cx="6993228" cy="6568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Learning outcomes………………..</a:t>
            </a:r>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40913" y="2073499"/>
            <a:ext cx="11088710" cy="584775"/>
          </a:xfrm>
          <a:prstGeom prst="rect">
            <a:avLst/>
          </a:prstGeom>
          <a:noFill/>
        </p:spPr>
        <p:txBody>
          <a:bodyPr wrap="square" rtlCol="0">
            <a:spAutoFit/>
          </a:bodyPr>
          <a:lstStyle/>
          <a:p>
            <a:r>
              <a:rPr lang="en-US" sz="3200" dirty="0" smtClean="0"/>
              <a:t>After the end of the lesson, the students  will be able to ……………</a:t>
            </a:r>
            <a:endParaRPr lang="en-US" sz="3200" dirty="0"/>
          </a:p>
        </p:txBody>
      </p:sp>
      <p:sp>
        <p:nvSpPr>
          <p:cNvPr id="6" name="TextBox 5"/>
          <p:cNvSpPr txBox="1"/>
          <p:nvPr/>
        </p:nvSpPr>
        <p:spPr>
          <a:xfrm>
            <a:off x="540913" y="3018020"/>
            <a:ext cx="5679583" cy="523220"/>
          </a:xfrm>
          <a:prstGeom prst="rect">
            <a:avLst/>
          </a:prstGeom>
          <a:noFill/>
        </p:spPr>
        <p:txBody>
          <a:bodyPr wrap="square" rtlCol="0">
            <a:spAutoFit/>
          </a:bodyPr>
          <a:lstStyle/>
          <a:p>
            <a:r>
              <a:rPr lang="en-US" sz="2800" dirty="0" smtClean="0"/>
              <a:t>1. Get ideas about greenhouse </a:t>
            </a:r>
            <a:endParaRPr lang="en-US" sz="2800" dirty="0"/>
          </a:p>
        </p:txBody>
      </p:sp>
      <p:sp>
        <p:nvSpPr>
          <p:cNvPr id="7" name="TextBox 6"/>
          <p:cNvSpPr txBox="1"/>
          <p:nvPr/>
        </p:nvSpPr>
        <p:spPr>
          <a:xfrm>
            <a:off x="624624" y="3593209"/>
            <a:ext cx="6484513" cy="523220"/>
          </a:xfrm>
          <a:prstGeom prst="rect">
            <a:avLst/>
          </a:prstGeom>
          <a:noFill/>
        </p:spPr>
        <p:txBody>
          <a:bodyPr wrap="square" rtlCol="0">
            <a:spAutoFit/>
          </a:bodyPr>
          <a:lstStyle/>
          <a:p>
            <a:r>
              <a:rPr lang="en-US" sz="2800" dirty="0" smtClean="0"/>
              <a:t>2.Explain the effect of greenhouse</a:t>
            </a:r>
            <a:endParaRPr lang="en-US" sz="2800" dirty="0"/>
          </a:p>
        </p:txBody>
      </p:sp>
      <p:sp>
        <p:nvSpPr>
          <p:cNvPr id="8" name="TextBox 7"/>
          <p:cNvSpPr txBox="1"/>
          <p:nvPr/>
        </p:nvSpPr>
        <p:spPr>
          <a:xfrm>
            <a:off x="624624" y="4168398"/>
            <a:ext cx="7514823" cy="523220"/>
          </a:xfrm>
          <a:prstGeom prst="rect">
            <a:avLst/>
          </a:prstGeom>
          <a:noFill/>
        </p:spPr>
        <p:txBody>
          <a:bodyPr wrap="square" rtlCol="0">
            <a:spAutoFit/>
          </a:bodyPr>
          <a:lstStyle/>
          <a:p>
            <a:r>
              <a:rPr lang="en-US" sz="2800" dirty="0" smtClean="0"/>
              <a:t>3.Narrate the causes of the world warmer</a:t>
            </a:r>
            <a:endParaRPr lang="en-US" sz="2800" dirty="0"/>
          </a:p>
        </p:txBody>
      </p:sp>
    </p:spTree>
    <p:extLst>
      <p:ext uri="{BB962C8B-B14F-4D97-AF65-F5344CB8AC3E}">
        <p14:creationId xmlns:p14="http://schemas.microsoft.com/office/powerpoint/2010/main" val="29899379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6095" y="241592"/>
            <a:ext cx="2954142" cy="769441"/>
          </a:xfrm>
          <a:prstGeom prst="rect">
            <a:avLst/>
          </a:prstGeom>
        </p:spPr>
        <p:txBody>
          <a:bodyPr wrap="none">
            <a:spAutoFit/>
          </a:bodyPr>
          <a:lstStyle/>
          <a:p>
            <a:r>
              <a:rPr lang="en-US" sz="4400" b="1" dirty="0">
                <a:latin typeface="Times New Roman" panose="02020603050405020304" pitchFamily="18" charset="0"/>
                <a:cs typeface="Times New Roman" panose="02020603050405020304" pitchFamily="18" charset="0"/>
              </a:rPr>
              <a:t>Vocabulary</a:t>
            </a:r>
            <a:endParaRPr lang="en-US" sz="4400" dirty="0"/>
          </a:p>
        </p:txBody>
      </p:sp>
      <p:sp>
        <p:nvSpPr>
          <p:cNvPr id="4" name="Rounded Rectangle 3"/>
          <p:cNvSpPr/>
          <p:nvPr/>
        </p:nvSpPr>
        <p:spPr>
          <a:xfrm>
            <a:off x="831826" y="1069060"/>
            <a:ext cx="10527339" cy="5195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solidFill>
                  <a:schemeClr val="bg1"/>
                </a:solidFill>
              </a:rPr>
              <a:t>1.Trap-----------</a:t>
            </a:r>
            <a:r>
              <a:rPr lang="bn-IN" sz="2800" dirty="0" smtClean="0">
                <a:solidFill>
                  <a:schemeClr val="bg1"/>
                </a:solidFill>
                <a:latin typeface="NikoshBAN" panose="02000000000000000000" pitchFamily="2" charset="0"/>
                <a:cs typeface="NikoshBAN" panose="02000000000000000000" pitchFamily="2" charset="0"/>
              </a:rPr>
              <a:t>ফাদে ফেলা/আটকানো ---------------- </a:t>
            </a:r>
            <a:r>
              <a:rPr lang="en-US" sz="2800" dirty="0" smtClean="0">
                <a:solidFill>
                  <a:schemeClr val="bg1"/>
                </a:solidFill>
              </a:rPr>
              <a:t> Entrap/entangle</a:t>
            </a:r>
            <a:endParaRPr lang="en-US" sz="2800" dirty="0">
              <a:solidFill>
                <a:schemeClr val="bg1"/>
              </a:solidFill>
            </a:endParaRPr>
          </a:p>
        </p:txBody>
      </p:sp>
      <p:sp>
        <p:nvSpPr>
          <p:cNvPr id="5" name="Rounded Rectangle 4"/>
          <p:cNvSpPr/>
          <p:nvPr/>
        </p:nvSpPr>
        <p:spPr>
          <a:xfrm>
            <a:off x="831827" y="1755750"/>
            <a:ext cx="9059148" cy="49758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2.Planet----- -----</a:t>
            </a:r>
            <a:r>
              <a:rPr lang="bn-IN" sz="2800" dirty="0" smtClean="0">
                <a:latin typeface="NikoshBAN" panose="02000000000000000000" pitchFamily="2" charset="0"/>
                <a:cs typeface="NikoshBAN" panose="02000000000000000000" pitchFamily="2" charset="0"/>
              </a:rPr>
              <a:t>গ্রহ </a:t>
            </a:r>
            <a:r>
              <a:rPr lang="en-US" sz="2800" dirty="0" smtClean="0"/>
              <a:t>-------------------------------Globe/world</a:t>
            </a:r>
            <a:endParaRPr lang="en-US" sz="2800" dirty="0"/>
          </a:p>
        </p:txBody>
      </p:sp>
      <p:sp>
        <p:nvSpPr>
          <p:cNvPr id="6" name="Rounded Rectangle 5"/>
          <p:cNvSpPr/>
          <p:nvPr/>
        </p:nvSpPr>
        <p:spPr>
          <a:xfrm>
            <a:off x="831826" y="2387465"/>
            <a:ext cx="8878843" cy="45876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3.Roof---- -----------------------</a:t>
            </a:r>
            <a:r>
              <a:rPr lang="bn-IN" sz="3200" dirty="0" smtClean="0">
                <a:latin typeface="NikoshBAN" panose="02000000000000000000" pitchFamily="2" charset="0"/>
                <a:cs typeface="NikoshBAN" panose="02000000000000000000" pitchFamily="2" charset="0"/>
              </a:rPr>
              <a:t>ছাদ</a:t>
            </a:r>
            <a:r>
              <a:rPr lang="en-US" sz="3200" dirty="0" smtClean="0"/>
              <a:t>------------------Top</a:t>
            </a:r>
            <a:endParaRPr lang="en-US" sz="3200" dirty="0"/>
          </a:p>
        </p:txBody>
      </p:sp>
      <p:sp>
        <p:nvSpPr>
          <p:cNvPr id="7" name="Rounded Rectangle 6"/>
          <p:cNvSpPr/>
          <p:nvPr/>
        </p:nvSpPr>
        <p:spPr>
          <a:xfrm>
            <a:off x="831827" y="2989348"/>
            <a:ext cx="9059148" cy="50227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4.Greenhouse-------------</a:t>
            </a:r>
            <a:r>
              <a:rPr lang="bn-IN" sz="2800" dirty="0" smtClean="0"/>
              <a:t> </a:t>
            </a:r>
            <a:r>
              <a:rPr lang="bn-IN" sz="2800" dirty="0" smtClean="0">
                <a:latin typeface="NikoshBAN" panose="02000000000000000000" pitchFamily="2" charset="0"/>
                <a:cs typeface="NikoshBAN" panose="02000000000000000000" pitchFamily="2" charset="0"/>
              </a:rPr>
              <a:t>কাচ নির্মিত ঘর</a:t>
            </a:r>
            <a:r>
              <a:rPr lang="en-US" sz="2800" dirty="0" smtClean="0">
                <a:latin typeface="NikoshBAN" panose="02000000000000000000" pitchFamily="2" charset="0"/>
                <a:cs typeface="NikoshBAN" panose="02000000000000000000" pitchFamily="2" charset="0"/>
              </a:rPr>
              <a:t>--------------  </a:t>
            </a:r>
            <a:r>
              <a:rPr lang="en-US" sz="2800" dirty="0" smtClean="0"/>
              <a:t>Glasshouse</a:t>
            </a:r>
            <a:endParaRPr lang="en-US" sz="2800" dirty="0"/>
          </a:p>
        </p:txBody>
      </p:sp>
      <p:sp>
        <p:nvSpPr>
          <p:cNvPr id="8" name="Rounded Rectangle 7"/>
          <p:cNvSpPr/>
          <p:nvPr/>
        </p:nvSpPr>
        <p:spPr>
          <a:xfrm>
            <a:off x="831826" y="3671480"/>
            <a:ext cx="9497029" cy="53546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5.Release------- </a:t>
            </a:r>
            <a:r>
              <a:rPr lang="bn-IN" sz="2800" dirty="0" smtClean="0">
                <a:latin typeface="NikoshBAN" panose="02000000000000000000" pitchFamily="2" charset="0"/>
                <a:cs typeface="NikoshBAN" panose="02000000000000000000" pitchFamily="2" charset="0"/>
              </a:rPr>
              <a:t>মুক্ত করা</a:t>
            </a:r>
            <a:r>
              <a:rPr lang="en-US" sz="2800" dirty="0" smtClean="0">
                <a:latin typeface="NikoshBAN" panose="02000000000000000000" pitchFamily="2" charset="0"/>
                <a:cs typeface="NikoshBAN" panose="02000000000000000000" pitchFamily="2" charset="0"/>
              </a:rPr>
              <a:t>-------------------------------- </a:t>
            </a:r>
            <a:r>
              <a:rPr lang="en-US" sz="2800" dirty="0" smtClean="0"/>
              <a:t>Free/discharge</a:t>
            </a:r>
            <a:endParaRPr lang="en-US" sz="2800" dirty="0"/>
          </a:p>
        </p:txBody>
      </p:sp>
      <p:sp>
        <p:nvSpPr>
          <p:cNvPr id="9" name="Rounded Rectangle 8"/>
          <p:cNvSpPr/>
          <p:nvPr/>
        </p:nvSpPr>
        <p:spPr>
          <a:xfrm>
            <a:off x="831827" y="4409110"/>
            <a:ext cx="10527338" cy="46363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6.Atmosphere-----------</a:t>
            </a:r>
            <a:r>
              <a:rPr lang="bn-IN" sz="3200" b="1" dirty="0" smtClean="0">
                <a:solidFill>
                  <a:schemeClr val="bg1"/>
                </a:solidFill>
                <a:effectLst>
                  <a:outerShdw blurRad="38100" dist="38100" dir="2700000" algn="tl">
                    <a:srgbClr val="000000">
                      <a:alpha val="43137"/>
                    </a:srgbClr>
                  </a:outerShdw>
                </a:effectLst>
              </a:rPr>
              <a:t>   </a:t>
            </a:r>
            <a:r>
              <a:rPr lang="bn-IN" sz="32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বায়ুমন্ডল </a:t>
            </a:r>
            <a:r>
              <a:rPr lang="en-US" sz="32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2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smtClean="0">
                <a:solidFill>
                  <a:schemeClr val="bg1"/>
                </a:solidFill>
                <a:effectLst>
                  <a:outerShdw blurRad="38100" dist="38100" dir="2700000" algn="tl">
                    <a:srgbClr val="000000">
                      <a:alpha val="43137"/>
                    </a:srgbClr>
                  </a:outerShdw>
                </a:effectLst>
              </a:rPr>
              <a:t>The </a:t>
            </a:r>
            <a:r>
              <a:rPr lang="en-US" sz="2800" b="1" dirty="0">
                <a:solidFill>
                  <a:schemeClr val="bg1"/>
                </a:solidFill>
                <a:effectLst>
                  <a:outerShdw blurRad="38100" dist="38100" dir="2700000" algn="tl">
                    <a:srgbClr val="000000">
                      <a:alpha val="43137"/>
                    </a:srgbClr>
                  </a:outerShdw>
                </a:effectLst>
              </a:rPr>
              <a:t>surrounding area</a:t>
            </a:r>
            <a:endParaRPr lang="en-US" sz="2800" dirty="0"/>
          </a:p>
        </p:txBody>
      </p:sp>
      <p:sp>
        <p:nvSpPr>
          <p:cNvPr id="10" name="Rounded Rectangle 9"/>
          <p:cNvSpPr/>
          <p:nvPr/>
        </p:nvSpPr>
        <p:spPr>
          <a:xfrm>
            <a:off x="831826" y="4956269"/>
            <a:ext cx="9442294" cy="61818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7.Warm-----------  </a:t>
            </a:r>
            <a:r>
              <a:rPr lang="bn-IN" sz="3200" dirty="0" smtClean="0">
                <a:latin typeface="NikoshBAN" panose="02000000000000000000" pitchFamily="2" charset="0"/>
                <a:cs typeface="NikoshBAN" panose="02000000000000000000" pitchFamily="2" charset="0"/>
              </a:rPr>
              <a:t>উষ্ণ</a:t>
            </a:r>
            <a:r>
              <a:rPr lang="en-US" sz="3200" dirty="0" smtClean="0">
                <a:latin typeface="NikoshBAN" panose="02000000000000000000" pitchFamily="2" charset="0"/>
                <a:cs typeface="NikoshBAN" panose="02000000000000000000" pitchFamily="2" charset="0"/>
              </a:rPr>
              <a:t>----------------------------------</a:t>
            </a:r>
            <a:r>
              <a:rPr lang="bn-IN" sz="3200" dirty="0" smtClean="0"/>
              <a:t> </a:t>
            </a:r>
            <a:r>
              <a:rPr lang="en-US" sz="3200" dirty="0" smtClean="0"/>
              <a:t>   hot</a:t>
            </a:r>
            <a:endParaRPr lang="en-US" sz="3200" dirty="0"/>
          </a:p>
        </p:txBody>
      </p:sp>
      <p:sp>
        <p:nvSpPr>
          <p:cNvPr id="11" name="Rounded Rectangle 10"/>
          <p:cNvSpPr/>
          <p:nvPr/>
        </p:nvSpPr>
        <p:spPr>
          <a:xfrm>
            <a:off x="616105" y="5772701"/>
            <a:ext cx="11052153" cy="55379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8.Power station-----------------    </a:t>
            </a:r>
            <a:r>
              <a:rPr lang="bn-IN" sz="2000" dirty="0" smtClean="0"/>
              <a:t> </a:t>
            </a:r>
            <a:r>
              <a:rPr lang="bn-IN" sz="2000" dirty="0" smtClean="0">
                <a:latin typeface="NikoshBAN" panose="02000000000000000000" pitchFamily="2" charset="0"/>
                <a:cs typeface="NikoshBAN" panose="02000000000000000000" pitchFamily="2" charset="0"/>
              </a:rPr>
              <a:t>বিদ্যুৎ কেন্দ্র </a:t>
            </a:r>
            <a:r>
              <a:rPr lang="en-US" sz="2000" dirty="0" smtClean="0">
                <a:latin typeface="NikoshBAN" panose="02000000000000000000" pitchFamily="2" charset="0"/>
                <a:cs typeface="NikoshBAN" panose="02000000000000000000" pitchFamily="2" charset="0"/>
              </a:rPr>
              <a:t>------------------------------</a:t>
            </a:r>
            <a:r>
              <a:rPr lang="en-US" sz="2000" dirty="0" smtClean="0"/>
              <a:t>   where electronic power is produced </a:t>
            </a:r>
            <a:endParaRPr lang="en-US" sz="2000" dirty="0"/>
          </a:p>
        </p:txBody>
      </p:sp>
    </p:spTree>
    <p:extLst>
      <p:ext uri="{BB962C8B-B14F-4D97-AF65-F5344CB8AC3E}">
        <p14:creationId xmlns:p14="http://schemas.microsoft.com/office/powerpoint/2010/main" val="318811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92427" y="501365"/>
            <a:ext cx="11011437" cy="141763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chemeClr val="bg1"/>
                </a:solidFill>
                <a:latin typeface="Times New Roman" panose="02020603050405020304" pitchFamily="18" charset="0"/>
                <a:cs typeface="Times New Roman" panose="02020603050405020304" pitchFamily="18" charset="0"/>
              </a:rPr>
              <a:t>A greenhouse is a house made of glass. It has glass walls and a glass roof.</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51" y="1919003"/>
            <a:ext cx="11513712" cy="4196640"/>
          </a:xfrm>
          <a:prstGeom prst="rect">
            <a:avLst/>
          </a:prstGeom>
        </p:spPr>
      </p:pic>
    </p:spTree>
    <p:extLst>
      <p:ext uri="{BB962C8B-B14F-4D97-AF65-F5344CB8AC3E}">
        <p14:creationId xmlns:p14="http://schemas.microsoft.com/office/powerpoint/2010/main" val="404828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0761" y="399245"/>
            <a:ext cx="11397803" cy="15068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dirty="0" smtClean="0">
                <a:solidFill>
                  <a:schemeClr val="bg1"/>
                </a:solidFill>
                <a:latin typeface="Times New Roman" panose="02020603050405020304" pitchFamily="18" charset="0"/>
                <a:cs typeface="Times New Roman" panose="02020603050405020304" pitchFamily="18" charset="0"/>
              </a:rPr>
              <a:t>People grow vegetables, flower and plants in them. A greenhouse stays warm inside , even during winter. During the daylight hours, a greenhouse gets warmer  and warmer and stays pretty warm at night too. This is because the heat received from the sun is trapped inside the greenhouse by the glass.</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1" y="2897746"/>
            <a:ext cx="4878409" cy="34912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1084" y="2897746"/>
            <a:ext cx="6337479" cy="3491247"/>
          </a:xfrm>
          <a:prstGeom prst="rect">
            <a:avLst/>
          </a:prstGeom>
        </p:spPr>
      </p:pic>
    </p:spTree>
    <p:extLst>
      <p:ext uri="{BB962C8B-B14F-4D97-AF65-F5344CB8AC3E}">
        <p14:creationId xmlns:p14="http://schemas.microsoft.com/office/powerpoint/2010/main" val="642448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0456" y="309093"/>
            <a:ext cx="11655382" cy="2438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smtClean="0">
                <a:solidFill>
                  <a:schemeClr val="bg1"/>
                </a:solidFill>
                <a:latin typeface="Times New Roman" panose="02020603050405020304" pitchFamily="18" charset="0"/>
                <a:cs typeface="Times New Roman" panose="02020603050405020304" pitchFamily="18" charset="0"/>
              </a:rPr>
              <a:t>The Earth is also like a greenhouse. During the day Earth’s surface warms up in the sunlight. At night, the surface cools releasing the heat back into air. But some of the heat is trapped by gases like carbon dioxide in the atmosphere. </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4" y="2485623"/>
            <a:ext cx="10934163" cy="3992450"/>
          </a:xfrm>
          <a:prstGeom prst="rect">
            <a:avLst/>
          </a:prstGeom>
        </p:spPr>
      </p:pic>
    </p:spTree>
    <p:extLst>
      <p:ext uri="{BB962C8B-B14F-4D97-AF65-F5344CB8AC3E}">
        <p14:creationId xmlns:p14="http://schemas.microsoft.com/office/powerpoint/2010/main" val="2211774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6366" y="553792"/>
            <a:ext cx="11500835" cy="2209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smtClean="0">
                <a:solidFill>
                  <a:schemeClr val="bg1"/>
                </a:solidFill>
                <a:latin typeface="Times New Roman" panose="02020603050405020304" pitchFamily="18" charset="0"/>
                <a:cs typeface="Times New Roman" panose="02020603050405020304" pitchFamily="18" charset="0"/>
              </a:rPr>
              <a:t>These gases are called greenhouse gases, work like the glass wall and roof and keep the earth warm. This is global warming and it makes the earth a dangerous planet</a:t>
            </a:r>
            <a:r>
              <a:rPr lang="en-US" sz="3600" dirty="0" smtClean="0">
                <a:solidFill>
                  <a:schemeClr val="bg1"/>
                </a:solidFill>
              </a:rPr>
              <a:t>.</a:t>
            </a:r>
            <a:endParaRPr lang="en-US" sz="36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90" y="2446986"/>
            <a:ext cx="10573555" cy="4043966"/>
          </a:xfrm>
          <a:prstGeom prst="rect">
            <a:avLst/>
          </a:prstGeom>
        </p:spPr>
      </p:pic>
    </p:spTree>
    <p:extLst>
      <p:ext uri="{BB962C8B-B14F-4D97-AF65-F5344CB8AC3E}">
        <p14:creationId xmlns:p14="http://schemas.microsoft.com/office/powerpoint/2010/main" val="815743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595</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ALAUDDIN</dc:creator>
  <cp:lastModifiedBy>MOHAMMAD ALAUDDIN</cp:lastModifiedBy>
  <cp:revision>70</cp:revision>
  <dcterms:created xsi:type="dcterms:W3CDTF">2020-09-13T16:04:59Z</dcterms:created>
  <dcterms:modified xsi:type="dcterms:W3CDTF">2020-09-17T04:04:44Z</dcterms:modified>
</cp:coreProperties>
</file>