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  <p:sldMasterId id="2147483708" r:id="rId2"/>
  </p:sldMasterIdLst>
  <p:sldIdLst>
    <p:sldId id="257" r:id="rId3"/>
    <p:sldId id="275" r:id="rId4"/>
    <p:sldId id="258" r:id="rId5"/>
    <p:sldId id="259" r:id="rId6"/>
    <p:sldId id="261" r:id="rId7"/>
    <p:sldId id="260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0F3F4"/>
    <a:srgbClr val="E5E0A5"/>
    <a:srgbClr val="EFF4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50" d="100"/>
          <a:sy n="50" d="100"/>
        </p:scale>
        <p:origin x="-787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220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7876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06949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198795" y="-21511"/>
            <a:ext cx="46736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311154" y="2708476"/>
            <a:ext cx="4417807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311154" y="4421081"/>
            <a:ext cx="4413071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318325" y="1516829"/>
            <a:ext cx="28448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071360" y="5719967"/>
            <a:ext cx="3775456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198795" y="5719967"/>
            <a:ext cx="858221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9" name="Rectangle 88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52825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31276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194" y="2900830"/>
            <a:ext cx="8849957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78194" y="4267201"/>
            <a:ext cx="8849956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073847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89888" y="2313432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313431"/>
            <a:ext cx="4559808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68334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82815" y="2316009"/>
            <a:ext cx="407619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88961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82450" y="2316010"/>
            <a:ext cx="4074289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536" y="2974695"/>
            <a:ext cx="4559808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97257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217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546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46" name="Rectangle 45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7859" y="856527"/>
            <a:ext cx="4120587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9777" y="2657435"/>
            <a:ext cx="4406096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5456" y="4136994"/>
            <a:ext cx="4398379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18252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128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509872" y="0"/>
            <a:ext cx="13243109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94" name="Rectangle 93"/>
          <p:cNvSpPr/>
          <p:nvPr/>
        </p:nvSpPr>
        <p:spPr>
          <a:xfrm>
            <a:off x="6081656" y="-21511"/>
            <a:ext cx="4905488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1" name="Rectangle 10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1207429" y="601884"/>
            <a:ext cx="4749676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105" name="Rectangle 104"/>
          <p:cNvSpPr/>
          <p:nvPr/>
        </p:nvSpPr>
        <p:spPr>
          <a:xfrm>
            <a:off x="6201185" y="6088284"/>
            <a:ext cx="46736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12565" y="2660904"/>
            <a:ext cx="4401312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0278" y="693795"/>
            <a:ext cx="4479497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12841" y="4133089"/>
            <a:ext cx="4400764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188597" y="5724836"/>
            <a:ext cx="4658219" cy="365125"/>
          </a:xfrm>
        </p:spPr>
        <p:txBody>
          <a:bodyPr>
            <a:normAutofit/>
          </a:bodyPr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340238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78917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1030147"/>
            <a:ext cx="1979271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04395" y="1030147"/>
            <a:ext cx="7231605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58FC0E-99BE-4DBA-994B-7AAE076E991F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17-Sep-20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94ED9-293A-42F8-909F-8D87AE647B61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26129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8877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6591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1681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9589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61010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9966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5371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493E69-42E8-45E7-80AC-F18CF22708E0}" type="datetimeFigureOut">
              <a:rPr lang="en-US" smtClean="0"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80E7E1-2CA8-422D-BBBF-92B15B3FC84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55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406400" y="0"/>
            <a:ext cx="13243109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solidFill>
                      <a:prstClr val="white"/>
                    </a:solidFill>
                  </a:endParaRPr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solidFill>
                    <a:prstClr val="white"/>
                  </a:solidFill>
                </a:endParaRPr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</p:grpSp>
      <p:sp>
        <p:nvSpPr>
          <p:cNvPr id="66" name="Rectangle 65"/>
          <p:cNvSpPr/>
          <p:nvPr/>
        </p:nvSpPr>
        <p:spPr>
          <a:xfrm>
            <a:off x="609600" y="333488"/>
            <a:ext cx="109728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6081656" y="-21511"/>
            <a:ext cx="4905488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71" name="Rectangle 70"/>
          <p:cNvSpPr/>
          <p:nvPr/>
        </p:nvSpPr>
        <p:spPr>
          <a:xfrm>
            <a:off x="6198795" y="-21510"/>
            <a:ext cx="46736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91320" y="1027664"/>
            <a:ext cx="9366325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91323" y="2323652"/>
            <a:ext cx="9036423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96517" y="22449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C33A0497-CFAF-4623-B8F1-D5F62E7DE5D6}" type="datetimeFigureOut">
              <a:rPr lang="en-US" smtClean="0"/>
              <a:pPr/>
              <a:t>17-Sep-20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188597" y="5852161"/>
            <a:ext cx="466953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>
              <a:solidFill>
                <a:srgbClr val="94C6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98795" y="224492"/>
            <a:ext cx="177620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B22ED5F0-CFE9-46AF-80A1-B120782A6CE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7939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0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52878" y="2388358"/>
            <a:ext cx="6490269" cy="365077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2194502" y="504968"/>
            <a:ext cx="8407022" cy="159678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115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602371" y="5062618"/>
            <a:ext cx="890387" cy="8673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1797" y="2279176"/>
            <a:ext cx="2420204" cy="45788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016" y="2279176"/>
            <a:ext cx="2637774" cy="45788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757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56835" y="5874403"/>
            <a:ext cx="6248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32+24=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800" spc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460566" y="356616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679766" y="356616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07966" y="3032760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771206" y="2971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641166" y="301752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612966" y="29718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81886" y="306324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684606" y="307848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784166" y="448056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2+4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421966" y="1263180"/>
            <a:ext cx="4572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এবার দশক অংক দুইটি যোগ করে দশকের ঘরে ফল লিখতে হবে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183966" y="4556760"/>
            <a:ext cx="152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৩</a:t>
            </a:r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+</a:t>
            </a:r>
            <a:r>
              <a:rPr lang="bn-IN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২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545666" y="1829084"/>
            <a:ext cx="8001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বোর্ড থেকে অংকটি তোমাদের খাতায় লিখে নাও!</a:t>
            </a:r>
            <a:endParaRPr lang="en-US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9AD17543-A834-42F1-832B-6484E75D6B7A}"/>
              </a:ext>
            </a:extLst>
          </p:cNvPr>
          <p:cNvSpPr txBox="1"/>
          <p:nvPr/>
        </p:nvSpPr>
        <p:spPr>
          <a:xfrm>
            <a:off x="4269550" y="801929"/>
            <a:ext cx="3595163" cy="830997"/>
          </a:xfrm>
          <a:prstGeom prst="rect">
            <a:avLst/>
          </a:prstGeom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48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652954" y="2610696"/>
            <a:ext cx="8828356" cy="3558268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745566" y="3771971"/>
            <a:ext cx="61994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50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৫৬-2৪=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lang="en-US" sz="4800" spc="50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506286" y="355077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603566" y="3566160"/>
            <a:ext cx="1066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1766" y="3062823"/>
            <a:ext cx="1021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695006" y="3057584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4504006" y="308806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536766" y="3057585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705686" y="3063240"/>
            <a:ext cx="99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37006" y="3078480"/>
            <a:ext cx="10058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32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686886" y="4844178"/>
            <a:ext cx="17068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(৬-4)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943686" y="4851085"/>
            <a:ext cx="17830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(৫-২)</a:t>
            </a:r>
            <a:endParaRPr lang="en-US" sz="4800" spc="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5851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42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20" grpId="0" animBg="1"/>
      <p:bldP spid="23" grpId="0"/>
      <p:bldP spid="24" grpId="0"/>
      <p:bldP spid="25" grpId="0"/>
      <p:bldP spid="25" grpId="1"/>
      <p:bldP spid="26" grpId="0"/>
      <p:bldP spid="26" grpId="1"/>
      <p:bldP spid="27" grpId="0"/>
      <p:bldP spid="27" grpId="1"/>
      <p:bldP spid="28" grpId="0"/>
      <p:bldP spid="28" grpId="1"/>
      <p:bldP spid="29" grpId="0"/>
      <p:bldP spid="29" grpId="1"/>
      <p:bldP spid="30" grpId="0"/>
      <p:bldP spid="30" grpId="1"/>
      <p:bldP spid="31" grpId="0"/>
      <p:bldP spid="31" grpId="1"/>
      <p:bldP spid="32" grpId="0"/>
      <p:bldP spid="32" grpId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40284" y="3918448"/>
            <a:ext cx="7636480" cy="120032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বোর্ডের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অংকটি কীভাবে করতে হবে তা পাশের জনের সাথে আলোচনা কর</a:t>
            </a:r>
          </a:p>
        </p:txBody>
      </p:sp>
      <p:pic>
        <p:nvPicPr>
          <p:cNvPr id="4" name="Picture 3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5046"/>
            <a:ext cx="12192000" cy="165295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59" y="293110"/>
            <a:ext cx="2723844" cy="18541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3793358" y="1094714"/>
            <a:ext cx="5500048" cy="2514660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3513" y="1094714"/>
            <a:ext cx="18903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</a:t>
            </a:r>
          </a:p>
          <a:p>
            <a:r>
              <a:rPr lang="en-US" sz="48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-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IN" sz="48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8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647454" y="2652721"/>
            <a:ext cx="1382418" cy="11653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44977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1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" grpId="1" animBg="1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052130" y="1252794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 ৩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 </a:t>
            </a:r>
          </a:p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+ ২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৪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5" name="Straight Connector 4"/>
          <p:cNvCxnSpPr/>
          <p:nvPr/>
        </p:nvCxnSpPr>
        <p:spPr>
          <a:xfrm>
            <a:off x="4937830" y="2699344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562600" y="2728919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0" y="2747441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৬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77143" y="5156949"/>
            <a:ext cx="479568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উহ্লামং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মার্মা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বোর্ডে এসে অংকটি কর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205046"/>
            <a:ext cx="12192000" cy="1652954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3213382" y="2237754"/>
            <a:ext cx="5994404" cy="2786533"/>
          </a:xfrm>
          <a:prstGeom prst="rect">
            <a:avLst/>
          </a:prstGeom>
          <a:solidFill>
            <a:schemeClr val="tx1"/>
          </a:solidFill>
          <a:ln w="762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>
                  <a:lumMod val="95000"/>
                  <a:lumOff val="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57098" y="2646060"/>
            <a:ext cx="175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৪ </a:t>
            </a:r>
          </a:p>
          <a:p>
            <a:r>
              <a:rPr lang="en-US" sz="4400" spc="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-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২</a:t>
            </a:r>
            <a:r>
              <a:rPr lang="bn-IN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BD" sz="4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7" name="Straight Connector 16"/>
          <p:cNvCxnSpPr/>
          <p:nvPr/>
        </p:nvCxnSpPr>
        <p:spPr>
          <a:xfrm>
            <a:off x="5442798" y="4092610"/>
            <a:ext cx="1981200" cy="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6067568" y="4122185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১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600968" y="4140707"/>
            <a:ext cx="533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44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4193559" y="788330"/>
            <a:ext cx="4338281" cy="891884"/>
          </a:xfrm>
          <a:prstGeom prst="roundRect">
            <a:avLst/>
          </a:prstGeom>
          <a:solidFill>
            <a:srgbClr val="EFF4F5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বোর্ডে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এসে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অংকটি</a:t>
            </a:r>
            <a:r>
              <a:rPr lang="en-US" sz="44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endParaRPr lang="en-US" sz="44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4639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1"/>
                            </p:stCondLst>
                            <p:childTnLst>
                              <p:par>
                                <p:cTn id="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1"/>
                            </p:stCondLst>
                            <p:childTnLst>
                              <p:par>
                                <p:cTn id="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  <p:bldP spid="16" grpId="0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477637" y="3310808"/>
            <a:ext cx="2895600" cy="132343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নং-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</a:p>
          <a:p>
            <a:pPr algn="ctr"/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৪৫</a:t>
            </a:r>
            <a:r>
              <a:rPr lang="en-US" sz="4000" spc="600" dirty="0">
                <a:solidFill>
                  <a:schemeClr val="bg1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4000" spc="600" dirty="0">
                <a:solidFill>
                  <a:schemeClr val="tx1"/>
                </a:solidFill>
                <a:latin typeface="NikoshBAN" panose="02000000000000000000" pitchFamily="2" charset="0"/>
                <a:cs typeface="NikoshBAN" pitchFamily="2" charset="0"/>
              </a:rPr>
              <a:t>-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২৩= </a:t>
            </a:r>
            <a:endParaRPr lang="en-US" sz="400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135237" y="4032539"/>
            <a:ext cx="3886200" cy="193899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4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 নং</a:t>
            </a:r>
            <a:r>
              <a:rPr lang="bn-IN" sz="4000" u="sng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-২</a:t>
            </a:r>
            <a:endParaRPr lang="bn-BD" sz="4000" u="sng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</a:t>
            </a:r>
            <a:r>
              <a:rPr lang="bn-BD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                   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-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৭</a:t>
            </a:r>
            <a:endParaRPr lang="bn-BD" sz="400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7095698" y="5851774"/>
            <a:ext cx="2209800" cy="1588"/>
          </a:xfrm>
          <a:prstGeom prst="line">
            <a:avLst/>
          </a:prstGeom>
          <a:ln w="539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loud Callout 9"/>
          <p:cNvSpPr/>
          <p:nvPr/>
        </p:nvSpPr>
        <p:spPr>
          <a:xfrm>
            <a:off x="8306937" y="1979922"/>
            <a:ext cx="2743200" cy="762000"/>
          </a:xfrm>
          <a:prstGeom prst="cloudCallout">
            <a:avLst>
              <a:gd name="adj1" fmla="val -48253"/>
              <a:gd name="adj2" fmla="val 87662"/>
            </a:avLst>
          </a:prstGeom>
          <a:solidFill>
            <a:schemeClr val="bg1">
              <a:lumMod val="65000"/>
            </a:schemeClr>
          </a:solidFill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 ৫ মি</a:t>
            </a:r>
            <a:endParaRPr lang="en-US" sz="32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ounded Rectangle 11"/>
          <p:cNvSpPr/>
          <p:nvPr/>
        </p:nvSpPr>
        <p:spPr>
          <a:xfrm>
            <a:off x="2591937" y="3137304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6478137" y="3989024"/>
            <a:ext cx="3200400" cy="2286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801737" y="4057590"/>
            <a:ext cx="609600" cy="45720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24480" y="431594"/>
            <a:ext cx="2771218" cy="1745972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86385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5" presetClass="entr" presetSubtype="0" repeatCount="2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65529" y="2106882"/>
            <a:ext cx="3289110" cy="1446550"/>
          </a:xfrm>
          <a:prstGeom prst="rect">
            <a:avLst/>
          </a:prstGeom>
          <a:solidFill>
            <a:srgbClr val="E5E0A5"/>
          </a:solidFill>
          <a:ln w="28575">
            <a:solidFill>
              <a:srgbClr val="FF0000"/>
            </a:solidFill>
          </a:ln>
          <a:effectLst>
            <a:glow rad="101600">
              <a:schemeClr val="accent4">
                <a:satMod val="175000"/>
                <a:alpha val="40000"/>
              </a:schemeClr>
            </a:glow>
            <a:reflection blurRad="6350" stA="50000" endA="300" endPos="55500" dist="50800" dir="5400000" sy="-100000" algn="bl" rotWithShape="0"/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বইয়ের 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২৭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latin typeface="NikoshBAN" pitchFamily="2" charset="0"/>
                <a:cs typeface="NikoshBAN" pitchFamily="2" charset="0"/>
              </a:rPr>
              <a:t>নং</a:t>
            </a:r>
            <a:r>
              <a:rPr lang="bn-BD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পৃষ্ঠা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4400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করি</a:t>
            </a:r>
            <a:endParaRPr lang="en-US" sz="44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5662" y="1146413"/>
            <a:ext cx="3172737" cy="395083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3" name="Right Arrow 2"/>
          <p:cNvSpPr/>
          <p:nvPr/>
        </p:nvSpPr>
        <p:spPr>
          <a:xfrm>
            <a:off x="6032310" y="2511188"/>
            <a:ext cx="532263" cy="610642"/>
          </a:xfrm>
          <a:prstGeom prst="rightArrow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3611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387789" y="1348623"/>
            <a:ext cx="7467600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৩৭টি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ছিল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মিনাকে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</a:p>
          <a:p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১৪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রেজার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কাছে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কতটি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কাগজ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রইল</a:t>
            </a:r>
            <a:r>
              <a:rPr lang="en-US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Oval 2"/>
          <p:cNvSpPr/>
          <p:nvPr/>
        </p:nvSpPr>
        <p:spPr>
          <a:xfrm>
            <a:off x="1473200" y="1359427"/>
            <a:ext cx="641634" cy="5893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60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  <a:endParaRPr lang="en-US" sz="60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480178" y="3304285"/>
            <a:ext cx="3091785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/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৩৭</a:t>
            </a:r>
            <a:r>
              <a:rPr lang="en-US" sz="6600" spc="6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১৪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780375" y="3304285"/>
            <a:ext cx="1817715" cy="1107996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spc="600" dirty="0" smtClean="0">
                <a:latin typeface="NikoshBAN" pitchFamily="2" charset="0"/>
                <a:cs typeface="NikoshBAN" pitchFamily="2" charset="0"/>
              </a:rPr>
              <a:t>২৩</a:t>
            </a:r>
            <a:r>
              <a:rPr lang="bn-IN" sz="6600" spc="600" dirty="0" smtClean="0">
                <a:latin typeface="NikoshBAN" pitchFamily="2" charset="0"/>
                <a:cs typeface="NikoshBAN" pitchFamily="2" charset="0"/>
              </a:rPr>
              <a:t>টি</a:t>
            </a:r>
            <a:endParaRPr lang="en-US" sz="6600" spc="6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2130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643902" y="1374125"/>
            <a:ext cx="8200564" cy="923330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বাড়ি থেকে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সমাধান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5400" b="1" dirty="0" smtClean="0">
                <a:latin typeface="NikoshBAN" pitchFamily="2" charset="0"/>
                <a:cs typeface="NikoshBAN" pitchFamily="2" charset="0"/>
              </a:rPr>
              <a:t>আনবে।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936489" y="2944761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৪৭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২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381808" y="2832941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  ৮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৩</a:t>
            </a: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৬৫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836761" y="479308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bn-IN" sz="4400" dirty="0">
                <a:latin typeface="NikoshBAN" pitchFamily="2" charset="0"/>
                <a:cs typeface="NikoshBAN" pitchFamily="2" charset="0"/>
              </a:rPr>
              <a:t>৯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0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 ৭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৮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949347" y="4757605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56</a:t>
            </a:r>
            <a:endParaRPr lang="bn-IN" sz="4400" dirty="0" smtClean="0">
              <a:latin typeface="NikoshBAN" pitchFamily="2" charset="0"/>
              <a:cs typeface="NikoshBAN" pitchFamily="2" charset="0"/>
            </a:endParaRPr>
          </a:p>
          <a:p>
            <a:pPr algn="just"/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40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655142" y="2996197"/>
            <a:ext cx="12954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   ৭০</a:t>
            </a:r>
          </a:p>
          <a:p>
            <a:pPr algn="just"/>
            <a:r>
              <a:rPr lang="en-US" sz="4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smtClean="0">
                <a:latin typeface="NikoshBAN" pitchFamily="2" charset="0"/>
                <a:cs typeface="NikoshBAN" pitchFamily="2" charset="0"/>
              </a:rPr>
              <a:t> -</a:t>
            </a:r>
            <a:r>
              <a:rPr lang="bn-IN" sz="4400" dirty="0" smtClean="0">
                <a:latin typeface="NikoshBAN" pitchFamily="2" charset="0"/>
                <a:cs typeface="NikoshBAN" pitchFamily="2" charset="0"/>
              </a:rPr>
              <a:t> ২০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4040654" y="431893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>
            <a:off x="7088889" y="4318930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9647536" y="4279491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4178909" y="6138995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>
            <a:off x="7172684" y="6138995"/>
            <a:ext cx="114300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13" y="477170"/>
            <a:ext cx="2861754" cy="149308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682149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695194" y="888649"/>
            <a:ext cx="8445093" cy="1808670"/>
          </a:xfrm>
          <a:prstGeom prst="rect">
            <a:avLst/>
          </a:prstGeom>
          <a:noFill/>
        </p:spPr>
        <p:txBody>
          <a:bodyPr wrap="square" lIns="38576" tIns="19289" rIns="38576" bIns="19289">
            <a:spAutoFit/>
          </a:bodyPr>
          <a:lstStyle/>
          <a:p>
            <a:pPr algn="ctr"/>
            <a:r>
              <a:rPr lang="en-US" sz="11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সকলকে</a:t>
            </a:r>
            <a:r>
              <a:rPr lang="en-US" sz="11500" b="1" dirty="0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11500" b="1" dirty="0" err="1" smtClean="0">
                <a:ln w="17780" cmpd="sng">
                  <a:solidFill>
                    <a:schemeClr val="tx1"/>
                  </a:solidFill>
                  <a:prstDash val="solid"/>
                  <a:miter lim="800000"/>
                </a:ln>
                <a:solidFill>
                  <a:srgbClr val="0070C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NikoshBAN" pitchFamily="2" charset="0"/>
                <a:cs typeface="NikoshBAN" pitchFamily="2" charset="0"/>
              </a:rPr>
              <a:t>ধন্যবাদ</a:t>
            </a:r>
            <a:endParaRPr lang="en-IN" sz="11500" b="1" dirty="0">
              <a:ln w="17780" cmpd="sng">
                <a:solidFill>
                  <a:schemeClr val="tx1"/>
                </a:solidFill>
                <a:prstDash val="solid"/>
                <a:miter lim="800000"/>
              </a:ln>
              <a:solidFill>
                <a:srgbClr val="0070C0"/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250" y="1624084"/>
            <a:ext cx="11641541" cy="53499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4296705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54748" y="3389734"/>
            <a:ext cx="12037255" cy="310854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bn-BD" sz="44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                     </a:t>
            </a:r>
          </a:p>
          <a:p>
            <a:pPr algn="ctr"/>
            <a:r>
              <a:rPr lang="bn-BD" sz="44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মোহাম্মদ জালাল উদ্দিন </a:t>
            </a:r>
          </a:p>
          <a:p>
            <a:pPr algn="ctr"/>
            <a:r>
              <a:rPr lang="bn-BD" sz="36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প্রধান শিক্ষক</a:t>
            </a:r>
          </a:p>
          <a:p>
            <a:pPr algn="ctr"/>
            <a:r>
              <a:rPr lang="bn-BD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কাচুয়া সরকারি প্রাথমিক বিদ্যালয় ।</a:t>
            </a:r>
          </a:p>
          <a:p>
            <a:pPr algn="ctr"/>
            <a:r>
              <a:rPr lang="bn-BD" sz="3600" dirty="0" smtClean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চুনারুঘাট ,হবিগঞ্জ ।</a:t>
            </a:r>
            <a:endParaRPr lang="en-US" sz="3600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531" y="344655"/>
            <a:ext cx="2762215" cy="2826821"/>
          </a:xfrm>
          <a:prstGeom prst="rect">
            <a:avLst/>
          </a:prstGeom>
          <a:ln w="76200">
            <a:solidFill>
              <a:srgbClr val="FFFF00"/>
            </a:solidFill>
          </a:ln>
        </p:spPr>
      </p:pic>
    </p:spTree>
    <p:extLst>
      <p:ext uri="{BB962C8B-B14F-4D97-AF65-F5344CB8AC3E}">
        <p14:creationId xmlns:p14="http://schemas.microsoft.com/office/powerpoint/2010/main" val="166114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827917" y="493192"/>
            <a:ext cx="3584563" cy="76944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4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27917" y="4564330"/>
            <a:ext cx="3340496" cy="1815882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শ্রেণিঃ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২য় </a:t>
            </a:r>
            <a:endParaRPr lang="bn-BD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সময়ঃ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৪০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0" name="Picture 9" descr="c2m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0728" y="1555843"/>
            <a:ext cx="2440535" cy="2803771"/>
          </a:xfrm>
          <a:prstGeom prst="rect">
            <a:avLst/>
          </a:prstGeom>
          <a:ln w="88900" cap="sq" cmpd="thickThin">
            <a:solidFill>
              <a:schemeClr val="accent2">
                <a:lumMod val="40000"/>
                <a:lumOff val="60000"/>
              </a:schemeClr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 flipV="1">
            <a:off x="512511" y="3349224"/>
            <a:ext cx="4599296" cy="1012535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14300" prst="artDeco"/>
          </a:sp3d>
        </p:spPr>
      </p:pic>
    </p:spTree>
    <p:extLst>
      <p:ext uri="{BB962C8B-B14F-4D97-AF65-F5344CB8AC3E}">
        <p14:creationId xmlns:p14="http://schemas.microsoft.com/office/powerpoint/2010/main" val="3951314374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617" y="4025805"/>
            <a:ext cx="7918402" cy="2611841"/>
          </a:xfrm>
          <a:prstGeom prst="rect">
            <a:avLst/>
          </a:prstGeom>
          <a:effectLst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3689" y="2974927"/>
            <a:ext cx="2085427" cy="196556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8506" y="2007784"/>
            <a:ext cx="2331593" cy="243299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743" y="1842163"/>
            <a:ext cx="2340905" cy="218364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844" y="2007784"/>
            <a:ext cx="2085427" cy="243299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705377" y="341194"/>
            <a:ext cx="2788450" cy="604483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বলি</a:t>
            </a:r>
            <a:endParaRPr lang="en-US" sz="4400" b="1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4456662" y="799055"/>
            <a:ext cx="3407105" cy="577202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চলে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352401" y="1133049"/>
            <a:ext cx="3023845" cy="654381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  <a:endParaRPr lang="en-US" sz="3600" dirty="0" smtClean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981348" y="696037"/>
            <a:ext cx="3752640" cy="1240384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কয়টি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রইল</a:t>
            </a:r>
            <a:r>
              <a:rPr lang="en-US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</a:t>
            </a:r>
          </a:p>
          <a:p>
            <a:pPr algn="ctr"/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৪-২=২টি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45193" y="3693993"/>
            <a:ext cx="4108818" cy="873457"/>
          </a:xfrm>
          <a:prstGeom prst="round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এখানে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en-US" sz="32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করলাম</a:t>
            </a:r>
            <a:endParaRPr lang="en-US" sz="3200" dirty="0"/>
          </a:p>
        </p:txBody>
      </p:sp>
      <p:sp>
        <p:nvSpPr>
          <p:cNvPr id="2" name="Rectangle 1"/>
          <p:cNvSpPr/>
          <p:nvPr/>
        </p:nvSpPr>
        <p:spPr>
          <a:xfrm>
            <a:off x="3302896" y="966716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৪টি</a:t>
            </a:r>
            <a:endParaRPr lang="en-US" sz="36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645572" y="1267133"/>
            <a:ext cx="79524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২টি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463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95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1.11111E-6 L -0.29518 0.05532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66" y="275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91667E-6 2.22222E-6 L -0.55937 0.24491 " pathEditMode="relative" rAng="0" ptsTypes="AA">
                                      <p:cBhvr>
                                        <p:cTn id="4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969" y="1224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000"/>
                            </p:stCondLst>
                            <p:childTnLst>
                              <p:par>
                                <p:cTn id="58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42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000"/>
                            </p:stCondLst>
                            <p:childTnLst>
                              <p:par>
                                <p:cTn id="96" presetID="42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20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3" grpId="0" animBg="1"/>
      <p:bldP spid="13" grpId="1" animBg="1"/>
      <p:bldP spid="15" grpId="0" animBg="1"/>
      <p:bldP spid="15" grpId="1" animBg="1"/>
      <p:bldP spid="16" grpId="0" build="allAtOnce" animBg="1"/>
      <p:bldP spid="17" grpId="0" animBg="1"/>
      <p:bldP spid="2" grpId="0" animBg="1"/>
      <p:bldP spid="2" grpId="1" animBg="1"/>
      <p:bldP spid="5" grpId="0"/>
      <p:bldP spid="5" grpId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71585" y="1567601"/>
            <a:ext cx="9052699" cy="3735916"/>
          </a:xfrm>
          <a:prstGeom prst="rect">
            <a:avLst/>
          </a:prstGeom>
          <a:solidFill>
            <a:schemeClr val="tx1"/>
          </a:solidFill>
          <a:ln w="7620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860176" y="2440260"/>
            <a:ext cx="731520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বিয়োগ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হাতে না রেখে</a:t>
            </a:r>
            <a:r>
              <a:rPr lang="en-US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endParaRPr lang="en-US" sz="6600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113" y="350389"/>
            <a:ext cx="45702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আজ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শিখব</a:t>
            </a:r>
            <a:r>
              <a:rPr lang="bn-IN" sz="54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...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4876" y="2636459"/>
            <a:ext cx="1272717" cy="1823593"/>
          </a:xfrm>
          <a:prstGeom prst="rect">
            <a:avLst/>
          </a:prstGeom>
        </p:spPr>
      </p:pic>
      <p:pic>
        <p:nvPicPr>
          <p:cNvPr id="7" name="Picture 6" descr="imageu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303517"/>
            <a:ext cx="12192000" cy="1554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725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5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0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91667E-6 -1.11111E-6 L 2.91667E-6 0.00023 C -0.00534 0.00046 -0.01042 -0.00023 -0.01563 0.00185 C -0.01745 0.00232 -0.0181 0.00509 -0.0181 0.00741 C -0.0181 0.02153 -0.01784 0.03588 -0.01563 0.04977 C -0.0155 0.05208 -0.01276 0.05255 -0.0112 0.05347 C -0.00912 0.05509 -0.00664 0.05602 -0.00417 0.05718 C -0.0013 0.05671 0.00195 0.05764 0.00442 0.05533 C 0.00534 0.05417 0.00338 0.05162 0.00286 0.04977 C 0.00195 0.04792 0.00091 0.04607 2.91667E-6 0.04421 C 0.00026 0.0382 -0.00782 -0.01319 0.01146 0.00185 C 0.01393 0.0037 0.0151 0.00787 0.01718 0.01111 C 0.01771 0.02037 0.01666 0.02986 0.01849 0.03866 C 0.02005 0.04607 0.03815 0.04792 0.03841 0.04792 C 0.0569 0.0419 0.03294 0.05232 0.04713 0.00185 C 0.04817 -0.00231 0.05364 0.00046 0.0569 -1.11111E-6 C 0.04726 -0.00856 0.05625 -0.00301 0.0513 0.01667 C 0.05026 0.01945 0.05026 0.01042 0.04987 0.00741 C 0.04896 0.00232 0.04765 -0.00255 0.04713 -0.00741 C 0.04661 -0.00949 0.04765 -0.0037 0.0483 -0.00185 C 0.04922 -1.11111E-6 0.05013 0.00185 0.0513 0.0037 C 0.05247 0.01042 0.05455 0.02269 0.0569 0.0294 C 0.05742 0.03148 0.05885 0.0331 0.05976 0.03495 C 0.06276 0.0331 0.06705 0.0331 0.06823 0.0294 C 0.06979 0.0257 0.0664 0.02083 0.06705 0.01667 C 0.06731 0.00486 0.06797 -0.00555 0.07539 -0.01296 C 0.07747 -0.01505 0.07995 -0.01551 0.08255 -0.01667 C 0.0987 -0.00255 0.08593 -0.01574 0.09388 -0.0037 C 0.09544 -0.00116 0.09817 0.0007 0.09961 0.0037 C 0.1013 0.00695 0.10208 0.01134 0.10377 0.01482 C 0.10599 0.01875 0.10872 0.02199 0.1108 0.02593 C 0.11198 0.02755 0.11289 0.0294 0.11393 0.03125 C 0.11406 0.0338 0.11341 0.03773 0.1151 0.03866 C 0.11666 0.03958 0.11679 0.03519 0.11679 0.0331 C 0.11679 0.01968 0.11471 -0.00717 0.11393 -0.02222 C 0.11328 0.01482 0.10638 0.05255 0.11237 0.08866 C 0.11692 0.11644 0.10872 0.0294 0.1181 0.0037 C 0.12161 -0.00648 0.13528 0.00232 0.14375 0.00185 C 0.14375 0.00208 0.14062 0.00903 0.13945 0.01296 C 0.13672 0.02153 0.13646 0.02454 0.13528 0.0331 C 0.13554 0.04676 0.1345 0.06042 0.13672 0.07384 C 0.13685 0.0757 0.13997 0.07732 0.14088 0.0757 C 0.14258 0.07222 0.14166 0.06713 0.14218 0.06273 C 0.14062 0.05625 0.13776 0.04607 0.13776 0.04051 C 0.13789 0.02986 0.14062 0.01968 0.14218 0.00926 C 0.14245 0.00718 0.14245 0.00486 0.14375 0.0037 C 0.14596 0.00139 0.14922 0.00116 0.15234 -1.11111E-6 C 0.15638 0.00116 0.16146 0.00023 0.16484 0.0037 C 0.1681 0.00695 0.17083 0.01852 0.17083 0.01875 C 0.17109 0.01482 0.17083 0.01065 0.17213 0.00741 C 0.17461 0.00046 0.1832 0.00486 0.18633 0.00556 C 0.18802 0.01667 0.19062 0.0294 0.18633 0.04051 C 0.18437 0.0456 0.175 0.04792 0.175 0.04815 C 0.1763 0.05116 0.17734 0.05463 0.17929 0.05718 C 0.1819 0.06134 0.18541 0.06158 0.18932 0.06273 C 0.19153 0.06528 0.19349 0.07199 0.19648 0.07014 C 0.1987 0.06852 0.1931 0.06412 0.19192 0.06088 C 0.1914 0.05926 0.1914 0.05718 0.19062 0.05533 C 0.18893 0.05162 0.18646 0.04815 0.18489 0.04421 C 0.18229 0.0382 0.18177 0.03079 0.17786 0.02593 C 0.17409 0.02083 0.16862 0.01736 0.1664 0.01111 C 0.16523 0.00857 0.16432 0.00625 0.16354 0.0037 C 0.16302 0.00116 0.16315 -0.00162 0.16237 -0.0037 C 0.16106 -0.00602 0.15937 -0.00741 0.15781 -0.00926 C 0.17578 -0.02106 0.16745 -0.0169 0.20781 -0.01111 C 0.21028 -0.01088 0.21237 -0.00741 0.21484 -0.00555 C 0.21341 0.01482 0.21276 0.03519 0.21041 0.05533 C 0.20989 0.06042 0.20976 0.0456 0.20911 0.04051 C 0.20872 0.03681 0.20833 0.0331 0.20781 0.0294 C 0.20677 0.0257 0.2056 0.02222 0.20481 0.01852 C 0.20416 0.01597 0.20377 0.01343 0.20338 0.01111 C 0.2026 0.00787 0.2026 0.00486 0.20195 0.00185 C 0.2013 -0.00092 0.19987 -0.00301 0.19909 -0.00555 C 0.1987 -0.00671 0.19557 -0.01829 0.19648 -0.01852 C 0.19778 -0.01991 0.20729 -0.00949 0.20781 -0.00926 C 0.21393 -0.00741 0.22096 -0.0081 0.2276 -0.00741 C 0.21914 0.01458 0.21718 0.01181 0.22187 0.04051 C 0.22213 0.04306 0.22448 0.04468 0.22617 0.04607 C 0.22747 0.04722 0.22903 0.04745 0.23034 0.04792 C 0.25195 0.04398 0.23476 0.04838 0.22903 0.04421 C 0.22734 0.04306 0.22812 0.03935 0.2276 0.03681 C 0.22903 0.03009 0.22955 0.02292 0.2319 0.01667 C 0.23268 0.01412 0.23476 0.01273 0.2362 0.01111 C 0.23971 0.00695 0.24023 0.00741 0.24466 0.00556 C 0.25508 0.00602 0.26575 0.00509 0.27591 0.00741 C 0.27747 0.00764 0.27565 0.01296 0.27747 0.01296 C 0.27864 0.01296 0.27773 0.0088 0.27864 0.00741 C 0.27968 0.00602 0.28177 0.00602 0.28307 0.00556 C 0.28633 0.00741 0.29036 0.00787 0.2931 0.01111 C 0.29427 0.01273 0.29427 0.01597 0.29427 0.01852 C 0.29427 0.0419 0.29791 0.03843 0.2888 0.04236 C 0.2832 0.0419 0.27799 0.04306 0.27317 0.04051 C 0.26393 0.03634 0.26679 0.03171 0.26458 0.02408 C 0.26289 0.01898 0.26015 0.01435 0.25872 0.00926 C 0.25651 0.00046 0.25807 0.00533 0.25481 -0.00555 C 0.25781 -0.00625 0.26133 -0.00717 0.26458 -0.00741 C 0.27435 -0.00833 0.28463 -0.00764 0.29427 -0.00926 C 0.29596 -0.00949 0.29713 -0.01204 0.2987 -0.01296 C 0.30013 -0.01389 0.30156 -0.01412 0.30286 -0.01481 C 0.30521 -0.01597 0.30768 -0.01736 0.31015 -0.01852 C 0.31041 -0.00741 0.30599 0.00602 0.31146 0.01482 C 0.33672 0.05579 0.33515 -0.02222 0.33151 0.04236 C 0.32409 0.04097 0.3108 0.0419 0.32435 0.02037 C 0.32617 0.0169 0.33099 0.02153 0.33424 0.02222 C 0.33659 0.02523 0.33932 0.02778 0.34127 0.03125 C 0.34987 0.04815 0.33307 0.0294 0.34843 0.04421 C 0.35117 0.03889 0.35612 0.0294 0.3569 0.02408 C 0.35781 0.01597 0.35599 0.00787 0.3556 -1.11111E-6 C 0.3569 -0.00139 0.3582 -0.00278 0.35989 -0.0037 C 0.3612 -0.00463 0.36276 -0.00463 0.36419 -0.00555 C 0.36562 -0.00717 0.36692 -0.00926 0.36823 -0.01111 C 0.36888 -0.0088 0.36914 -0.00625 0.36992 -0.0037 C 0.37083 0.0007 0.37356 0.00463 0.37409 0.00926 C 0.37422 0.01158 0.37317 0.01412 0.37265 0.01667 C 0.372 0.01968 0.37161 0.02269 0.37135 0.02593 C 0.37083 0.01783 0.37083 0.00972 0.36992 0.00185 C 0.36901 -0.00463 0.36549 -0.01018 0.36549 -0.01667 C 0.36549 -0.01875 0.36823 -0.01551 0.36992 -0.01481 C 0.37083 -0.01296 0.37096 -0.01042 0.37265 -0.00926 C 0.375 -0.00764 0.37812 -0.0081 0.38112 -0.00741 C 0.3845 -0.00671 0.38776 -0.00625 0.39114 -0.00555 C 0.39922 -0.00625 0.40729 -0.00648 0.41536 -0.00741 C 0.41666 -0.00764 0.41823 -0.00833 0.41966 -0.00926 C 0.42096 -0.01042 0.42539 -0.01296 0.4237 -0.01296 C 0.42083 -0.01296 0.41823 -0.01065 0.41536 -0.00926 C 0.41419 -0.00555 0.41367 -0.00185 0.4125 0.00185 C 0.41172 0.0037 0.41002 0.00509 0.40963 0.00741 C 0.40859 0.01158 0.40872 0.01597 0.4082 0.02037 C 0.40794 0.02269 0.40729 0.02523 0.40703 0.02778 C 0.40729 0.03449 0.40586 0.0419 0.4082 0.04792 C 0.41015 0.0544 0.41966 0.06273 0.41966 0.06296 C 0.42474 0.06227 0.43008 0.0625 0.43515 0.06088 C 0.43659 0.06042 0.43242 0.05972 0.43099 0.05903 C 0.42903 0.05833 0.42708 0.05787 0.42526 0.05718 C 0.42461 0.04583 0.42174 0.01458 0.42526 0.0037 C 0.42643 -0.00023 0.43099 -1.11111E-6 0.43385 -0.00185 C 0.43606 -0.01643 0.43463 -0.02338 0.45664 -0.00555 C 0.45924 -0.00324 0.44987 -0.00301 0.44661 -0.00185 C 0.44284 -0.00069 0.43893 0.00046 0.43515 0.00185 C 0.43385 0.00301 0.4319 0.0037 0.43099 0.00556 C 0.42981 0.00764 0.43008 0.01042 0.42942 0.01296 C 0.42903 0.01482 0.42838 0.01667 0.42812 0.01852 C 0.42942 0.02454 0.43099 0.03079 0.43242 0.03681 C 0.43294 0.03935 0.43268 0.04213 0.43385 0.04421 C 0.43828 0.0537 0.43932 0.05116 0.44661 0.05347 C 0.4539 0.05602 0.45807 0.05787 0.46523 0.06088 L 0.47929 0.05903 C 0.48112 0.05764 0.47747 0.05394 0.47656 0.05162 C 0.47109 0.04213 0.47304 0.05046 0.4694 0.04051 C 0.46862 0.03889 0.46836 0.03704 0.46771 0.03495 C 0.46666 0.03009 0.46601 0.025 0.46523 0.02037 C 0.46445 0.01759 0.46315 0.01528 0.46211 0.01296 C 0.46172 0.01968 0.46211 0.02662 0.46093 0.0331 C 0.46002 0.03565 0.45742 0.03681 0.45664 0.03866 C 0.4457 0.05671 0.45104 0.04908 0.46211 0.04236 C 0.46354 0.04167 0.46523 0.0412 0.46653 0.04051 C 0.47018 0.03588 0.47656 0.02824 0.47773 0.02222 C 0.47968 0.01389 0.47877 0.00486 0.47929 -0.0037 C 0.48541 -0.00255 0.49192 -0.00255 0.49778 -1.11111E-6 C 0.49961 0.0007 0.49388 0.00093 0.49231 0.00185 C 0.48997 0.00278 0.48815 0.0044 0.48633 0.00556 C 0.48502 0.00625 0.48359 0.00671 0.48216 0.00741 C 0.4707 0.02199 0.47409 0.0132 0.47226 0.0331 C 0.47304 0.04236 0.47174 0.05278 0.47487 0.06088 C 0.47682 0.06482 0.48138 0.06458 0.48502 0.06458 C 0.49127 0.06458 0.49726 0.06227 0.50338 0.06088 C 0.50182 0.05787 0.50143 0.05347 0.49935 0.05162 C 0.49336 0.04769 0.48502 0.0507 0.48086 0.04421 C 0.47773 0.04005 0.48593 0.02083 0.48789 0.01667 C 0.48815 0.01296 0.4875 0.00833 0.48932 0.00556 C 0.49023 0.00394 0.49231 0.00648 0.49336 0.00741 C 0.49635 0.00949 0.50182 0.01482 0.50182 0.01505 C 0.50221 0.01227 0.50221 0.00949 0.50338 0.00741 C 0.50429 0.00556 0.50677 0.00556 0.50781 0.0037 C 0.50989 -0.00162 0.51198 -0.01296 0.51198 -0.01273 C 0.51458 -0.00301 0.5125 -0.01157 0.51497 0.00185 C 0.51601 0.00972 0.51771 0.01783 0.51927 0.02593 C 0.51705 0.02639 0.51497 0.02616 0.51328 0.02778 C 0.51041 0.03102 0.51315 0.0456 0.51328 0.04607 C 0.51797 0.04421 0.5194 0.04537 0.51927 0.03681 C 0.51875 0.01829 0.51705 -1.11111E-6 0.51627 -0.01852 C 0.51875 -0.02106 0.52018 -0.02546 0.5233 -0.02592 C 0.53099 -0.02685 0.52955 -0.01875 0.53333 -0.01481 C 0.5358 -0.01227 0.53906 -0.0118 0.54192 -0.00926 C 0.54479 -0.00625 0.55221 0.00278 0.55481 0.00926 C 0.55534 0.01088 0.55547 0.01296 0.55651 0.01482 C 0.55429 0.02408 0.5539 0.03426 0.55039 0.04236 C 0.54856 0.04676 0.54349 0.04676 0.54036 0.04977 C 0.52461 0.06528 0.53867 0.05556 0.53047 0.06088 " pathEditMode="relative" rAng="0" ptsTypes="AAAAAAAAAAAAAAAAAAAAAAAAAAAAAAAAAAAAAAAAAAAAAAAAAAAAAAAAAAAAAAAAAAAAAAAAAAAAAAAAAAAAAAAAAAAAAAAAAAAAAAAAAAAAAAAAAAAAAAAAAAAAAAAAAAAAAAAAAAAAAAAAAAAAAAAAAAAAAAAAAAAAAAAAAAAAAAAAAAAAAAAAAAAAA">
                                      <p:cBhvr>
                                        <p:cTn id="20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6914" y="33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9501"/>
                            </p:stCondLst>
                            <p:childTnLst>
                              <p:par>
                                <p:cTn id="22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5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56644" y="2603617"/>
            <a:ext cx="8205256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563"/>
            <a:r>
              <a:rPr lang="en-US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bn-BD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পাঠ </a:t>
            </a:r>
            <a:r>
              <a:rPr lang="bn-BD" sz="4000" b="1" u="sng" dirty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শেষে </a:t>
            </a:r>
            <a:r>
              <a:rPr lang="bn-BD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b="1" u="sng" dirty="0" smtClean="0">
                <a:solidFill>
                  <a:srgbClr val="002060"/>
                </a:solidFill>
                <a:uFill>
                  <a:solidFill>
                    <a:srgbClr val="002060"/>
                  </a:solidFill>
                </a:uFill>
                <a:latin typeface="NikoshBAN" panose="02000000000000000000" pitchFamily="2" charset="0"/>
                <a:cs typeface="NikoshBAN" panose="02000000000000000000" pitchFamily="2" charset="0"/>
              </a:rPr>
              <a:t>..........</a:t>
            </a:r>
            <a:endParaRPr lang="en-US" sz="4000" b="1" u="sng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45563"/>
            <a:r>
              <a:rPr lang="bn-BD" sz="4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১০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.২.১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হাতে না রেখে দুই অংক বিশিষ্ট সংখ্যা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অনূর্ধ্ব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দুই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অংকের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সংখ্যার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উপর-নিচে ও পাশাপাশি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করতে পারবে।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 descr="imageu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205046"/>
            <a:ext cx="12192000" cy="1652954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795795" y="1434906"/>
            <a:ext cx="2705866" cy="844062"/>
          </a:xfrm>
          <a:prstGeom prst="rect">
            <a:avLst/>
          </a:prstGeom>
          <a:solidFill>
            <a:srgbClr val="E0F3F4"/>
          </a:solidFill>
          <a:ln>
            <a:solidFill>
              <a:schemeClr val="tx1"/>
            </a:solidFill>
          </a:ln>
          <a:effectLst>
            <a:reflection blurRad="6350" stA="50000" endA="300" endPos="55000" dir="5400000" sy="-100000" algn="bl" rotWithShape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 err="1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8583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6561" y="1730325"/>
            <a:ext cx="4063845" cy="3687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80" r="2502" b="4112"/>
          <a:stretch/>
        </p:blipFill>
        <p:spPr>
          <a:xfrm>
            <a:off x="1799965" y="1730324"/>
            <a:ext cx="4264049" cy="3687455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9AD17543-A834-42F1-832B-6484E75D6B7A}"/>
              </a:ext>
            </a:extLst>
          </p:cNvPr>
          <p:cNvSpPr txBox="1"/>
          <p:nvPr/>
        </p:nvSpPr>
        <p:spPr>
          <a:xfrm>
            <a:off x="4071826" y="390018"/>
            <a:ext cx="5000087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48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বাস্তব উপকরণের ব্যবহার </a:t>
            </a:r>
            <a:endParaRPr lang="bn-IN" sz="48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052344" y="5927090"/>
            <a:ext cx="842132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শ্রেণি কক্ষে কাঠি ও মার্বেলের মাধ্যমে </a:t>
            </a:r>
            <a:r>
              <a:rPr lang="bn-BD" sz="4000" b="1" dirty="0">
                <a:latin typeface="NikoshBAN" pitchFamily="2" charset="0"/>
                <a:cs typeface="NikoshBAN" pitchFamily="2" charset="0"/>
              </a:rPr>
              <a:t>যোগের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ধারণা প্রদান</a:t>
            </a:r>
            <a:r>
              <a:rPr lang="bn-IN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</a:t>
            </a:r>
            <a:r>
              <a:rPr lang="bn-BD" sz="3600" b="1" dirty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76644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9AD17543-A834-42F1-832B-6484E75D6B7A}"/>
              </a:ext>
            </a:extLst>
          </p:cNvPr>
          <p:cNvSpPr txBox="1"/>
          <p:nvPr/>
        </p:nvSpPr>
        <p:spPr>
          <a:xfrm>
            <a:off x="4149152" y="543176"/>
            <a:ext cx="3384788" cy="8309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/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অর্ধ-বাস্তব পর্যায়  </a:t>
            </a:r>
            <a:endParaRPr lang="bn-IN" sz="4000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6740728" y="2246149"/>
            <a:ext cx="1447800" cy="70788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থেকে</a:t>
            </a:r>
            <a:endParaRPr lang="en-US" sz="40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350520" y="3624963"/>
            <a:ext cx="25355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৫৬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8810027" y="3613986"/>
            <a:ext cx="1791837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২৪</a:t>
            </a:r>
            <a:r>
              <a:rPr lang="bn-BD" sz="36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18290" y="5340829"/>
            <a:ext cx="2710397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বাদ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দিলে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 smtClean="0">
                <a:latin typeface="NikoshBAN" pitchFamily="2" charset="0"/>
                <a:cs typeface="NikoshBAN" pitchFamily="2" charset="0"/>
              </a:rPr>
              <a:t>থাকে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765808" y="5340829"/>
            <a:ext cx="1977823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৩২</a:t>
            </a:r>
            <a:r>
              <a:rPr lang="bn-BD" sz="4000" b="1" dirty="0" smtClean="0">
                <a:latin typeface="NikoshBAN" pitchFamily="2" charset="0"/>
                <a:cs typeface="NikoshBAN" pitchFamily="2" charset="0"/>
              </a:rPr>
              <a:t> টি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 কাঠি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407877" y="1810014"/>
            <a:ext cx="2671507" cy="1649209"/>
            <a:chOff x="7032892" y="1778210"/>
            <a:chExt cx="2681450" cy="1905000"/>
          </a:xfrm>
        </p:grpSpPr>
        <p:grpSp>
          <p:nvGrpSpPr>
            <p:cNvPr id="10" name="Group 16"/>
            <p:cNvGrpSpPr/>
            <p:nvPr/>
          </p:nvGrpSpPr>
          <p:grpSpPr>
            <a:xfrm>
              <a:off x="8776767" y="1778210"/>
              <a:ext cx="937575" cy="1905000"/>
              <a:chOff x="7696200" y="152400"/>
              <a:chExt cx="990600" cy="1905000"/>
            </a:xfrm>
          </p:grpSpPr>
          <p:pic>
            <p:nvPicPr>
              <p:cNvPr id="11" name="Picture 10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81534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  <p:pic>
            <p:nvPicPr>
              <p:cNvPr id="12" name="Picture 11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7696200" y="152400"/>
                <a:ext cx="533400" cy="1905000"/>
              </a:xfrm>
              <a:prstGeom prst="rect">
                <a:avLst/>
              </a:prstGeom>
              <a:ln>
                <a:noFill/>
              </a:ln>
            </p:spPr>
          </p:pic>
        </p:grpSp>
        <p:pic>
          <p:nvPicPr>
            <p:cNvPr id="19" name="Picture 18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7032892" y="1778210"/>
              <a:ext cx="1676400" cy="1876425"/>
            </a:xfrm>
            <a:prstGeom prst="rect">
              <a:avLst/>
            </a:prstGeom>
            <a:ln>
              <a:noFill/>
            </a:ln>
          </p:spPr>
        </p:pic>
      </p:grpSp>
      <p:grpSp>
        <p:nvGrpSpPr>
          <p:cNvPr id="35" name="Group 34"/>
          <p:cNvGrpSpPr/>
          <p:nvPr/>
        </p:nvGrpSpPr>
        <p:grpSpPr>
          <a:xfrm>
            <a:off x="3742110" y="5013670"/>
            <a:ext cx="3006236" cy="1604889"/>
            <a:chOff x="3742110" y="5013670"/>
            <a:chExt cx="3006236" cy="1604889"/>
          </a:xfrm>
        </p:grpSpPr>
        <p:pic>
          <p:nvPicPr>
            <p:cNvPr id="7" name="Picture 6" descr="plokiokj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742110" y="5013670"/>
              <a:ext cx="2287949" cy="1604889"/>
            </a:xfrm>
            <a:prstGeom prst="rect">
              <a:avLst/>
            </a:prstGeom>
            <a:ln>
              <a:noFill/>
            </a:ln>
          </p:spPr>
        </p:pic>
        <p:pic>
          <p:nvPicPr>
            <p:cNvPr id="23" name="Picture 22" descr="p20004b74g128001.jpg"/>
            <p:cNvPicPr>
              <a:picLocks noChangeAspect="1"/>
            </p:cNvPicPr>
            <p:nvPr/>
          </p:nvPicPr>
          <p:blipFill>
            <a:blip r:embed="rId2"/>
            <a:srcRect l="73943" t="78365" r="20790" b="8480"/>
            <a:stretch>
              <a:fillRect/>
            </a:stretch>
          </p:blipFill>
          <p:spPr>
            <a:xfrm>
              <a:off x="6243498" y="5013671"/>
              <a:ext cx="504848" cy="1496312"/>
            </a:xfrm>
            <a:prstGeom prst="rect">
              <a:avLst/>
            </a:prstGeom>
            <a:ln>
              <a:noFill/>
            </a:ln>
          </p:spPr>
        </p:pic>
      </p:grpSp>
      <p:pic>
        <p:nvPicPr>
          <p:cNvPr id="32" name="Picture 31" descr="plokiokj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2184" y="1832175"/>
            <a:ext cx="2287949" cy="1604889"/>
          </a:xfrm>
          <a:prstGeom prst="rect">
            <a:avLst/>
          </a:prstGeom>
          <a:ln>
            <a:noFill/>
          </a:ln>
        </p:spPr>
      </p:pic>
      <p:grpSp>
        <p:nvGrpSpPr>
          <p:cNvPr id="34" name="Group 33"/>
          <p:cNvGrpSpPr/>
          <p:nvPr/>
        </p:nvGrpSpPr>
        <p:grpSpPr>
          <a:xfrm>
            <a:off x="1088389" y="1832175"/>
            <a:ext cx="5407534" cy="1630597"/>
            <a:chOff x="1088389" y="1832175"/>
            <a:chExt cx="5407534" cy="1630597"/>
          </a:xfrm>
        </p:grpSpPr>
        <p:pic>
          <p:nvPicPr>
            <p:cNvPr id="9" name="Picture 8" descr="plokiokj.png"/>
            <p:cNvPicPr>
              <a:picLocks noChangeAspect="1"/>
            </p:cNvPicPr>
            <p:nvPr/>
          </p:nvPicPr>
          <p:blipFill>
            <a:blip r:embed="rId3"/>
            <a:srcRect r="31250"/>
            <a:stretch>
              <a:fillRect/>
            </a:stretch>
          </p:blipFill>
          <p:spPr>
            <a:xfrm>
              <a:off x="3442586" y="1857883"/>
              <a:ext cx="1572965" cy="1604889"/>
            </a:xfrm>
            <a:prstGeom prst="rect">
              <a:avLst/>
            </a:prstGeom>
            <a:ln>
              <a:noFill/>
            </a:ln>
          </p:spPr>
        </p:pic>
        <p:grpSp>
          <p:nvGrpSpPr>
            <p:cNvPr id="31" name="Group 30"/>
            <p:cNvGrpSpPr/>
            <p:nvPr/>
          </p:nvGrpSpPr>
          <p:grpSpPr>
            <a:xfrm>
              <a:off x="5049024" y="1856096"/>
              <a:ext cx="1446899" cy="1533666"/>
              <a:chOff x="5078863" y="1864607"/>
              <a:chExt cx="1446899" cy="1533666"/>
            </a:xfrm>
          </p:grpSpPr>
          <p:pic>
            <p:nvPicPr>
              <p:cNvPr id="28" name="Picture 27" descr="p20004b74g128001.jpg"/>
              <p:cNvPicPr>
                <a:picLocks noChangeAspect="1"/>
              </p:cNvPicPr>
              <p:nvPr/>
            </p:nvPicPr>
            <p:blipFill>
              <a:blip r:embed="rId2"/>
              <a:srcRect l="73943" t="78365" r="20790" b="8480"/>
              <a:stretch>
                <a:fillRect/>
              </a:stretch>
            </p:blipFill>
            <p:spPr>
              <a:xfrm>
                <a:off x="5539751" y="1864607"/>
                <a:ext cx="502976" cy="1533666"/>
              </a:xfrm>
              <a:prstGeom prst="rect">
                <a:avLst/>
              </a:prstGeom>
              <a:ln>
                <a:noFill/>
              </a:ln>
            </p:spPr>
          </p:pic>
          <p:grpSp>
            <p:nvGrpSpPr>
              <p:cNvPr id="30" name="Group 29"/>
              <p:cNvGrpSpPr/>
              <p:nvPr/>
            </p:nvGrpSpPr>
            <p:grpSpPr>
              <a:xfrm>
                <a:off x="5078863" y="1864607"/>
                <a:ext cx="1446899" cy="1533666"/>
                <a:chOff x="4665921" y="1859081"/>
                <a:chExt cx="1446899" cy="1533666"/>
              </a:xfrm>
            </p:grpSpPr>
            <p:pic>
              <p:nvPicPr>
                <p:cNvPr id="27" name="Picture 26" descr="p20004b74g128001.jpg"/>
                <p:cNvPicPr>
                  <a:picLocks noChangeAspect="1"/>
                </p:cNvPicPr>
                <p:nvPr/>
              </p:nvPicPr>
              <p:blipFill>
                <a:blip r:embed="rId2"/>
                <a:srcRect l="73943" t="78365" r="20790" b="8480"/>
                <a:stretch>
                  <a:fillRect/>
                </a:stretch>
              </p:blipFill>
              <p:spPr>
                <a:xfrm>
                  <a:off x="4665921" y="1859081"/>
                  <a:ext cx="502976" cy="1533666"/>
                </a:xfrm>
                <a:prstGeom prst="rect">
                  <a:avLst/>
                </a:prstGeom>
                <a:ln>
                  <a:noFill/>
                </a:ln>
              </p:spPr>
            </p:pic>
            <p:pic>
              <p:nvPicPr>
                <p:cNvPr id="29" name="Picture 28" descr="p20004b74g128001.jpg"/>
                <p:cNvPicPr>
                  <a:picLocks noChangeAspect="1"/>
                </p:cNvPicPr>
                <p:nvPr/>
              </p:nvPicPr>
              <p:blipFill>
                <a:blip r:embed="rId2"/>
                <a:srcRect l="73943" t="78365" r="20790" b="8480"/>
                <a:stretch>
                  <a:fillRect/>
                </a:stretch>
              </p:blipFill>
              <p:spPr>
                <a:xfrm>
                  <a:off x="5609844" y="1859081"/>
                  <a:ext cx="502976" cy="1533666"/>
                </a:xfrm>
                <a:prstGeom prst="rect">
                  <a:avLst/>
                </a:prstGeom>
                <a:ln>
                  <a:noFill/>
                </a:ln>
              </p:spPr>
            </p:pic>
          </p:grpSp>
        </p:grpSp>
        <p:pic>
          <p:nvPicPr>
            <p:cNvPr id="33" name="Picture 32" descr="plokiokj.pn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088389" y="1832175"/>
              <a:ext cx="2287949" cy="1604889"/>
            </a:xfrm>
            <a:prstGeom prst="rect">
              <a:avLst/>
            </a:prstGeom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9669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000"/>
                            </p:stCondLst>
                            <p:childTnLst>
                              <p:par>
                                <p:cTn id="20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/>
      <p:bldP spid="13" grpId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544471" y="2531943"/>
                <a:ext cx="2438400" cy="21236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 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৫</a:t>
                </a:r>
                <a:r>
                  <a:rPr lang="bn-IN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৬</a:t>
                </a:r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66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NikoshBAN" pitchFamily="2" charset="0"/>
                      </a:rPr>
                      <m:t>−</m:t>
                    </m:r>
                  </m:oMath>
                </a14:m>
                <a:r>
                  <a:rPr lang="bn-BD" sz="6600" dirty="0" smtClean="0">
                    <a:latin typeface="NikoshBAN" pitchFamily="2" charset="0"/>
                    <a:cs typeface="NikoshBAN" pitchFamily="2" charset="0"/>
                  </a:rPr>
                  <a:t>২</a:t>
                </a:r>
                <a:r>
                  <a:rPr lang="bn-IN" sz="6600" dirty="0" smtClean="0"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6600" dirty="0" smtClean="0">
                    <a:latin typeface="NikoshBAN" pitchFamily="2" charset="0"/>
                    <a:cs typeface="NikoshBAN" pitchFamily="2" charset="0"/>
                  </a:rPr>
                  <a:t>  ৪</a:t>
                </a:r>
                <a:endParaRPr lang="en-US" sz="66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471" y="2531943"/>
                <a:ext cx="2438400" cy="2123658"/>
              </a:xfrm>
              <a:prstGeom prst="rect">
                <a:avLst/>
              </a:prstGeom>
              <a:blipFill rotWithShape="0">
                <a:blip r:embed="rId2"/>
                <a:stretch>
                  <a:fillRect l="-17000" t="-10029" r="-9250" b="-212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Straight Connector 5"/>
          <p:cNvCxnSpPr/>
          <p:nvPr/>
        </p:nvCxnSpPr>
        <p:spPr>
          <a:xfrm>
            <a:off x="1544471" y="4669809"/>
            <a:ext cx="2667000" cy="1588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698543" y="2335763"/>
            <a:ext cx="13648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2088107" y="2335763"/>
            <a:ext cx="27864" cy="3629446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>
            <a:off x="2877971" y="2335763"/>
            <a:ext cx="38100" cy="3615238"/>
          </a:xfrm>
          <a:prstGeom prst="line">
            <a:avLst/>
          </a:prstGeom>
          <a:ln w="38100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516271" y="2243822"/>
            <a:ext cx="5410200" cy="584775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প্রথমে আমরা এককের অংক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516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৬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Rectangle 11"/>
              <p:cNvSpPr/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2" name="Rectangle 1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2917209"/>
                <a:ext cx="990600" cy="838200"/>
              </a:xfrm>
              <a:prstGeom prst="rect">
                <a:avLst/>
              </a:prstGeom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Rectangle 12"/>
          <p:cNvSpPr/>
          <p:nvPr/>
        </p:nvSpPr>
        <p:spPr>
          <a:xfrm>
            <a:off x="68022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৪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78690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935871" y="2917209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২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516271" y="4165897"/>
            <a:ext cx="5410200" cy="584775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এখন আমরা দশকের অংক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বিয়োগ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করি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516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৫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/>
              <p:cNvSpPr/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72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 </m:t>
                      </m:r>
                      <m:r>
                        <a:rPr lang="en-US" sz="72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NikoshBAN" pitchFamily="2" charset="0"/>
                        </a:rPr>
                        <m:t>−</m:t>
                      </m:r>
                    </m:oMath>
                  </m:oMathPara>
                </a14:m>
                <a:endParaRPr lang="en-US" sz="7200" dirty="0">
                  <a:latin typeface="NikoshBAN" pitchFamily="2" charset="0"/>
                  <a:cs typeface="NikoshBAN" pitchFamily="2" charset="0"/>
                </a:endParaRPr>
              </a:p>
            </p:txBody>
          </p:sp>
        </mc:Choice>
        <mc:Fallback xmlns="">
          <p:sp>
            <p:nvSpPr>
              <p:cNvPr id="18" name="Rectangle 1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9271" y="4896614"/>
                <a:ext cx="990600" cy="838200"/>
              </a:xfrm>
              <a:prstGeom prst="rect">
                <a:avLst/>
              </a:prstGeom>
              <a:blipFill rotWithShape="0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9" name="Rectangle 18"/>
          <p:cNvSpPr/>
          <p:nvPr/>
        </p:nvSpPr>
        <p:spPr>
          <a:xfrm>
            <a:off x="68022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8690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7200" dirty="0" smtClean="0">
                <a:latin typeface="NikoshBAN" pitchFamily="2" charset="0"/>
                <a:cs typeface="NikoshBAN" pitchFamily="2" charset="0"/>
              </a:rPr>
              <a:t>=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935871" y="4896614"/>
            <a:ext cx="990600" cy="83820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7200" dirty="0">
                <a:latin typeface="NikoshBAN" pitchFamily="2" charset="0"/>
                <a:cs typeface="NikoshBAN" pitchFamily="2" charset="0"/>
              </a:rPr>
              <a:t>৩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30271" y="4764880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৩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943110" y="1789182"/>
            <a:ext cx="1039761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1803182" y="1789182"/>
            <a:ext cx="1093839" cy="523220"/>
          </a:xfrm>
          <a:prstGeom prst="rect">
            <a:avLst/>
          </a:prstGeom>
          <a:solidFill>
            <a:schemeClr val="tx1">
              <a:lumMod val="95000"/>
              <a:lumOff val="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দশক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992271" y="4750672"/>
            <a:ext cx="53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smtClean="0">
                <a:latin typeface="NikoshBAN" pitchFamily="2" charset="0"/>
                <a:cs typeface="NikoshBAN" pitchFamily="2" charset="0"/>
              </a:rPr>
              <a:t>২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9AD17543-A834-42F1-832B-6484E75D6B7A}"/>
              </a:ext>
            </a:extLst>
          </p:cNvPr>
          <p:cNvSpPr txBox="1"/>
          <p:nvPr/>
        </p:nvSpPr>
        <p:spPr>
          <a:xfrm>
            <a:off x="4723831" y="910004"/>
            <a:ext cx="4156880" cy="92333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  <a:prstDash val="dashDot"/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wrap="square" rtlCol="0">
            <a:spAutoFit/>
          </a:bodyPr>
          <a:lstStyle/>
          <a:p>
            <a:r>
              <a:rPr lang="bn-BD" sz="5400" b="1" dirty="0" smtClean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বস্তুনিরপেক্ষ পর্যায়  </a:t>
            </a:r>
            <a:endParaRPr lang="bn-IN" sz="5400" b="1" dirty="0">
              <a:ln w="0"/>
              <a:solidFill>
                <a:srgbClr val="00206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2407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prism dir="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"/>
                            </p:stCondLst>
                            <p:childTnLst>
                              <p:par>
                                <p:cTn id="5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000"/>
                            </p:stCondLst>
                            <p:childTnLst>
                              <p:par>
                                <p:cTn id="6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4000"/>
                            </p:stCondLst>
                            <p:childTnLst>
                              <p:par>
                                <p:cTn id="8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/>
      <p:bldP spid="24" grpId="0" animBg="1"/>
      <p:bldP spid="25" grpId="0" animBg="1"/>
      <p:bldP spid="26" grpId="0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Red Orange">
      <a:dk1>
        <a:sysClr val="windowText" lastClr="000000"/>
      </a:dk1>
      <a:lt1>
        <a:sysClr val="window" lastClr="FFFFFF"/>
      </a:lt1>
      <a:dk2>
        <a:srgbClr val="505046"/>
      </a:dk2>
      <a:lt2>
        <a:srgbClr val="EEECE1"/>
      </a:lt2>
      <a:accent1>
        <a:srgbClr val="E84C22"/>
      </a:accent1>
      <a:accent2>
        <a:srgbClr val="FFBD47"/>
      </a:accent2>
      <a:accent3>
        <a:srgbClr val="B64926"/>
      </a:accent3>
      <a:accent4>
        <a:srgbClr val="FF8427"/>
      </a:accent4>
      <a:accent5>
        <a:srgbClr val="CC9900"/>
      </a:accent5>
      <a:accent6>
        <a:srgbClr val="B22600"/>
      </a:accent6>
      <a:hlink>
        <a:srgbClr val="CC9900"/>
      </a:hlink>
      <a:folHlink>
        <a:srgbClr val="666699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571</TotalTime>
  <Words>339</Words>
  <Application>Microsoft Office PowerPoint</Application>
  <PresentationFormat>Custom</PresentationFormat>
  <Paragraphs>113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JALAL</cp:lastModifiedBy>
  <cp:revision>131</cp:revision>
  <dcterms:created xsi:type="dcterms:W3CDTF">2019-06-09T05:29:07Z</dcterms:created>
  <dcterms:modified xsi:type="dcterms:W3CDTF">2020-09-17T08:38:58Z</dcterms:modified>
</cp:coreProperties>
</file>