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8" r:id="rId2"/>
    <p:sldId id="261" r:id="rId3"/>
    <p:sldId id="290" r:id="rId4"/>
    <p:sldId id="289" r:id="rId5"/>
    <p:sldId id="311" r:id="rId6"/>
    <p:sldId id="282" r:id="rId7"/>
    <p:sldId id="281" r:id="rId8"/>
    <p:sldId id="292" r:id="rId9"/>
    <p:sldId id="308" r:id="rId10"/>
    <p:sldId id="283" r:id="rId11"/>
    <p:sldId id="295" r:id="rId12"/>
    <p:sldId id="302" r:id="rId13"/>
    <p:sldId id="300" r:id="rId14"/>
    <p:sldId id="291" r:id="rId15"/>
    <p:sldId id="284" r:id="rId16"/>
    <p:sldId id="309" r:id="rId17"/>
    <p:sldId id="296" r:id="rId18"/>
    <p:sldId id="310" r:id="rId19"/>
    <p:sldId id="294" r:id="rId20"/>
    <p:sldId id="305" r:id="rId21"/>
    <p:sldId id="304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14CC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8" autoAdjust="0"/>
    <p:restoredTop sz="84359" autoAdjust="0"/>
  </p:normalViewPr>
  <p:slideViewPr>
    <p:cSldViewPr>
      <p:cViewPr varScale="1">
        <p:scale>
          <a:sx n="72" d="100"/>
          <a:sy n="72" d="100"/>
        </p:scale>
        <p:origin x="1440" y="1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602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সংস্কৃতির উপাদান বর্ণনা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বাঙালি সংস্কৃতির বৈশিষ্ট্য ব্যাখ্যা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 কী তা বলতে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EC6C7BF6-945F-4D80-887F-B35C6E4AE8EF}" type="presOf" srcId="{C59269D0-92A5-481C-BA64-727AFB0DD545}" destId="{B37A5355-225B-4C6F-AED7-6C620F99EECC}" srcOrd="0" destOrd="0" presId="urn:microsoft.com/office/officeart/2005/8/layout/vList5"/>
    <dgm:cxn modelId="{2C14B3FA-6D51-4A45-ACBC-1219E164E109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AE121F7-68F1-4658-898F-C6534BC6093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E93DFF5-8F08-4CCD-B88B-6579B759A8F0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10CB09F-3C7A-4C00-8C72-D883DCB89461}" type="presOf" srcId="{AA046201-5C4D-445E-BF0B-5C6D2B0A1945}" destId="{C04276DC-EE64-470A-B8BC-09067B8045FA}" srcOrd="0" destOrd="0" presId="urn:microsoft.com/office/officeart/2005/8/layout/vList5"/>
    <dgm:cxn modelId="{C02C1465-5B4D-44D1-8BE4-AB85F2F6C386}" type="presOf" srcId="{6BE4E373-0656-4EDC-821E-BE09C952B1F6}" destId="{C7C3E6FD-D83F-4BDA-907E-B5EE041DA931}" srcOrd="0" destOrd="0" presId="urn:microsoft.com/office/officeart/2005/8/layout/vList5"/>
    <dgm:cxn modelId="{C6DCC00B-E3D5-4297-AD08-721F996BC7B2}" type="presOf" srcId="{1E4D3931-0DBD-4211-A24A-6AF364284B1E}" destId="{D54B1729-BC98-42C1-9C6C-D65DCBA4358F}" srcOrd="0" destOrd="0" presId="urn:microsoft.com/office/officeart/2005/8/layout/vList5"/>
    <dgm:cxn modelId="{727550BA-1C6A-4A3B-B3FE-70572B63A997}" type="presParOf" srcId="{AAE7A1E6-6847-453D-B55B-8A82BF138C1D}" destId="{C4407577-18A2-46E0-8805-2838042EB67A}" srcOrd="0" destOrd="0" presId="urn:microsoft.com/office/officeart/2005/8/layout/vList5"/>
    <dgm:cxn modelId="{3743AB58-0F91-4A14-826D-B64905A28798}" type="presParOf" srcId="{C4407577-18A2-46E0-8805-2838042EB67A}" destId="{7E429971-BC57-430F-BB25-C0574E5E39E3}" srcOrd="0" destOrd="0" presId="urn:microsoft.com/office/officeart/2005/8/layout/vList5"/>
    <dgm:cxn modelId="{9E28DB25-369E-42E3-93F3-F8845066E392}" type="presParOf" srcId="{C4407577-18A2-46E0-8805-2838042EB67A}" destId="{D54B1729-BC98-42C1-9C6C-D65DCBA4358F}" srcOrd="1" destOrd="0" presId="urn:microsoft.com/office/officeart/2005/8/layout/vList5"/>
    <dgm:cxn modelId="{12F97A52-4CE5-43CE-92F7-409C77794A53}" type="presParOf" srcId="{AAE7A1E6-6847-453D-B55B-8A82BF138C1D}" destId="{AB8574CC-D4F2-4555-AEE3-F4EE58B11D03}" srcOrd="1" destOrd="0" presId="urn:microsoft.com/office/officeart/2005/8/layout/vList5"/>
    <dgm:cxn modelId="{FBE4882A-BF55-4D58-B766-4C4A8C743263}" type="presParOf" srcId="{AAE7A1E6-6847-453D-B55B-8A82BF138C1D}" destId="{85B8F607-FDD8-476A-ADBE-E1250824F294}" srcOrd="2" destOrd="0" presId="urn:microsoft.com/office/officeart/2005/8/layout/vList5"/>
    <dgm:cxn modelId="{93600EEA-644E-449D-9A8B-40F2D58E8051}" type="presParOf" srcId="{85B8F607-FDD8-476A-ADBE-E1250824F294}" destId="{C04276DC-EE64-470A-B8BC-09067B8045FA}" srcOrd="0" destOrd="0" presId="urn:microsoft.com/office/officeart/2005/8/layout/vList5"/>
    <dgm:cxn modelId="{3A4643A5-E312-4F6C-8F68-161BACCD54BB}" type="presParOf" srcId="{85B8F607-FDD8-476A-ADBE-E1250824F294}" destId="{B37A5355-225B-4C6F-AED7-6C620F99EECC}" srcOrd="1" destOrd="0" presId="urn:microsoft.com/office/officeart/2005/8/layout/vList5"/>
    <dgm:cxn modelId="{B5B5D488-55EE-4A2D-850D-624641136766}" type="presParOf" srcId="{AAE7A1E6-6847-453D-B55B-8A82BF138C1D}" destId="{5ACAA866-A8A8-4183-97B5-CEEAB1525C60}" srcOrd="3" destOrd="0" presId="urn:microsoft.com/office/officeart/2005/8/layout/vList5"/>
    <dgm:cxn modelId="{7DFED110-E68A-42B9-A7B3-BC15EA3F2C95}" type="presParOf" srcId="{AAE7A1E6-6847-453D-B55B-8A82BF138C1D}" destId="{477213BE-9E91-4950-8451-7F60796F47F4}" srcOrd="4" destOrd="0" presId="urn:microsoft.com/office/officeart/2005/8/layout/vList5"/>
    <dgm:cxn modelId="{D0155DF8-8A8E-45EC-86E7-D0DF514FD550}" type="presParOf" srcId="{477213BE-9E91-4950-8451-7F60796F47F4}" destId="{F5034101-5B7D-4FE7-B47A-5A48CF39606B}" srcOrd="0" destOrd="0" presId="urn:microsoft.com/office/officeart/2005/8/layout/vList5"/>
    <dgm:cxn modelId="{F07B01B5-94D3-4CA9-BCF5-6A284872077D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82E7B-6041-445C-A48D-D3866D4F5FD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82054F-CE87-4223-8489-8775E7AC59EA}">
      <dgm:prSet/>
      <dgm:spPr/>
      <dgm:t>
        <a:bodyPr/>
        <a:lstStyle/>
        <a:p>
          <a:pPr rtl="0"/>
          <a:r>
            <a:rPr lang="bn-BD" smtClean="0"/>
            <a:t>ধান কাটা</a:t>
          </a:r>
          <a:endParaRPr lang="en-US"/>
        </a:p>
      </dgm:t>
    </dgm:pt>
    <dgm:pt modelId="{466F22EC-CDFE-48D8-9EB0-8E70EEE65AFD}" type="parTrans" cxnId="{D451183B-B3D1-403E-BF87-C6714F74425A}">
      <dgm:prSet/>
      <dgm:spPr/>
      <dgm:t>
        <a:bodyPr/>
        <a:lstStyle/>
        <a:p>
          <a:endParaRPr lang="en-US"/>
        </a:p>
      </dgm:t>
    </dgm:pt>
    <dgm:pt modelId="{B5E8C1C9-536F-47CF-9C31-E1E0F5504BEC}" type="sibTrans" cxnId="{D451183B-B3D1-403E-BF87-C6714F74425A}">
      <dgm:prSet/>
      <dgm:spPr/>
      <dgm:t>
        <a:bodyPr/>
        <a:lstStyle/>
        <a:p>
          <a:endParaRPr lang="en-US"/>
        </a:p>
      </dgm:t>
    </dgm:pt>
    <dgm:pt modelId="{3A8847C0-96DE-4B2D-B13D-A5BE34BBF129}" type="pres">
      <dgm:prSet presAssocID="{33082E7B-6041-445C-A48D-D3866D4F5F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1C88D-3006-45E3-A0F5-AE0C847732D7}" type="pres">
      <dgm:prSet presAssocID="{9582054F-CE87-4223-8489-8775E7AC59EA}" presName="circle1" presStyleLbl="node1" presStyleIdx="0" presStyleCnt="1"/>
      <dgm:spPr/>
    </dgm:pt>
    <dgm:pt modelId="{16249188-1C89-4C8F-8B20-526CCAA967C5}" type="pres">
      <dgm:prSet presAssocID="{9582054F-CE87-4223-8489-8775E7AC59EA}" presName="space" presStyleCnt="0"/>
      <dgm:spPr/>
    </dgm:pt>
    <dgm:pt modelId="{E91D89AC-1E02-4D77-8045-D42F69CD4B87}" type="pres">
      <dgm:prSet presAssocID="{9582054F-CE87-4223-8489-8775E7AC59EA}" presName="rect1" presStyleLbl="alignAcc1" presStyleIdx="0" presStyleCnt="1"/>
      <dgm:spPr/>
      <dgm:t>
        <a:bodyPr/>
        <a:lstStyle/>
        <a:p>
          <a:endParaRPr lang="en-US"/>
        </a:p>
      </dgm:t>
    </dgm:pt>
    <dgm:pt modelId="{59FDF410-BC2F-4908-999B-E6B317FA3495}" type="pres">
      <dgm:prSet presAssocID="{9582054F-CE87-4223-8489-8775E7AC59E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EC052-7051-45FA-A834-EBD5230C4071}" type="presOf" srcId="{33082E7B-6041-445C-A48D-D3866D4F5FDF}" destId="{3A8847C0-96DE-4B2D-B13D-A5BE34BBF129}" srcOrd="0" destOrd="0" presId="urn:microsoft.com/office/officeart/2005/8/layout/target3"/>
    <dgm:cxn modelId="{43BB72F6-AE83-484E-95EC-26A3EC2B8839}" type="presOf" srcId="{9582054F-CE87-4223-8489-8775E7AC59EA}" destId="{E91D89AC-1E02-4D77-8045-D42F69CD4B87}" srcOrd="0" destOrd="0" presId="urn:microsoft.com/office/officeart/2005/8/layout/target3"/>
    <dgm:cxn modelId="{9EB409E9-5E05-4142-B189-E7FC4204B9FD}" type="presOf" srcId="{9582054F-CE87-4223-8489-8775E7AC59EA}" destId="{59FDF410-BC2F-4908-999B-E6B317FA3495}" srcOrd="1" destOrd="0" presId="urn:microsoft.com/office/officeart/2005/8/layout/target3"/>
    <dgm:cxn modelId="{D451183B-B3D1-403E-BF87-C6714F74425A}" srcId="{33082E7B-6041-445C-A48D-D3866D4F5FDF}" destId="{9582054F-CE87-4223-8489-8775E7AC59EA}" srcOrd="0" destOrd="0" parTransId="{466F22EC-CDFE-48D8-9EB0-8E70EEE65AFD}" sibTransId="{B5E8C1C9-536F-47CF-9C31-E1E0F5504BEC}"/>
    <dgm:cxn modelId="{5DC2E44F-AEF6-4102-84B8-8A939527A139}" type="presParOf" srcId="{3A8847C0-96DE-4B2D-B13D-A5BE34BBF129}" destId="{AEB1C88D-3006-45E3-A0F5-AE0C847732D7}" srcOrd="0" destOrd="0" presId="urn:microsoft.com/office/officeart/2005/8/layout/target3"/>
    <dgm:cxn modelId="{75409132-7A24-424B-9829-E3D5D4FA964B}" type="presParOf" srcId="{3A8847C0-96DE-4B2D-B13D-A5BE34BBF129}" destId="{16249188-1C89-4C8F-8B20-526CCAA967C5}" srcOrd="1" destOrd="0" presId="urn:microsoft.com/office/officeart/2005/8/layout/target3"/>
    <dgm:cxn modelId="{14EA50C2-24C1-4248-B7C9-8880B2A0634A}" type="presParOf" srcId="{3A8847C0-96DE-4B2D-B13D-A5BE34BBF129}" destId="{E91D89AC-1E02-4D77-8045-D42F69CD4B87}" srcOrd="2" destOrd="0" presId="urn:microsoft.com/office/officeart/2005/8/layout/target3"/>
    <dgm:cxn modelId="{CE5FC5DA-1460-4509-B2B3-D36DBCB9F16D}" type="presParOf" srcId="{3A8847C0-96DE-4B2D-B13D-A5BE34BBF129}" destId="{59FDF410-BC2F-4908-999B-E6B317FA349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2801" y="-2736955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 কী তা বলতে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49572"/>
        <a:ext cx="6951773" cy="1178718"/>
      </dsp:txXfrm>
    </dsp:sp>
    <dsp:sp modelId="{7E429971-BC57-430F-BB25-C0574E5E39E3}">
      <dsp:nvSpPr>
        <dsp:cNvPr id="0" name=""/>
        <dsp:cNvSpPr/>
      </dsp:nvSpPr>
      <dsp:spPr>
        <a:xfrm>
          <a:off x="152" y="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71925"/>
        <a:ext cx="1362271" cy="1329548"/>
      </dsp:txXfrm>
    </dsp:sp>
    <dsp:sp modelId="{B37A5355-225B-4C6F-AED7-6C620F99EECC}">
      <dsp:nvSpPr>
        <dsp:cNvPr id="0" name=""/>
        <dsp:cNvSpPr/>
      </dsp:nvSpPr>
      <dsp:spPr>
        <a:xfrm rot="5400000">
          <a:off x="4392801" y="-1189886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268057"/>
            <a:satOff val="5263"/>
            <a:lumOff val="-72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8057"/>
              <a:satOff val="5263"/>
              <a:lumOff val="-7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সংস্কৃতির উপাদান বর্ণনা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696641"/>
        <a:ext cx="6951773" cy="1178718"/>
      </dsp:txXfrm>
    </dsp:sp>
    <dsp:sp modelId="{C04276DC-EE64-470A-B8BC-09067B8045FA}">
      <dsp:nvSpPr>
        <dsp:cNvPr id="0" name=""/>
        <dsp:cNvSpPr/>
      </dsp:nvSpPr>
      <dsp:spPr>
        <a:xfrm>
          <a:off x="152" y="154930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1621225"/>
        <a:ext cx="1362271" cy="1329548"/>
      </dsp:txXfrm>
    </dsp:sp>
    <dsp:sp modelId="{C7C3E6FD-D83F-4BDA-907E-B5EE041DA931}">
      <dsp:nvSpPr>
        <dsp:cNvPr id="0" name=""/>
        <dsp:cNvSpPr/>
      </dsp:nvSpPr>
      <dsp:spPr>
        <a:xfrm rot="5400000">
          <a:off x="4392801" y="357181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536114"/>
            <a:satOff val="10527"/>
            <a:lumOff val="-145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6114"/>
              <a:satOff val="10527"/>
              <a:lumOff val="-14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বাঙালি সংস্কৃতির বৈশিষ্ট্য ব্যাখ্যা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3243708"/>
        <a:ext cx="6951773" cy="1178718"/>
      </dsp:txXfrm>
    </dsp:sp>
    <dsp:sp modelId="{F5034101-5B7D-4FE7-B47A-5A48CF39606B}">
      <dsp:nvSpPr>
        <dsp:cNvPr id="0" name=""/>
        <dsp:cNvSpPr/>
      </dsp:nvSpPr>
      <dsp:spPr>
        <a:xfrm>
          <a:off x="152" y="3096369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3168294"/>
        <a:ext cx="1362271" cy="1329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C88D-3006-45E3-A0F5-AE0C847732D7}">
      <dsp:nvSpPr>
        <dsp:cNvPr id="0" name=""/>
        <dsp:cNvSpPr/>
      </dsp:nvSpPr>
      <dsp:spPr>
        <a:xfrm>
          <a:off x="0" y="0"/>
          <a:ext cx="556909" cy="5569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D89AC-1E02-4D77-8045-D42F69CD4B87}">
      <dsp:nvSpPr>
        <dsp:cNvPr id="0" name=""/>
        <dsp:cNvSpPr/>
      </dsp:nvSpPr>
      <dsp:spPr>
        <a:xfrm>
          <a:off x="278454" y="0"/>
          <a:ext cx="1855145" cy="5569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smtClean="0"/>
            <a:t>ধান কাটা</a:t>
          </a:r>
          <a:endParaRPr lang="en-US" sz="2200" kern="1200"/>
        </a:p>
      </dsp:txBody>
      <dsp:txXfrm>
        <a:off x="278454" y="0"/>
        <a:ext cx="1855145" cy="556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9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/>
              <a:t>ছবিগুলো</a:t>
            </a:r>
            <a:r>
              <a:rPr lang="bn-BD" sz="1600" baseline="0" dirty="0" smtClean="0"/>
              <a:t> দেখিয়ে এগুলো কী? (উ: </a:t>
            </a:r>
            <a:r>
              <a:rPr lang="bn-BD" sz="1600" dirty="0" smtClean="0"/>
              <a:t>বাঙালির</a:t>
            </a:r>
            <a:r>
              <a:rPr lang="bn-BD" sz="1600" baseline="0" dirty="0" smtClean="0"/>
              <a:t> বিভিন্ন সংস্কৃতি।) এমন প্রশ্ন করা যেতে পারে-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/>
              <a:t>ছবিগুলো</a:t>
            </a:r>
            <a:r>
              <a:rPr lang="bn-BD" sz="1200" baseline="0" dirty="0" smtClean="0"/>
              <a:t> দেখিয়ে এগুলো কী? (উ: </a:t>
            </a:r>
            <a:r>
              <a:rPr lang="bn-BD" sz="1200" dirty="0" smtClean="0"/>
              <a:t>বাঙালির</a:t>
            </a:r>
            <a:r>
              <a:rPr lang="bn-BD" sz="1200" baseline="0" dirty="0" smtClean="0"/>
              <a:t> বিভিন্ন সংস্কৃতি।) এমন প্রশ্ন করা যেতে পারে-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ভাবে মৌখিক বা লিখিত যে কোন পদ্ধতিতে একক কাজ করানো যেতে পারে-</a:t>
            </a:r>
          </a:p>
          <a:p>
            <a:r>
              <a:rPr lang="bn-BD" baseline="0" dirty="0" smtClean="0"/>
              <a:t>তথ্য: মাটির হাড়ি-কলস, মাটির তৈরী বাড়ি-ঘর, তাতেঁর শাড়ি, বাঁশ বেত ও কাঠের তৈরী তৈজসপত্র, জারি-সারি গান, কবিতা, শিল্প, লালনগীতি ইত্যাদি।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বাঙালিদের সাধারণ পেশাগুলো সম্পর্কে জানতে চাওয়া যেতে পারে-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/>
              <a:t>ছবিগুলো</a:t>
            </a:r>
            <a:r>
              <a:rPr lang="bn-BD" sz="1600" baseline="0" dirty="0" smtClean="0"/>
              <a:t> দেখিয়ে বাংলার প্রাচীন জাতির বণর্না দেয়া যেতে পারে-</a:t>
            </a:r>
          </a:p>
          <a:p>
            <a:r>
              <a:rPr lang="bn-BD" sz="1600" baseline="0" dirty="0" smtClean="0"/>
              <a:t>তথ্য: </a:t>
            </a:r>
            <a:r>
              <a:rPr lang="bn-BD" sz="1600" dirty="0" smtClean="0"/>
              <a:t>বাংলায় বিভিন্ন জাতির আগমনের</a:t>
            </a:r>
            <a:r>
              <a:rPr lang="bn-BD" sz="1600" baseline="0" dirty="0" smtClean="0"/>
              <a:t> ফলে অঞ্চলভেদে ভাষা ও সংস্কৃতির মাঝে ভিন্নতা লক্ষ্য করা যায় তাই বাঙালি সংস্কৃতিতেও নানা বৈচিত্র্য বিরাজমান।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+mj-lt"/>
              </a:rPr>
              <a:t>ছবিগুলোতে</a:t>
            </a:r>
            <a:r>
              <a:rPr lang="bn-BD" baseline="0" dirty="0" smtClean="0">
                <a:latin typeface="+mj-lt"/>
              </a:rPr>
              <a:t> কোন ধরনের সংস্কৃতি লক্ষ্য করা যাচ্ছে? এভাবে প্রশ্ন করা যেতে পারে-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+mj-lt"/>
              </a:rPr>
              <a:t>তথ্য: নানা জাতের মানুষের কাছ থেকে পাওয়া</a:t>
            </a:r>
            <a:r>
              <a:rPr lang="bn-BD" baseline="0" dirty="0" smtClean="0">
                <a:latin typeface="+mj-lt"/>
              </a:rPr>
              <a:t> সংস্কৃতি ও বিভিন্ন ধর্মের প্রেরণা বাঙালির সাংস্কৃতিক বৈচিত্র্যকে লালন করে্ আসছে। ধর্মীয় সম্প্রীতি বাঙালির সংস্কৃতিকে করেছে বহুগুণে সমৃদ্ধ।</a:t>
            </a:r>
            <a:endParaRPr lang="bn-BD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১ম ছবির ব্যক্তিটি কে? এমন প্রশ্ন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33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বাঙালি</a:t>
            </a:r>
            <a:r>
              <a:rPr lang="bn-BD" baseline="0" dirty="0" smtClean="0"/>
              <a:t> সংস্কৃতির প্রধান সুর মানবতাবাদ। অর্থাৎ মানুষের জন্য ভালোবাসা, সম্প্রীতি। লালন, রবীন্দ্রনাথ ও নজরুলের গানে ফুটে ওঠা এসব কথা আমরা বাউলদের সূ্রেই পেয়ে থাকি।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0" dirty="0" smtClean="0">
                <a:latin typeface="NikoshBAN" pitchFamily="2" charset="0"/>
                <a:cs typeface="NikoshBAN" pitchFamily="2" charset="0"/>
              </a:rPr>
              <a:t>ছবিগুলোতে </a:t>
            </a:r>
            <a:r>
              <a:rPr lang="bn-BD" b="0" baseline="0" dirty="0" smtClean="0">
                <a:latin typeface="NikoshBAN" pitchFamily="2" charset="0"/>
                <a:cs typeface="NikoshBAN" pitchFamily="2" charset="0"/>
              </a:rPr>
              <a:t>কী কী ধর্মের লোককে একত্রে দেখা যাচ্ছে এবং এতে বাঙালি সংস্কৃতির কোন বিষয়টি প্রতিফলিত হয়েছে? ইত্যাদি প্রশ্নের মাধ্যমে বাঙালির সম্প্রীতি ফুটিয়ে তুলতে হবে। 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90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</a:t>
            </a:r>
            <a:r>
              <a:rPr lang="bn-BD" sz="1200" baseline="0" dirty="0" smtClean="0"/>
              <a:t> বা লেখার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বাড়ির কাজ</a:t>
            </a:r>
            <a:r>
              <a:rPr lang="bn-BD" sz="1200" baseline="0" dirty="0" smtClean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করবে।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ছবিটিতে</a:t>
            </a:r>
            <a:r>
              <a:rPr lang="bn-BD" baseline="0" dirty="0" smtClean="0"/>
              <a:t> শিশুরা কী করছে? </a:t>
            </a:r>
            <a:r>
              <a:rPr lang="en-US" baseline="0" dirty="0" smtClean="0"/>
              <a:t>(</a:t>
            </a:r>
            <a:r>
              <a:rPr lang="bn-BD" baseline="0" dirty="0" smtClean="0"/>
              <a:t>উ: হোলি খেলছে) কেন এমন করছে? (উ: এটি একটি সংস্কৃতি)</a:t>
            </a:r>
            <a:r>
              <a:rPr lang="en-US" baseline="0" dirty="0" smtClean="0"/>
              <a:t> </a:t>
            </a:r>
            <a:r>
              <a:rPr lang="bn-BD" baseline="0" dirty="0" smtClean="0"/>
              <a:t> ইত্যাদি প্রশ্নের উত্তর জানতে চাওয়া যেতে পারে-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ছবিগুলোতে কী</a:t>
            </a:r>
            <a:r>
              <a:rPr lang="bn-BD" baseline="0" dirty="0" smtClean="0"/>
              <a:t> দেখা যাচ্ছে? উত্তর আসতে পারে নববর্ষের শোভাযাত্রা, আদিবাসী নৃত্য ও মনিপুরী নৃত্য। তারপর আবার প্রশ্ন করা যেতে পারে- এগুলোকে একত্রে কী বলা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ছবিটিতে কী দেখতে পাচ্ছি?</a:t>
            </a:r>
            <a:r>
              <a:rPr lang="bn-BD" baseline="0" dirty="0" smtClean="0"/>
              <a:t> (উ: </a:t>
            </a:r>
            <a:r>
              <a:rPr lang="bn-BD" dirty="0" smtClean="0"/>
              <a:t>ভাইফোটা</a:t>
            </a:r>
            <a:r>
              <a:rPr lang="bn-BD" baseline="0" dirty="0" smtClean="0"/>
              <a:t> হিন্দু বাঙালির একটি ধর্মীয় সংস্কৃতি।)  উপরের তিনটি স্লাইডের আলোকে এভাবে প্রশ্ন্-উত্তরের মাধ্যমে "সংস্কৃতির কথা" পাঠ ঘোষনা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স্লাইডটি</a:t>
            </a:r>
            <a:r>
              <a:rPr lang="bn-BD" baseline="0" dirty="0" smtClean="0"/>
              <a:t> প্রদর্শন করে পাঠ শিরোনাম ও তারিখ বোর্ডে লিখে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শিক্ষার্থীদের কাছে জানতে চাওয়া হবে এরা কারা? পোশাক ও অন্যান্য ধর্মীয় সংস্কৃতি দেখে তারা বলতে পারবে এরা উপজাতি, হিন্দুনারী ও মুসলিম নারী। যা দেখে ছবি গুলো সনাক্ত করা হলো সেগুলোই সংস্কৃতি। এভাবে সংস্কৃতির পরিচয় তুলে ধরা</a:t>
            </a:r>
            <a:r>
              <a:rPr lang="en-US" baseline="0" dirty="0" smtClean="0"/>
              <a:t> </a:t>
            </a:r>
            <a:r>
              <a:rPr lang="bn-BD" baseline="0" dirty="0" smtClean="0"/>
              <a:t>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সংস্কৃতির পরিচয় দেয়া যেতে পারে-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9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4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microsoft.com/office/2007/relationships/diagramDrawing" Target="../diagrams/drawing2.xml"/><Relationship Id="rId5" Type="http://schemas.openxmlformats.org/officeDocument/2006/relationships/image" Target="../media/image3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5.jpe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mailto:surenmondal43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3358" y="227350"/>
            <a:ext cx="7366767" cy="1181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358" y="1600200"/>
            <a:ext cx="7366767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3733800" cy="2492633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Rounded Rectangle 9"/>
          <p:cNvSpPr/>
          <p:nvPr/>
        </p:nvSpPr>
        <p:spPr>
          <a:xfrm>
            <a:off x="4267200" y="4724400"/>
            <a:ext cx="4619172" cy="12954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সংস্কৃতিতে মাটি ও পোড়ামাটির ব্যবহার অনেক বেশি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703943"/>
            <a:ext cx="4584844" cy="3438633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66675" y="76201"/>
            <a:ext cx="8991600" cy="6715124"/>
          </a:xfrm>
          <a:prstGeom prst="rect">
            <a:avLst/>
          </a:prstGeom>
          <a:noFill/>
          <a:ln w="1397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29097"/>
            <a:ext cx="3733800" cy="2643104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3775" y="2957286"/>
            <a:ext cx="3002597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03168" y="5719048"/>
            <a:ext cx="8631799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সংস্কৃতিতে বাঁশ, কাঠ ও বেতের ব্যবহার বহুকালের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41" y="2971800"/>
            <a:ext cx="2721105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000829"/>
            <a:ext cx="2605665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D:\All Competition Content\Model Content BOBP_Six\Model Content 4\780_USHDCS-AKHVY(D)-C&amp;B-06-07-11_USHDCS-AKHVY(D)-C&amp;B-06-07-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40" y="207913"/>
            <a:ext cx="6085860" cy="23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673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7225" y="5155367"/>
            <a:ext cx="8458199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পাঁচটি দেশীয় সাংস্কৃতিক উপাদানের নাম লিখ।</a:t>
            </a:r>
            <a:endParaRPr lang="bn-BD" sz="3200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125" y="1683530"/>
            <a:ext cx="5700186" cy="29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4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2143" y="3124200"/>
            <a:ext cx="8616664" cy="6096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সাধারণ মানুষের মূল তিনটি পেশা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056" y="336607"/>
            <a:ext cx="3834209" cy="255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984" y="3898392"/>
            <a:ext cx="3842658" cy="2563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333828"/>
            <a:ext cx="3886200" cy="255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3829" y="2438400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 চাষ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11056" y="2438400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তাঁত চালানো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2671" y="6049262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 ধরা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7" y="3846066"/>
            <a:ext cx="3934277" cy="2615379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762000" y="5904536"/>
          <a:ext cx="2133600" cy="55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465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9" y="260197"/>
            <a:ext cx="3839151" cy="28793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71424" y="2533347"/>
            <a:ext cx="191957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অষ্ট্রিক জাতি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49" y="3224802"/>
            <a:ext cx="3839151" cy="33947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850" y="6020261"/>
            <a:ext cx="15818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আর্য জাতি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094" y="1172336"/>
            <a:ext cx="3582050" cy="54109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6266" y="5972628"/>
            <a:ext cx="20283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দ্রাবিড় জাতি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8792" y="152400"/>
            <a:ext cx="4660088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বাংলার ভাষা ও সংস্কৃতিতে প্রভাব বিস্তারকারী তিনটি প্রাচীন জাতি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8170" y="5410200"/>
            <a:ext cx="8627230" cy="7116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মুসলিম, বৌদ্ধ ও হিন্দু ধর্মীয় সংস্কৃতি</a:t>
            </a:r>
            <a:endParaRPr lang="en-US" sz="36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70" y="437239"/>
            <a:ext cx="2836030" cy="4344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ll Competition Content\Model Content BOBP_Six\Model Content 4\budist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2" y="437540"/>
            <a:ext cx="3091542" cy="4358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3656" y="4495007"/>
            <a:ext cx="2850544" cy="30083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মুসলিম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25800" y="4477205"/>
            <a:ext cx="3113313" cy="31863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বৌদ্ধ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6999" y="437239"/>
            <a:ext cx="2438399" cy="4344087"/>
            <a:chOff x="6476999" y="437239"/>
            <a:chExt cx="2438399" cy="4344087"/>
          </a:xfrm>
        </p:grpSpPr>
        <p:grpSp>
          <p:nvGrpSpPr>
            <p:cNvPr id="2" name="Group 1"/>
            <p:cNvGrpSpPr/>
            <p:nvPr/>
          </p:nvGrpSpPr>
          <p:grpSpPr>
            <a:xfrm>
              <a:off x="6476999" y="437239"/>
              <a:ext cx="2438399" cy="4344087"/>
              <a:chOff x="6618889" y="437239"/>
              <a:chExt cx="2296509" cy="434408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18889" y="437239"/>
                <a:ext cx="2296509" cy="24583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18889" y="3067276"/>
                <a:ext cx="2296509" cy="171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ounded Rectangle 10"/>
            <p:cNvSpPr/>
            <p:nvPr/>
          </p:nvSpPr>
          <p:spPr>
            <a:xfrm>
              <a:off x="7848597" y="444345"/>
              <a:ext cx="1066801" cy="300832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রথযাত্রা</a:t>
              </a:r>
              <a:endPara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597" y="3057710"/>
              <a:ext cx="1066801" cy="300832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দোলযাত্রা</a:t>
              </a:r>
              <a:endPara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476999" y="4477205"/>
            <a:ext cx="2438401" cy="31863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হিন্দু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_Six\Model Content 4\Bakhtiar Khilj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354784"/>
            <a:ext cx="2971800" cy="40600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l Competition Content\Model Content BOBP_Six\Model Content 4\Suf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4783"/>
            <a:ext cx="5358617" cy="40600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0999" y="4724400"/>
            <a:ext cx="8482817" cy="1828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১২০৪ খ্রিষ্টাব্দে ইখতিয়ার উদ্দিন মুহাম্মদ বিন-বখতিয়ার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খিলজির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 বিজয়ের পর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ইসলাম ধর্ম ও ইসলামী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সংস্কৃতির চর্চা বাড়তে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থাকে এবং বাংলায় অনেক  সুফি ও সাধকের আগমন ঘটে।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51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1971" y="5257800"/>
            <a:ext cx="8502878" cy="1143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বাঙালির এক অনবদ্য সংস্কৃতি বাউল সংগীত</a:t>
            </a: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All Competition Content\Model Content BOBP_Six\Model Content 4\200507220197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643149"/>
            <a:ext cx="3352800" cy="40050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ll Competition Content\Model Content BOBP_Six\Model Content 4\Baul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5942" y="643148"/>
            <a:ext cx="4848907" cy="40050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4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_Six\Model Content 4\sj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1733" y="257629"/>
            <a:ext cx="5916467" cy="367718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l Competition Content\Model Content BOBP_Six\Model Content 4\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165601"/>
            <a:ext cx="2952750" cy="238769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878" y="533400"/>
            <a:ext cx="1825578" cy="5840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</a:t>
            </a:r>
            <a:r>
              <a:rPr lang="bn-BD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 </a:t>
            </a:r>
            <a:r>
              <a:rPr lang="bn-BD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অন্যতম বৈশিষ্ট্য আমাদের সম্প্রীতির বাংলাদেশ।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D:\All Competition Content\Model Content BOBP_Six\Model Content 4\ttt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66" y="4114800"/>
            <a:ext cx="2958234" cy="240678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720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5373912"/>
            <a:ext cx="8544232" cy="990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 ভেদাভেদ সত্ত্বেও সংস্কৃতি কীভাবে বাঙালিকে এক জাতিতে পরিণত করেছে- ব্যাখ্যা কর।</a:t>
            </a:r>
            <a:endParaRPr lang="bn-BD" sz="3200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9000" y="594852"/>
              <a:ext cx="15564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৮মিনিট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D:\All Competition Content\Model Content BOBP_Six\Model Content 4\ffffff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7614"/>
            <a:ext cx="5476875" cy="37277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8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1678946" y="188844"/>
            <a:ext cx="6556761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3698774"/>
            <a:ext cx="4119895" cy="30830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400" b="1" dirty="0" smtClean="0"/>
              <a:t>  </a:t>
            </a:r>
            <a:r>
              <a:rPr lang="bn-BD" sz="3200" b="1" dirty="0" smtClean="0"/>
              <a:t>সুরেন </a:t>
            </a:r>
            <a:r>
              <a:rPr lang="bn-BD" sz="3200" b="1" dirty="0"/>
              <a:t>মন্ডল</a:t>
            </a:r>
            <a:endParaRPr lang="en-US" sz="3200" b="1" dirty="0"/>
          </a:p>
          <a:p>
            <a:r>
              <a:rPr lang="bn-BD" sz="2400" b="1" dirty="0"/>
              <a:t>তথ্য ও যোগাযোগ প্রযুক্তি </a:t>
            </a:r>
            <a:r>
              <a:rPr lang="bn-BD" sz="2400" b="1" dirty="0" smtClean="0"/>
              <a:t>শিক্ষক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</a:t>
            </a:r>
            <a:r>
              <a:rPr lang="bn-BD" sz="2000" b="1" dirty="0" smtClean="0"/>
              <a:t>চরদৌলত খান মাধ্যমিক বালিকা বিদ্যালয়</a:t>
            </a:r>
            <a:endParaRPr lang="en-US" sz="2000" b="1" dirty="0" smtClean="0"/>
          </a:p>
          <a:p>
            <a:r>
              <a:rPr lang="en-US" sz="2400" b="1" dirty="0" smtClean="0"/>
              <a:t> </a:t>
            </a:r>
            <a:r>
              <a:rPr lang="bn-BD" sz="2400" b="1" dirty="0" smtClean="0"/>
              <a:t>কালকিনি</a:t>
            </a:r>
            <a:r>
              <a:rPr lang="en-US" sz="2400" b="1" dirty="0"/>
              <a:t>,</a:t>
            </a:r>
            <a:r>
              <a:rPr lang="bn-BD" sz="2400" b="1" dirty="0"/>
              <a:t>মাদারীপুর</a:t>
            </a:r>
            <a:r>
              <a:rPr lang="hi-IN" sz="2400" b="1" dirty="0"/>
              <a:t>।</a:t>
            </a:r>
            <a:endParaRPr lang="en-US" sz="2400" b="1" dirty="0"/>
          </a:p>
          <a:p>
            <a:r>
              <a:rPr lang="bn-BD" sz="2400" b="1" dirty="0"/>
              <a:t>মোবাইল নং-০১৭৩৯৬৩১৮৪৩</a:t>
            </a:r>
            <a:endParaRPr lang="en-US" sz="2400" b="1" dirty="0"/>
          </a:p>
          <a:p>
            <a:r>
              <a:rPr lang="en-US" sz="2400" u="sng" dirty="0">
                <a:hlinkClick r:id="rId4"/>
              </a:rPr>
              <a:t>surenmondal43@gmail.com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6" y="1192696"/>
            <a:ext cx="2435415" cy="2506078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5435074" y="3698774"/>
            <a:ext cx="3581400" cy="308302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BD" sz="3600" dirty="0" smtClean="0"/>
              <a:t>  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BD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 পরিচিতি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পাঠ: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সংস্কৃতি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সময়: ৫০ 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dirty="0"/>
          </a:p>
        </p:txBody>
      </p:sp>
      <p:pic>
        <p:nvPicPr>
          <p:cNvPr id="9" name="Picture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39" y="1219200"/>
            <a:ext cx="2225868" cy="2479574"/>
          </a:xfrm>
          <a:prstGeom prst="round2DiagRect">
            <a:avLst>
              <a:gd name="adj1" fmla="val 7604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4337867" y="2386100"/>
            <a:ext cx="1338807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105400" y="2667000"/>
            <a:ext cx="76200" cy="411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98927" y="303575"/>
            <a:ext cx="6740273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8928" y="1307279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3615090" y="1510608"/>
            <a:ext cx="5224110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7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সাধারণ মানুষের মূল পেশাগুলো কী</a:t>
            </a:r>
            <a:r>
              <a:rPr lang="bn-BD" sz="27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700" b="0" kern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8928" y="2654753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79848" y="2795211"/>
            <a:ext cx="5224110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বাংলায় কারা ইসলাম ধর্ম প্রচার করেছেন?</a:t>
            </a:r>
            <a:endParaRPr lang="en-US" sz="2800" b="0" kern="1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8928" y="3986986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579848" y="4135491"/>
            <a:ext cx="5224110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বলতে কী বোঝায়?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8928" y="5334460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3579848" y="5334000"/>
            <a:ext cx="5224110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সংস্কৃতির প্রধান বৈশিষ্ট্য কী?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All Competition Content\Model Content BOBP_Six\Model Content 4\dancing-bau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307279"/>
            <a:ext cx="1676400" cy="51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7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370" y="1295400"/>
            <a:ext cx="5485471" cy="3575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be 27"/>
          <p:cNvSpPr/>
          <p:nvPr/>
        </p:nvSpPr>
        <p:spPr>
          <a:xfrm>
            <a:off x="381000" y="4861560"/>
            <a:ext cx="8382000" cy="153924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"সংস্কৃতির মাধ্যমেই একটি জাতির জীবন চিত্র ফুটে উঠে- উক্তিটি বিশ্লেষণ কর।</a:t>
            </a:r>
            <a:endParaRPr lang="en-US" sz="3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0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hsan Manj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62200"/>
            <a:ext cx="7467600" cy="4311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762000"/>
            <a:ext cx="66294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701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ধন্যবাদ</a:t>
            </a:r>
            <a:endParaRPr lang="en-US" sz="96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Competition Content\Model Content BOBP_Six\Model Content 4\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522601"/>
            <a:ext cx="7761288" cy="582391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86200"/>
            <a:ext cx="3922010" cy="2699266"/>
          </a:xfrm>
          <a:prstGeom prst="snip2DiagRect">
            <a:avLst>
              <a:gd name="adj1" fmla="val 0"/>
              <a:gd name="adj2" fmla="val 6484"/>
            </a:avLst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756" y="287361"/>
            <a:ext cx="6395259" cy="3358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04800" y="457200"/>
            <a:ext cx="838199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All Competition Content\Model Content BOBP_Six\Model Content 4\jhg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82483"/>
            <a:ext cx="4423063" cy="2702983"/>
          </a:xfrm>
          <a:prstGeom prst="round2DiagRect">
            <a:avLst>
              <a:gd name="adj1" fmla="val 8166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979226" y="457200"/>
            <a:ext cx="838199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সং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স্কৃ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0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Competition Content\Model Content BOBP_Six\Model Content 4\-হিন্দু-ধর্মাবলম্বীদের-ঘরে-ঘরে-ভাই-ফোটা-উৎসব-e1414215514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305800" cy="4746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" y="5562600"/>
            <a:ext cx="8305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ভাই ফোটা হিন্দুদের ধর্মীয় সংস্কৃতি</a:t>
            </a:r>
            <a:endParaRPr lang="bn-BD" b="1" dirty="0"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547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66700" y="4648200"/>
            <a:ext cx="87249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সংস্কৃতির কথা</a:t>
            </a:r>
            <a:endParaRPr kumimoji="0" lang="en-US" sz="60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990600"/>
            <a:ext cx="4794140" cy="3290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3749018"/>
              </p:ext>
            </p:extLst>
          </p:nvPr>
        </p:nvGraphicFramePr>
        <p:xfrm>
          <a:off x="457200" y="1752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62" y="586101"/>
            <a:ext cx="2647384" cy="415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57716" y="5334000"/>
            <a:ext cx="2625830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উপজাতি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5334000"/>
            <a:ext cx="2647384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নারী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13370" y="5334000"/>
            <a:ext cx="2435755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নারী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86101"/>
            <a:ext cx="2667000" cy="4156421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587" y="608352"/>
            <a:ext cx="2514599" cy="4134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9643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8" y="4876800"/>
            <a:ext cx="848567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যেভাবে জীবন যাপন করে, যেসব জিনিস ব্যবহার করে, যেসব আচার-অনুষ্ঠান পালন 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এবং </a:t>
            </a:r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কিছু সৃষ্টি করে সব 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নিয়েই তার সংস্কৃতি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9997" y="304800"/>
            <a:ext cx="2378960" cy="21172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72" y="318467"/>
            <a:ext cx="2729178" cy="21036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rthonitiprotidin.com/wp-content/uploads/2013/10/pic-1-7-630x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2" y="2669915"/>
            <a:ext cx="3962400" cy="205448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972" y="2669915"/>
            <a:ext cx="4264606" cy="205448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4949" y="111351"/>
            <a:ext cx="229190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608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758</Words>
  <Application>Microsoft Office PowerPoint</Application>
  <PresentationFormat>On-screen Show (4:3)</PresentationFormat>
  <Paragraphs>107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Mangal</vt:lpstr>
      <vt:lpstr>NikoshBAN</vt:lpstr>
      <vt:lpstr>Vrinda</vt:lpstr>
      <vt:lpstr>Training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2020-09-17T11:58:50Z</dcterms:modified>
</cp:coreProperties>
</file>