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5" r:id="rId2"/>
    <p:sldId id="257" r:id="rId3"/>
    <p:sldId id="258" r:id="rId4"/>
    <p:sldId id="25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09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D034B-84C0-492F-8D44-E3180BED4E57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D2608-1930-477C-802B-340ADDF49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42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D2608-1930-477C-802B-340ADDF49B9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266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4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6F808F-B745-4FA2-8F79-C92887616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47" y="1633537"/>
            <a:ext cx="8392366" cy="49196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7DD2F5-E826-4F74-B0A5-8C5593E42993}"/>
              </a:ext>
            </a:extLst>
          </p:cNvPr>
          <p:cNvSpPr txBox="1"/>
          <p:nvPr/>
        </p:nvSpPr>
        <p:spPr>
          <a:xfrm>
            <a:off x="2057400" y="45720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আসসালামু</a:t>
            </a:r>
            <a:r>
              <a:rPr lang="en-US" sz="4000" dirty="0"/>
              <a:t> </a:t>
            </a:r>
            <a:r>
              <a:rPr lang="en-US" sz="4000" dirty="0" err="1"/>
              <a:t>আলাইকুম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56345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48490"/>
            <a:ext cx="8991600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>
                <a:latin typeface="Arial" pitchFamily="34" charset="0"/>
                <a:cs typeface="Arial" pitchFamily="34" charset="0"/>
              </a:rPr>
              <a:t>البحث </a:t>
            </a:r>
            <a:r>
              <a:rPr lang="en-US" sz="6600" dirty="0">
                <a:latin typeface="SutonnyOMJ" pitchFamily="2" charset="0"/>
                <a:cs typeface="SutonnyOMJ" pitchFamily="2" charset="0"/>
              </a:rPr>
              <a:t>=</a:t>
            </a:r>
            <a:r>
              <a:rPr lang="en-US" sz="6600" dirty="0" err="1">
                <a:latin typeface="SutonnyOMJ" pitchFamily="2" charset="0"/>
                <a:cs typeface="SutonnyOMJ" pitchFamily="2" charset="0"/>
              </a:rPr>
              <a:t>আলোচনা</a:t>
            </a:r>
            <a:r>
              <a:rPr lang="en-US" sz="6600" dirty="0">
                <a:latin typeface="SutonnyOMJ" pitchFamily="2" charset="0"/>
                <a:cs typeface="SutonnyOMJ" pitchFamily="2" charset="0"/>
              </a:rPr>
              <a:t> 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204978"/>
            <a:ext cx="3048000" cy="37549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5029200"/>
            <a:ext cx="8991600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2800" dirty="0"/>
              <a:t>البحث: اسم بنغلاديش جمهورية بنغلاديش الشعبية – واستقلت  فى عام 1971م- بنغلاديش تقع فى اسيا الجنوبية الشرقية تجدها الهند من ثلاث جهات الشمالية والغربية و الشرقية  ويحدها من الجنوب  خليج البنغال – ومساحتها 147570كم-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6484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62345"/>
            <a:ext cx="8991600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7200" dirty="0"/>
              <a:t>الاعمال الافراد </a:t>
            </a:r>
            <a:r>
              <a:rPr lang="en-US" sz="7200" dirty="0">
                <a:latin typeface="SutonnyOMJ" pitchFamily="2" charset="0"/>
                <a:cs typeface="SutonnyOMJ" pitchFamily="2" charset="0"/>
              </a:rPr>
              <a:t>= </a:t>
            </a:r>
            <a:r>
              <a:rPr lang="en-US" sz="7200" dirty="0" err="1">
                <a:latin typeface="SutonnyOMJ" pitchFamily="2" charset="0"/>
                <a:cs typeface="SutonnyOMJ" pitchFamily="2" charset="0"/>
              </a:rPr>
              <a:t>একক</a:t>
            </a:r>
            <a:r>
              <a:rPr lang="en-US" sz="72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7200" dirty="0" err="1">
                <a:latin typeface="SutonnyOMJ" pitchFamily="2" charset="0"/>
                <a:cs typeface="SutonnyOMJ" pitchFamily="2" charset="0"/>
              </a:rPr>
              <a:t>কাজ</a:t>
            </a:r>
            <a:r>
              <a:rPr lang="en-US" sz="7200" dirty="0">
                <a:latin typeface="SutonnyOMJ" pitchFamily="2" charset="0"/>
                <a:cs typeface="SutonnyOMJ" pitchFamily="2" charset="0"/>
              </a:rPr>
              <a:t> </a:t>
            </a:r>
            <a:endParaRPr lang="en-US" sz="7200" dirty="0"/>
          </a:p>
        </p:txBody>
      </p:sp>
      <p:sp>
        <p:nvSpPr>
          <p:cNvPr id="3" name="TextBox 2"/>
          <p:cNvSpPr txBox="1"/>
          <p:nvPr/>
        </p:nvSpPr>
        <p:spPr>
          <a:xfrm>
            <a:off x="83128" y="1316180"/>
            <a:ext cx="8984672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5400" dirty="0">
                <a:latin typeface="Arial" pitchFamily="34" charset="0"/>
                <a:cs typeface="Arial" pitchFamily="34" charset="0"/>
              </a:rPr>
              <a:t>السوال: ما الاسم الرسمى لبلادك ؟ </a:t>
            </a:r>
            <a:endParaRPr lang="en-US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128" y="2279075"/>
            <a:ext cx="8984671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5400" dirty="0">
                <a:latin typeface="Arial" pitchFamily="34" charset="0"/>
                <a:cs typeface="Arial" pitchFamily="34" charset="0"/>
              </a:rPr>
              <a:t>الجواب: جمهورية بنغلاديش الشعبية - </a:t>
            </a:r>
            <a:endParaRPr lang="en-US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128" y="3260745"/>
            <a:ext cx="8984672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5400" dirty="0">
                <a:latin typeface="Arial" pitchFamily="34" charset="0"/>
                <a:cs typeface="Arial" pitchFamily="34" charset="0"/>
              </a:rPr>
              <a:t>السوال: ما حدود بنغلاديش ؟ </a:t>
            </a:r>
            <a:endParaRPr lang="en-US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128" y="4243535"/>
            <a:ext cx="89916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3200" dirty="0">
                <a:latin typeface="Arial" pitchFamily="34" charset="0"/>
                <a:cs typeface="Arial" pitchFamily="34" charset="0"/>
              </a:rPr>
              <a:t>الجواب: يحدها الهند من ثلاث جهات من الجنوب خايج البنغال -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273" y="4895580"/>
            <a:ext cx="8991600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5400" dirty="0">
                <a:latin typeface="Arial" pitchFamily="34" charset="0"/>
                <a:cs typeface="Arial" pitchFamily="34" charset="0"/>
              </a:rPr>
              <a:t>السوال: ما مساحت بنغلاديش ؟ </a:t>
            </a:r>
            <a:endParaRPr lang="en-US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127" y="5872325"/>
            <a:ext cx="8991597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5400" dirty="0">
                <a:latin typeface="Arial" pitchFamily="34" charset="0"/>
                <a:cs typeface="Arial" pitchFamily="34" charset="0"/>
              </a:rPr>
              <a:t>الجواب: مساحتها 147570كم - </a:t>
            </a:r>
            <a:endParaRPr lang="en-US" sz="5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61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48490"/>
            <a:ext cx="8991600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>
                <a:latin typeface="Arial" pitchFamily="34" charset="0"/>
                <a:cs typeface="Arial" pitchFamily="34" charset="0"/>
              </a:rPr>
              <a:t>البحث </a:t>
            </a:r>
            <a:r>
              <a:rPr lang="en-US" sz="6600" dirty="0">
                <a:latin typeface="SutonnyOMJ" pitchFamily="2" charset="0"/>
                <a:cs typeface="SutonnyOMJ" pitchFamily="2" charset="0"/>
              </a:rPr>
              <a:t>=</a:t>
            </a:r>
            <a:r>
              <a:rPr lang="en-US" sz="6600" dirty="0" err="1">
                <a:latin typeface="SutonnyOMJ" pitchFamily="2" charset="0"/>
                <a:cs typeface="SutonnyOMJ" pitchFamily="2" charset="0"/>
              </a:rPr>
              <a:t>আলোচনা</a:t>
            </a:r>
            <a:r>
              <a:rPr lang="en-US" sz="6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ar-EG" sz="6600" dirty="0">
                <a:latin typeface="SutonnyOMJ" pitchFamily="2" charset="0"/>
                <a:cs typeface="SutonnyOMJ" pitchFamily="2" charset="0"/>
              </a:rPr>
              <a:t> 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16"/>
          <a:stretch/>
        </p:blipFill>
        <p:spPr>
          <a:xfrm>
            <a:off x="478838" y="1212273"/>
            <a:ext cx="8186323" cy="36645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4965918"/>
            <a:ext cx="8991600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2800" dirty="0">
                <a:latin typeface="Arial" pitchFamily="34" charset="0"/>
                <a:cs typeface="Arial" pitchFamily="34" charset="0"/>
              </a:rPr>
              <a:t>البحث: كان ابو الشعب الشيخ مجيب الرحمن قائد حركة الاستقلال- استقلت بنغلاديش من باكستان لكثرة من الاسباب السياسية والاجتماعية والاقتصادية والثقافية وغيرها- ومن اهمها ذكرا ان حكام باكستان كانوا يظلمون على الشعب البنغالى ويحرمونهم عن حقوقهم ويسدونهم عن التعليمات والوظائف وغيرها-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93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62345"/>
            <a:ext cx="8991600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/>
              <a:t>الاعمال الازواج </a:t>
            </a:r>
            <a:r>
              <a:rPr lang="en-US" sz="6600" dirty="0">
                <a:latin typeface="SutonnyOMJ" pitchFamily="2" charset="0"/>
                <a:cs typeface="SutonnyOMJ" pitchFamily="2" charset="0"/>
              </a:rPr>
              <a:t>= </a:t>
            </a:r>
            <a:r>
              <a:rPr lang="en-US" sz="6600" dirty="0" err="1">
                <a:latin typeface="SutonnyOMJ" pitchFamily="2" charset="0"/>
                <a:cs typeface="SutonnyOMJ" pitchFamily="2" charset="0"/>
              </a:rPr>
              <a:t>জোড়ায়</a:t>
            </a:r>
            <a:r>
              <a:rPr lang="en-US" sz="6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>
                <a:latin typeface="SutonnyOMJ" pitchFamily="2" charset="0"/>
                <a:cs typeface="SutonnyOMJ" pitchFamily="2" charset="0"/>
              </a:rPr>
              <a:t>কাজ</a:t>
            </a:r>
            <a:r>
              <a:rPr lang="en-US" sz="6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ar-EG" sz="6600" dirty="0">
                <a:latin typeface="SutonnyOMJ" pitchFamily="2" charset="0"/>
                <a:cs typeface="SutonnyOMJ" pitchFamily="2" charset="0"/>
              </a:rPr>
              <a:t> </a:t>
            </a: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1219200"/>
            <a:ext cx="8991600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000" dirty="0">
                <a:latin typeface="Arial" pitchFamily="34" charset="0"/>
                <a:cs typeface="Arial" pitchFamily="34" charset="0"/>
              </a:rPr>
              <a:t>السوال: من كان قائد استقلال بنغلاديش ؟ 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1981200"/>
            <a:ext cx="89916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000" dirty="0">
                <a:latin typeface="Arial" pitchFamily="34" charset="0"/>
                <a:cs typeface="Arial" pitchFamily="34" charset="0"/>
              </a:rPr>
              <a:t>الجواب: قائد استقلال بنغلاديش الشيخ مجيب الرحمن- 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130" y="2743200"/>
            <a:ext cx="89916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400" dirty="0">
                <a:latin typeface="Arial" pitchFamily="34" charset="0"/>
                <a:cs typeface="Arial" pitchFamily="34" charset="0"/>
              </a:rPr>
              <a:t>السوال: لماذا استقلت بنغلاديش ؟ 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3581400"/>
            <a:ext cx="8991600" cy="31700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000" dirty="0">
                <a:latin typeface="Arial" pitchFamily="34" charset="0"/>
                <a:cs typeface="Arial" pitchFamily="34" charset="0"/>
              </a:rPr>
              <a:t>الجواب : استقلت بنغلاديش من باكستان لكثرة من الاسباب السياسية والاجتماعية والاقتصادية والثقافية وغيرها- ومن اهمها ذكرا ان حكام باكستان كانوا يظلمون على الشعب البنغالى ويحرمونهم عن حقوقهم ويسدونهم عن التعليمات والوظائف وغيرها-  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78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48490"/>
            <a:ext cx="8991600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>
                <a:latin typeface="Arial" pitchFamily="34" charset="0"/>
                <a:cs typeface="Arial" pitchFamily="34" charset="0"/>
              </a:rPr>
              <a:t>البحث </a:t>
            </a:r>
            <a:r>
              <a:rPr lang="en-US" sz="6600" dirty="0">
                <a:latin typeface="SutonnyOMJ" pitchFamily="2" charset="0"/>
                <a:cs typeface="SutonnyOMJ" pitchFamily="2" charset="0"/>
              </a:rPr>
              <a:t>=</a:t>
            </a:r>
            <a:r>
              <a:rPr lang="en-US" sz="6600" dirty="0" err="1">
                <a:latin typeface="SutonnyOMJ" pitchFamily="2" charset="0"/>
                <a:cs typeface="SutonnyOMJ" pitchFamily="2" charset="0"/>
              </a:rPr>
              <a:t>আলোচনা</a:t>
            </a:r>
            <a:r>
              <a:rPr lang="en-US" sz="6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ar-EG" sz="6600" dirty="0">
                <a:latin typeface="SutonnyOMJ" pitchFamily="2" charset="0"/>
                <a:cs typeface="SutonnyOMJ" pitchFamily="2" charset="0"/>
              </a:rPr>
              <a:t>  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6"/>
          <a:stretch/>
        </p:blipFill>
        <p:spPr>
          <a:xfrm>
            <a:off x="955127" y="1219200"/>
            <a:ext cx="7233745" cy="3276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4572000"/>
            <a:ext cx="8991600" cy="22467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2800" dirty="0">
                <a:latin typeface="Arial" pitchFamily="34" charset="0"/>
                <a:cs typeface="Arial" pitchFamily="34" charset="0"/>
              </a:rPr>
              <a:t>البحث : قام ابو الشعب الشيخ مجيب الرحمن بتحريض الشعب البنغالى للاستقلال وهو الذى اعلن للاستقلال و سبق ان قال فى خطابتاريخى فى 7 مارس 1971م بميدان ريس كورس بقوله: نضالنا هذه المرة نضال الحرية ونضالنا هذه المرة نضال الاستقلال: ثم اعلن الاستقلال فى 26مارس 1971م قبل اعتقاله-  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54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62345"/>
            <a:ext cx="8991600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/>
              <a:t>الاعمال الازواج </a:t>
            </a:r>
            <a:r>
              <a:rPr lang="en-US" sz="6600" dirty="0">
                <a:latin typeface="SutonnyOMJ" pitchFamily="2" charset="0"/>
                <a:cs typeface="SutonnyOMJ" pitchFamily="2" charset="0"/>
              </a:rPr>
              <a:t>= </a:t>
            </a:r>
            <a:r>
              <a:rPr lang="en-US" sz="6600" dirty="0" err="1">
                <a:latin typeface="SutonnyOMJ" pitchFamily="2" charset="0"/>
                <a:cs typeface="SutonnyOMJ" pitchFamily="2" charset="0"/>
              </a:rPr>
              <a:t>জোড়ায়</a:t>
            </a:r>
            <a:r>
              <a:rPr lang="en-US" sz="6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>
                <a:latin typeface="SutonnyOMJ" pitchFamily="2" charset="0"/>
                <a:cs typeface="SutonnyOMJ" pitchFamily="2" charset="0"/>
              </a:rPr>
              <a:t>কাজ</a:t>
            </a:r>
            <a:r>
              <a:rPr lang="en-US" sz="6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ar-EG" sz="6600" dirty="0">
                <a:latin typeface="SutonnyOMJ" pitchFamily="2" charset="0"/>
                <a:cs typeface="SutonnyOMJ" pitchFamily="2" charset="0"/>
              </a:rPr>
              <a:t> </a:t>
            </a: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3968024"/>
            <a:ext cx="8991600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000" dirty="0">
                <a:latin typeface="Arial" pitchFamily="34" charset="0"/>
                <a:cs typeface="Arial" pitchFamily="34" charset="0"/>
              </a:rPr>
              <a:t>السوال: من اعلن استقلال بنغلاديش ؟  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4749225"/>
            <a:ext cx="8991600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3200" dirty="0">
                <a:latin typeface="Arial" pitchFamily="34" charset="0"/>
                <a:cs typeface="Arial" pitchFamily="34" charset="0"/>
              </a:rPr>
              <a:t>الجواب اعلن استقلال بنغلاديش ابو الشعب الشيخ مجيب الرحمن- 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5422749"/>
            <a:ext cx="89916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000" dirty="0">
                <a:latin typeface="Arial" pitchFamily="34" charset="0"/>
                <a:cs typeface="Arial" pitchFamily="34" charset="0"/>
              </a:rPr>
              <a:t>السوال: كم شخصا استشهد فى حرب التحرير؟  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1" y="6197025"/>
            <a:ext cx="89916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3200" dirty="0">
                <a:latin typeface="Arial" pitchFamily="34" charset="0"/>
                <a:cs typeface="Arial" pitchFamily="34" charset="0"/>
              </a:rPr>
              <a:t>الجواب</a:t>
            </a:r>
            <a:r>
              <a:rPr lang="ar-EG" sz="3200" dirty="0">
                <a:latin typeface="Arial" pitchFamily="34" charset="0"/>
              </a:rPr>
              <a:t>:</a:t>
            </a:r>
            <a:r>
              <a:rPr lang="ar-EG" sz="3200" dirty="0">
                <a:latin typeface="Arial" pitchFamily="34" charset="0"/>
                <a:cs typeface="Arial" pitchFamily="34" charset="0"/>
              </a:rPr>
              <a:t> استشهد ثلاثة ملايين نسمة فيها -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25237"/>
            <a:ext cx="4572000" cy="266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02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48490"/>
            <a:ext cx="8991600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>
                <a:latin typeface="Arial" pitchFamily="34" charset="0"/>
                <a:cs typeface="Arial" pitchFamily="34" charset="0"/>
              </a:rPr>
              <a:t>البحث </a:t>
            </a:r>
            <a:r>
              <a:rPr lang="en-US" sz="6600" dirty="0">
                <a:latin typeface="SutonnyOMJ" pitchFamily="2" charset="0"/>
                <a:cs typeface="SutonnyOMJ" pitchFamily="2" charset="0"/>
              </a:rPr>
              <a:t>=</a:t>
            </a:r>
            <a:r>
              <a:rPr lang="en-US" sz="6600" dirty="0" err="1">
                <a:latin typeface="SutonnyOMJ" pitchFamily="2" charset="0"/>
                <a:cs typeface="SutonnyOMJ" pitchFamily="2" charset="0"/>
              </a:rPr>
              <a:t>আলোচনা</a:t>
            </a:r>
            <a:r>
              <a:rPr lang="en-US" sz="6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ar-EG" sz="6600" dirty="0">
                <a:latin typeface="SutonnyOMJ" pitchFamily="2" charset="0"/>
                <a:cs typeface="SutonnyOMJ" pitchFamily="2" charset="0"/>
              </a:rPr>
              <a:t>   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501" y="1219200"/>
            <a:ext cx="5110997" cy="4267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5581471"/>
            <a:ext cx="899160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3200" dirty="0">
                <a:latin typeface="Arial" pitchFamily="34" charset="0"/>
                <a:cs typeface="Arial" pitchFamily="34" charset="0"/>
              </a:rPr>
              <a:t>البحث : حصلت بنغلاديش على الفتح فى 16ديسمبر 1971م </a:t>
            </a:r>
            <a:r>
              <a:rPr lang="ar-EG" sz="3200" dirty="0">
                <a:latin typeface="Arial" pitchFamily="34" charset="0"/>
              </a:rPr>
              <a:t>بحرب شديد لمدة تسعة </a:t>
            </a:r>
            <a:r>
              <a:rPr lang="ar-EG" sz="3200" dirty="0">
                <a:latin typeface="Arial" pitchFamily="34" charset="0"/>
                <a:cs typeface="Arial" pitchFamily="34" charset="0"/>
              </a:rPr>
              <a:t>اشهر -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04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62345"/>
            <a:ext cx="8991600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/>
              <a:t>الاعمال الاحزب </a:t>
            </a:r>
            <a:r>
              <a:rPr lang="en-US" sz="6600" dirty="0">
                <a:latin typeface="SutonnyOMJ" pitchFamily="2" charset="0"/>
                <a:cs typeface="SutonnyOMJ" pitchFamily="2" charset="0"/>
              </a:rPr>
              <a:t>= </a:t>
            </a:r>
            <a:r>
              <a:rPr lang="en-US" sz="6600" dirty="0" err="1">
                <a:latin typeface="SutonnyOMJ" pitchFamily="2" charset="0"/>
                <a:cs typeface="SutonnyOMJ" pitchFamily="2" charset="0"/>
              </a:rPr>
              <a:t>দলীয়</a:t>
            </a:r>
            <a:r>
              <a:rPr lang="en-US" sz="6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>
                <a:latin typeface="SutonnyOMJ" pitchFamily="2" charset="0"/>
                <a:cs typeface="SutonnyOMJ" pitchFamily="2" charset="0"/>
              </a:rPr>
              <a:t>কাজ</a:t>
            </a:r>
            <a:r>
              <a:rPr lang="en-US" sz="6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ar-EG" sz="6600" dirty="0">
                <a:latin typeface="SutonnyOMJ" pitchFamily="2" charset="0"/>
                <a:cs typeface="SutonnyOMJ" pitchFamily="2" charset="0"/>
              </a:rPr>
              <a:t> </a:t>
            </a: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4688459"/>
            <a:ext cx="8991600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000" dirty="0">
                <a:latin typeface="Arial" pitchFamily="34" charset="0"/>
                <a:cs typeface="Arial" pitchFamily="34" charset="0"/>
              </a:rPr>
              <a:t>السوال: متى استقلت بنغلاديش ؟  </a:t>
            </a:r>
            <a:r>
              <a:rPr lang="bn-BD" sz="4000" dirty="0">
                <a:latin typeface="Arial" pitchFamily="34" charset="0"/>
                <a:cs typeface="Arial" pitchFamily="34" charset="0"/>
              </a:rPr>
              <a:t> 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5458361"/>
            <a:ext cx="8991600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000" dirty="0"/>
              <a:t>الجواب: استقلت بنغلاديش فى 16ديسمبرعام1971م- بحرب شديد لمدة تسعة اشهر- 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19200"/>
            <a:ext cx="67056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9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62345"/>
            <a:ext cx="8991600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/>
              <a:t>القيم</a:t>
            </a:r>
            <a:r>
              <a:rPr lang="en-US" sz="6600" dirty="0">
                <a:latin typeface="SutonnyOMJ" pitchFamily="2" charset="0"/>
                <a:cs typeface="SutonnyOMJ" pitchFamily="2" charset="0"/>
              </a:rPr>
              <a:t>= </a:t>
            </a:r>
            <a:r>
              <a:rPr lang="en-US" sz="6600" dirty="0" err="1">
                <a:latin typeface="SutonnyOMJ" pitchFamily="2" charset="0"/>
                <a:cs typeface="SutonnyOMJ" pitchFamily="2" charset="0"/>
              </a:rPr>
              <a:t>মুল্যায়ন</a:t>
            </a:r>
            <a:r>
              <a:rPr lang="en-US" sz="6600" dirty="0">
                <a:latin typeface="SutonnyOMJ" pitchFamily="2" charset="0"/>
                <a:cs typeface="SutonnyOMJ" pitchFamily="2" charset="0"/>
              </a:rPr>
              <a:t> </a:t>
            </a: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1219200"/>
            <a:ext cx="8991600" cy="769441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400" dirty="0"/>
              <a:t>السوال : املا الفراغ بالكلمة المناسبة الاتية: 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90052" y="2057400"/>
            <a:ext cx="8970821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400" dirty="0"/>
              <a:t>ا  : تجد بنغلاديش .........  من ثلاث جهات   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3962400" y="2145359"/>
            <a:ext cx="14478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EG" sz="3600" dirty="0">
                <a:latin typeface="Arial" pitchFamily="34" charset="0"/>
                <a:cs typeface="Arial" pitchFamily="34" charset="0"/>
              </a:rPr>
              <a:t>الهند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127" y="2921214"/>
            <a:ext cx="89916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3600" dirty="0"/>
              <a:t>ب  : كان  .........                       قائد حركة الاستقلال-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276600" y="2960038"/>
            <a:ext cx="42672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EG" sz="3200" dirty="0">
                <a:latin typeface="Arial" pitchFamily="34" charset="0"/>
                <a:cs typeface="Arial" pitchFamily="34" charset="0"/>
              </a:rPr>
              <a:t>ابو الشعب الشيخ مجيب الرحمن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054" y="3650675"/>
            <a:ext cx="8977746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800" dirty="0"/>
              <a:t>ج  : فى جنوب بنغلاديش  .........            </a:t>
            </a:r>
            <a:endParaRPr lang="en-US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1828800" y="3733800"/>
            <a:ext cx="22098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EG" sz="4000" dirty="0">
                <a:latin typeface="Arial" pitchFamily="34" charset="0"/>
                <a:cs typeface="Arial" pitchFamily="34" charset="0"/>
              </a:rPr>
              <a:t>خليج البنغال 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27" y="4572000"/>
            <a:ext cx="8977746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800" dirty="0"/>
              <a:t>د  : استقلت  بنغلاديش فى عام   ......        </a:t>
            </a:r>
            <a:endParaRPr lang="en-US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4648200"/>
            <a:ext cx="19050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EG" sz="4000" dirty="0">
                <a:latin typeface="Arial" pitchFamily="34" charset="0"/>
                <a:cs typeface="Arial" pitchFamily="34" charset="0"/>
              </a:rPr>
              <a:t>1971م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054" y="5514110"/>
            <a:ext cx="89916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800" dirty="0"/>
              <a:t>ه  : قبل استقلال  كان يسمى     .......        </a:t>
            </a:r>
            <a:endParaRPr lang="en-US" sz="4800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" y="5562600"/>
            <a:ext cx="266700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EG" sz="4000" dirty="0">
                <a:latin typeface="Arial" pitchFamily="34" charset="0"/>
                <a:cs typeface="Arial" pitchFamily="34" charset="0"/>
              </a:rPr>
              <a:t>شرق باكستان 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94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62345"/>
            <a:ext cx="8991600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/>
              <a:t>الواجب المنزلى</a:t>
            </a:r>
            <a:r>
              <a:rPr lang="en-US" sz="6600" dirty="0">
                <a:latin typeface="SutonnyOMJ" pitchFamily="2" charset="0"/>
                <a:cs typeface="SutonnyOMJ" pitchFamily="2" charset="0"/>
              </a:rPr>
              <a:t>= </a:t>
            </a:r>
            <a:r>
              <a:rPr lang="bn-BD" sz="6600" dirty="0">
                <a:latin typeface="SutonnyOMJ" pitchFamily="2" charset="0"/>
                <a:cs typeface="SutonnyOMJ" pitchFamily="2" charset="0"/>
              </a:rPr>
              <a:t>বাড়ির </a:t>
            </a:r>
            <a:r>
              <a:rPr lang="en-US" sz="6600" dirty="0" err="1">
                <a:latin typeface="SutonnyOMJ" pitchFamily="2" charset="0"/>
                <a:cs typeface="SutonnyOMJ" pitchFamily="2" charset="0"/>
              </a:rPr>
              <a:t>কাজ</a:t>
            </a:r>
            <a:r>
              <a:rPr lang="en-US" sz="6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ar-EG" sz="6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>
                <a:latin typeface="SutonnyOMJ" pitchFamily="2" charset="0"/>
                <a:cs typeface="SutonnyOMJ" pitchFamily="2" charset="0"/>
              </a:rPr>
              <a:t> </a:t>
            </a:r>
            <a:endParaRPr lang="en-US" sz="6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18475"/>
            <a:ext cx="7467600" cy="42055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5493325"/>
            <a:ext cx="89916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000" dirty="0"/>
              <a:t>اقرأ تاريخ استقلال بنغلاديش ثم اكتب عنه فى عشرة اسطر-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9208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90050"/>
            <a:ext cx="8991600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SutonnyOMJ" pitchFamily="2" charset="0"/>
                <a:cs typeface="SutonnyOMJ" pitchFamily="2" charset="0"/>
              </a:rPr>
              <a:t>পরিচিতি </a:t>
            </a:r>
            <a:endParaRPr lang="en-US" sz="6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3303925"/>
            <a:ext cx="4433455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মোঃ রেজাউল করিম</a:t>
            </a:r>
          </a:p>
          <a:p>
            <a:pPr marL="0" indent="0">
              <a:buNone/>
            </a:pPr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সহকারি মৌলভী </a:t>
            </a:r>
          </a:p>
          <a:p>
            <a:pPr marL="0" indent="0">
              <a:buNone/>
            </a:pPr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নেশ্বর</a:t>
            </a:r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ই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সলামিয়া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দা</a:t>
            </a:r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খ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রাসা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নকলা,শেরপুর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মোবাইলঃ০১৭৩৬৬৩৬৮৬৮</a:t>
            </a:r>
            <a:endParaRPr lang="en-US" sz="1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3288105"/>
            <a:ext cx="4509655" cy="34778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SutonnyOMJ" pitchFamily="2" charset="0"/>
                <a:cs typeface="SutonnyOMJ" pitchFamily="2" charset="0"/>
              </a:rPr>
              <a:t>পাঠ</a:t>
            </a:r>
            <a:r>
              <a:rPr lang="bn-BD" sz="4400" dirty="0">
                <a:latin typeface="SutonnyOMJ" pitchFamily="2" charset="0"/>
                <a:cs typeface="SutonnyOMJ" pitchFamily="2" charset="0"/>
              </a:rPr>
              <a:t> পরিচিতি </a:t>
            </a:r>
          </a:p>
          <a:p>
            <a:pPr algn="ctr"/>
            <a:r>
              <a:rPr lang="en-US" sz="3600" dirty="0" err="1">
                <a:latin typeface="SutonnyOMJ" pitchFamily="2" charset="0"/>
                <a:cs typeface="SutonnyOMJ" pitchFamily="2" charset="0"/>
              </a:rPr>
              <a:t>শ্রেনি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– ৮ম </a:t>
            </a:r>
          </a:p>
          <a:p>
            <a:pPr algn="ctr"/>
            <a:r>
              <a:rPr lang="en-US" sz="3600" dirty="0" err="1">
                <a:latin typeface="SutonnyOMJ" pitchFamily="2" charset="0"/>
                <a:cs typeface="SutonnyOMJ" pitchFamily="2" charset="0"/>
              </a:rPr>
              <a:t>বিষয়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-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আরবি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১ম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পত্র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</a:p>
          <a:p>
            <a:pPr algn="ctr"/>
            <a:r>
              <a:rPr lang="en-US" sz="3200" dirty="0" err="1">
                <a:latin typeface="SutonnyOMJ" pitchFamily="2" charset="0"/>
                <a:cs typeface="SutonnyOMJ" pitchFamily="2" charset="0"/>
              </a:rPr>
              <a:t>ইউনিট</a:t>
            </a:r>
            <a:r>
              <a:rPr lang="en-US" sz="3200" dirty="0">
                <a:latin typeface="SutonnyOMJ" pitchFamily="2" charset="0"/>
                <a:cs typeface="SutonnyOMJ" pitchFamily="2" charset="0"/>
              </a:rPr>
              <a:t> – ১, </a:t>
            </a:r>
            <a:r>
              <a:rPr lang="en-US" sz="3200" dirty="0" err="1"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sz="3200" dirty="0">
                <a:latin typeface="SutonnyOMJ" pitchFamily="2" charset="0"/>
                <a:cs typeface="SutonnyOMJ" pitchFamily="2" charset="0"/>
              </a:rPr>
              <a:t> -৮ </a:t>
            </a:r>
          </a:p>
          <a:p>
            <a:pPr algn="ctr"/>
            <a:r>
              <a:rPr lang="en-US" sz="3600" dirty="0" err="1">
                <a:latin typeface="SutonnyOMJ" pitchFamily="2" charset="0"/>
                <a:cs typeface="SutonnyOMJ" pitchFamily="2" charset="0"/>
              </a:rPr>
              <a:t>সময়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-৪৫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মিনিট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</a:p>
          <a:p>
            <a:pPr algn="ctr"/>
            <a:r>
              <a:rPr lang="en-US" sz="3600" dirty="0">
                <a:latin typeface="SutonnyOMJ" pitchFamily="2" charset="0"/>
                <a:cs typeface="SutonnyOMJ" pitchFamily="2" charset="0"/>
              </a:rPr>
              <a:t>তারিখ-১০/১১/২০খ্রিঃ </a:t>
            </a:r>
            <a:endParaRPr lang="en-US" sz="20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48"/>
          <a:stretch/>
        </p:blipFill>
        <p:spPr>
          <a:xfrm>
            <a:off x="6396833" y="1289572"/>
            <a:ext cx="1451767" cy="19065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B4891D-14CA-4302-8866-6959D7EB67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59897"/>
            <a:ext cx="1990109" cy="201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80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6200" y="76200"/>
            <a:ext cx="8991600" cy="6705600"/>
            <a:chOff x="76200" y="76200"/>
            <a:chExt cx="8991600" cy="67056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838200"/>
              <a:ext cx="8991600" cy="59436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76200" y="76200"/>
              <a:ext cx="8991600" cy="3733800"/>
            </a:xfrm>
            <a:prstGeom prst="rect">
              <a:avLst/>
            </a:prstGeom>
            <a:noFill/>
          </p:spPr>
          <p:txBody>
            <a:bodyPr wrap="square" rtlCol="0">
              <a:prstTxWarp prst="textArchUpPour">
                <a:avLst/>
              </a:prstTxWarp>
              <a:spAutoFit/>
            </a:bodyPr>
            <a:lstStyle/>
            <a:p>
              <a:pPr algn="ctr"/>
              <a:r>
                <a:rPr lang="en-US" sz="6600" dirty="0" err="1">
                  <a:latin typeface="SutonnyOMJ" pitchFamily="2" charset="0"/>
                  <a:cs typeface="SutonnyOMJ" pitchFamily="2" charset="0"/>
                </a:rPr>
                <a:t>ধন্যবাদ</a:t>
              </a:r>
              <a:r>
                <a:rPr lang="en-US" sz="6600" dirty="0">
                  <a:latin typeface="SutonnyOMJ" pitchFamily="2" charset="0"/>
                  <a:cs typeface="SutonnyOMJ" pitchFamily="2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980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62345"/>
            <a:ext cx="8991600" cy="1107996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SutonnyOMJ" pitchFamily="2" charset="0"/>
                <a:cs typeface="SutonnyOMJ" pitchFamily="2" charset="0"/>
              </a:rPr>
              <a:t>নিচের ছবিগুলো দেখ </a:t>
            </a:r>
            <a:endParaRPr lang="en-US" sz="66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19200"/>
            <a:ext cx="4419600" cy="441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029" y="1219200"/>
            <a:ext cx="4500771" cy="44195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418" y="5791200"/>
            <a:ext cx="89916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SutonnyOMJ" pitchFamily="2" charset="0"/>
                <a:cs typeface="SutonnyOMJ" pitchFamily="2" charset="0"/>
              </a:rPr>
              <a:t>প্রথম ছবিতে কাকে দেখা যাচ্ছে ? </a:t>
            </a:r>
            <a:endParaRPr lang="en-US" sz="5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229" y="5784273"/>
            <a:ext cx="89916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SutonnyOMJ" pitchFamily="2" charset="0"/>
                <a:cs typeface="SutonnyOMJ" pitchFamily="2" charset="0"/>
              </a:rPr>
              <a:t>জাতির জনক বঙ্গবন্ধু শেখ মুজিবুর রহমান।</a:t>
            </a:r>
            <a:endParaRPr lang="en-US" sz="5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418" y="5784273"/>
            <a:ext cx="89916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SutonnyOMJ" pitchFamily="2" charset="0"/>
                <a:cs typeface="SutonnyOMJ" pitchFamily="2" charset="0"/>
              </a:rPr>
              <a:t>দ্বিতীয় ছবিতে কাদেরকে দেখা যাচ্ছে ? </a:t>
            </a:r>
            <a:endParaRPr lang="en-US" sz="5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491" y="5749637"/>
            <a:ext cx="89916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SutonnyOMJ" pitchFamily="2" charset="0"/>
                <a:cs typeface="SutonnyOMJ" pitchFamily="2" charset="0"/>
              </a:rPr>
              <a:t>মুক্তিযোদ্ধাদের দেখা যাচ্ছে।</a:t>
            </a:r>
            <a:endParaRPr lang="en-US" sz="54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47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 tmFilter="0,0; .5, 0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 tmFilter="0,0; .5, 0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 tmFilter="0,0; .5, 0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7" grpId="0" animBg="1"/>
      <p:bldP spid="7" grpId="1" animBg="1"/>
      <p:bldP spid="9" grpId="0" animBg="1"/>
      <p:bldP spid="9" grpId="1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6200" y="1336596"/>
            <a:ext cx="8991599" cy="5445206"/>
            <a:chOff x="107141" y="1336596"/>
            <a:chExt cx="8939879" cy="544520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903" y="3276600"/>
              <a:ext cx="8788357" cy="3505202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07141" y="1336596"/>
              <a:ext cx="8939879" cy="4226004"/>
            </a:xfrm>
            <a:prstGeom prst="rect">
              <a:avLst/>
            </a:prstGeom>
            <a:noFill/>
          </p:spPr>
          <p:txBody>
            <a:bodyPr wrap="square" rtlCol="0">
              <a:prstTxWarp prst="textArchUpPour">
                <a:avLst/>
              </a:prstTxWarp>
              <a:spAutoFit/>
            </a:bodyPr>
            <a:lstStyle/>
            <a:p>
              <a:pPr algn="ctr"/>
              <a:r>
                <a:rPr lang="en-US" sz="6600" dirty="0" err="1">
                  <a:latin typeface="SutonnyOMJ" pitchFamily="2" charset="0"/>
                  <a:cs typeface="SutonnyOMJ" pitchFamily="2" charset="0"/>
                </a:rPr>
                <a:t>স্বাগতম</a:t>
              </a:r>
              <a:r>
                <a:rPr lang="en-US" sz="6600" dirty="0">
                  <a:latin typeface="SutonnyOMJ" pitchFamily="2" charset="0"/>
                  <a:cs typeface="SutonnyOMJ" pitchFamily="2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579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4350365"/>
            <a:ext cx="8991600" cy="24314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ar-EG" sz="7200" dirty="0">
                <a:latin typeface="SutonnyOMJ" pitchFamily="2" charset="0"/>
                <a:cs typeface="SutonnyOMJ" pitchFamily="2" charset="0"/>
              </a:rPr>
              <a:t>استقلال بنغلاديش </a:t>
            </a:r>
            <a:endParaRPr lang="en-US" sz="7200" dirty="0"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bn-BD" sz="8000" dirty="0">
                <a:latin typeface="SutonnyOMJ" pitchFamily="2" charset="0"/>
                <a:cs typeface="SutonnyOMJ" pitchFamily="2" charset="0"/>
              </a:rPr>
              <a:t>বাংলাদেশের স্বাধীনতা </a:t>
            </a:r>
            <a:endParaRPr lang="en-US" sz="7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52400"/>
            <a:ext cx="899160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7200" dirty="0">
                <a:latin typeface="Arial" pitchFamily="34" charset="0"/>
                <a:cs typeface="Arial" pitchFamily="34" charset="0"/>
              </a:rPr>
              <a:t>الاعلان الدرس</a:t>
            </a:r>
            <a:r>
              <a:rPr lang="en-US" sz="7200" dirty="0">
                <a:latin typeface="SutonnyOMJ" pitchFamily="2" charset="0"/>
                <a:cs typeface="SutonnyOMJ" pitchFamily="2" charset="0"/>
              </a:rPr>
              <a:t>= </a:t>
            </a:r>
            <a:r>
              <a:rPr lang="en-US" sz="7200" dirty="0" err="1"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sz="72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7200" dirty="0" err="1">
                <a:latin typeface="SutonnyOMJ" pitchFamily="2" charset="0"/>
                <a:cs typeface="SutonnyOMJ" pitchFamily="2" charset="0"/>
              </a:rPr>
              <a:t>ঘোষণা</a:t>
            </a:r>
            <a:r>
              <a:rPr lang="en-US" sz="7200" dirty="0">
                <a:latin typeface="SutonnyOMJ" pitchFamily="2" charset="0"/>
                <a:cs typeface="SutonnyOMJ" pitchFamily="2" charset="0"/>
              </a:rPr>
              <a:t> 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1420091"/>
            <a:ext cx="676656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27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8991600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>
                <a:latin typeface="Arial" pitchFamily="34" charset="0"/>
                <a:cs typeface="Arial" pitchFamily="34" charset="0"/>
              </a:rPr>
              <a:t>مايستفاد من الدرس</a:t>
            </a:r>
            <a:r>
              <a:rPr lang="en-US" sz="6600" dirty="0">
                <a:latin typeface="SutonnyOMJ" pitchFamily="2" charset="0"/>
                <a:cs typeface="SutonnyOMJ" pitchFamily="2" charset="0"/>
              </a:rPr>
              <a:t>= </a:t>
            </a:r>
            <a:r>
              <a:rPr lang="en-US" sz="6600" dirty="0" err="1">
                <a:latin typeface="SutonnyOMJ" pitchFamily="2" charset="0"/>
                <a:cs typeface="SutonnyOMJ" pitchFamily="2" charset="0"/>
              </a:rPr>
              <a:t>শিখন</a:t>
            </a:r>
            <a:r>
              <a:rPr lang="en-US" sz="6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>
                <a:latin typeface="SutonnyOMJ" pitchFamily="2" charset="0"/>
                <a:cs typeface="SutonnyOMJ" pitchFamily="2" charset="0"/>
              </a:rPr>
              <a:t>ফল</a:t>
            </a:r>
            <a:r>
              <a:rPr lang="en-US" sz="6600" dirty="0">
                <a:latin typeface="SutonnyOMJ" pitchFamily="2" charset="0"/>
                <a:cs typeface="SutonnyOMJ" pitchFamily="2" charset="0"/>
              </a:rPr>
              <a:t> 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279029"/>
            <a:ext cx="8991600" cy="16927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400" dirty="0">
                <a:latin typeface="Arial" pitchFamily="34" charset="0"/>
                <a:cs typeface="Arial" pitchFamily="34" charset="0"/>
              </a:rPr>
              <a:t>مايتعلم الطالب من الدرس---</a:t>
            </a:r>
            <a:endParaRPr lang="ar-EG" sz="6000" dirty="0"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en-US" sz="6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>
                <a:latin typeface="SutonnyOMJ" pitchFamily="2" charset="0"/>
                <a:cs typeface="SutonnyOMJ" pitchFamily="2" charset="0"/>
              </a:rPr>
              <a:t>এই</a:t>
            </a:r>
            <a:r>
              <a:rPr lang="en-US" sz="6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sz="6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>
                <a:latin typeface="SutonnyOMJ" pitchFamily="2" charset="0"/>
                <a:cs typeface="SutonnyOMJ" pitchFamily="2" charset="0"/>
              </a:rPr>
              <a:t>শেষে</a:t>
            </a:r>
            <a:r>
              <a:rPr lang="en-US" sz="6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>
                <a:latin typeface="SutonnyOMJ" pitchFamily="2" charset="0"/>
                <a:cs typeface="SutonnyOMJ" pitchFamily="2" charset="0"/>
              </a:rPr>
              <a:t>শিক্ষার্থীরা</a:t>
            </a:r>
            <a:r>
              <a:rPr lang="en-US" sz="6000" dirty="0">
                <a:latin typeface="SutonnyOMJ" pitchFamily="2" charset="0"/>
                <a:cs typeface="SutonnyOMJ" pitchFamily="2" charset="0"/>
              </a:rPr>
              <a:t>---</a:t>
            </a:r>
            <a:endParaRPr lang="en-US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3085282"/>
            <a:ext cx="899160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SutonnyOMJ" pitchFamily="2" charset="0"/>
                <a:cs typeface="SutonnyOMJ" pitchFamily="2" charset="0"/>
              </a:rPr>
              <a:t>১। </a:t>
            </a:r>
            <a:r>
              <a:rPr lang="en-US" sz="6000" dirty="0" err="1">
                <a:latin typeface="SutonnyOMJ" pitchFamily="2" charset="0"/>
                <a:cs typeface="SutonnyOMJ" pitchFamily="2" charset="0"/>
              </a:rPr>
              <a:t>বাংলাদেশ</a:t>
            </a:r>
            <a:r>
              <a:rPr lang="en-US" sz="6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>
                <a:latin typeface="SutonnyOMJ" pitchFamily="2" charset="0"/>
                <a:cs typeface="SutonnyOMJ" pitchFamily="2" charset="0"/>
              </a:rPr>
              <a:t>সম্পর্কে</a:t>
            </a:r>
            <a:r>
              <a:rPr lang="en-US" sz="6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>
                <a:latin typeface="SutonnyOMJ" pitchFamily="2" charset="0"/>
                <a:cs typeface="SutonnyOMJ" pitchFamily="2" charset="0"/>
              </a:rPr>
              <a:t>বলতে</a:t>
            </a:r>
            <a:r>
              <a:rPr lang="en-US" sz="6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>
                <a:latin typeface="SutonnyOMJ" pitchFamily="2" charset="0"/>
                <a:cs typeface="SutonnyOMJ" pitchFamily="2" charset="0"/>
              </a:rPr>
              <a:t>পারবে</a:t>
            </a:r>
            <a:r>
              <a:rPr lang="en-US" sz="6000" dirty="0">
                <a:latin typeface="SutonnyOMJ" pitchFamily="2" charset="0"/>
                <a:cs typeface="SutonnyOMJ" pitchFamily="2" charset="0"/>
              </a:rPr>
              <a:t>।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4218194"/>
            <a:ext cx="8991600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SutonnyOMJ" pitchFamily="2" charset="0"/>
                <a:cs typeface="SutonnyOMJ" pitchFamily="2" charset="0"/>
              </a:rPr>
              <a:t>২।</a:t>
            </a:r>
            <a:r>
              <a:rPr lang="bn-BD" sz="4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>
                <a:latin typeface="SutonnyOMJ" pitchFamily="2" charset="0"/>
                <a:cs typeface="SutonnyOMJ" pitchFamily="2" charset="0"/>
              </a:rPr>
              <a:t>বাংলাদেশের</a:t>
            </a:r>
            <a:r>
              <a:rPr lang="en-US" sz="4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>
                <a:latin typeface="SutonnyOMJ" pitchFamily="2" charset="0"/>
                <a:cs typeface="SutonnyOMJ" pitchFamily="2" charset="0"/>
              </a:rPr>
              <a:t>স্বাধীনতা</a:t>
            </a:r>
            <a:r>
              <a:rPr lang="en-US" sz="4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>
                <a:latin typeface="SutonnyOMJ" pitchFamily="2" charset="0"/>
                <a:cs typeface="SutonnyOMJ" pitchFamily="2" charset="0"/>
              </a:rPr>
              <a:t>সম্পর্কে</a:t>
            </a:r>
            <a:r>
              <a:rPr lang="bn-BD" sz="4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>
                <a:latin typeface="SutonnyOMJ" pitchFamily="2" charset="0"/>
                <a:cs typeface="SutonnyOMJ" pitchFamily="2" charset="0"/>
              </a:rPr>
              <a:t>বলতে</a:t>
            </a:r>
            <a:r>
              <a:rPr lang="en-US" sz="4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>
                <a:latin typeface="SutonnyOMJ" pitchFamily="2" charset="0"/>
                <a:cs typeface="SutonnyOMJ" pitchFamily="2" charset="0"/>
              </a:rPr>
              <a:t>পারবে</a:t>
            </a:r>
            <a:r>
              <a:rPr lang="en-US" sz="4400" dirty="0">
                <a:latin typeface="SutonnyOMJ" pitchFamily="2" charset="0"/>
                <a:cs typeface="SutonnyOMJ" pitchFamily="2" charset="0"/>
              </a:rPr>
              <a:t>।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5098748"/>
            <a:ext cx="89916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SutonnyOMJ" pitchFamily="2" charset="0"/>
                <a:cs typeface="SutonnyOMJ" pitchFamily="2" charset="0"/>
              </a:rPr>
              <a:t>৩। </a:t>
            </a:r>
            <a:r>
              <a:rPr lang="en-US" sz="4800" dirty="0" err="1">
                <a:latin typeface="SutonnyOMJ" pitchFamily="2" charset="0"/>
                <a:cs typeface="SutonnyOMJ" pitchFamily="2" charset="0"/>
              </a:rPr>
              <a:t>স্বাধীনতার</a:t>
            </a:r>
            <a:r>
              <a:rPr lang="en-US" sz="48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>
                <a:latin typeface="SutonnyOMJ" pitchFamily="2" charset="0"/>
                <a:cs typeface="SutonnyOMJ" pitchFamily="2" charset="0"/>
              </a:rPr>
              <a:t>ঘোষক</a:t>
            </a:r>
            <a:r>
              <a:rPr lang="en-US" sz="48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>
                <a:latin typeface="SutonnyOMJ" pitchFamily="2" charset="0"/>
                <a:cs typeface="SutonnyOMJ" pitchFamily="2" charset="0"/>
              </a:rPr>
              <a:t>সম্পর্কে</a:t>
            </a:r>
            <a:r>
              <a:rPr lang="en-US" sz="48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>
                <a:latin typeface="SutonnyOMJ" pitchFamily="2" charset="0"/>
                <a:cs typeface="SutonnyOMJ" pitchFamily="2" charset="0"/>
              </a:rPr>
              <a:t>বলতে</a:t>
            </a:r>
            <a:r>
              <a:rPr lang="en-US" sz="48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>
                <a:latin typeface="SutonnyOMJ" pitchFamily="2" charset="0"/>
                <a:cs typeface="SutonnyOMJ" pitchFamily="2" charset="0"/>
              </a:rPr>
              <a:t>পারবে</a:t>
            </a:r>
            <a:r>
              <a:rPr lang="en-US" sz="4800" dirty="0">
                <a:latin typeface="SutonnyOMJ" pitchFamily="2" charset="0"/>
                <a:cs typeface="SutonnyOMJ" pitchFamily="2" charset="0"/>
              </a:rPr>
              <a:t>।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6038489"/>
            <a:ext cx="899160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SutonnyOMJ" pitchFamily="2" charset="0"/>
                <a:cs typeface="SutonnyOMJ" pitchFamily="2" charset="0"/>
              </a:rPr>
              <a:t>৪।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বাংলাদেশ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কিভাবে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3600" dirty="0">
                <a:latin typeface="SutonnyOMJ" pitchFamily="2" charset="0"/>
                <a:cs typeface="SutonnyOMJ" pitchFamily="2" charset="0"/>
              </a:rPr>
              <a:t>বিজয় অর্জন করে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তা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বলতে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পারবে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42555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8991600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7200" dirty="0">
                <a:latin typeface="Arial" pitchFamily="34" charset="0"/>
                <a:cs typeface="Arial" pitchFamily="34" charset="0"/>
              </a:rPr>
              <a:t>الدرس الاسوة</a:t>
            </a:r>
            <a:r>
              <a:rPr lang="en-US" sz="7200" dirty="0">
                <a:latin typeface="SutonnyOMJ" pitchFamily="2" charset="0"/>
                <a:cs typeface="SutonnyOMJ" pitchFamily="2" charset="0"/>
              </a:rPr>
              <a:t>= </a:t>
            </a:r>
            <a:r>
              <a:rPr lang="en-US" sz="7200" dirty="0" err="1">
                <a:latin typeface="SutonnyOMJ" pitchFamily="2" charset="0"/>
                <a:cs typeface="SutonnyOMJ" pitchFamily="2" charset="0"/>
              </a:rPr>
              <a:t>আদর্শ</a:t>
            </a:r>
            <a:r>
              <a:rPr lang="en-US" sz="72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7200" dirty="0" err="1"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sz="7200" dirty="0">
                <a:latin typeface="SutonnyOMJ" pitchFamily="2" charset="0"/>
                <a:cs typeface="SutonnyOMJ" pitchFamily="2" charset="0"/>
              </a:rPr>
              <a:t> </a:t>
            </a:r>
            <a:endParaRPr lang="en-US" sz="7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C757FA-4D68-4933-813B-29588AEC3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01800"/>
            <a:ext cx="8438345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371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62345"/>
            <a:ext cx="899160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7200" dirty="0">
                <a:latin typeface="SutonnyOMJ" pitchFamily="2" charset="0"/>
              </a:rPr>
              <a:t>الدرس الاصوات</a:t>
            </a:r>
            <a:r>
              <a:rPr lang="bn-BD" sz="7200" dirty="0">
                <a:latin typeface="SutonnyOMJ" pitchFamily="2" charset="0"/>
                <a:cs typeface="SutonnyOMJ" pitchFamily="2" charset="0"/>
              </a:rPr>
              <a:t>=সরব পাঠ </a:t>
            </a:r>
            <a:endParaRPr lang="en-US" sz="72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95414C-AFCE-49D6-B74C-129E667B7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52600"/>
            <a:ext cx="8847666" cy="462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98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3690"/>
            <a:ext cx="89916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800" dirty="0">
                <a:latin typeface="SutonnyOMJ" pitchFamily="2" charset="0"/>
              </a:rPr>
              <a:t>اعلم معانى المفردات</a:t>
            </a:r>
            <a:r>
              <a:rPr lang="bn-BD" sz="4800" dirty="0">
                <a:latin typeface="SutonnyOMJ" pitchFamily="2" charset="0"/>
                <a:cs typeface="SutonnyOMJ" pitchFamily="2" charset="0"/>
              </a:rPr>
              <a:t>=</a:t>
            </a:r>
            <a:r>
              <a:rPr lang="en-US" sz="4800" dirty="0" err="1">
                <a:latin typeface="SutonnyOMJ" pitchFamily="2" charset="0"/>
                <a:cs typeface="SutonnyOMJ" pitchFamily="2" charset="0"/>
              </a:rPr>
              <a:t>শব্দের</a:t>
            </a:r>
            <a:r>
              <a:rPr lang="en-US" sz="48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>
                <a:latin typeface="SutonnyOMJ" pitchFamily="2" charset="0"/>
                <a:cs typeface="SutonnyOMJ" pitchFamily="2" charset="0"/>
              </a:rPr>
              <a:t>অর্থ</a:t>
            </a:r>
            <a:r>
              <a:rPr lang="en-US" sz="48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>
                <a:latin typeface="SutonnyOMJ" pitchFamily="2" charset="0"/>
                <a:cs typeface="SutonnyOMJ" pitchFamily="2" charset="0"/>
              </a:rPr>
              <a:t>জেনে</a:t>
            </a:r>
            <a:r>
              <a:rPr lang="en-US" sz="48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>
                <a:latin typeface="SutonnyOMJ" pitchFamily="2" charset="0"/>
                <a:cs typeface="SutonnyOMJ" pitchFamily="2" charset="0"/>
              </a:rPr>
              <a:t>নেই</a:t>
            </a:r>
            <a:endParaRPr lang="en-US" sz="4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970184"/>
            <a:ext cx="3657600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>
                <a:latin typeface="Arial" pitchFamily="34" charset="0"/>
                <a:cs typeface="Arial" pitchFamily="34" charset="0"/>
              </a:rPr>
              <a:t>الاستقلال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2140894"/>
            <a:ext cx="3657600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>
                <a:latin typeface="Arial" pitchFamily="34" charset="0"/>
                <a:cs typeface="Arial" pitchFamily="34" charset="0"/>
              </a:rPr>
              <a:t>جهات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3304310"/>
            <a:ext cx="3657600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>
                <a:latin typeface="Arial" pitchFamily="34" charset="0"/>
                <a:cs typeface="Arial" pitchFamily="34" charset="0"/>
              </a:rPr>
              <a:t>جمهورية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4475384"/>
            <a:ext cx="3657600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>
                <a:latin typeface="Arial" pitchFamily="34" charset="0"/>
                <a:cs typeface="Arial" pitchFamily="34" charset="0"/>
              </a:rPr>
              <a:t>خليج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5673435"/>
            <a:ext cx="3657600" cy="1107996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>
                <a:latin typeface="Arial" pitchFamily="34" charset="0"/>
                <a:cs typeface="Arial" pitchFamily="34" charset="0"/>
              </a:rPr>
              <a:t>حركة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976745"/>
            <a:ext cx="3276600" cy="1107996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atin typeface="SutonnyOMJ" pitchFamily="2" charset="0"/>
                <a:cs typeface="SutonnyOMJ" pitchFamily="2" charset="0"/>
              </a:rPr>
              <a:t>স্বাধীনতা</a:t>
            </a:r>
            <a:r>
              <a:rPr lang="en-US" sz="6600" dirty="0">
                <a:latin typeface="SutonnyOMJ" pitchFamily="2" charset="0"/>
                <a:cs typeface="Arial" pitchFamily="34" charset="0"/>
              </a:rPr>
              <a:t> </a:t>
            </a:r>
            <a:endParaRPr lang="en-US" sz="6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1200" y="2147455"/>
            <a:ext cx="3276600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atin typeface="SutonnyOMJ" pitchFamily="2" charset="0"/>
                <a:cs typeface="SutonnyOMJ" pitchFamily="2" charset="0"/>
              </a:rPr>
              <a:t>দিক</a:t>
            </a:r>
            <a:r>
              <a:rPr lang="en-US" sz="6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>
                <a:latin typeface="SutonnyOMJ" pitchFamily="2" charset="0"/>
                <a:cs typeface="Arial" pitchFamily="34" charset="0"/>
              </a:rPr>
              <a:t> </a:t>
            </a:r>
            <a:endParaRPr lang="en-US" sz="6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318165"/>
            <a:ext cx="3276600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atin typeface="SutonnyOMJ" pitchFamily="2" charset="0"/>
                <a:cs typeface="SutonnyOMJ" pitchFamily="2" charset="0"/>
              </a:rPr>
              <a:t>গণতন্ত্র</a:t>
            </a:r>
            <a:r>
              <a:rPr lang="en-US" sz="6600" dirty="0">
                <a:latin typeface="SutonnyOMJ" pitchFamily="2" charset="0"/>
                <a:cs typeface="SutonnyOMJ" pitchFamily="2" charset="0"/>
              </a:rPr>
              <a:t>  </a:t>
            </a:r>
            <a:r>
              <a:rPr lang="en-US" sz="6600" dirty="0">
                <a:latin typeface="SutonnyOMJ" pitchFamily="2" charset="0"/>
                <a:cs typeface="Arial" pitchFamily="34" charset="0"/>
              </a:rPr>
              <a:t> </a:t>
            </a:r>
            <a:endParaRPr lang="en-US" sz="6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4508553"/>
            <a:ext cx="3276600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atin typeface="SutonnyOMJ" pitchFamily="2" charset="0"/>
                <a:cs typeface="SutonnyOMJ" pitchFamily="2" charset="0"/>
              </a:rPr>
              <a:t>উপকূল</a:t>
            </a:r>
            <a:r>
              <a:rPr lang="en-US" sz="6600" dirty="0">
                <a:latin typeface="SutonnyOMJ" pitchFamily="2" charset="0"/>
                <a:cs typeface="SutonnyOMJ" pitchFamily="2" charset="0"/>
              </a:rPr>
              <a:t>   </a:t>
            </a:r>
            <a:r>
              <a:rPr lang="en-US" sz="6600" dirty="0">
                <a:latin typeface="SutonnyOMJ" pitchFamily="2" charset="0"/>
                <a:cs typeface="Arial" pitchFamily="34" charset="0"/>
              </a:rPr>
              <a:t> </a:t>
            </a:r>
            <a:endParaRPr lang="en-US" sz="6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1200" y="5677425"/>
            <a:ext cx="3276600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atin typeface="SutonnyOMJ" pitchFamily="2" charset="0"/>
                <a:cs typeface="SutonnyOMJ" pitchFamily="2" charset="0"/>
              </a:rPr>
              <a:t>আন্দোলন</a:t>
            </a:r>
            <a:r>
              <a:rPr lang="en-US" sz="6600" dirty="0">
                <a:latin typeface="SutonnyOMJ" pitchFamily="2" charset="0"/>
                <a:cs typeface="SutonnyOMJ" pitchFamily="2" charset="0"/>
              </a:rPr>
              <a:t>    </a:t>
            </a:r>
            <a:r>
              <a:rPr lang="en-US" sz="6600" dirty="0">
                <a:latin typeface="SutonnyOMJ" pitchFamily="2" charset="0"/>
                <a:cs typeface="Arial" pitchFamily="34" charset="0"/>
              </a:rPr>
              <a:t> </a:t>
            </a:r>
            <a:endParaRPr lang="en-US" sz="66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973964"/>
            <a:ext cx="1918856" cy="11042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5673436"/>
            <a:ext cx="1918856" cy="1093124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3810001" y="2147639"/>
            <a:ext cx="1918856" cy="1115106"/>
            <a:chOff x="3810001" y="2147639"/>
            <a:chExt cx="1918856" cy="111510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1" y="2147639"/>
              <a:ext cx="1918856" cy="1115106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3962400" y="2173676"/>
              <a:ext cx="17664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SutonnyOMJ" pitchFamily="2" charset="0"/>
                  <a:cs typeface="SutonnyOMJ" pitchFamily="2" charset="0"/>
                </a:rPr>
                <a:t>পঞ্চগড়</a:t>
              </a:r>
              <a:r>
                <a:rPr lang="en-US" sz="2000" dirty="0"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2000" dirty="0" err="1">
                  <a:latin typeface="SutonnyOMJ" pitchFamily="2" charset="0"/>
                  <a:cs typeface="SutonnyOMJ" pitchFamily="2" charset="0"/>
                </a:rPr>
                <a:t>উত্তর</a:t>
              </a:r>
              <a:r>
                <a:rPr lang="en-US" sz="2000" dirty="0"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2000" dirty="0" err="1">
                  <a:latin typeface="SutonnyOMJ" pitchFamily="2" charset="0"/>
                  <a:cs typeface="SutonnyOMJ" pitchFamily="2" charset="0"/>
                </a:rPr>
                <a:t>দিকে</a:t>
              </a:r>
              <a:r>
                <a:rPr lang="en-US" sz="2000" dirty="0">
                  <a:latin typeface="SutonnyOMJ" pitchFamily="2" charset="0"/>
                  <a:cs typeface="SutonnyOMJ" pitchFamily="2" charset="0"/>
                </a:rPr>
                <a:t>  </a:t>
              </a:r>
            </a:p>
          </p:txBody>
        </p:sp>
        <p:sp>
          <p:nvSpPr>
            <p:cNvPr id="17" name="Down Arrow 16"/>
            <p:cNvSpPr/>
            <p:nvPr/>
          </p:nvSpPr>
          <p:spPr>
            <a:xfrm rot="10800000">
              <a:off x="4419600" y="2573785"/>
              <a:ext cx="304800" cy="55041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391" y="3318165"/>
            <a:ext cx="1908465" cy="108758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475384"/>
            <a:ext cx="1918856" cy="114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86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563</Words>
  <Application>Microsoft Office PowerPoint</Application>
  <PresentationFormat>On-screen Show (4:3)</PresentationFormat>
  <Paragraphs>87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Nikosh</vt:lpstr>
      <vt:lpstr>SutonnyOMJ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DOEL</cp:lastModifiedBy>
  <cp:revision>67</cp:revision>
  <dcterms:created xsi:type="dcterms:W3CDTF">2006-08-16T00:00:00Z</dcterms:created>
  <dcterms:modified xsi:type="dcterms:W3CDTF">2020-09-17T11:49:19Z</dcterms:modified>
</cp:coreProperties>
</file>