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7" r:id="rId3"/>
    <p:sldId id="259" r:id="rId4"/>
    <p:sldId id="281" r:id="rId5"/>
    <p:sldId id="279" r:id="rId6"/>
    <p:sldId id="283" r:id="rId7"/>
    <p:sldId id="284" r:id="rId8"/>
    <p:sldId id="280" r:id="rId9"/>
    <p:sldId id="290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5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C3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6A2EC-A28C-454D-8244-D041D132B1F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A2503-043F-4F72-A98F-EC5F75EA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C7C00-CACA-4F5F-B850-A8CE4BB469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7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D8D3-6281-4BB0-A42D-01CD30388B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DB9C-9651-472F-A31D-60ECC0C6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D8D3-6281-4BB0-A42D-01CD30388B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DB9C-9651-472F-A31D-60ECC0C6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1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D8D3-6281-4BB0-A42D-01CD30388B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DB9C-9651-472F-A31D-60ECC0C6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0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D8D3-6281-4BB0-A42D-01CD30388B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DB9C-9651-472F-A31D-60ECC0C6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D8D3-6281-4BB0-A42D-01CD30388B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DB9C-9651-472F-A31D-60ECC0C6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5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D8D3-6281-4BB0-A42D-01CD30388B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DB9C-9651-472F-A31D-60ECC0C6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3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D8D3-6281-4BB0-A42D-01CD30388B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DB9C-9651-472F-A31D-60ECC0C6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9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D8D3-6281-4BB0-A42D-01CD30388B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DB9C-9651-472F-A31D-60ECC0C6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8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D8D3-6281-4BB0-A42D-01CD30388B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DB9C-9651-472F-A31D-60ECC0C6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D8D3-6281-4BB0-A42D-01CD30388B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DB9C-9651-472F-A31D-60ECC0C6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D8D3-6281-4BB0-A42D-01CD30388B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DB9C-9651-472F-A31D-60ECC0C6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5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D8D3-6281-4BB0-A42D-01CD30388B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DB9C-9651-472F-A31D-60ECC0C6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3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8.png"/><Relationship Id="rId7" Type="http://schemas.openxmlformats.org/officeDocument/2006/relationships/image" Target="../media/image2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0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836" y="153949"/>
            <a:ext cx="11859491" cy="6502399"/>
            <a:chOff x="110836" y="153949"/>
            <a:chExt cx="11859491" cy="65023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36" y="153949"/>
              <a:ext cx="11859491" cy="65023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38D59D-C130-4550-B62F-F3ED8876348C}"/>
                </a:ext>
              </a:extLst>
            </p:cNvPr>
            <p:cNvSpPr/>
            <p:nvPr/>
          </p:nvSpPr>
          <p:spPr>
            <a:xfrm>
              <a:off x="1239240" y="333422"/>
              <a:ext cx="5483151" cy="2498347"/>
            </a:xfrm>
            <a:prstGeom prst="rect">
              <a:avLst/>
            </a:prstGeom>
            <a:ln>
              <a:noFill/>
            </a:ln>
            <a:scene3d>
              <a:camera prst="perspectiveRelaxedModerately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prstTxWarp prst="textWave2">
                <a:avLst/>
              </a:prstTxWarp>
              <a:spAutoFit/>
              <a:sp3d extrusionH="57150">
                <a:bevelT h="25400" prst="softRound"/>
              </a:sp3d>
            </a:bodyPr>
            <a:lstStyle/>
            <a:p>
              <a:r>
                <a:rPr lang="bn-BD" sz="9600" b="1" dirty="0" smtClean="0">
                  <a:solidFill>
                    <a:srgbClr val="FF33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 </a:t>
              </a:r>
              <a:r>
                <a:rPr lang="bn-IN" sz="9600" b="1" dirty="0" smtClean="0">
                  <a:solidFill>
                    <a:srgbClr val="FF33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 আজকের পাঠে</a:t>
              </a:r>
              <a:r>
                <a:rPr lang="bn-BD" sz="9600" b="1" dirty="0" smtClean="0">
                  <a:solidFill>
                    <a:srgbClr val="FF33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96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0836" y="109592"/>
            <a:ext cx="5833556" cy="6524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944392" y="109592"/>
            <a:ext cx="6358444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1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4404" y="753251"/>
            <a:ext cx="3750212" cy="304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Callout 128"/>
          <p:cNvSpPr/>
          <p:nvPr/>
        </p:nvSpPr>
        <p:spPr>
          <a:xfrm>
            <a:off x="7222606" y="941614"/>
            <a:ext cx="3657600" cy="1531727"/>
          </a:xfrm>
          <a:prstGeom prst="wedgeEllipseCallout">
            <a:avLst>
              <a:gd name="adj1" fmla="val -81012"/>
              <a:gd name="adj2" fmla="val -2835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2545311" y="753694"/>
            <a:ext cx="3746390" cy="3048000"/>
            <a:chOff x="228600" y="228600"/>
            <a:chExt cx="3640667" cy="3048000"/>
          </a:xfrm>
        </p:grpSpPr>
        <p:sp>
          <p:nvSpPr>
            <p:cNvPr id="33" name="Rectangle 32"/>
            <p:cNvSpPr/>
            <p:nvPr/>
          </p:nvSpPr>
          <p:spPr>
            <a:xfrm>
              <a:off x="228600" y="228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2667" y="228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56733" y="228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20800" y="228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84867" y="228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048933" y="228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413000" y="228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77067" y="228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41133" y="228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28600" y="533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2667" y="533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56733" y="533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20800" y="533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84867" y="533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048933" y="533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13000" y="533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77067" y="533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41133" y="533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8600" y="838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2667" y="838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56733" y="838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20800" y="838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84867" y="838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048933" y="838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13000" y="838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77067" y="838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141133" y="838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28600" y="1143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92667" y="1143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56733" y="1143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20800" y="1143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684867" y="1143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048933" y="1143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413000" y="1143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777067" y="1143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141133" y="1143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8600" y="1447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92667" y="1447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6733" y="1447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320800" y="1447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684867" y="1447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048933" y="1447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413000" y="1447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77067" y="1447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141133" y="1447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28600" y="1752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92667" y="1752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56733" y="1752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320800" y="1752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84867" y="1752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48933" y="1752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13000" y="1752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777067" y="1752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141133" y="1752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28600" y="2057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92667" y="2057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56733" y="2057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320800" y="2057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684867" y="2057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048933" y="2057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13000" y="2057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77067" y="2057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141133" y="2057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28600" y="2362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92667" y="2362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956733" y="2362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320800" y="2362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684867" y="2362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048933" y="2362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413000" y="2362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777067" y="2362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141133" y="2362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28600" y="2667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2667" y="2667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956733" y="2667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320800" y="2667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684867" y="2667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048933" y="2667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413000" y="2667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777067" y="2667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141133" y="2667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28600" y="2971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92667" y="2971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956733" y="2971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320800" y="2971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84867" y="2971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048933" y="2971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413000" y="2971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777067" y="2971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141133" y="2971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505200" y="228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505200" y="533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505200" y="838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505200" y="1143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05200" y="1447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505200" y="17526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505200" y="20574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505200" y="23622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505200" y="26670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505200" y="2971800"/>
              <a:ext cx="364067" cy="304800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413529" y="3843720"/>
            <a:ext cx="3660945" cy="1022747"/>
            <a:chOff x="3657601" y="4160613"/>
            <a:chExt cx="3701598" cy="1181548"/>
          </a:xfrm>
        </p:grpSpPr>
        <p:grpSp>
          <p:nvGrpSpPr>
            <p:cNvPr id="148" name="Group 147"/>
            <p:cNvGrpSpPr/>
            <p:nvPr/>
          </p:nvGrpSpPr>
          <p:grpSpPr>
            <a:xfrm>
              <a:off x="3657601" y="4160613"/>
              <a:ext cx="1179736" cy="1181548"/>
              <a:chOff x="2362201" y="4922613"/>
              <a:chExt cx="1179736" cy="1181548"/>
            </a:xfrm>
          </p:grpSpPr>
          <p:sp>
            <p:nvSpPr>
              <p:cNvPr id="151" name="TextBox 150"/>
              <p:cNvSpPr txBox="1"/>
              <p:nvPr/>
            </p:nvSpPr>
            <p:spPr>
              <a:xfrm>
                <a:off x="2542722" y="4922613"/>
                <a:ext cx="5533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১5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2445850" y="5428589"/>
                <a:ext cx="1096087" cy="675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১০০</a:t>
                </a:r>
              </a:p>
            </p:txBody>
          </p:sp>
          <p:cxnSp>
            <p:nvCxnSpPr>
              <p:cNvPr id="153" name="Straight Connector 152"/>
              <p:cNvCxnSpPr>
                <a:cxnSpLocks/>
              </p:cNvCxnSpPr>
              <p:nvPr/>
            </p:nvCxnSpPr>
            <p:spPr>
              <a:xfrm>
                <a:off x="2362201" y="5564188"/>
                <a:ext cx="914399" cy="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0" name="TextBox 149"/>
            <p:cNvSpPr txBox="1"/>
            <p:nvPr/>
          </p:nvSpPr>
          <p:spPr>
            <a:xfrm>
              <a:off x="4648200" y="4419600"/>
              <a:ext cx="2710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ভগ্নাংশটির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হর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১০০।</a:t>
              </a: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7528922" y="4918325"/>
            <a:ext cx="379302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‘%’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418203" y="6010342"/>
            <a:ext cx="697819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১০০।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67370" y="5040683"/>
            <a:ext cx="322469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১5%।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4403515" y="745978"/>
            <a:ext cx="1905178" cy="914400"/>
            <a:chOff x="2057400" y="228600"/>
            <a:chExt cx="1888067" cy="914400"/>
          </a:xfrm>
          <a:solidFill>
            <a:srgbClr val="D60093"/>
          </a:solidFill>
        </p:grpSpPr>
        <p:sp>
          <p:nvSpPr>
            <p:cNvPr id="140" name="Rectangle 139"/>
            <p:cNvSpPr/>
            <p:nvPr/>
          </p:nvSpPr>
          <p:spPr>
            <a:xfrm>
              <a:off x="2057400" y="228600"/>
              <a:ext cx="364067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438400" y="228600"/>
              <a:ext cx="364067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819400" y="228600"/>
              <a:ext cx="364067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200400" y="228600"/>
              <a:ext cx="364067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581400" y="228600"/>
              <a:ext cx="364067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057400" y="533400"/>
              <a:ext cx="364067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438400" y="533400"/>
              <a:ext cx="364067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819400" y="533400"/>
              <a:ext cx="364067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200400" y="533400"/>
              <a:ext cx="364067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581400" y="533400"/>
              <a:ext cx="364067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057400" y="838200"/>
              <a:ext cx="364067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438400" y="838200"/>
              <a:ext cx="364067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819400" y="838200"/>
              <a:ext cx="364067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200400" y="838200"/>
              <a:ext cx="364067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3581400" y="838200"/>
              <a:ext cx="364067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7153219" y="1265890"/>
            <a:ext cx="2489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দেখ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8" name="Oval Callout 137"/>
          <p:cNvSpPr/>
          <p:nvPr/>
        </p:nvSpPr>
        <p:spPr>
          <a:xfrm>
            <a:off x="6992352" y="906094"/>
            <a:ext cx="3875148" cy="1424196"/>
          </a:xfrm>
          <a:prstGeom prst="wedgeEllipseCallout">
            <a:avLst>
              <a:gd name="adj1" fmla="val -68964"/>
              <a:gd name="adj2" fmla="val -2273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বর্গে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9" name="Oval Callout 138"/>
          <p:cNvSpPr/>
          <p:nvPr/>
        </p:nvSpPr>
        <p:spPr>
          <a:xfrm>
            <a:off x="6615247" y="915055"/>
            <a:ext cx="4706701" cy="1559389"/>
          </a:xfrm>
          <a:prstGeom prst="wedgeEllipseCallout">
            <a:avLst>
              <a:gd name="adj1" fmla="val -60469"/>
              <a:gd name="adj2" fmla="val -2587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বর্গটির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55F9C5C-2B15-4E9D-9514-780715B742EB}"/>
              </a:ext>
            </a:extLst>
          </p:cNvPr>
          <p:cNvSpPr txBox="1"/>
          <p:nvPr/>
        </p:nvSpPr>
        <p:spPr>
          <a:xfrm>
            <a:off x="136161" y="1070906"/>
            <a:ext cx="205586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BC361BC-C820-4884-9D6F-6B082D61DC4E}"/>
              </a:ext>
            </a:extLst>
          </p:cNvPr>
          <p:cNvSpPr txBox="1"/>
          <p:nvPr/>
        </p:nvSpPr>
        <p:spPr>
          <a:xfrm>
            <a:off x="18105" y="1033417"/>
            <a:ext cx="223162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200" dirty="0">
                <a:latin typeface="LipiBold" pitchFamily="2" charset="0"/>
                <a:cs typeface="NikoshBAN" pitchFamily="2" charset="0"/>
              </a:rPr>
              <a:t>^১০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=১০০টি 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DA54717-51F0-4BE8-B6F5-B3990CFEC055}"/>
              </a:ext>
            </a:extLst>
          </p:cNvPr>
          <p:cNvSpPr txBox="1"/>
          <p:nvPr/>
        </p:nvSpPr>
        <p:spPr>
          <a:xfrm>
            <a:off x="61717" y="1023456"/>
            <a:ext cx="217457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ipiBold" pitchFamily="2" charset="0"/>
                <a:cs typeface="NikoshBAN" pitchFamily="2" charset="0"/>
              </a:rPr>
              <a:t>৩^৫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=১৫টি  </a:t>
            </a:r>
          </a:p>
        </p:txBody>
      </p:sp>
    </p:spTree>
    <p:extLst>
      <p:ext uri="{BB962C8B-B14F-4D97-AF65-F5344CB8AC3E}">
        <p14:creationId xmlns:p14="http://schemas.microsoft.com/office/powerpoint/2010/main" val="3043008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9" grpId="0" animBg="1"/>
      <p:bldP spid="129" grpId="1" animBg="1"/>
      <p:bldP spid="161" grpId="0" animBg="1"/>
      <p:bldP spid="162" grpId="0" animBg="1"/>
      <p:bldP spid="176" grpId="0" animBg="1"/>
      <p:bldP spid="137" grpId="0"/>
      <p:bldP spid="137" grpId="1"/>
      <p:bldP spid="138" grpId="0" animBg="1"/>
      <p:bldP spid="138" grpId="1" animBg="1"/>
      <p:bldP spid="139" grpId="0" animBg="1"/>
      <p:bldP spid="154" grpId="0" animBg="1"/>
      <p:bldP spid="155" grpId="0" animBg="1"/>
      <p:bldP spid="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ight Arrow 88"/>
          <p:cNvSpPr/>
          <p:nvPr/>
        </p:nvSpPr>
        <p:spPr>
          <a:xfrm>
            <a:off x="1520166" y="953024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ight Arrow 89"/>
          <p:cNvSpPr/>
          <p:nvPr/>
        </p:nvSpPr>
        <p:spPr>
          <a:xfrm>
            <a:off x="1499133" y="4419857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1" name="Table 90"/>
          <p:cNvGraphicFramePr>
            <a:graphicFrameLocks noGrp="1"/>
          </p:cNvGraphicFramePr>
          <p:nvPr>
            <p:extLst/>
          </p:nvPr>
        </p:nvGraphicFramePr>
        <p:xfrm>
          <a:off x="2167839" y="4764184"/>
          <a:ext cx="508560" cy="838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560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838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1295400" y="76200"/>
            <a:ext cx="10307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aphicFrame>
        <p:nvGraphicFramePr>
          <p:cNvPr id="93" name="Table 92"/>
          <p:cNvGraphicFramePr>
            <a:graphicFrameLocks noGrp="1"/>
          </p:cNvGraphicFramePr>
          <p:nvPr>
            <p:extLst/>
          </p:nvPr>
        </p:nvGraphicFramePr>
        <p:xfrm>
          <a:off x="8001000" y="1036097"/>
          <a:ext cx="32766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6954">
                  <a:extLst>
                    <a:ext uri="{9D8B030D-6E8A-4147-A177-3AD203B41FA5}">
                      <a16:colId xmlns:a16="http://schemas.microsoft.com/office/drawing/2014/main" val="3140388283"/>
                    </a:ext>
                  </a:extLst>
                </a:gridCol>
                <a:gridCol w="871446">
                  <a:extLst>
                    <a:ext uri="{9D8B030D-6E8A-4147-A177-3AD203B41FA5}">
                      <a16:colId xmlns:a16="http://schemas.microsoft.com/office/drawing/2014/main" val="157130261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604982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ছাত্রী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95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চতুর্থ</a:t>
                      </a:r>
                      <a:r>
                        <a:rPr lang="bn-IN" sz="28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শ্রেণি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4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</a:t>
                      </a:r>
                      <a:r>
                        <a:rPr lang="bn-IN" sz="28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শ্রেণি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583689"/>
                  </a:ext>
                </a:extLst>
              </a:tr>
            </a:tbl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2025788" y="2492002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33778" y="3953980"/>
            <a:ext cx="62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76111" y="5576103"/>
            <a:ext cx="692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7" name="Table 96"/>
          <p:cNvGraphicFramePr>
            <a:graphicFrameLocks noGrp="1"/>
          </p:cNvGraphicFramePr>
          <p:nvPr>
            <p:extLst/>
          </p:nvPr>
        </p:nvGraphicFramePr>
        <p:xfrm>
          <a:off x="2134394" y="3091767"/>
          <a:ext cx="4870060" cy="918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012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918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/>
          </p:nvPr>
        </p:nvGraphicFramePr>
        <p:xfrm>
          <a:off x="2173889" y="4760355"/>
          <a:ext cx="2425440" cy="842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088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8420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>
            <p:extLst/>
          </p:nvPr>
        </p:nvGraphicFramePr>
        <p:xfrm>
          <a:off x="2146167" y="3092313"/>
          <a:ext cx="1947604" cy="90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3802">
                  <a:extLst>
                    <a:ext uri="{9D8B030D-6E8A-4147-A177-3AD203B41FA5}">
                      <a16:colId xmlns:a16="http://schemas.microsoft.com/office/drawing/2014/main" val="4026219209"/>
                    </a:ext>
                  </a:extLst>
                </a:gridCol>
                <a:gridCol w="973802">
                  <a:extLst>
                    <a:ext uri="{9D8B030D-6E8A-4147-A177-3AD203B41FA5}">
                      <a16:colId xmlns:a16="http://schemas.microsoft.com/office/drawing/2014/main" val="2566042421"/>
                    </a:ext>
                  </a:extLst>
                </a:gridCol>
              </a:tblGrid>
              <a:tr h="9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07967"/>
                  </a:ext>
                </a:extLst>
              </a:tr>
            </a:tbl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2868273" y="5676533"/>
            <a:ext cx="62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932339" y="4162838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00707" y="3937843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3" name="Table 102"/>
          <p:cNvGraphicFramePr>
            <a:graphicFrameLocks noGrp="1"/>
          </p:cNvGraphicFramePr>
          <p:nvPr>
            <p:extLst/>
          </p:nvPr>
        </p:nvGraphicFramePr>
        <p:xfrm>
          <a:off x="2631089" y="4764183"/>
          <a:ext cx="519120" cy="850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120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850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extLst/>
          </p:nvPr>
        </p:nvGraphicFramePr>
        <p:xfrm>
          <a:off x="3164489" y="4760320"/>
          <a:ext cx="208280" cy="8558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8558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pic>
        <p:nvPicPr>
          <p:cNvPr id="105" name="Picture 104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91" b="37973" l="1624" r="14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30" t="27543" r="84679" b="61382"/>
          <a:stretch/>
        </p:blipFill>
        <p:spPr>
          <a:xfrm>
            <a:off x="1593926" y="1062929"/>
            <a:ext cx="1200150" cy="1371600"/>
          </a:xfrm>
          <a:prstGeom prst="rect">
            <a:avLst/>
          </a:prstGeom>
        </p:spPr>
      </p:pic>
      <p:sp>
        <p:nvSpPr>
          <p:cNvPr id="106" name="Rectangular Callout 105"/>
          <p:cNvSpPr/>
          <p:nvPr/>
        </p:nvSpPr>
        <p:spPr>
          <a:xfrm>
            <a:off x="3246856" y="1253429"/>
            <a:ext cx="4648200" cy="990600"/>
          </a:xfrm>
          <a:prstGeom prst="wedgeRectCallout">
            <a:avLst>
              <a:gd name="adj1" fmla="val -60284"/>
              <a:gd name="adj2" fmla="val -48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Right Arrow 106"/>
          <p:cNvSpPr/>
          <p:nvPr/>
        </p:nvSpPr>
        <p:spPr>
          <a:xfrm>
            <a:off x="1600200" y="4362953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54628" y="2514600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018156" y="3730498"/>
            <a:ext cx="62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22623" y="3730497"/>
            <a:ext cx="85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1" name="Table 110"/>
          <p:cNvGraphicFramePr>
            <a:graphicFrameLocks noGrp="1"/>
          </p:cNvGraphicFramePr>
          <p:nvPr>
            <p:extLst/>
          </p:nvPr>
        </p:nvGraphicFramePr>
        <p:xfrm>
          <a:off x="2120752" y="3099375"/>
          <a:ext cx="8001000" cy="634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5416428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10120628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21889023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20669688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216043985"/>
                    </a:ext>
                  </a:extLst>
                </a:gridCol>
              </a:tblGrid>
              <a:tr h="6345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112" name="Table 111"/>
          <p:cNvGraphicFramePr>
            <a:graphicFrameLocks noGrp="1"/>
          </p:cNvGraphicFramePr>
          <p:nvPr>
            <p:extLst/>
          </p:nvPr>
        </p:nvGraphicFramePr>
        <p:xfrm>
          <a:off x="2120752" y="3118044"/>
          <a:ext cx="3262488" cy="612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5622">
                  <a:extLst>
                    <a:ext uri="{9D8B030D-6E8A-4147-A177-3AD203B41FA5}">
                      <a16:colId xmlns:a16="http://schemas.microsoft.com/office/drawing/2014/main" val="4026219209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2566042421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1322686194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2553025915"/>
                    </a:ext>
                  </a:extLst>
                </a:gridCol>
              </a:tblGrid>
              <a:tr h="6124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07967"/>
                  </a:ext>
                </a:extLst>
              </a:tr>
            </a:tbl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9522080" y="5411878"/>
            <a:ext cx="95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551556" y="5411877"/>
            <a:ext cx="62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033406" y="4105934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6" name="Table 115"/>
          <p:cNvGraphicFramePr>
            <a:graphicFrameLocks noGrp="1"/>
          </p:cNvGraphicFramePr>
          <p:nvPr>
            <p:extLst/>
          </p:nvPr>
        </p:nvGraphicFramePr>
        <p:xfrm>
          <a:off x="2049476" y="4747429"/>
          <a:ext cx="8001000" cy="634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5416428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10120628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21889023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20669688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216043985"/>
                    </a:ext>
                  </a:extLst>
                </a:gridCol>
              </a:tblGrid>
              <a:tr h="6345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117" name="Table 116"/>
          <p:cNvGraphicFramePr>
            <a:graphicFrameLocks noGrp="1"/>
          </p:cNvGraphicFramePr>
          <p:nvPr>
            <p:extLst/>
          </p:nvPr>
        </p:nvGraphicFramePr>
        <p:xfrm>
          <a:off x="2049476" y="4756473"/>
          <a:ext cx="3806880" cy="612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720">
                  <a:extLst>
                    <a:ext uri="{9D8B030D-6E8A-4147-A177-3AD203B41FA5}">
                      <a16:colId xmlns:a16="http://schemas.microsoft.com/office/drawing/2014/main" val="4026219209"/>
                    </a:ext>
                  </a:extLst>
                </a:gridCol>
                <a:gridCol w="951720">
                  <a:extLst>
                    <a:ext uri="{9D8B030D-6E8A-4147-A177-3AD203B41FA5}">
                      <a16:colId xmlns:a16="http://schemas.microsoft.com/office/drawing/2014/main" val="2566042421"/>
                    </a:ext>
                  </a:extLst>
                </a:gridCol>
                <a:gridCol w="951720">
                  <a:extLst>
                    <a:ext uri="{9D8B030D-6E8A-4147-A177-3AD203B41FA5}">
                      <a16:colId xmlns:a16="http://schemas.microsoft.com/office/drawing/2014/main" val="1322686194"/>
                    </a:ext>
                  </a:extLst>
                </a:gridCol>
                <a:gridCol w="951720">
                  <a:extLst>
                    <a:ext uri="{9D8B030D-6E8A-4147-A177-3AD203B41FA5}">
                      <a16:colId xmlns:a16="http://schemas.microsoft.com/office/drawing/2014/main" val="2553025915"/>
                    </a:ext>
                  </a:extLst>
                </a:gridCol>
              </a:tblGrid>
              <a:tr h="6124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079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2126560" y="2819656"/>
                <a:ext cx="6566879" cy="3168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ভগ্নাংশে, ৪র্থ শ্রেণিতে মোট শিক্ষার্থীর মধ্যে ছাত্রী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এবং ৫ম শ্রেণির মোট শিক্ষার্থীর মধ্যে ছাত্রী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den>
                    </m:f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অংশ।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num>
                      <m:den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den>
                    </m:f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৪৮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৪০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  <m:r>
                      <a:rPr lang="bn-IN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 </m:t>
                    </m:r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৪৮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num>
                      <m:den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den>
                    </m:f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আনুপাতিকভাবে পঞ্চম শ্রেণিতে ছাত্রী সংখ্যা বেশি।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60" y="2819656"/>
                <a:ext cx="6566879" cy="3168944"/>
              </a:xfrm>
              <a:prstGeom prst="rect">
                <a:avLst/>
              </a:prstGeom>
              <a:blipFill>
                <a:blip r:embed="rId6"/>
                <a:stretch>
                  <a:fillRect l="-1950" b="-46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9" name="Picture 118" descr="Screen Clipping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85" b="65636" l="77726" r="95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566" t="49694" b="35078"/>
          <a:stretch/>
        </p:blipFill>
        <p:spPr>
          <a:xfrm>
            <a:off x="9474535" y="3329945"/>
            <a:ext cx="1574465" cy="1371600"/>
          </a:xfrm>
          <a:prstGeom prst="rect">
            <a:avLst/>
          </a:prstGeom>
        </p:spPr>
      </p:pic>
      <p:sp>
        <p:nvSpPr>
          <p:cNvPr id="120" name="Rectangular Callout 119"/>
          <p:cNvSpPr/>
          <p:nvPr/>
        </p:nvSpPr>
        <p:spPr>
          <a:xfrm>
            <a:off x="2112881" y="2819656"/>
            <a:ext cx="6490679" cy="3352544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ular Callout 120"/>
          <p:cNvSpPr/>
          <p:nvPr/>
        </p:nvSpPr>
        <p:spPr>
          <a:xfrm>
            <a:off x="2112881" y="2819656"/>
            <a:ext cx="6634398" cy="3101089"/>
          </a:xfrm>
          <a:prstGeom prst="wedgeRectCallout">
            <a:avLst>
              <a:gd name="adj1" fmla="val 59149"/>
              <a:gd name="adj2" fmla="val -161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5-Point Star 1"/>
          <p:cNvSpPr/>
          <p:nvPr/>
        </p:nvSpPr>
        <p:spPr>
          <a:xfrm>
            <a:off x="230982" y="234165"/>
            <a:ext cx="600075" cy="471488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5-Point Star 82"/>
          <p:cNvSpPr/>
          <p:nvPr/>
        </p:nvSpPr>
        <p:spPr>
          <a:xfrm>
            <a:off x="230981" y="553253"/>
            <a:ext cx="600075" cy="471488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5-Point Star 83"/>
          <p:cNvSpPr/>
          <p:nvPr/>
        </p:nvSpPr>
        <p:spPr>
          <a:xfrm>
            <a:off x="531018" y="393709"/>
            <a:ext cx="600075" cy="471488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16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9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94" grpId="0"/>
      <p:bldP spid="94" grpId="1"/>
      <p:bldP spid="95" grpId="0"/>
      <p:bldP spid="95" grpId="1"/>
      <p:bldP spid="96" grpId="0"/>
      <p:bldP spid="96" grpId="1"/>
      <p:bldP spid="100" grpId="0"/>
      <p:bldP spid="100" grpId="1"/>
      <p:bldP spid="101" grpId="0"/>
      <p:bldP spid="101" grpId="1"/>
      <p:bldP spid="102" grpId="0"/>
      <p:bldP spid="102" grpId="1"/>
      <p:bldP spid="106" grpId="0" animBg="1"/>
      <p:bldP spid="106" grpId="1" animBg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3" grpId="0"/>
      <p:bldP spid="113" grpId="1"/>
      <p:bldP spid="114" grpId="0"/>
      <p:bldP spid="114" grpId="1"/>
      <p:bldP spid="115" grpId="0"/>
      <p:bldP spid="115" grpId="1"/>
      <p:bldP spid="118" grpId="0" uiExpand="1" build="p"/>
      <p:bldP spid="1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0" y="54582"/>
            <a:ext cx="11882243" cy="6579856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1469601" y="1275833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465282" y="1065911"/>
            <a:ext cx="910078" cy="89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2000" dirty="0"/>
              <a:t> </a:t>
            </a:r>
            <a:endParaRPr lang="en-US" sz="2000" dirty="0"/>
          </a:p>
        </p:txBody>
      </p:sp>
      <p:sp>
        <p:nvSpPr>
          <p:cNvPr id="82" name="Rectangle 81"/>
          <p:cNvSpPr/>
          <p:nvPr/>
        </p:nvSpPr>
        <p:spPr>
          <a:xfrm>
            <a:off x="1469603" y="560583"/>
            <a:ext cx="910077" cy="955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58421" y="-304800"/>
            <a:ext cx="4953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32088" y="319520"/>
            <a:ext cx="3230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938" indent="-642938" algn="ctr">
              <a:buFont typeface="Wingdings" panose="05000000000000000000" pitchFamily="2" charset="2"/>
              <a:buChar char="Ø"/>
            </a:pPr>
            <a:r>
              <a:rPr lang="en-AU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শতকরার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47288" y="3812444"/>
            <a:ext cx="2676549" cy="830997"/>
          </a:xfrm>
          <a:prstGeom prst="rect">
            <a:avLst/>
          </a:prstGeom>
          <a:solidFill>
            <a:srgbClr val="ECCE5E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Right Arrow 85"/>
          <p:cNvSpPr/>
          <p:nvPr/>
        </p:nvSpPr>
        <p:spPr>
          <a:xfrm>
            <a:off x="5054048" y="4087810"/>
            <a:ext cx="1575876" cy="403217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Flowchart: Process 86"/>
          <p:cNvSpPr/>
          <p:nvPr/>
        </p:nvSpPr>
        <p:spPr>
          <a:xfrm>
            <a:off x="7023488" y="3628614"/>
            <a:ext cx="1732031" cy="1460778"/>
          </a:xfrm>
          <a:prstGeom prst="flowChartProcess">
            <a:avLst/>
          </a:prstGeom>
          <a:solidFill>
            <a:srgbClr val="A8F8FA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10453" y="3119948"/>
            <a:ext cx="14185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endParaRPr lang="en-US" sz="13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Oval Callout 88"/>
          <p:cNvSpPr/>
          <p:nvPr/>
        </p:nvSpPr>
        <p:spPr>
          <a:xfrm rot="17400212">
            <a:off x="5863659" y="2653747"/>
            <a:ext cx="1236619" cy="139971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 2 89"/>
          <p:cNvSpPr/>
          <p:nvPr/>
        </p:nvSpPr>
        <p:spPr>
          <a:xfrm>
            <a:off x="5854134" y="2764668"/>
            <a:ext cx="1219620" cy="1202277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Oval Callout 90"/>
          <p:cNvSpPr/>
          <p:nvPr/>
        </p:nvSpPr>
        <p:spPr>
          <a:xfrm rot="1941393">
            <a:off x="8941308" y="3042046"/>
            <a:ext cx="1386317" cy="1379025"/>
          </a:xfrm>
          <a:prstGeom prst="wedgeEllipseCallout">
            <a:avLst>
              <a:gd name="adj1" fmla="val -61937"/>
              <a:gd name="adj2" fmla="val 539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xplosion 2 91"/>
          <p:cNvSpPr/>
          <p:nvPr/>
        </p:nvSpPr>
        <p:spPr>
          <a:xfrm rot="4379905">
            <a:off x="8973113" y="3110323"/>
            <a:ext cx="1219200" cy="11430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Callout 92"/>
          <p:cNvSpPr/>
          <p:nvPr/>
        </p:nvSpPr>
        <p:spPr>
          <a:xfrm rot="6928532">
            <a:off x="8429066" y="5154168"/>
            <a:ext cx="1386841" cy="1309513"/>
          </a:xfrm>
          <a:prstGeom prst="wedgeEllipseCallout">
            <a:avLst>
              <a:gd name="adj1" fmla="val -41239"/>
              <a:gd name="adj2" fmla="val 795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xplosion 2 93"/>
          <p:cNvSpPr/>
          <p:nvPr/>
        </p:nvSpPr>
        <p:spPr>
          <a:xfrm>
            <a:off x="8528980" y="5125281"/>
            <a:ext cx="1243042" cy="1253979"/>
          </a:xfrm>
          <a:prstGeom prst="irregularSeal2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6193192" y="2819400"/>
            <a:ext cx="561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247715" y="3072147"/>
            <a:ext cx="645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 rot="766010">
            <a:off x="8841913" y="5249763"/>
            <a:ext cx="855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384001" y="1018042"/>
            <a:ext cx="8995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ভগ্নাংশটিকে পড়া হয় প্রতি শতে পনের বা শতকরা ১৫। একে লেখা হয় ১৫%।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584714" y="1991408"/>
            <a:ext cx="8187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চিহ্নের মাধ্যমে শতকরা প্রকাশ করা হয় তাকে শতকরা চিহ্ন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08998" y="318565"/>
            <a:ext cx="4296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 বলতে কী বুঝ?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052940" y="330736"/>
            <a:ext cx="308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102" name="Rectangle 101"/>
          <p:cNvSpPr/>
          <p:nvPr/>
        </p:nvSpPr>
        <p:spPr>
          <a:xfrm>
            <a:off x="1738575" y="1129510"/>
            <a:ext cx="8563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দেখা যাচ্ছে ভগ্নাংশের হর ১০০ হলে তাকে শতকরা হিসাবে পড়া যায়।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725751" y="1652044"/>
            <a:ext cx="8576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সুতরাং যে সকল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ভগ্নাংশের হর ১০০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শতকরা হিসাবে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প্রকাশ করা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যায়।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14400" y="2235858"/>
            <a:ext cx="10211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বলা যায় শতকরা হলো এমন একটি অনুপাত , যা ১০০ এর ভগ্নাংশরূপে প্রকাশ করা হয়। এরূপ ভগ্নাংশকে শতকরা প্রতীক “ %” চিহ্ন দ্বারা প্রকাশ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532" y="3110113"/>
            <a:ext cx="7093620" cy="107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6" name="Rectangular Callout 105"/>
          <p:cNvSpPr/>
          <p:nvPr/>
        </p:nvSpPr>
        <p:spPr>
          <a:xfrm rot="16200000">
            <a:off x="4163059" y="3644257"/>
            <a:ext cx="901338" cy="2400746"/>
          </a:xfrm>
          <a:prstGeom prst="wedgeRectCallout">
            <a:avLst>
              <a:gd name="adj1" fmla="val -182"/>
              <a:gd name="adj2" fmla="val 126111"/>
            </a:avLst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 প্রতীক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/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1677" y="4150893"/>
            <a:ext cx="1447800" cy="138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8" name="Group 107"/>
          <p:cNvGrpSpPr/>
          <p:nvPr/>
        </p:nvGrpSpPr>
        <p:grpSpPr>
          <a:xfrm>
            <a:off x="2645784" y="5538368"/>
            <a:ext cx="7656354" cy="1096070"/>
            <a:chOff x="1863310" y="5500639"/>
            <a:chExt cx="7656354" cy="1096070"/>
          </a:xfrm>
        </p:grpSpPr>
        <p:sp>
          <p:nvSpPr>
            <p:cNvPr id="109" name="Rectangle 108"/>
            <p:cNvSpPr/>
            <p:nvPr/>
          </p:nvSpPr>
          <p:spPr>
            <a:xfrm>
              <a:off x="1863310" y="5762279"/>
              <a:ext cx="76563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লক্ষ করিঃ- ১০০% এর অর্থ হলো =           = ১।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5934796" y="5500639"/>
              <a:ext cx="749243" cy="1096070"/>
              <a:chOff x="5691888" y="1634358"/>
              <a:chExt cx="998990" cy="1461433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691888" y="2264793"/>
                <a:ext cx="998990" cy="830998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100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5697821" y="2378889"/>
                <a:ext cx="9871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ctangle 112"/>
              <p:cNvSpPr/>
              <p:nvPr/>
            </p:nvSpPr>
            <p:spPr>
              <a:xfrm>
                <a:off x="5691888" y="1634358"/>
                <a:ext cx="990442" cy="831001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bn-BD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  <a:endPara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40981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601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601"/>
                            </p:stCondLst>
                            <p:childTnLst>
                              <p:par>
                                <p:cTn id="2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601"/>
                            </p:stCondLst>
                            <p:childTnLst>
                              <p:par>
                                <p:cTn id="2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/>
      <p:bldP spid="82" grpId="1"/>
      <p:bldP spid="83" grpId="0"/>
      <p:bldP spid="84" grpId="0"/>
      <p:bldP spid="84" grpId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/>
      <p:bldP spid="88" grpId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2" grpId="0"/>
      <p:bldP spid="103" grpId="0"/>
      <p:bldP spid="104" grpId="0"/>
      <p:bldP spid="1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3190772" y="3134101"/>
            <a:ext cx="3120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শতকরা কী?</a:t>
            </a:r>
            <a:endParaRPr lang="en-US" sz="3200" dirty="0">
              <a:latin typeface=" NikoshBAN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190772" y="3718876"/>
            <a:ext cx="3120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 NikoshBAN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3416195" y="435778"/>
            <a:ext cx="4334691" cy="1276060"/>
            <a:chOff x="3420291" y="370290"/>
            <a:chExt cx="4334691" cy="1276060"/>
          </a:xfrm>
        </p:grpSpPr>
        <p:sp>
          <p:nvSpPr>
            <p:cNvPr id="95" name="Flowchart: Sequential Access Storage 94"/>
            <p:cNvSpPr/>
            <p:nvPr/>
          </p:nvSpPr>
          <p:spPr>
            <a:xfrm>
              <a:off x="3420291" y="370290"/>
              <a:ext cx="4334691" cy="1276060"/>
            </a:xfrm>
            <a:prstGeom prst="flowChartMagneticTap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bn-BD" b="1" dirty="0" smtClean="0"/>
                <a:t> </a:t>
              </a:r>
              <a:endParaRPr lang="en-US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748264" y="500488"/>
              <a:ext cx="36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কাজ 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55" y="89883"/>
            <a:ext cx="1996970" cy="30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36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Box 173"/>
          <p:cNvSpPr txBox="1"/>
          <p:nvPr/>
        </p:nvSpPr>
        <p:spPr>
          <a:xfrm>
            <a:off x="3070122" y="6484"/>
            <a:ext cx="6653581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 শতকরায় রূপান্তরঃ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2535071" y="274775"/>
            <a:ext cx="914400" cy="1554025"/>
            <a:chOff x="1097590" y="422995"/>
            <a:chExt cx="914400" cy="1554025"/>
          </a:xfrm>
        </p:grpSpPr>
        <p:sp>
          <p:nvSpPr>
            <p:cNvPr id="176" name="Rounded Rectangle 175"/>
            <p:cNvSpPr/>
            <p:nvPr/>
          </p:nvSpPr>
          <p:spPr>
            <a:xfrm>
              <a:off x="1097590" y="1062620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200" dirty="0"/>
                <a:t> </a:t>
              </a:r>
              <a:endParaRPr lang="en-US" sz="3200" dirty="0"/>
            </a:p>
          </p:txBody>
        </p:sp>
        <p:cxnSp>
          <p:nvCxnSpPr>
            <p:cNvPr id="177" name="Straight Connector 176"/>
            <p:cNvCxnSpPr/>
            <p:nvPr/>
          </p:nvCxnSpPr>
          <p:spPr>
            <a:xfrm>
              <a:off x="1240078" y="1157488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78" name="Rounded Rectangle 177"/>
            <p:cNvSpPr/>
            <p:nvPr/>
          </p:nvSpPr>
          <p:spPr>
            <a:xfrm>
              <a:off x="1097590" y="422995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1600" dirty="0" smtClean="0"/>
                <a:t> </a:t>
              </a:r>
              <a:endParaRPr lang="en-US" sz="1600" dirty="0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927674" y="2602012"/>
            <a:ext cx="957808" cy="1512788"/>
            <a:chOff x="1322005" y="2209800"/>
            <a:chExt cx="957808" cy="1512788"/>
          </a:xfrm>
        </p:grpSpPr>
        <p:sp>
          <p:nvSpPr>
            <p:cNvPr id="180" name="Rounded Rectangle 179"/>
            <p:cNvSpPr/>
            <p:nvPr/>
          </p:nvSpPr>
          <p:spPr>
            <a:xfrm>
              <a:off x="1365413" y="2808188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200" dirty="0" smtClean="0"/>
                <a:t> </a:t>
              </a:r>
              <a:endParaRPr lang="en-US" sz="3200" dirty="0"/>
            </a:p>
          </p:txBody>
        </p:sp>
        <p:cxnSp>
          <p:nvCxnSpPr>
            <p:cNvPr id="181" name="Straight Connector 180"/>
            <p:cNvCxnSpPr/>
            <p:nvPr/>
          </p:nvCxnSpPr>
          <p:spPr>
            <a:xfrm flipV="1">
              <a:off x="1416950" y="2943208"/>
              <a:ext cx="742028" cy="12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2" name="Rounded Rectangle 181"/>
            <p:cNvSpPr/>
            <p:nvPr/>
          </p:nvSpPr>
          <p:spPr>
            <a:xfrm>
              <a:off x="1322005" y="2209800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1100" dirty="0" smtClean="0"/>
                <a:t> </a:t>
              </a:r>
              <a:endParaRPr lang="en-US" sz="1100" dirty="0"/>
            </a:p>
          </p:txBody>
        </p:sp>
      </p:grpSp>
      <p:sp>
        <p:nvSpPr>
          <p:cNvPr id="183" name="Rounded Rectangle 182"/>
          <p:cNvSpPr/>
          <p:nvPr/>
        </p:nvSpPr>
        <p:spPr>
          <a:xfrm>
            <a:off x="3614739" y="3249832"/>
            <a:ext cx="769003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cxnSp>
        <p:nvCxnSpPr>
          <p:cNvPr id="184" name="Straight Connector 183"/>
          <p:cNvCxnSpPr/>
          <p:nvPr/>
        </p:nvCxnSpPr>
        <p:spPr>
          <a:xfrm flipV="1">
            <a:off x="3600590" y="3352800"/>
            <a:ext cx="1906679" cy="3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5" name="Rounded Rectangle 184"/>
          <p:cNvSpPr/>
          <p:nvPr/>
        </p:nvSpPr>
        <p:spPr>
          <a:xfrm>
            <a:off x="3525671" y="259080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2698508" y="2895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448098" y="3028237"/>
            <a:ext cx="746535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8" name="Multiply 187"/>
          <p:cNvSpPr/>
          <p:nvPr/>
        </p:nvSpPr>
        <p:spPr>
          <a:xfrm>
            <a:off x="4148070" y="2792285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9" name="Multiply 188"/>
          <p:cNvSpPr/>
          <p:nvPr/>
        </p:nvSpPr>
        <p:spPr>
          <a:xfrm>
            <a:off x="4239544" y="3387250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4409802" y="2644629"/>
            <a:ext cx="1052625" cy="67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4520156" y="3248888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6044369" y="2723718"/>
            <a:ext cx="1078298" cy="629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৬০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6268871" y="3352800"/>
            <a:ext cx="776690" cy="21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4" name="Rounded Rectangle 193"/>
          <p:cNvSpPr/>
          <p:nvPr/>
        </p:nvSpPr>
        <p:spPr>
          <a:xfrm>
            <a:off x="6156830" y="3287801"/>
            <a:ext cx="1064273" cy="5714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95" name="Rectangle 194"/>
          <p:cNvSpPr/>
          <p:nvPr/>
        </p:nvSpPr>
        <p:spPr>
          <a:xfrm>
            <a:off x="7161084" y="3073154"/>
            <a:ext cx="709026" cy="563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607105" y="3055530"/>
            <a:ext cx="1305299" cy="62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৬০%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1544471" y="4495800"/>
            <a:ext cx="957808" cy="1512788"/>
            <a:chOff x="1322005" y="2209800"/>
            <a:chExt cx="957808" cy="1512788"/>
          </a:xfrm>
        </p:grpSpPr>
        <p:sp>
          <p:nvSpPr>
            <p:cNvPr id="198" name="Rounded Rectangle 197"/>
            <p:cNvSpPr/>
            <p:nvPr/>
          </p:nvSpPr>
          <p:spPr>
            <a:xfrm>
              <a:off x="1365413" y="2808188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200" dirty="0" smtClean="0"/>
                <a:t> </a:t>
              </a:r>
              <a:endParaRPr lang="en-US" sz="3200" dirty="0"/>
            </a:p>
          </p:txBody>
        </p:sp>
        <p:cxnSp>
          <p:nvCxnSpPr>
            <p:cNvPr id="199" name="Straight Connector 198"/>
            <p:cNvCxnSpPr/>
            <p:nvPr/>
          </p:nvCxnSpPr>
          <p:spPr>
            <a:xfrm flipV="1">
              <a:off x="1416950" y="2943208"/>
              <a:ext cx="742028" cy="12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00" name="Rounded Rectangle 199"/>
            <p:cNvSpPr/>
            <p:nvPr/>
          </p:nvSpPr>
          <p:spPr>
            <a:xfrm>
              <a:off x="1322005" y="2209800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1100" dirty="0" smtClean="0"/>
                <a:t> </a:t>
              </a:r>
              <a:endParaRPr lang="en-US" sz="1100" dirty="0"/>
            </a:p>
          </p:txBody>
        </p:sp>
      </p:grpSp>
      <p:sp>
        <p:nvSpPr>
          <p:cNvPr id="201" name="Rounded Rectangle 200"/>
          <p:cNvSpPr/>
          <p:nvPr/>
        </p:nvSpPr>
        <p:spPr>
          <a:xfrm>
            <a:off x="3108870" y="5105400"/>
            <a:ext cx="774102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cxnSp>
        <p:nvCxnSpPr>
          <p:cNvPr id="202" name="Straight Connector 201"/>
          <p:cNvCxnSpPr/>
          <p:nvPr/>
        </p:nvCxnSpPr>
        <p:spPr>
          <a:xfrm flipV="1">
            <a:off x="3068471" y="5257800"/>
            <a:ext cx="1906679" cy="3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3" name="Rounded Rectangle 202"/>
          <p:cNvSpPr/>
          <p:nvPr/>
        </p:nvSpPr>
        <p:spPr>
          <a:xfrm>
            <a:off x="3135518" y="4495800"/>
            <a:ext cx="81044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2315305" y="4800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8612453" y="4958880"/>
            <a:ext cx="501807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6" name="Multiply 205"/>
          <p:cNvSpPr/>
          <p:nvPr/>
        </p:nvSpPr>
        <p:spPr>
          <a:xfrm>
            <a:off x="3678071" y="4674581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7" name="Multiply 206"/>
          <p:cNvSpPr/>
          <p:nvPr/>
        </p:nvSpPr>
        <p:spPr>
          <a:xfrm>
            <a:off x="3689401" y="5257800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3982871" y="4504407"/>
            <a:ext cx="1052625" cy="67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3906671" y="5105400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0" name="Rounded Rectangle 209"/>
          <p:cNvSpPr/>
          <p:nvPr/>
        </p:nvSpPr>
        <p:spPr>
          <a:xfrm>
            <a:off x="8801599" y="4595750"/>
            <a:ext cx="1078298" cy="629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৬০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cxnSp>
        <p:nvCxnSpPr>
          <p:cNvPr id="211" name="Straight Connector 210"/>
          <p:cNvCxnSpPr/>
          <p:nvPr/>
        </p:nvCxnSpPr>
        <p:spPr>
          <a:xfrm flipV="1">
            <a:off x="9088271" y="5257800"/>
            <a:ext cx="776690" cy="21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2" name="Rounded Rectangle 211"/>
          <p:cNvSpPr/>
          <p:nvPr/>
        </p:nvSpPr>
        <p:spPr>
          <a:xfrm>
            <a:off x="8962708" y="5181600"/>
            <a:ext cx="1064273" cy="5714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13" name="Rectangle 212"/>
          <p:cNvSpPr/>
          <p:nvPr/>
        </p:nvSpPr>
        <p:spPr>
          <a:xfrm>
            <a:off x="9799777" y="4968968"/>
            <a:ext cx="709026" cy="563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10200901" y="4971337"/>
            <a:ext cx="1305299" cy="62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৬০%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5" name="Rounded Rectangle 214"/>
          <p:cNvSpPr/>
          <p:nvPr/>
        </p:nvSpPr>
        <p:spPr>
          <a:xfrm>
            <a:off x="5950114" y="5108864"/>
            <a:ext cx="765486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cxnSp>
        <p:nvCxnSpPr>
          <p:cNvPr id="216" name="Straight Connector 215"/>
          <p:cNvCxnSpPr/>
          <p:nvPr/>
        </p:nvCxnSpPr>
        <p:spPr>
          <a:xfrm>
            <a:off x="5591836" y="5296013"/>
            <a:ext cx="1719012" cy="4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7" name="Rounded Rectangle 216"/>
          <p:cNvSpPr/>
          <p:nvPr/>
        </p:nvSpPr>
        <p:spPr>
          <a:xfrm>
            <a:off x="5500936" y="4580162"/>
            <a:ext cx="748007" cy="7883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8" name="Multiply 217"/>
          <p:cNvSpPr/>
          <p:nvPr/>
        </p:nvSpPr>
        <p:spPr>
          <a:xfrm>
            <a:off x="6041692" y="4681826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9" name="Multiply 218"/>
          <p:cNvSpPr/>
          <p:nvPr/>
        </p:nvSpPr>
        <p:spPr>
          <a:xfrm>
            <a:off x="7315435" y="5029200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6367972" y="4507919"/>
            <a:ext cx="1052625" cy="67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7640471" y="5134405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4939533" y="4924211"/>
            <a:ext cx="746535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3" name="Straight Connector 222"/>
          <p:cNvCxnSpPr/>
          <p:nvPr/>
        </p:nvCxnSpPr>
        <p:spPr>
          <a:xfrm flipV="1">
            <a:off x="7738926" y="5334006"/>
            <a:ext cx="88186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7972091" y="4724400"/>
            <a:ext cx="436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6727298" y="4191000"/>
            <a:ext cx="72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421271" y="5500006"/>
            <a:ext cx="436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 flipV="1">
            <a:off x="6028110" y="5486943"/>
            <a:ext cx="669088" cy="12190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6503340" y="4815621"/>
            <a:ext cx="849332" cy="16399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228"/>
          <p:cNvSpPr/>
          <p:nvPr/>
        </p:nvSpPr>
        <p:spPr>
          <a:xfrm>
            <a:off x="1613863" y="4046590"/>
            <a:ext cx="137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3224865" y="6239560"/>
            <a:ext cx="6778256" cy="542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 করঃ- শতকরা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 ভগ্নাংশ যার হর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১০০। 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/>
              <p:cNvSpPr/>
              <p:nvPr/>
            </p:nvSpPr>
            <p:spPr>
              <a:xfrm>
                <a:off x="3392523" y="757297"/>
                <a:ext cx="7620000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সাধারণ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একে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শতকরায়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যায়। ভগ্নাংশটিকে শতকরায় প্রকাশ করতে হলে এর লব ও হরকে ১০০ দ্বারা গুণ করতে হবে অথবা লব ও হরকে এমন সংখ্যা দ্বারা গুণ করতে হবে যাতে হর ১০০ হয়।</a:t>
                </a:r>
                <a14:m>
                  <m:oMath xmlns:m="http://schemas.openxmlformats.org/officeDocument/2006/math">
                    <m:r>
                      <a:rPr lang="bn-IN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2" name="Rectangle 2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523" y="757297"/>
                <a:ext cx="7620000" cy="2062103"/>
              </a:xfrm>
              <a:prstGeom prst="rect">
                <a:avLst/>
              </a:prstGeom>
              <a:blipFill>
                <a:blip r:embed="rId5"/>
                <a:stretch>
                  <a:fillRect l="-2080" t="-3835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5-Point Star 1"/>
          <p:cNvSpPr/>
          <p:nvPr/>
        </p:nvSpPr>
        <p:spPr>
          <a:xfrm>
            <a:off x="1587879" y="757297"/>
            <a:ext cx="434740" cy="4318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5-Point Star 96"/>
          <p:cNvSpPr/>
          <p:nvPr/>
        </p:nvSpPr>
        <p:spPr>
          <a:xfrm>
            <a:off x="1740279" y="909697"/>
            <a:ext cx="434740" cy="4318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5-Point Star 98"/>
          <p:cNvSpPr/>
          <p:nvPr/>
        </p:nvSpPr>
        <p:spPr>
          <a:xfrm>
            <a:off x="1917294" y="694600"/>
            <a:ext cx="434740" cy="4318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39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5" grpId="0"/>
      <p:bldP spid="186" grpId="0"/>
      <p:bldP spid="187" grpId="0"/>
      <p:bldP spid="188" grpId="0" animBg="1"/>
      <p:bldP spid="189" grpId="0" animBg="1"/>
      <p:bldP spid="190" grpId="0"/>
      <p:bldP spid="191" grpId="0"/>
      <p:bldP spid="192" grpId="0"/>
      <p:bldP spid="194" grpId="0"/>
      <p:bldP spid="195" grpId="0"/>
      <p:bldP spid="196" grpId="0"/>
      <p:bldP spid="201" grpId="0"/>
      <p:bldP spid="203" grpId="0"/>
      <p:bldP spid="204" grpId="0"/>
      <p:bldP spid="205" grpId="0"/>
      <p:bldP spid="206" grpId="0" animBg="1"/>
      <p:bldP spid="207" grpId="0" animBg="1"/>
      <p:bldP spid="208" grpId="0"/>
      <p:bldP spid="209" grpId="0"/>
      <p:bldP spid="210" grpId="0"/>
      <p:bldP spid="212" grpId="0"/>
      <p:bldP spid="213" grpId="0"/>
      <p:bldP spid="214" grpId="0"/>
      <p:bldP spid="215" grpId="0"/>
      <p:bldP spid="217" grpId="0"/>
      <p:bldP spid="218" grpId="0" animBg="1"/>
      <p:bldP spid="219" grpId="0" animBg="1"/>
      <p:bldP spid="220" grpId="0"/>
      <p:bldP spid="221" grpId="0"/>
      <p:bldP spid="222" grpId="0"/>
      <p:bldP spid="224" grpId="0"/>
      <p:bldP spid="225" grpId="0"/>
      <p:bldP spid="226" grpId="0"/>
      <p:bldP spid="229" grpId="0"/>
      <p:bldP spid="230" grpId="0"/>
      <p:bldP spid="2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CC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3180351" y="24825"/>
            <a:ext cx="6653581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 শতকরায় রূপান্তরঃ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2196719" y="152400"/>
            <a:ext cx="914400" cy="1554025"/>
            <a:chOff x="1097590" y="422995"/>
            <a:chExt cx="914400" cy="1554025"/>
          </a:xfrm>
        </p:grpSpPr>
        <p:sp>
          <p:nvSpPr>
            <p:cNvPr id="98" name="Rounded Rectangle 97"/>
            <p:cNvSpPr/>
            <p:nvPr/>
          </p:nvSpPr>
          <p:spPr>
            <a:xfrm>
              <a:off x="1097590" y="1062620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২৫</a:t>
              </a:r>
              <a:r>
                <a:rPr lang="bn-BD" sz="3200" dirty="0" smtClean="0"/>
                <a:t> </a:t>
              </a:r>
              <a:endParaRPr lang="en-US" sz="3200" dirty="0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1240078" y="1157488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0" name="Rounded Rectangle 99"/>
            <p:cNvSpPr/>
            <p:nvPr/>
          </p:nvSpPr>
          <p:spPr>
            <a:xfrm>
              <a:off x="1097590" y="422995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1200" dirty="0" smtClean="0"/>
                <a:t> </a:t>
              </a:r>
              <a:endParaRPr lang="en-US" sz="1200" dirty="0"/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3076913" y="727263"/>
            <a:ext cx="8562635" cy="373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ভগ্নাংশ। একে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শতকরায়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 যেমনঃ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228315" y="1295400"/>
            <a:ext cx="919067" cy="1371600"/>
            <a:chOff x="1317338" y="2263772"/>
            <a:chExt cx="919067" cy="1371600"/>
          </a:xfrm>
        </p:grpSpPr>
        <p:sp>
          <p:nvSpPr>
            <p:cNvPr id="103" name="Rounded Rectangle 102"/>
            <p:cNvSpPr/>
            <p:nvPr/>
          </p:nvSpPr>
          <p:spPr>
            <a:xfrm>
              <a:off x="1317338" y="2720972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২৫</a:t>
              </a:r>
              <a:r>
                <a:rPr lang="bn-BD" sz="2400" dirty="0" smtClean="0"/>
                <a:t> </a:t>
              </a:r>
              <a:endParaRPr lang="en-US" sz="2400" dirty="0"/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1416950" y="2943208"/>
              <a:ext cx="742028" cy="12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>
              <a:off x="1322005" y="2263772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1000" dirty="0" smtClean="0"/>
                <a:t> </a:t>
              </a:r>
              <a:endParaRPr lang="en-US" sz="1000" dirty="0"/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3920047" y="1850313"/>
            <a:ext cx="769003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3905898" y="1981199"/>
            <a:ext cx="1906679" cy="3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3941596" y="129540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003816" y="150293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14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834126" y="1684979"/>
            <a:ext cx="746535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Multiply 110"/>
          <p:cNvSpPr/>
          <p:nvPr/>
        </p:nvSpPr>
        <p:spPr>
          <a:xfrm>
            <a:off x="4563995" y="1474181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2" name="Multiply 111"/>
          <p:cNvSpPr/>
          <p:nvPr/>
        </p:nvSpPr>
        <p:spPr>
          <a:xfrm>
            <a:off x="4544852" y="1987731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825727" y="1380207"/>
            <a:ext cx="1052625" cy="67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825464" y="1849369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6349677" y="1306523"/>
            <a:ext cx="1078298" cy="629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6615295" y="1960136"/>
            <a:ext cx="776690" cy="21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6477585" y="1938654"/>
            <a:ext cx="1064273" cy="5714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/>
              <a:t> </a:t>
            </a:r>
            <a:endParaRPr lang="en-US" sz="1400" dirty="0"/>
          </a:p>
        </p:txBody>
      </p:sp>
      <p:sp>
        <p:nvSpPr>
          <p:cNvPr id="118" name="Rectangle 117"/>
          <p:cNvSpPr/>
          <p:nvPr/>
        </p:nvSpPr>
        <p:spPr>
          <a:xfrm>
            <a:off x="7507339" y="1698628"/>
            <a:ext cx="709026" cy="563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8071434" y="1651626"/>
            <a:ext cx="1305299" cy="62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১২%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2446851" y="2667000"/>
            <a:ext cx="957808" cy="1295400"/>
            <a:chOff x="1322005" y="2286000"/>
            <a:chExt cx="957808" cy="1295400"/>
          </a:xfrm>
        </p:grpSpPr>
        <p:sp>
          <p:nvSpPr>
            <p:cNvPr id="121" name="Rounded Rectangle 120"/>
            <p:cNvSpPr/>
            <p:nvPr/>
          </p:nvSpPr>
          <p:spPr>
            <a:xfrm>
              <a:off x="1365413" y="2667000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২৫</a:t>
              </a:r>
              <a:r>
                <a:rPr lang="bn-BD" sz="2400" dirty="0" smtClean="0"/>
                <a:t> </a:t>
              </a:r>
              <a:endParaRPr lang="en-US" sz="2400" dirty="0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1416950" y="2943208"/>
              <a:ext cx="742028" cy="12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Rounded Rectangle 122"/>
            <p:cNvSpPr/>
            <p:nvPr/>
          </p:nvSpPr>
          <p:spPr>
            <a:xfrm>
              <a:off x="1322005" y="2286000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1000" dirty="0" smtClean="0"/>
                <a:t> </a:t>
              </a:r>
              <a:endParaRPr lang="en-US" sz="1000" dirty="0"/>
            </a:p>
          </p:txBody>
        </p:sp>
      </p:grpSp>
      <p:sp>
        <p:nvSpPr>
          <p:cNvPr id="124" name="Rounded Rectangle 123"/>
          <p:cNvSpPr/>
          <p:nvPr/>
        </p:nvSpPr>
        <p:spPr>
          <a:xfrm>
            <a:off x="3766613" y="3124200"/>
            <a:ext cx="774102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3757563" y="3304518"/>
            <a:ext cx="1906679" cy="3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" name="Rounded Rectangle 183"/>
          <p:cNvSpPr/>
          <p:nvPr/>
        </p:nvSpPr>
        <p:spPr>
          <a:xfrm>
            <a:off x="3793261" y="2590800"/>
            <a:ext cx="81044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3076913" y="284667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8991600" y="2990816"/>
            <a:ext cx="501807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7" name="Multiply 186"/>
          <p:cNvSpPr/>
          <p:nvPr/>
        </p:nvSpPr>
        <p:spPr>
          <a:xfrm>
            <a:off x="4428079" y="2769581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8" name="Multiply 187"/>
          <p:cNvSpPr/>
          <p:nvPr/>
        </p:nvSpPr>
        <p:spPr>
          <a:xfrm>
            <a:off x="4435062" y="3276600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9" name="Rectangle 188"/>
          <p:cNvSpPr/>
          <p:nvPr/>
        </p:nvSpPr>
        <p:spPr>
          <a:xfrm>
            <a:off x="4742707" y="2599407"/>
            <a:ext cx="1052625" cy="67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4703420" y="3108889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1" name="Rounded Rectangle 190"/>
          <p:cNvSpPr/>
          <p:nvPr/>
        </p:nvSpPr>
        <p:spPr>
          <a:xfrm>
            <a:off x="9144000" y="2638821"/>
            <a:ext cx="1078298" cy="629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cxnSp>
        <p:nvCxnSpPr>
          <p:cNvPr id="192" name="Straight Connector 191"/>
          <p:cNvCxnSpPr/>
          <p:nvPr/>
        </p:nvCxnSpPr>
        <p:spPr>
          <a:xfrm flipV="1">
            <a:off x="9448800" y="3292434"/>
            <a:ext cx="776690" cy="21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3" name="Rounded Rectangle 192"/>
          <p:cNvSpPr/>
          <p:nvPr/>
        </p:nvSpPr>
        <p:spPr>
          <a:xfrm>
            <a:off x="9296400" y="3200400"/>
            <a:ext cx="1064273" cy="5714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/>
              <a:t> </a:t>
            </a:r>
            <a:endParaRPr lang="en-US" sz="1400" dirty="0"/>
          </a:p>
        </p:txBody>
      </p:sp>
      <p:sp>
        <p:nvSpPr>
          <p:cNvPr id="194" name="Rectangle 193"/>
          <p:cNvSpPr/>
          <p:nvPr/>
        </p:nvSpPr>
        <p:spPr>
          <a:xfrm>
            <a:off x="10100293" y="2986234"/>
            <a:ext cx="709026" cy="563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10530424" y="2973948"/>
            <a:ext cx="979909" cy="62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১২%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6549310" y="3138883"/>
            <a:ext cx="765486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cxnSp>
        <p:nvCxnSpPr>
          <p:cNvPr id="197" name="Straight Connector 196"/>
          <p:cNvCxnSpPr/>
          <p:nvPr/>
        </p:nvCxnSpPr>
        <p:spPr>
          <a:xfrm>
            <a:off x="6096000" y="3326032"/>
            <a:ext cx="1719012" cy="4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8" name="Rounded Rectangle 197"/>
          <p:cNvSpPr/>
          <p:nvPr/>
        </p:nvSpPr>
        <p:spPr>
          <a:xfrm>
            <a:off x="6100132" y="2716873"/>
            <a:ext cx="748007" cy="7883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9" name="Multiply 198"/>
          <p:cNvSpPr/>
          <p:nvPr/>
        </p:nvSpPr>
        <p:spPr>
          <a:xfrm>
            <a:off x="6641337" y="2831705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0" name="Multiply 199"/>
          <p:cNvSpPr/>
          <p:nvPr/>
        </p:nvSpPr>
        <p:spPr>
          <a:xfrm>
            <a:off x="7772400" y="3066381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1" name="Rectangle 200"/>
          <p:cNvSpPr/>
          <p:nvPr/>
        </p:nvSpPr>
        <p:spPr>
          <a:xfrm>
            <a:off x="6967168" y="2675607"/>
            <a:ext cx="1052625" cy="67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8236337" y="3120357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486400" y="2983478"/>
            <a:ext cx="746535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4" name="Straight Connector 203"/>
          <p:cNvCxnSpPr/>
          <p:nvPr/>
        </p:nvCxnSpPr>
        <p:spPr>
          <a:xfrm flipV="1">
            <a:off x="8185935" y="3319958"/>
            <a:ext cx="88186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8567957" y="2710352"/>
            <a:ext cx="43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339557" y="2463225"/>
            <a:ext cx="570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7111872" y="3429000"/>
            <a:ext cx="43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 flipV="1">
            <a:off x="6627306" y="3516962"/>
            <a:ext cx="669088" cy="1219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7094203" y="2960208"/>
            <a:ext cx="849332" cy="16399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1451932" y="2829580"/>
            <a:ext cx="137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</p:txBody>
      </p:sp>
      <p:grpSp>
        <p:nvGrpSpPr>
          <p:cNvPr id="211" name="Group 210"/>
          <p:cNvGrpSpPr/>
          <p:nvPr/>
        </p:nvGrpSpPr>
        <p:grpSpPr>
          <a:xfrm>
            <a:off x="2115983" y="3703775"/>
            <a:ext cx="914400" cy="1477825"/>
            <a:chOff x="1097590" y="422995"/>
            <a:chExt cx="914400" cy="1477825"/>
          </a:xfrm>
        </p:grpSpPr>
        <p:sp>
          <p:nvSpPr>
            <p:cNvPr id="212" name="Rounded Rectangle 211"/>
            <p:cNvSpPr/>
            <p:nvPr/>
          </p:nvSpPr>
          <p:spPr>
            <a:xfrm>
              <a:off x="1097590" y="986420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400" dirty="0" smtClean="0"/>
                <a:t> </a:t>
              </a:r>
              <a:endParaRPr lang="en-US" sz="2400" dirty="0"/>
            </a:p>
          </p:txBody>
        </p:sp>
        <p:cxnSp>
          <p:nvCxnSpPr>
            <p:cNvPr id="213" name="Straight Connector 212"/>
            <p:cNvCxnSpPr/>
            <p:nvPr/>
          </p:nvCxnSpPr>
          <p:spPr>
            <a:xfrm>
              <a:off x="1240078" y="1157488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4" name="Rounded Rectangle 213"/>
            <p:cNvSpPr/>
            <p:nvPr/>
          </p:nvSpPr>
          <p:spPr>
            <a:xfrm>
              <a:off x="1097590" y="422995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1200" dirty="0"/>
            </a:p>
          </p:txBody>
        </p:sp>
      </p:grpSp>
      <p:sp>
        <p:nvSpPr>
          <p:cNvPr id="215" name="Rectangle 214"/>
          <p:cNvSpPr/>
          <p:nvPr/>
        </p:nvSpPr>
        <p:spPr>
          <a:xfrm>
            <a:off x="3030383" y="4117548"/>
            <a:ext cx="8479950" cy="60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শতকরায়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1756733" y="4901082"/>
            <a:ext cx="914400" cy="1371600"/>
            <a:chOff x="1322005" y="2266876"/>
            <a:chExt cx="914400" cy="1371600"/>
          </a:xfrm>
        </p:grpSpPr>
        <p:sp>
          <p:nvSpPr>
            <p:cNvPr id="217" name="Rounded Rectangle 216"/>
            <p:cNvSpPr/>
            <p:nvPr/>
          </p:nvSpPr>
          <p:spPr>
            <a:xfrm>
              <a:off x="1322005" y="2724076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400" dirty="0"/>
                <a:t> </a:t>
              </a:r>
              <a:endParaRPr lang="en-US" sz="2400" dirty="0"/>
            </a:p>
          </p:txBody>
        </p:sp>
        <p:cxnSp>
          <p:nvCxnSpPr>
            <p:cNvPr id="218" name="Straight Connector 217"/>
            <p:cNvCxnSpPr/>
            <p:nvPr/>
          </p:nvCxnSpPr>
          <p:spPr>
            <a:xfrm flipV="1">
              <a:off x="1416950" y="2943208"/>
              <a:ext cx="742028" cy="12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9" name="Rounded Rectangle 218"/>
            <p:cNvSpPr/>
            <p:nvPr/>
          </p:nvSpPr>
          <p:spPr>
            <a:xfrm>
              <a:off x="1322005" y="2266876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1000" dirty="0"/>
                <a:t> </a:t>
              </a:r>
              <a:endParaRPr lang="en-US" sz="1000" dirty="0"/>
            </a:p>
          </p:txBody>
        </p:sp>
      </p:grpSp>
      <p:sp>
        <p:nvSpPr>
          <p:cNvPr id="220" name="Rounded Rectangle 219"/>
          <p:cNvSpPr/>
          <p:nvPr/>
        </p:nvSpPr>
        <p:spPr>
          <a:xfrm>
            <a:off x="3102944" y="5410200"/>
            <a:ext cx="687490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/>
              <a:t> </a:t>
            </a:r>
            <a:endParaRPr lang="en-US" sz="3200" dirty="0"/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3007282" y="5583777"/>
            <a:ext cx="1906679" cy="3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2" name="Rounded Rectangle 221"/>
          <p:cNvSpPr/>
          <p:nvPr/>
        </p:nvSpPr>
        <p:spPr>
          <a:xfrm>
            <a:off x="3072169" y="489710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1100" dirty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2366333" y="510551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14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8678113" y="5276930"/>
            <a:ext cx="501807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" name="Multiply 224"/>
          <p:cNvSpPr/>
          <p:nvPr/>
        </p:nvSpPr>
        <p:spPr>
          <a:xfrm>
            <a:off x="3677798" y="5131781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6" name="Multiply 225"/>
          <p:cNvSpPr/>
          <p:nvPr/>
        </p:nvSpPr>
        <p:spPr>
          <a:xfrm>
            <a:off x="3656748" y="5562600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3992426" y="4989306"/>
            <a:ext cx="1052625" cy="649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953139" y="5410200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9" name="Rounded Rectangle 228"/>
          <p:cNvSpPr/>
          <p:nvPr/>
        </p:nvSpPr>
        <p:spPr>
          <a:xfrm>
            <a:off x="8982592" y="5009718"/>
            <a:ext cx="1078298" cy="629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৮০</a:t>
            </a:r>
            <a:r>
              <a:rPr lang="bn-BD" sz="4400" dirty="0"/>
              <a:t> </a:t>
            </a:r>
            <a:endParaRPr lang="en-US" sz="4400" dirty="0"/>
          </a:p>
        </p:txBody>
      </p:sp>
      <p:cxnSp>
        <p:nvCxnSpPr>
          <p:cNvPr id="230" name="Straight Connector 229"/>
          <p:cNvCxnSpPr/>
          <p:nvPr/>
        </p:nvCxnSpPr>
        <p:spPr>
          <a:xfrm flipV="1">
            <a:off x="9248210" y="5607108"/>
            <a:ext cx="776690" cy="21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1" name="Rounded Rectangle 230"/>
          <p:cNvSpPr/>
          <p:nvPr/>
        </p:nvSpPr>
        <p:spPr>
          <a:xfrm>
            <a:off x="9113319" y="5510682"/>
            <a:ext cx="1064273" cy="5714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32" name="Rectangle 231"/>
          <p:cNvSpPr/>
          <p:nvPr/>
        </p:nvSpPr>
        <p:spPr>
          <a:xfrm>
            <a:off x="9964467" y="5313336"/>
            <a:ext cx="709026" cy="563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10354970" y="5315964"/>
            <a:ext cx="1305299" cy="62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৮০%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4" name="Rounded Rectangle 233"/>
          <p:cNvSpPr/>
          <p:nvPr/>
        </p:nvSpPr>
        <p:spPr>
          <a:xfrm>
            <a:off x="5935572" y="5424883"/>
            <a:ext cx="687490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/>
              <a:t> </a:t>
            </a:r>
            <a:endParaRPr lang="en-US" sz="3200" dirty="0"/>
          </a:p>
        </p:txBody>
      </p:sp>
      <p:cxnSp>
        <p:nvCxnSpPr>
          <p:cNvPr id="235" name="Straight Connector 234"/>
          <p:cNvCxnSpPr/>
          <p:nvPr/>
        </p:nvCxnSpPr>
        <p:spPr>
          <a:xfrm>
            <a:off x="5499298" y="5612032"/>
            <a:ext cx="1719012" cy="4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6" name="Rounded Rectangle 235"/>
          <p:cNvSpPr/>
          <p:nvPr/>
        </p:nvSpPr>
        <p:spPr>
          <a:xfrm>
            <a:off x="5353510" y="495300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1100" dirty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7" name="Multiply 236"/>
          <p:cNvSpPr/>
          <p:nvPr/>
        </p:nvSpPr>
        <p:spPr>
          <a:xfrm>
            <a:off x="5949154" y="5131781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8" name="Multiply 237"/>
          <p:cNvSpPr/>
          <p:nvPr/>
        </p:nvSpPr>
        <p:spPr>
          <a:xfrm>
            <a:off x="7222897" y="5354300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6275434" y="4961607"/>
            <a:ext cx="1052625" cy="67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7617567" y="5407850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4847277" y="5269977"/>
            <a:ext cx="746535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2" name="Straight Connector 241"/>
          <p:cNvCxnSpPr/>
          <p:nvPr/>
        </p:nvCxnSpPr>
        <p:spPr>
          <a:xfrm flipV="1">
            <a:off x="7716022" y="5607451"/>
            <a:ext cx="88186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7949187" y="5054025"/>
            <a:ext cx="43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647823" y="4749225"/>
            <a:ext cx="79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6386629" y="5715000"/>
            <a:ext cx="43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6" name="Straight Connector 245"/>
          <p:cNvCxnSpPr/>
          <p:nvPr/>
        </p:nvCxnSpPr>
        <p:spPr>
          <a:xfrm flipV="1">
            <a:off x="5935572" y="5802962"/>
            <a:ext cx="669088" cy="12190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6402469" y="5246208"/>
            <a:ext cx="849332" cy="16399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2654920" y="6248400"/>
            <a:ext cx="6778256" cy="542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 করঃ- শতকরা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 ভগ্নাংশ যার হর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১০০। 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195754" y="792025"/>
            <a:ext cx="436098" cy="2747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5-Point Star 134"/>
          <p:cNvSpPr/>
          <p:nvPr/>
        </p:nvSpPr>
        <p:spPr>
          <a:xfrm>
            <a:off x="1348154" y="944425"/>
            <a:ext cx="436098" cy="2747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5-Point Star 135"/>
          <p:cNvSpPr/>
          <p:nvPr/>
        </p:nvSpPr>
        <p:spPr>
          <a:xfrm>
            <a:off x="1537856" y="758006"/>
            <a:ext cx="436098" cy="2747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5-Point Star 136"/>
          <p:cNvSpPr/>
          <p:nvPr/>
        </p:nvSpPr>
        <p:spPr>
          <a:xfrm>
            <a:off x="1348154" y="4246796"/>
            <a:ext cx="436098" cy="2747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5-Point Star 137"/>
          <p:cNvSpPr/>
          <p:nvPr/>
        </p:nvSpPr>
        <p:spPr>
          <a:xfrm>
            <a:off x="1068557" y="4114386"/>
            <a:ext cx="436098" cy="2747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5-Point Star 138"/>
          <p:cNvSpPr/>
          <p:nvPr/>
        </p:nvSpPr>
        <p:spPr>
          <a:xfrm>
            <a:off x="1063205" y="4300880"/>
            <a:ext cx="436098" cy="2747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753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7"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50"/>
                            </p:stCondLst>
                            <p:childTnLst>
                              <p:par>
                                <p:cTn id="2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75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2"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875"/>
                            </p:stCondLst>
                            <p:childTnLst>
                              <p:par>
                                <p:cTn id="2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7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7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3" dur="7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7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75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1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75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5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75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1"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7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5" dur="7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50"/>
                            </p:stCondLst>
                            <p:childTnLst>
                              <p:par>
                                <p:cTn id="2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75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0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7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4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9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75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3"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75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7"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1"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5" dur="7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9" dur="7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3" dur="7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7"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1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250"/>
                            </p:stCondLst>
                            <p:childTnLst>
                              <p:par>
                                <p:cTn id="3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750"/>
                            </p:stCondLst>
                            <p:childTnLst>
                              <p:par>
                                <p:cTn id="3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500"/>
                            </p:stCondLst>
                            <p:childTnLst>
                              <p:par>
                                <p:cTn id="3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7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7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250"/>
                            </p:stCondLst>
                            <p:childTnLst>
                              <p:par>
                                <p:cTn id="3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7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2"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75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6"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7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0"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7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4"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750"/>
                            </p:stCondLst>
                            <p:childTnLst>
                              <p:par>
                                <p:cTn id="3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109" grpId="0"/>
      <p:bldP spid="110" grpId="0"/>
      <p:bldP spid="111" grpId="0" animBg="1"/>
      <p:bldP spid="112" grpId="0" animBg="1"/>
      <p:bldP spid="113" grpId="0"/>
      <p:bldP spid="114" grpId="0"/>
      <p:bldP spid="115" grpId="0"/>
      <p:bldP spid="117" grpId="0"/>
      <p:bldP spid="118" grpId="0"/>
      <p:bldP spid="119" grpId="0"/>
      <p:bldP spid="124" grpId="0"/>
      <p:bldP spid="184" grpId="0"/>
      <p:bldP spid="185" grpId="0"/>
      <p:bldP spid="186" grpId="0"/>
      <p:bldP spid="187" grpId="0" animBg="1"/>
      <p:bldP spid="188" grpId="0" animBg="1"/>
      <p:bldP spid="189" grpId="0"/>
      <p:bldP spid="190" grpId="0"/>
      <p:bldP spid="191" grpId="0"/>
      <p:bldP spid="193" grpId="0"/>
      <p:bldP spid="194" grpId="0"/>
      <p:bldP spid="195" grpId="0"/>
      <p:bldP spid="196" grpId="0"/>
      <p:bldP spid="198" grpId="0"/>
      <p:bldP spid="199" grpId="0" animBg="1"/>
      <p:bldP spid="200" grpId="0" animBg="1"/>
      <p:bldP spid="201" grpId="0"/>
      <p:bldP spid="202" grpId="0"/>
      <p:bldP spid="203" grpId="0"/>
      <p:bldP spid="205" grpId="0"/>
      <p:bldP spid="206" grpId="0"/>
      <p:bldP spid="207" grpId="0"/>
      <p:bldP spid="210" grpId="0"/>
      <p:bldP spid="215" grpId="0"/>
      <p:bldP spid="220" grpId="0"/>
      <p:bldP spid="222" grpId="0"/>
      <p:bldP spid="223" grpId="0"/>
      <p:bldP spid="224" grpId="0"/>
      <p:bldP spid="225" grpId="0" animBg="1"/>
      <p:bldP spid="226" grpId="0" animBg="1"/>
      <p:bldP spid="227" grpId="0"/>
      <p:bldP spid="228" grpId="0"/>
      <p:bldP spid="229" grpId="0"/>
      <p:bldP spid="231" grpId="0"/>
      <p:bldP spid="232" grpId="0"/>
      <p:bldP spid="233" grpId="0"/>
      <p:bldP spid="234" grpId="0"/>
      <p:bldP spid="236" grpId="0"/>
      <p:bldP spid="237" grpId="0" animBg="1"/>
      <p:bldP spid="238" grpId="0" animBg="1"/>
      <p:bldP spid="239" grpId="0"/>
      <p:bldP spid="240" grpId="0"/>
      <p:bldP spid="241" grpId="0"/>
      <p:bldP spid="243" grpId="0"/>
      <p:bldP spid="244" grpId="0"/>
      <p:bldP spid="245" grpId="0"/>
      <p:bldP spid="2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12542"/>
            <a:ext cx="11859065" cy="65133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58600" y="0"/>
            <a:ext cx="5334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3345440" y="2553755"/>
            <a:ext cx="2167346" cy="1226327"/>
            <a:chOff x="1816443" y="2803426"/>
            <a:chExt cx="2360141" cy="1226327"/>
          </a:xfrm>
        </p:grpSpPr>
        <p:sp>
          <p:nvSpPr>
            <p:cNvPr id="127" name="TextBox 126"/>
            <p:cNvSpPr txBox="1"/>
            <p:nvPr/>
          </p:nvSpPr>
          <p:spPr>
            <a:xfrm>
              <a:off x="1816443" y="2834119"/>
              <a:ext cx="236014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 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128" name="Object 127"/>
            <p:cNvGraphicFramePr>
              <a:graphicFrameLocks noChangeAspect="1"/>
            </p:cNvGraphicFramePr>
            <p:nvPr>
              <p:extLst/>
            </p:nvPr>
          </p:nvGraphicFramePr>
          <p:xfrm>
            <a:off x="2485334" y="2803426"/>
            <a:ext cx="817748" cy="1226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Equation" r:id="rId4" imgW="152280" imgH="393480" progId="Equation.3">
                    <p:embed/>
                  </p:oleObj>
                </mc:Choice>
                <mc:Fallback>
                  <p:oleObj name="Equation" r:id="rId4" imgW="152280" imgH="393480" progId="Equation.3">
                    <p:embed/>
                    <p:pic>
                      <p:nvPicPr>
                        <p:cNvPr id="128" name="Object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5334" y="2803426"/>
                          <a:ext cx="817748" cy="122632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9" name="Group 128"/>
          <p:cNvGrpSpPr/>
          <p:nvPr/>
        </p:nvGrpSpPr>
        <p:grpSpPr>
          <a:xfrm>
            <a:off x="5901834" y="2645198"/>
            <a:ext cx="2745377" cy="1448027"/>
            <a:chOff x="1816443" y="2834119"/>
            <a:chExt cx="2360141" cy="1862048"/>
          </a:xfrm>
        </p:grpSpPr>
        <p:sp>
          <p:nvSpPr>
            <p:cNvPr id="130" name="TextBox 129"/>
            <p:cNvSpPr txBox="1"/>
            <p:nvPr/>
          </p:nvSpPr>
          <p:spPr>
            <a:xfrm>
              <a:off x="1816443" y="2834119"/>
              <a:ext cx="236014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২.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131" name="Object 130"/>
            <p:cNvGraphicFramePr>
              <a:graphicFrameLocks noChangeAspect="1"/>
            </p:cNvGraphicFramePr>
            <p:nvPr>
              <p:extLst/>
            </p:nvPr>
          </p:nvGraphicFramePr>
          <p:xfrm>
            <a:off x="2370910" y="2834119"/>
            <a:ext cx="856793" cy="1537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quation" r:id="rId6" imgW="203040" imgH="393480" progId="Equation.3">
                    <p:embed/>
                  </p:oleObj>
                </mc:Choice>
                <mc:Fallback>
                  <p:oleObj name="Equation" r:id="rId6" imgW="203040" imgH="393480" progId="Equation.3">
                    <p:embed/>
                    <p:pic>
                      <p:nvPicPr>
                        <p:cNvPr id="131" name="Object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0910" y="2834119"/>
                          <a:ext cx="856793" cy="153789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2" name="Rectangle 131"/>
          <p:cNvSpPr/>
          <p:nvPr/>
        </p:nvSpPr>
        <p:spPr>
          <a:xfrm>
            <a:off x="2939275" y="1833836"/>
            <a:ext cx="5051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3774248" y="708064"/>
            <a:ext cx="2865703" cy="867518"/>
            <a:chOff x="3420291" y="370290"/>
            <a:chExt cx="4334691" cy="1276060"/>
          </a:xfrm>
        </p:grpSpPr>
        <p:sp>
          <p:nvSpPr>
            <p:cNvPr id="134" name="Flowchart: Sequential Access Storage 133"/>
            <p:cNvSpPr/>
            <p:nvPr/>
          </p:nvSpPr>
          <p:spPr>
            <a:xfrm>
              <a:off x="3420291" y="370290"/>
              <a:ext cx="4334691" cy="1276060"/>
            </a:xfrm>
            <a:prstGeom prst="flowChartMagneticTap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bn-BD" b="1" dirty="0" smtClean="0"/>
                <a:t> </a:t>
              </a:r>
              <a:endParaRPr lang="en-US" b="1" dirty="0"/>
            </a:p>
          </p:txBody>
        </p:sp>
        <p:sp>
          <p:nvSpPr>
            <p:cNvPr id="135" name="TextBox 8"/>
            <p:cNvSpPr txBox="1"/>
            <p:nvPr/>
          </p:nvSpPr>
          <p:spPr>
            <a:xfrm>
              <a:off x="3748264" y="500488"/>
              <a:ext cx="3678743" cy="5413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b="1" dirty="0">
                  <a:ln w="11430"/>
                  <a:latin typeface="NikoshBAN" pitchFamily="2" charset="0"/>
                  <a:cs typeface="NikoshBAN" pitchFamily="2" charset="0"/>
                </a:rPr>
                <a:t>জোড়ায় কাজ  </a:t>
              </a:r>
              <a:endParaRPr lang="en-US" sz="28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642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ounded Rectangle 125"/>
          <p:cNvSpPr/>
          <p:nvPr/>
        </p:nvSpPr>
        <p:spPr>
          <a:xfrm>
            <a:off x="2966543" y="4792799"/>
            <a:ext cx="1981200" cy="57476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 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7" name="Table 126"/>
          <p:cNvGraphicFramePr>
            <a:graphicFrameLocks noGrp="1"/>
          </p:cNvGraphicFramePr>
          <p:nvPr>
            <p:extLst/>
          </p:nvPr>
        </p:nvGraphicFramePr>
        <p:xfrm>
          <a:off x="2095686" y="1934079"/>
          <a:ext cx="37338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8" name="Table 127"/>
          <p:cNvGraphicFramePr>
            <a:graphicFrameLocks noGrp="1"/>
          </p:cNvGraphicFramePr>
          <p:nvPr>
            <p:extLst/>
          </p:nvPr>
        </p:nvGraphicFramePr>
        <p:xfrm>
          <a:off x="2095686" y="1934079"/>
          <a:ext cx="261366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9" name="Rectangle 128"/>
          <p:cNvSpPr/>
          <p:nvPr/>
        </p:nvSpPr>
        <p:spPr>
          <a:xfrm>
            <a:off x="3201677" y="5711985"/>
            <a:ext cx="4224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ছকবর্গ কাগজে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কয়টি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আছে?</a:t>
            </a:r>
            <a:endParaRPr lang="en-US" sz="3200" dirty="0"/>
          </a:p>
        </p:txBody>
      </p:sp>
      <p:sp>
        <p:nvSpPr>
          <p:cNvPr id="130" name="Rectangle 129"/>
          <p:cNvSpPr/>
          <p:nvPr/>
        </p:nvSpPr>
        <p:spPr>
          <a:xfrm>
            <a:off x="7287320" y="5751305"/>
            <a:ext cx="3934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কয়টি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আলাদা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হল?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7836045" y="3883439"/>
            <a:ext cx="1981200" cy="6857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706881" y="840041"/>
            <a:ext cx="98755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কোনো বিদ্যালয়ে ৫ম শ্রেণির মোট ৫০ জন শিক্ষার্থীর ৪২% ছাত্রী। বিদ্যালয়টিতে মোট কত জন ছাত্রী?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" name="Picture 132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762" y="5472193"/>
            <a:ext cx="1280159" cy="1143000"/>
          </a:xfrm>
          <a:prstGeom prst="rect">
            <a:avLst/>
          </a:prstGeom>
        </p:spPr>
      </p:pic>
      <p:pic>
        <p:nvPicPr>
          <p:cNvPr id="134" name="Picture 133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4524" y="5411101"/>
            <a:ext cx="1348344" cy="1149277"/>
          </a:xfrm>
          <a:prstGeom prst="rect">
            <a:avLst/>
          </a:prstGeom>
        </p:spPr>
      </p:pic>
      <p:pic>
        <p:nvPicPr>
          <p:cNvPr id="135" name="Picture 134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762" y="5545780"/>
            <a:ext cx="1280159" cy="1143000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3044921" y="5437538"/>
            <a:ext cx="8036057" cy="1268062"/>
            <a:chOff x="1562897" y="4013466"/>
            <a:chExt cx="8036057" cy="1268062"/>
          </a:xfrm>
        </p:grpSpPr>
        <p:grpSp>
          <p:nvGrpSpPr>
            <p:cNvPr id="137" name="Group 136"/>
            <p:cNvGrpSpPr/>
            <p:nvPr/>
          </p:nvGrpSpPr>
          <p:grpSpPr>
            <a:xfrm>
              <a:off x="6032872" y="4266864"/>
              <a:ext cx="995800" cy="979946"/>
              <a:chOff x="9831163" y="3202162"/>
              <a:chExt cx="995800" cy="979946"/>
            </a:xfrm>
          </p:grpSpPr>
          <p:sp>
            <p:nvSpPr>
              <p:cNvPr id="139" name="Rounded Rectangle 138"/>
              <p:cNvSpPr/>
              <p:nvPr/>
            </p:nvSpPr>
            <p:spPr>
              <a:xfrm>
                <a:off x="9921949" y="3202162"/>
                <a:ext cx="905014" cy="37391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BD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9831163" y="3512257"/>
                <a:ext cx="928180" cy="66985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১০০</a:t>
                </a:r>
                <a:r>
                  <a:rPr lang="bn-BD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1" name="Straight Connector 140"/>
              <p:cNvCxnSpPr/>
              <p:nvPr/>
            </p:nvCxnSpPr>
            <p:spPr>
              <a:xfrm>
                <a:off x="9916265" y="3589137"/>
                <a:ext cx="61194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38" name="Rectangle 137"/>
            <p:cNvSpPr/>
            <p:nvPr/>
          </p:nvSpPr>
          <p:spPr>
            <a:xfrm>
              <a:off x="1562897" y="4013466"/>
              <a:ext cx="8036057" cy="1268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ছাত্রী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১০০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ছাত্রীর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অংশ 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CEE834A1-4C9E-486B-B89B-6186FDE425B7}"/>
              </a:ext>
            </a:extLst>
          </p:cNvPr>
          <p:cNvSpPr txBox="1"/>
          <p:nvPr/>
        </p:nvSpPr>
        <p:spPr>
          <a:xfrm>
            <a:off x="1447800" y="103135"/>
            <a:ext cx="92133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808151" y="3067528"/>
            <a:ext cx="9466597" cy="5397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5" name="Rectangle 144"/>
          <p:cNvSpPr/>
          <p:nvPr/>
        </p:nvSpPr>
        <p:spPr>
          <a:xfrm>
            <a:off x="1808151" y="3067528"/>
            <a:ext cx="3783380" cy="51982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6" name="TextBox 145"/>
          <p:cNvSpPr txBox="1"/>
          <p:nvPr/>
        </p:nvSpPr>
        <p:spPr>
          <a:xfrm>
            <a:off x="1686253" y="351553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51338" y="2514600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 ছাত্রী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676400" y="2534802"/>
            <a:ext cx="37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9301717" y="2438400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198634" y="358140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৪২%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0461656" y="3657600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১০০%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5106461" y="3962400"/>
                <a:ext cx="970137" cy="737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৪২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461" y="3962400"/>
                <a:ext cx="970137" cy="737125"/>
              </a:xfrm>
              <a:prstGeom prst="rect">
                <a:avLst/>
              </a:prstGeom>
              <a:blipFill>
                <a:blip r:embed="rId7"/>
                <a:stretch>
                  <a:fillRect l="-13208"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/>
              <p:cNvSpPr/>
              <p:nvPr/>
            </p:nvSpPr>
            <p:spPr>
              <a:xfrm>
                <a:off x="2221615" y="4188884"/>
                <a:ext cx="2854065" cy="138191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bn-IN" sz="2800" dirty="0">
                    <a:cs typeface="NikoshBAN" panose="02000000000000000000" pitchFamily="2" charset="0"/>
                  </a:rPr>
                  <a:t>৪২% হলো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৪২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endParaRPr lang="bn-IN" sz="2800" b="1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cs typeface="NikoshBAN" panose="02000000000000000000" pitchFamily="2" charset="0"/>
                  </a:rPr>
                  <a:t>৫০ এর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৪২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bn-IN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হলো</m:t>
                    </m:r>
                    <m:r>
                      <a:rPr lang="bn-IN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</m:t>
                    </m:r>
                  </m:oMath>
                </a14:m>
                <a:r>
                  <a:rPr lang="bn-IN" sz="2800" b="1" dirty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53" name="Rectangle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615" y="4188884"/>
                <a:ext cx="2854065" cy="1381917"/>
              </a:xfrm>
              <a:prstGeom prst="rect">
                <a:avLst/>
              </a:prstGeom>
              <a:blipFill>
                <a:blip r:embed="rId8"/>
                <a:stretch>
                  <a:fillRect l="-4034" r="-5520" b="-61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Box 153"/>
          <p:cNvSpPr txBox="1"/>
          <p:nvPr/>
        </p:nvSpPr>
        <p:spPr>
          <a:xfrm>
            <a:off x="5788139" y="3604192"/>
            <a:ext cx="758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ছাত্রী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5" name="Straight Arrow Connector 154"/>
          <p:cNvCxnSpPr/>
          <p:nvPr/>
        </p:nvCxnSpPr>
        <p:spPr>
          <a:xfrm flipV="1">
            <a:off x="1862509" y="2980015"/>
            <a:ext cx="9412239" cy="14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20"/>
          <a:stretch/>
        </p:blipFill>
        <p:spPr bwMode="auto">
          <a:xfrm>
            <a:off x="1210119" y="4295118"/>
            <a:ext cx="923481" cy="134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3545" y="4287942"/>
            <a:ext cx="1604692" cy="916967"/>
          </a:xfrm>
          <a:prstGeom prst="rect">
            <a:avLst/>
          </a:prstGeom>
          <a:noFill/>
        </p:spPr>
      </p:pic>
      <p:cxnSp>
        <p:nvCxnSpPr>
          <p:cNvPr id="158" name="Straight Connector 157"/>
          <p:cNvCxnSpPr/>
          <p:nvPr/>
        </p:nvCxnSpPr>
        <p:spPr>
          <a:xfrm>
            <a:off x="6400800" y="4753334"/>
            <a:ext cx="685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7537125" y="5004757"/>
            <a:ext cx="838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6624688" y="421137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178781" y="485844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cxnSp>
        <p:nvCxnSpPr>
          <p:cNvPr id="162" name="Straight Connector 161"/>
          <p:cNvCxnSpPr/>
          <p:nvPr/>
        </p:nvCxnSpPr>
        <p:spPr>
          <a:xfrm>
            <a:off x="7635981" y="4446914"/>
            <a:ext cx="685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7239295" y="4065946"/>
            <a:ext cx="61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</a:p>
        </p:txBody>
      </p:sp>
      <p:cxnSp>
        <p:nvCxnSpPr>
          <p:cNvPr id="164" name="Straight Connector 163"/>
          <p:cNvCxnSpPr>
            <a:stCxn id="161" idx="1"/>
          </p:cNvCxnSpPr>
          <p:nvPr/>
        </p:nvCxnSpPr>
        <p:spPr>
          <a:xfrm>
            <a:off x="7178781" y="5120055"/>
            <a:ext cx="424788" cy="765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7608363" y="5039380"/>
            <a:ext cx="51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8458200" y="4419600"/>
            <a:ext cx="12192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cs typeface="NikoshBAN" panose="02000000000000000000" pitchFamily="2" charset="0"/>
              </a:rPr>
              <a:t>= ২১</a:t>
            </a:r>
            <a:endParaRPr lang="bn-IN" sz="3200" b="1" i="1" dirty="0">
              <a:latin typeface="Cambria Math" panose="02040503050406030204" pitchFamily="18" charset="0"/>
              <a:cs typeface="NikoshBAN" panose="02000000000000000000" pitchFamily="2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629400" y="5435025"/>
            <a:ext cx="226127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cs typeface="NikoshBAN" panose="02000000000000000000" pitchFamily="2" charset="0"/>
              </a:rPr>
              <a:t>উত্তরঃ ২১ জন। </a:t>
            </a:r>
            <a:endParaRPr lang="bn-IN" sz="3200" b="1" i="1" dirty="0">
              <a:latin typeface="Cambria Math" panose="02040503050406030204" pitchFamily="18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47800" y="253218"/>
            <a:ext cx="316962" cy="281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1527772" y="95214"/>
            <a:ext cx="316962" cy="281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1671859" y="237048"/>
            <a:ext cx="316962" cy="281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0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40351 0.0027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9" y="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94" decel="100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794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794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94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1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1"/>
                            </p:stCondLst>
                            <p:childTnLst>
                              <p:par>
                                <p:cTn id="17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94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94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94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794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2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002"/>
                            </p:stCondLst>
                            <p:childTnLst>
                              <p:par>
                                <p:cTn id="18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794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794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794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94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3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3"/>
                            </p:stCondLst>
                            <p:childTnLst>
                              <p:par>
                                <p:cTn id="20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794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794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794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94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7004"/>
                            </p:stCondLst>
                            <p:childTnLst>
                              <p:par>
                                <p:cTn id="2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6" grpId="1"/>
      <p:bldP spid="129" grpId="0"/>
      <p:bldP spid="129" grpId="1"/>
      <p:bldP spid="129" grpId="2"/>
      <p:bldP spid="130" grpId="0"/>
      <p:bldP spid="130" grpId="1"/>
      <p:bldP spid="130" grpId="2"/>
      <p:bldP spid="131" grpId="0"/>
      <p:bldP spid="131" grpId="1"/>
      <p:bldP spid="144" grpId="0" animBg="1"/>
      <p:bldP spid="145" grpId="0" animBg="1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 animBg="1"/>
      <p:bldP spid="154" grpId="0"/>
      <p:bldP spid="160" grpId="0"/>
      <p:bldP spid="161" grpId="0"/>
      <p:bldP spid="163" grpId="0"/>
      <p:bldP spid="165" grpId="0"/>
      <p:bldP spid="166" grpId="0"/>
      <p:bldP spid="1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43037" y="743545"/>
            <a:ext cx="944518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৫ম শ্রেণির মোট ৩০ জন শিক্ষার্থীর মধ্যে ১২ জন ছাত্রী। মোট শিক্ষার্থীর শতকরা কতজন ছাত্রী?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2131" y="30480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2131" y="191776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04156" y="1856100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05614" y="3048000"/>
            <a:ext cx="716863" cy="584775"/>
          </a:xfrm>
          <a:prstGeom prst="rect">
            <a:avLst/>
          </a:prstGeom>
          <a:solidFill>
            <a:srgbClr val="CC3399"/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?%</a:t>
            </a:r>
            <a:endParaRPr lang="en-US" sz="32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39486" y="3048000"/>
            <a:ext cx="1058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১০০%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389267" y="3056315"/>
                <a:ext cx="1080745" cy="80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b="1" dirty="0"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?</m:t>
                        </m:r>
                      </m:num>
                      <m:den>
                        <m: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267" y="3056315"/>
                <a:ext cx="1080745" cy="801310"/>
              </a:xfrm>
              <a:prstGeom prst="rect">
                <a:avLst/>
              </a:prstGeom>
              <a:blipFill>
                <a:blip r:embed="rId3"/>
                <a:stretch>
                  <a:fillRect l="-14124" b="-1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01726" y="4218014"/>
                <a:ext cx="3317874" cy="11294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১২</m:t>
                          </m:r>
                        </m:num>
                        <m:den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৩০</m:t>
                          </m:r>
                        </m:den>
                      </m:f>
                      <m:r>
                        <a:rPr lang="bn-IN" sz="36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den>
                      </m:f>
                      <m:r>
                        <a:rPr lang="bn-IN" sz="36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?</m:t>
                          </m:r>
                        </m:num>
                        <m:den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26" y="4218014"/>
                <a:ext cx="3317874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969644" y="2362200"/>
            <a:ext cx="9903563" cy="581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69643" y="2362200"/>
            <a:ext cx="4330270" cy="5604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403260" y="1828800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947019" y="3048000"/>
            <a:ext cx="9926188" cy="52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EE834A1-4C9E-486B-B89B-6186FDE425B7}"/>
              </a:ext>
            </a:extLst>
          </p:cNvPr>
          <p:cNvSpPr txBox="1"/>
          <p:nvPr/>
        </p:nvSpPr>
        <p:spPr>
          <a:xfrm>
            <a:off x="1447800" y="76200"/>
            <a:ext cx="92133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30013" y="4147039"/>
            <a:ext cx="76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7223238" y="4637876"/>
            <a:ext cx="6928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287821" y="4519162"/>
            <a:ext cx="6629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33569" y="4343400"/>
            <a:ext cx="4885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453060" y="4114800"/>
            <a:ext cx="6044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8503946" y="4648200"/>
            <a:ext cx="3770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8488296" y="4572000"/>
            <a:ext cx="53401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19770" y="5338232"/>
            <a:ext cx="8956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91682" y="5139871"/>
            <a:ext cx="11334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7419770" y="5626202"/>
            <a:ext cx="1197956" cy="180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604871" y="5589204"/>
            <a:ext cx="10058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8660702" y="5069781"/>
            <a:ext cx="1286855" cy="1024190"/>
            <a:chOff x="6447866" y="4951745"/>
            <a:chExt cx="1286855" cy="1024190"/>
          </a:xfrm>
        </p:grpSpPr>
        <p:sp>
          <p:nvSpPr>
            <p:cNvPr id="93" name="TextBox 92"/>
            <p:cNvSpPr txBox="1"/>
            <p:nvPr/>
          </p:nvSpPr>
          <p:spPr>
            <a:xfrm>
              <a:off x="6447866" y="5157958"/>
              <a:ext cx="3916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=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44309" y="4951745"/>
              <a:ext cx="60915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৪০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 flipV="1">
              <a:off x="6871483" y="5486163"/>
              <a:ext cx="731922" cy="149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6913599" y="5391160"/>
              <a:ext cx="82112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১০০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9803708" y="5288491"/>
            <a:ext cx="14717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7157672" y="4816200"/>
            <a:ext cx="8192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214356" y="4434846"/>
            <a:ext cx="8192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330013" y="3886200"/>
            <a:ext cx="45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704379" y="4711019"/>
            <a:ext cx="42245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048000" y="6106180"/>
            <a:ext cx="529886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শতকরা ৪০ জন ছাত্রী।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295400" y="3697069"/>
            <a:ext cx="123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অথবা,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766326" y="3831623"/>
            <a:ext cx="576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 জন  শিক্ষার্থীর  মধ্যে  ছাত্রী  ১২  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" name="Oval 162"/>
          <p:cNvSpPr/>
          <p:nvPr/>
        </p:nvSpPr>
        <p:spPr>
          <a:xfrm flipH="1">
            <a:off x="2492137" y="4974623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 flipH="1">
            <a:off x="2082361" y="4974623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 flipH="1">
            <a:off x="2336777" y="4647123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 flipH="1">
            <a:off x="2337684" y="5485323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 flipH="1">
            <a:off x="2492137" y="5877082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 flipH="1">
            <a:off x="2082361" y="5877082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 flipH="1">
            <a:off x="2057400" y="6578024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 flipH="1">
            <a:off x="2459097" y="6578024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 flipH="1">
            <a:off x="2286000" y="6273224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2730859" y="4561848"/>
            <a:ext cx="722365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848997" y="423868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>
            <a:off x="7772797" y="4723323"/>
            <a:ext cx="76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7761459" y="4643303"/>
            <a:ext cx="72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667397" y="5485324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810896" y="5196633"/>
            <a:ext cx="186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7848998" y="5713923"/>
            <a:ext cx="14409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8150387" y="557979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8227721" y="5902956"/>
            <a:ext cx="5368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8495608" y="5459197"/>
            <a:ext cx="724990" cy="20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8649097" y="6056823"/>
            <a:ext cx="3721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7810896" y="5479527"/>
            <a:ext cx="493786" cy="105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8617819" y="5736623"/>
            <a:ext cx="375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617819" y="4949798"/>
            <a:ext cx="602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589915" y="4951630"/>
            <a:ext cx="374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9048149" y="5787998"/>
            <a:ext cx="64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9745972" y="5331542"/>
            <a:ext cx="157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৪০ 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636517" y="6273225"/>
            <a:ext cx="528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শিক্ষার্থীর শতকরা ৪০ জন ছাত্রী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196948"/>
            <a:ext cx="378655" cy="182880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1616760" y="210066"/>
            <a:ext cx="316962" cy="281354"/>
          </a:xfrm>
          <a:prstGeom prst="round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341779" y="294947"/>
            <a:ext cx="316962" cy="281354"/>
          </a:xfrm>
          <a:prstGeom prst="round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6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91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91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91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91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91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91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91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91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200"/>
                            </p:stCondLst>
                            <p:childTnLst>
                              <p:par>
                                <p:cTn id="2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720" decel="100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72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72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72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00"/>
                            </p:stCondLst>
                            <p:childTnLst>
                              <p:par>
                                <p:cTn id="3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000"/>
                            </p:stCondLst>
                            <p:childTnLst>
                              <p:par>
                                <p:cTn id="3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720" decel="100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72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72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72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000"/>
                            </p:stCondLst>
                            <p:childTnLst>
                              <p:par>
                                <p:cTn id="3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720" decel="100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72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72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72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5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720" decel="100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72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72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72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000"/>
                            </p:stCondLst>
                            <p:childTnLst>
                              <p:par>
                                <p:cTn id="3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 tmFilter="0,0; .5, 1; 1, 1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 tmFilter="0,0; .5, 1; 1, 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 animBg="1"/>
      <p:bldP spid="42" grpId="0"/>
      <p:bldP spid="43" grpId="0"/>
      <p:bldP spid="44" grpId="0" animBg="1"/>
      <p:bldP spid="44" grpId="1" animBg="1"/>
      <p:bldP spid="45" grpId="0" animBg="1"/>
      <p:bldP spid="46" grpId="0" animBg="1"/>
      <p:bldP spid="47" grpId="0"/>
      <p:bldP spid="81" grpId="0"/>
      <p:bldP spid="81" grpId="1"/>
      <p:bldP spid="83" grpId="0"/>
      <p:bldP spid="83" grpId="1"/>
      <p:bldP spid="84" grpId="0"/>
      <p:bldP spid="84" grpId="1"/>
      <p:bldP spid="85" grpId="0"/>
      <p:bldP spid="85" grpId="1"/>
      <p:bldP spid="87" grpId="0"/>
      <p:bldP spid="87" grpId="1"/>
      <p:bldP spid="88" grpId="0"/>
      <p:bldP spid="88" grpId="1"/>
      <p:bldP spid="89" grpId="0"/>
      <p:bldP spid="89" grpId="1"/>
      <p:bldP spid="91" grpId="0"/>
      <p:bldP spid="91" grpId="1"/>
      <p:bldP spid="97" grpId="0"/>
      <p:bldP spid="97" grpId="1"/>
      <p:bldP spid="100" grpId="0"/>
      <p:bldP spid="100" grpId="1"/>
      <p:bldP spid="101" grpId="0"/>
      <p:bldP spid="101" grpId="1"/>
      <p:bldP spid="102" grpId="0"/>
      <p:bldP spid="102" grpId="1"/>
      <p:bldP spid="161" grpId="0"/>
      <p:bldP spid="162" grpId="0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/>
      <p:bldP spid="173" grpId="0"/>
      <p:bldP spid="175" grpId="0"/>
      <p:bldP spid="176" grpId="0"/>
      <p:bldP spid="177" grpId="0"/>
      <p:bldP spid="179" grpId="0"/>
      <p:bldP spid="184" grpId="0"/>
      <p:bldP spid="185" grpId="0"/>
      <p:bldP spid="186" grpId="0"/>
      <p:bldP spid="187" grpId="0"/>
      <p:bldP spid="188" grpId="0"/>
      <p:bldP spid="1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204080" y="1919481"/>
            <a:ext cx="8796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সখিপুর গ্রামের মোট জনসংখ্যা ১২৮০ জন। তার মধ্যে ৪০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লোক শিক্ষিত। শিক্ষিত লোকের সংখ্যা নির্ণয়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09063" y="3416621"/>
            <a:ext cx="721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জনের মধ্যে শিক্ষিত লোক ৪০ জন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9879" y="3668952"/>
            <a:ext cx="1295400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2400" b="1" dirty="0"/>
              <a:t>  </a:t>
            </a:r>
            <a:r>
              <a:rPr lang="en-US" sz="2400" b="1" dirty="0"/>
              <a:t>·</a:t>
            </a:r>
            <a:endParaRPr lang="bn-IN" sz="2400" b="1" dirty="0"/>
          </a:p>
          <a:p>
            <a:r>
              <a:rPr lang="en-US" sz="2400" b="1" dirty="0"/>
              <a:t>·</a:t>
            </a:r>
            <a:r>
              <a:rPr lang="bn-IN" sz="2400" b="1" dirty="0"/>
              <a:t>   </a:t>
            </a:r>
            <a:r>
              <a:rPr lang="en-US" sz="2400" b="1" dirty="0"/>
              <a:t>·</a:t>
            </a:r>
            <a:r>
              <a:rPr lang="bn-IN" sz="2400" b="1" dirty="0"/>
              <a:t> </a:t>
            </a:r>
            <a:r>
              <a:rPr lang="bn-IN" sz="2000" b="1" dirty="0"/>
              <a:t>  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809063" y="4001758"/>
            <a:ext cx="65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	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˜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7497874" y="4170894"/>
            <a:ext cx="685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57332" y="371083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67632" y="4092054"/>
            <a:ext cx="120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73374" y="4662662"/>
            <a:ext cx="1295400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2400" b="1" dirty="0"/>
              <a:t>  </a:t>
            </a:r>
            <a:r>
              <a:rPr lang="en-US" sz="2400" b="1" dirty="0"/>
              <a:t>·</a:t>
            </a:r>
            <a:endParaRPr lang="bn-IN" sz="2400" b="1" dirty="0"/>
          </a:p>
          <a:p>
            <a:r>
              <a:rPr lang="en-US" sz="2400" b="1" dirty="0"/>
              <a:t>·</a:t>
            </a:r>
            <a:r>
              <a:rPr lang="bn-IN" sz="2400" b="1" dirty="0"/>
              <a:t>   </a:t>
            </a:r>
            <a:r>
              <a:rPr lang="en-US" sz="2400" b="1" dirty="0"/>
              <a:t>·</a:t>
            </a:r>
            <a:r>
              <a:rPr lang="bn-IN" sz="2400" b="1" dirty="0"/>
              <a:t> </a:t>
            </a:r>
            <a:r>
              <a:rPr lang="bn-IN" sz="2000" b="1" dirty="0"/>
              <a:t>  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608563" y="4887681"/>
            <a:ext cx="7556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১২৮০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endParaRPr lang="en-US" sz="14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7385280" y="5257882"/>
            <a:ext cx="1636594" cy="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318394" y="4767897"/>
            <a:ext cx="76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765429" y="4708818"/>
            <a:ext cx="64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18620" y="5168656"/>
            <a:ext cx="10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72192" y="4723296"/>
            <a:ext cx="12945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১২৮০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818278" y="4977334"/>
            <a:ext cx="1532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= ৫১২ জন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873363" y="5725180"/>
            <a:ext cx="4974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শিক্ষিত লোকের সংখ্যা ৫১২ জন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21786" y="5434120"/>
            <a:ext cx="129540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002060"/>
                </a:solidFill>
              </a:rPr>
              <a:t>  </a:t>
            </a:r>
            <a:r>
              <a:rPr lang="en-US" sz="2000" dirty="0">
                <a:solidFill>
                  <a:srgbClr val="002060"/>
                </a:solidFill>
              </a:rPr>
              <a:t>·</a:t>
            </a:r>
            <a:endParaRPr lang="bn-IN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·</a:t>
            </a:r>
            <a:r>
              <a:rPr lang="bn-IN" sz="2000" dirty="0">
                <a:solidFill>
                  <a:srgbClr val="002060"/>
                </a:solidFill>
              </a:rPr>
              <a:t>   </a:t>
            </a:r>
            <a:r>
              <a:rPr lang="en-US" sz="2000" dirty="0">
                <a:solidFill>
                  <a:srgbClr val="002060"/>
                </a:solidFill>
              </a:rPr>
              <a:t>·</a:t>
            </a:r>
            <a:r>
              <a:rPr lang="bn-IN" sz="2000" dirty="0">
                <a:solidFill>
                  <a:srgbClr val="002060"/>
                </a:solidFill>
              </a:rPr>
              <a:t> </a:t>
            </a:r>
            <a:r>
              <a:rPr lang="bn-IN" dirty="0"/>
              <a:t>  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830874" y="61823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৫১২ জন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8173275" y="4961156"/>
            <a:ext cx="674795" cy="2613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626298" y="5410901"/>
            <a:ext cx="676058" cy="146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7235556" y="5029200"/>
            <a:ext cx="650940" cy="2485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381299" y="4360862"/>
            <a:ext cx="120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319332" y="5361619"/>
            <a:ext cx="70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321886" y="4437936"/>
            <a:ext cx="60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848070" y="5413690"/>
            <a:ext cx="4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8302356" y="5638800"/>
            <a:ext cx="486618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215756" y="3308501"/>
            <a:ext cx="152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196948" y="326400"/>
            <a:ext cx="1942931" cy="80447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11430"/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0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1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94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94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94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94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6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6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94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94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94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94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1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1"/>
                            </p:stCondLst>
                            <p:childTnLst>
                              <p:par>
                                <p:cTn id="10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94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94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94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94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2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94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94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94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94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1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1"/>
                            </p:stCondLst>
                            <p:childTnLst>
                              <p:par>
                                <p:cTn id="1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94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794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94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94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2"/>
                            </p:stCondLst>
                            <p:childTnLst>
                              <p:par>
                                <p:cTn id="1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6" grpId="0"/>
      <p:bldP spid="47" grpId="0"/>
      <p:bldP spid="48" grpId="0"/>
      <p:bldP spid="49" grpId="0"/>
      <p:bldP spid="81" grpId="0"/>
      <p:bldP spid="82" grpId="0"/>
      <p:bldP spid="83" grpId="0"/>
      <p:bldP spid="84" grpId="0" animBg="1"/>
      <p:bldP spid="85" grpId="0"/>
      <p:bldP spid="86" grpId="0"/>
      <p:bldP spid="87" grpId="0"/>
      <p:bldP spid="88" grpId="0"/>
      <p:bldP spid="92" grpId="0"/>
      <p:bldP spid="93" grpId="0"/>
      <p:bldP spid="94" grpId="0"/>
      <p:bldP spid="95" grpId="0"/>
      <p:bldP spid="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37200"/>
            <a:ext cx="11956473" cy="64729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38D59D-C130-4550-B62F-F3ED8876348C}"/>
              </a:ext>
            </a:extLst>
          </p:cNvPr>
          <p:cNvSpPr/>
          <p:nvPr/>
        </p:nvSpPr>
        <p:spPr>
          <a:xfrm>
            <a:off x="471056" y="360218"/>
            <a:ext cx="3158836" cy="14020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bn-IN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38D59D-C130-4550-B62F-F3ED8876348C}"/>
              </a:ext>
            </a:extLst>
          </p:cNvPr>
          <p:cNvSpPr/>
          <p:nvPr/>
        </p:nvSpPr>
        <p:spPr>
          <a:xfrm>
            <a:off x="3726873" y="4608600"/>
            <a:ext cx="7633853" cy="140207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শাহনাজ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জুঁই</a:t>
            </a:r>
            <a:endParaRPr lang="en-US" sz="9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9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65" y="343534"/>
            <a:ext cx="3710971" cy="415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8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973" y="846140"/>
            <a:ext cx="4182059" cy="5410780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9"/>
          <a:stretch/>
        </p:blipFill>
        <p:spPr>
          <a:xfrm>
            <a:off x="2114125" y="846139"/>
            <a:ext cx="4105848" cy="5410781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71450" y="1"/>
            <a:ext cx="2071688" cy="846138"/>
          </a:xfrm>
          <a:prstGeom prst="horizontalScroll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2474" y="238403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রব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পাঠ 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6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8"/>
          <p:cNvSpPr txBox="1">
            <a:spLocks/>
          </p:cNvSpPr>
          <p:nvPr/>
        </p:nvSpPr>
        <p:spPr>
          <a:xfrm>
            <a:off x="2552699" y="339088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52699" y="2625003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47936" y="4156757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১০০%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অর্থ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বুঝায়?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50166" y="467750"/>
            <a:ext cx="2799471" cy="111536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7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4"/>
            <a:ext cx="11997512" cy="67579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2449313" y="883512"/>
            <a:ext cx="3914383" cy="1226820"/>
            <a:chOff x="5413659" y="1364860"/>
            <a:chExt cx="3914383" cy="12268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12737" y="1642793"/>
              <a:ext cx="369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749663" y="1534133"/>
              <a:ext cx="30104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বাড়ীর কাজ 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987574" y="844212"/>
            <a:ext cx="4145323" cy="1589648"/>
            <a:chOff x="1543242" y="699188"/>
            <a:chExt cx="4145323" cy="1589648"/>
          </a:xfrm>
        </p:grpSpPr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7" name="Freeform: Shape 74">
            <a:extLst>
              <a:ext uri="{FF2B5EF4-FFF2-40B4-BE49-F238E27FC236}">
                <a16:creationId xmlns:a16="http://schemas.microsoft.com/office/drawing/2014/main" id="{279BCFAA-DF5B-4918-A3B0-071160549DAA}"/>
              </a:ext>
            </a:extLst>
          </p:cNvPr>
          <p:cNvSpPr/>
          <p:nvPr/>
        </p:nvSpPr>
        <p:spPr>
          <a:xfrm rot="16200000">
            <a:off x="9526380" y="2328927"/>
            <a:ext cx="2743202" cy="4329727"/>
          </a:xfrm>
          <a:custGeom>
            <a:avLst/>
            <a:gdLst>
              <a:gd name="connsiteX0" fmla="*/ 1261403 w 1261403"/>
              <a:gd name="connsiteY0" fmla="*/ 210238 h 3674013"/>
              <a:gd name="connsiteX1" fmla="*/ 1261403 w 1261403"/>
              <a:gd name="connsiteY1" fmla="*/ 3674013 h 3674013"/>
              <a:gd name="connsiteX2" fmla="*/ 940190 w 1261403"/>
              <a:gd name="connsiteY2" fmla="*/ 3674013 h 3674013"/>
              <a:gd name="connsiteX3" fmla="*/ 933902 w 1261403"/>
              <a:gd name="connsiteY3" fmla="*/ 3611645 h 3674013"/>
              <a:gd name="connsiteX4" fmla="*/ 630700 w 1261403"/>
              <a:gd name="connsiteY4" fmla="*/ 3364528 h 3674013"/>
              <a:gd name="connsiteX5" fmla="*/ 327498 w 1261403"/>
              <a:gd name="connsiteY5" fmla="*/ 3611645 h 3674013"/>
              <a:gd name="connsiteX6" fmla="*/ 321211 w 1261403"/>
              <a:gd name="connsiteY6" fmla="*/ 3674013 h 3674013"/>
              <a:gd name="connsiteX7" fmla="*/ 0 w 1261403"/>
              <a:gd name="connsiteY7" fmla="*/ 3674013 h 3674013"/>
              <a:gd name="connsiteX8" fmla="*/ 0 w 1261403"/>
              <a:gd name="connsiteY8" fmla="*/ 210238 h 3674013"/>
              <a:gd name="connsiteX9" fmla="*/ 210238 w 1261403"/>
              <a:gd name="connsiteY9" fmla="*/ 0 h 3674013"/>
              <a:gd name="connsiteX10" fmla="*/ 1051165 w 1261403"/>
              <a:gd name="connsiteY10" fmla="*/ 0 h 3674013"/>
              <a:gd name="connsiteX11" fmla="*/ 1261403 w 1261403"/>
              <a:gd name="connsiteY11" fmla="*/ 210238 h 367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1403" h="3674013">
                <a:moveTo>
                  <a:pt x="1261403" y="210238"/>
                </a:moveTo>
                <a:lnTo>
                  <a:pt x="1261403" y="3674013"/>
                </a:lnTo>
                <a:lnTo>
                  <a:pt x="940190" y="3674013"/>
                </a:lnTo>
                <a:lnTo>
                  <a:pt x="933902" y="3611645"/>
                </a:lnTo>
                <a:cubicBezTo>
                  <a:pt x="905044" y="3470616"/>
                  <a:pt x="780261" y="3364528"/>
                  <a:pt x="630700" y="3364528"/>
                </a:cubicBezTo>
                <a:cubicBezTo>
                  <a:pt x="481139" y="3364528"/>
                  <a:pt x="356357" y="3470616"/>
                  <a:pt x="327498" y="3611645"/>
                </a:cubicBezTo>
                <a:lnTo>
                  <a:pt x="321211" y="3674013"/>
                </a:lnTo>
                <a:lnTo>
                  <a:pt x="0" y="3674013"/>
                </a:lnTo>
                <a:lnTo>
                  <a:pt x="0" y="210238"/>
                </a:lnTo>
                <a:cubicBezTo>
                  <a:pt x="0" y="94127"/>
                  <a:pt x="94127" y="0"/>
                  <a:pt x="210238" y="0"/>
                </a:cubicBezTo>
                <a:lnTo>
                  <a:pt x="1051165" y="0"/>
                </a:lnTo>
                <a:cubicBezTo>
                  <a:pt x="1167276" y="0"/>
                  <a:pt x="1261403" y="94127"/>
                  <a:pt x="1261403" y="210238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Left Bracket 12">
            <a:extLst>
              <a:ext uri="{FF2B5EF4-FFF2-40B4-BE49-F238E27FC236}">
                <a16:creationId xmlns:a16="http://schemas.microsoft.com/office/drawing/2014/main" id="{2C82CF0E-9D91-4A35-B4E7-AB34EA508F62}"/>
              </a:ext>
            </a:extLst>
          </p:cNvPr>
          <p:cNvSpPr/>
          <p:nvPr/>
        </p:nvSpPr>
        <p:spPr>
          <a:xfrm>
            <a:off x="2176742" y="2736699"/>
            <a:ext cx="4459526" cy="3097106"/>
          </a:xfrm>
          <a:custGeom>
            <a:avLst/>
            <a:gdLst>
              <a:gd name="connsiteX0" fmla="*/ 3674013 w 3674013"/>
              <a:gd name="connsiteY0" fmla="*/ 1434903 h 1434903"/>
              <a:gd name="connsiteX1" fmla="*/ 0 w 3674013"/>
              <a:gd name="connsiteY1" fmla="*/ 1392688 h 1434903"/>
              <a:gd name="connsiteX2" fmla="*/ 0 w 3674013"/>
              <a:gd name="connsiteY2" fmla="*/ 42215 h 1434903"/>
              <a:gd name="connsiteX3" fmla="*/ 3674013 w 3674013"/>
              <a:gd name="connsiteY3" fmla="*/ 0 h 1434903"/>
              <a:gd name="connsiteX4" fmla="*/ 3674013 w 3674013"/>
              <a:gd name="connsiteY4" fmla="*/ 1434903 h 1434903"/>
              <a:gd name="connsiteX0" fmla="*/ 3674013 w 3674013"/>
              <a:gd name="connsiteY0" fmla="*/ 1434903 h 1434903"/>
              <a:gd name="connsiteX1" fmla="*/ 0 w 3674013"/>
              <a:gd name="connsiteY1" fmla="*/ 1392688 h 1434903"/>
              <a:gd name="connsiteX2" fmla="*/ 0 w 3674013"/>
              <a:gd name="connsiteY2" fmla="*/ 42215 h 1434903"/>
              <a:gd name="connsiteX3" fmla="*/ 3674013 w 3674013"/>
              <a:gd name="connsiteY3" fmla="*/ 0 h 1434903"/>
              <a:gd name="connsiteX0" fmla="*/ 3674013 w 3674013"/>
              <a:gd name="connsiteY0" fmla="*/ 1434903 h 1434903"/>
              <a:gd name="connsiteX1" fmla="*/ 0 w 3674013"/>
              <a:gd name="connsiteY1" fmla="*/ 1392688 h 1434903"/>
              <a:gd name="connsiteX2" fmla="*/ 0 w 3674013"/>
              <a:gd name="connsiteY2" fmla="*/ 42215 h 1434903"/>
              <a:gd name="connsiteX3" fmla="*/ 3674013 w 3674013"/>
              <a:gd name="connsiteY3" fmla="*/ 0 h 1434903"/>
              <a:gd name="connsiteX4" fmla="*/ 3674013 w 3674013"/>
              <a:gd name="connsiteY4" fmla="*/ 1434903 h 1434903"/>
              <a:gd name="connsiteX0" fmla="*/ 3674013 w 3674013"/>
              <a:gd name="connsiteY0" fmla="*/ 1434903 h 1434903"/>
              <a:gd name="connsiteX1" fmla="*/ 0 w 3674013"/>
              <a:gd name="connsiteY1" fmla="*/ 1392688 h 1434903"/>
              <a:gd name="connsiteX2" fmla="*/ 0 w 3674013"/>
              <a:gd name="connsiteY2" fmla="*/ 42215 h 1434903"/>
              <a:gd name="connsiteX3" fmla="*/ 3674013 w 3674013"/>
              <a:gd name="connsiteY3" fmla="*/ 0 h 143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4013" h="1434903" stroke="0" extrusionOk="0">
                <a:moveTo>
                  <a:pt x="3674013" y="1434903"/>
                </a:moveTo>
                <a:cubicBezTo>
                  <a:pt x="1644912" y="1434903"/>
                  <a:pt x="0" y="1416003"/>
                  <a:pt x="0" y="1392688"/>
                </a:cubicBezTo>
                <a:lnTo>
                  <a:pt x="0" y="42215"/>
                </a:lnTo>
                <a:cubicBezTo>
                  <a:pt x="0" y="18900"/>
                  <a:pt x="1644912" y="0"/>
                  <a:pt x="3674013" y="0"/>
                </a:cubicBezTo>
                <a:lnTo>
                  <a:pt x="3674013" y="1434903"/>
                </a:lnTo>
                <a:close/>
              </a:path>
              <a:path w="3674013" h="1434903" fill="none">
                <a:moveTo>
                  <a:pt x="3674013" y="1434903"/>
                </a:moveTo>
                <a:cubicBezTo>
                  <a:pt x="1644912" y="1434903"/>
                  <a:pt x="0" y="1416003"/>
                  <a:pt x="0" y="1392688"/>
                </a:cubicBezTo>
                <a:lnTo>
                  <a:pt x="0" y="42215"/>
                </a:lnTo>
                <a:cubicBezTo>
                  <a:pt x="0" y="18900"/>
                  <a:pt x="1644912" y="0"/>
                  <a:pt x="3674013" y="0"/>
                </a:cubicBezTo>
              </a:path>
            </a:pathLst>
          </a:cu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71">
            <a:extLst>
              <a:ext uri="{FF2B5EF4-FFF2-40B4-BE49-F238E27FC236}">
                <a16:creationId xmlns:a16="http://schemas.microsoft.com/office/drawing/2014/main" id="{7B3EAE41-2551-4588-850C-7D16A3944F61}"/>
              </a:ext>
            </a:extLst>
          </p:cNvPr>
          <p:cNvSpPr/>
          <p:nvPr/>
        </p:nvSpPr>
        <p:spPr>
          <a:xfrm rot="16200000">
            <a:off x="3977439" y="3763784"/>
            <a:ext cx="3380186" cy="1051367"/>
          </a:xfrm>
          <a:custGeom>
            <a:avLst/>
            <a:gdLst>
              <a:gd name="connsiteX0" fmla="*/ 1561514 w 1561514"/>
              <a:gd name="connsiteY0" fmla="*/ 0 h 641295"/>
              <a:gd name="connsiteX1" fmla="*/ 1561514 w 1561514"/>
              <a:gd name="connsiteY1" fmla="*/ 641295 h 641295"/>
              <a:gd name="connsiteX2" fmla="*/ 1090247 w 1561514"/>
              <a:gd name="connsiteY2" fmla="*/ 641295 h 641295"/>
              <a:gd name="connsiteX3" fmla="*/ 1083959 w 1561514"/>
              <a:gd name="connsiteY3" fmla="*/ 578925 h 641295"/>
              <a:gd name="connsiteX4" fmla="*/ 780757 w 1561514"/>
              <a:gd name="connsiteY4" fmla="*/ 331808 h 641295"/>
              <a:gd name="connsiteX5" fmla="*/ 477555 w 1561514"/>
              <a:gd name="connsiteY5" fmla="*/ 578925 h 641295"/>
              <a:gd name="connsiteX6" fmla="*/ 471267 w 1561514"/>
              <a:gd name="connsiteY6" fmla="*/ 641295 h 641295"/>
              <a:gd name="connsiteX7" fmla="*/ 0 w 1561514"/>
              <a:gd name="connsiteY7" fmla="*/ 641295 h 641295"/>
              <a:gd name="connsiteX8" fmla="*/ 0 w 1561514"/>
              <a:gd name="connsiteY8" fmla="*/ 0 h 6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514" h="641295">
                <a:moveTo>
                  <a:pt x="1561514" y="0"/>
                </a:moveTo>
                <a:lnTo>
                  <a:pt x="1561514" y="641295"/>
                </a:lnTo>
                <a:lnTo>
                  <a:pt x="1090247" y="641295"/>
                </a:lnTo>
                <a:lnTo>
                  <a:pt x="1083959" y="578925"/>
                </a:lnTo>
                <a:cubicBezTo>
                  <a:pt x="1055100" y="437896"/>
                  <a:pt x="930318" y="331808"/>
                  <a:pt x="780757" y="331808"/>
                </a:cubicBezTo>
                <a:cubicBezTo>
                  <a:pt x="631196" y="331808"/>
                  <a:pt x="506413" y="437896"/>
                  <a:pt x="477555" y="578925"/>
                </a:cubicBezTo>
                <a:lnTo>
                  <a:pt x="471267" y="641295"/>
                </a:lnTo>
                <a:lnTo>
                  <a:pt x="0" y="6412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767402" y="2922901"/>
            <a:ext cx="5746028" cy="3390322"/>
            <a:chOff x="6067491" y="2511413"/>
            <a:chExt cx="5746028" cy="33903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1BDBC00-902C-43B2-9211-D5D373D311D6}"/>
                </a:ext>
              </a:extLst>
            </p:cNvPr>
            <p:cNvSpPr/>
            <p:nvPr/>
          </p:nvSpPr>
          <p:spPr>
            <a:xfrm>
              <a:off x="6075325" y="3768520"/>
              <a:ext cx="4772528" cy="1319753"/>
            </a:xfrm>
            <a:prstGeom prst="rect">
              <a:avLst/>
            </a:prstGeom>
            <a:gradFill flip="none" rotWithShape="1">
              <a:gsLst>
                <a:gs pos="0">
                  <a:srgbClr val="E6E7E9">
                    <a:alpha val="0"/>
                  </a:srgbClr>
                </a:gs>
                <a:gs pos="100000">
                  <a:schemeClr val="tx1">
                    <a:alpha val="4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66CA381-B8E9-4260-9D4F-654D8D7073F3}"/>
                </a:ext>
              </a:extLst>
            </p:cNvPr>
            <p:cNvSpPr/>
            <p:nvPr/>
          </p:nvSpPr>
          <p:spPr>
            <a:xfrm rot="439804">
              <a:off x="6067491" y="3168126"/>
              <a:ext cx="3869635" cy="2114854"/>
            </a:xfrm>
            <a:prstGeom prst="rect">
              <a:avLst/>
            </a:prstGeom>
            <a:gradFill flip="none" rotWithShape="1">
              <a:gsLst>
                <a:gs pos="0">
                  <a:srgbClr val="E6E7E9">
                    <a:alpha val="0"/>
                  </a:srgbClr>
                </a:gs>
                <a:gs pos="100000">
                  <a:schemeClr val="tx1">
                    <a:alpha val="4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17445" y="3744909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722E80-26B1-49A7-A77F-B1A779C192A3}"/>
                </a:ext>
              </a:extLst>
            </p:cNvPr>
            <p:cNvGrpSpPr/>
            <p:nvPr/>
          </p:nvGrpSpPr>
          <p:grpSpPr>
            <a:xfrm>
              <a:off x="6513390" y="2511413"/>
              <a:ext cx="5300129" cy="3390322"/>
              <a:chOff x="5413659" y="1364860"/>
              <a:chExt cx="3914383" cy="13223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361FB6E-41F6-46EC-95A6-2BA02F153227}"/>
                  </a:ext>
                </a:extLst>
              </p:cNvPr>
              <p:cNvGrpSpPr/>
              <p:nvPr/>
            </p:nvGrpSpPr>
            <p:grpSpPr>
              <a:xfrm>
                <a:off x="5413659" y="1364860"/>
                <a:ext cx="3914383" cy="1322304"/>
                <a:chOff x="3119461" y="2798299"/>
                <a:chExt cx="3914383" cy="1322304"/>
              </a:xfrm>
            </p:grpSpPr>
            <p:sp>
              <p:nvSpPr>
                <p:cNvPr id="21" name="Rectangle: Top Corners Rounded 69">
                  <a:extLst>
                    <a:ext uri="{FF2B5EF4-FFF2-40B4-BE49-F238E27FC236}">
                      <a16:creationId xmlns:a16="http://schemas.microsoft.com/office/drawing/2014/main" id="{1CD8C1E3-BC7F-4186-82CA-C3C9C095A4B3}"/>
                    </a:ext>
                  </a:extLst>
                </p:cNvPr>
                <p:cNvSpPr/>
                <p:nvPr/>
              </p:nvSpPr>
              <p:spPr>
                <a:xfrm rot="5400000">
                  <a:off x="4469981" y="1447779"/>
                  <a:ext cx="1213343" cy="3914383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70">
                  <a:extLst>
                    <a:ext uri="{FF2B5EF4-FFF2-40B4-BE49-F238E27FC236}">
                      <a16:creationId xmlns:a16="http://schemas.microsoft.com/office/drawing/2014/main" id="{CA27B471-0242-4767-BD3A-CB39421E7FE6}"/>
                    </a:ext>
                  </a:extLst>
                </p:cNvPr>
                <p:cNvSpPr/>
                <p:nvPr/>
              </p:nvSpPr>
              <p:spPr>
                <a:xfrm rot="5400000">
                  <a:off x="6081101" y="3250302"/>
                  <a:ext cx="1288103" cy="452500"/>
                </a:xfrm>
                <a:custGeom>
                  <a:avLst/>
                  <a:gdLst>
                    <a:gd name="connsiteX0" fmla="*/ 0 w 1213343"/>
                    <a:gd name="connsiteY0" fmla="*/ 452500 h 452500"/>
                    <a:gd name="connsiteX1" fmla="*/ 0 w 1213343"/>
                    <a:gd name="connsiteY1" fmla="*/ 202228 h 452500"/>
                    <a:gd name="connsiteX2" fmla="*/ 202228 w 1213343"/>
                    <a:gd name="connsiteY2" fmla="*/ 0 h 452500"/>
                    <a:gd name="connsiteX3" fmla="*/ 1011115 w 1213343"/>
                    <a:gd name="connsiteY3" fmla="*/ 0 h 452500"/>
                    <a:gd name="connsiteX4" fmla="*/ 1213343 w 1213343"/>
                    <a:gd name="connsiteY4" fmla="*/ 202228 h 452500"/>
                    <a:gd name="connsiteX5" fmla="*/ 1213343 w 1213343"/>
                    <a:gd name="connsiteY5" fmla="*/ 452500 h 4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3343" h="452500">
                      <a:moveTo>
                        <a:pt x="0" y="452500"/>
                      </a:moveTo>
                      <a:lnTo>
                        <a:pt x="0" y="202228"/>
                      </a:lnTo>
                      <a:cubicBezTo>
                        <a:pt x="0" y="90541"/>
                        <a:pt x="90541" y="0"/>
                        <a:pt x="202228" y="0"/>
                      </a:cubicBezTo>
                      <a:lnTo>
                        <a:pt x="1011115" y="0"/>
                      </a:lnTo>
                      <a:cubicBezTo>
                        <a:pt x="1122802" y="0"/>
                        <a:pt x="1213343" y="90541"/>
                        <a:pt x="1213343" y="202228"/>
                      </a:cubicBezTo>
                      <a:lnTo>
                        <a:pt x="1213343" y="45250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FD994F-F7C6-4492-9FDB-2BCAC456E34E}"/>
                  </a:ext>
                </a:extLst>
              </p:cNvPr>
              <p:cNvSpPr txBox="1"/>
              <p:nvPr/>
            </p:nvSpPr>
            <p:spPr>
              <a:xfrm>
                <a:off x="8962036" y="1821348"/>
                <a:ext cx="279510" cy="32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২</a:t>
                </a:r>
                <a:endParaRPr lang="en-US" sz="4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E484E2-4DF0-4768-8403-F3409737270D}"/>
                  </a:ext>
                </a:extLst>
              </p:cNvPr>
              <p:cNvSpPr txBox="1"/>
              <p:nvPr/>
            </p:nvSpPr>
            <p:spPr>
              <a:xfrm>
                <a:off x="5943174" y="1416165"/>
                <a:ext cx="2912023" cy="252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b="1" dirty="0">
                  <a:solidFill>
                    <a:srgbClr val="0066CC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929164" y="3373256"/>
              <a:ext cx="339514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খালি ঘর পূরণ কর ।</a:t>
              </a:r>
            </a:p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 । ২৫ লিটার ৫০ লিটারের ------% ।</a:t>
              </a:r>
            </a:p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 । ১২০ কিলোগ্রামের ২০% হলো -----কিলোগ্রাম ।</a:t>
              </a:r>
            </a:p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 । ১৬ জন লোক হলো ------লোকের ৩২%। 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6" name="Freeform 45">
            <a:extLst>
              <a:ext uri="{FF2B5EF4-FFF2-40B4-BE49-F238E27FC236}">
                <a16:creationId xmlns:a16="http://schemas.microsoft.com/office/drawing/2014/main" id="{03FB26B7-FE60-4082-9BAE-A98F8A0DE121}"/>
              </a:ext>
            </a:extLst>
          </p:cNvPr>
          <p:cNvSpPr/>
          <p:nvPr/>
        </p:nvSpPr>
        <p:spPr>
          <a:xfrm rot="16200000">
            <a:off x="2745003" y="2383607"/>
            <a:ext cx="3302631" cy="4644306"/>
          </a:xfrm>
          <a:custGeom>
            <a:avLst/>
            <a:gdLst>
              <a:gd name="connsiteX0" fmla="*/ 3909966 w 3909966"/>
              <a:gd name="connsiteY0" fmla="*/ 386604 h 5814669"/>
              <a:gd name="connsiteX1" fmla="*/ 3909966 w 3909966"/>
              <a:gd name="connsiteY1" fmla="*/ 5814669 h 5814669"/>
              <a:gd name="connsiteX2" fmla="*/ 2814964 w 3909966"/>
              <a:gd name="connsiteY2" fmla="*/ 5814669 h 5814669"/>
              <a:gd name="connsiteX3" fmla="*/ 2810524 w 3909966"/>
              <a:gd name="connsiteY3" fmla="*/ 5726742 h 5814669"/>
              <a:gd name="connsiteX4" fmla="*/ 1954983 w 3909966"/>
              <a:gd name="connsiteY4" fmla="*/ 4954689 h 5814669"/>
              <a:gd name="connsiteX5" fmla="*/ 1099442 w 3909966"/>
              <a:gd name="connsiteY5" fmla="*/ 5726742 h 5814669"/>
              <a:gd name="connsiteX6" fmla="*/ 1095002 w 3909966"/>
              <a:gd name="connsiteY6" fmla="*/ 5814669 h 5814669"/>
              <a:gd name="connsiteX7" fmla="*/ 0 w 3909966"/>
              <a:gd name="connsiteY7" fmla="*/ 5814669 h 5814669"/>
              <a:gd name="connsiteX8" fmla="*/ 0 w 3909966"/>
              <a:gd name="connsiteY8" fmla="*/ 386604 h 5814669"/>
              <a:gd name="connsiteX9" fmla="*/ 651675 w 3909966"/>
              <a:gd name="connsiteY9" fmla="*/ 0 h 5814669"/>
              <a:gd name="connsiteX10" fmla="*/ 3258291 w 3909966"/>
              <a:gd name="connsiteY10" fmla="*/ 0 h 5814669"/>
              <a:gd name="connsiteX11" fmla="*/ 3909966 w 3909966"/>
              <a:gd name="connsiteY11" fmla="*/ 386604 h 581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9966" h="5814669">
                <a:moveTo>
                  <a:pt x="3909966" y="386604"/>
                </a:moveTo>
                <a:lnTo>
                  <a:pt x="3909966" y="5814669"/>
                </a:lnTo>
                <a:lnTo>
                  <a:pt x="2814964" y="5814669"/>
                </a:lnTo>
                <a:lnTo>
                  <a:pt x="2810524" y="5726742"/>
                </a:lnTo>
                <a:cubicBezTo>
                  <a:pt x="2766485" y="5293091"/>
                  <a:pt x="2400253" y="4954689"/>
                  <a:pt x="1954983" y="4954689"/>
                </a:cubicBezTo>
                <a:cubicBezTo>
                  <a:pt x="1509714" y="4954689"/>
                  <a:pt x="1143482" y="5293091"/>
                  <a:pt x="1099442" y="5726742"/>
                </a:cubicBezTo>
                <a:lnTo>
                  <a:pt x="1095002" y="5814669"/>
                </a:lnTo>
                <a:lnTo>
                  <a:pt x="0" y="5814669"/>
                </a:lnTo>
                <a:lnTo>
                  <a:pt x="0" y="386604"/>
                </a:lnTo>
                <a:cubicBezTo>
                  <a:pt x="0" y="173088"/>
                  <a:pt x="291764" y="0"/>
                  <a:pt x="651675" y="0"/>
                </a:cubicBezTo>
                <a:lnTo>
                  <a:pt x="3258291" y="0"/>
                </a:lnTo>
                <a:cubicBezTo>
                  <a:pt x="3618202" y="0"/>
                  <a:pt x="3909966" y="173088"/>
                  <a:pt x="3909966" y="386604"/>
                </a:cubicBezTo>
                <a:close/>
              </a:path>
            </a:pathLst>
          </a:custGeom>
          <a:gradFill flip="none" rotWithShape="1">
            <a:gsLst>
              <a:gs pos="0">
                <a:srgbClr val="CC00CC"/>
              </a:gs>
              <a:gs pos="100000">
                <a:srgbClr val="99336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24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8081">
        <p14:glitter pattern="hexagon"/>
      </p:transition>
    </mc:Choice>
    <mc:Fallback>
      <p:transition spd="slow" advTm="8081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11111E-6 L 0.28034 0.00231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354 -0.01389 L 0.36354 -0.01389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11111E-6 L 0.28034 0.00231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354 -0.01389 L 0.36354 -0.01389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_footer_border_266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5" y="177801"/>
            <a:ext cx="11718908" cy="6504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-animation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51" y="177800"/>
            <a:ext cx="5499947" cy="3717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7867" y="787400"/>
            <a:ext cx="3251200" cy="858857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।</a:t>
            </a:r>
            <a:r>
              <a:rPr lang="en-US" sz="1600" dirty="0" smtClean="0">
                <a:latin typeface="NikoshBAN"/>
              </a:rPr>
              <a:t> </a:t>
            </a:r>
            <a:endParaRPr lang="en-US" sz="1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6828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5" y="180109"/>
            <a:ext cx="11887201" cy="657170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98668" y="374538"/>
            <a:ext cx="4585063" cy="1146545"/>
            <a:chOff x="2775113" y="407124"/>
            <a:chExt cx="5191894" cy="1146545"/>
          </a:xfrm>
        </p:grpSpPr>
        <p:sp>
          <p:nvSpPr>
            <p:cNvPr id="9" name="32-Point Star 8"/>
            <p:cNvSpPr/>
            <p:nvPr/>
          </p:nvSpPr>
          <p:spPr>
            <a:xfrm>
              <a:off x="2775113" y="407124"/>
              <a:ext cx="5191894" cy="1146545"/>
            </a:xfrm>
            <a:prstGeom prst="star32">
              <a:avLst>
                <a:gd name="adj" fmla="val 40918"/>
              </a:avLst>
            </a:prstGeom>
            <a:gradFill>
              <a:gsLst>
                <a:gs pos="7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82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57150" cmpd="sng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US" sz="6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3531688" y="472564"/>
              <a:ext cx="36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শিখনফল  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98668" y="3603040"/>
            <a:ext cx="8352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২৩.১.১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২৩.1.2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শতকরায়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পান্তর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২৩.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শতকরাকে সাধারণ ভগ্নাংশে রুপান্তর করতে পারবে। </a:t>
            </a:r>
            <a:endParaRPr lang="en-AU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5437" y="1991602"/>
            <a:ext cx="4440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শিক্ষার্থীরা.........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33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78010"/>
            <a:ext cx="11956473" cy="6555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1" y="318602"/>
            <a:ext cx="2203442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64" y="1305159"/>
            <a:ext cx="2368967" cy="294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54E626-58C7-46AA-A25B-C09888695ADB}"/>
              </a:ext>
            </a:extLst>
          </p:cNvPr>
          <p:cNvSpPr txBox="1"/>
          <p:nvPr/>
        </p:nvSpPr>
        <p:spPr>
          <a:xfrm>
            <a:off x="1104539" y="1972033"/>
            <a:ext cx="3010261" cy="206210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গণি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৫ম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৯ম </a:t>
            </a:r>
            <a:r>
              <a:rPr lang="bn-IN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655127" y="2778062"/>
            <a:ext cx="1898073" cy="4500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04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loud 86">
            <a:extLst>
              <a:ext uri="{FF2B5EF4-FFF2-40B4-BE49-F238E27FC236}">
                <a16:creationId xmlns:a16="http://schemas.microsoft.com/office/drawing/2014/main" id="{78FAC407-6999-4C3C-AEC6-5CC8B07D5DFE}"/>
              </a:ext>
            </a:extLst>
          </p:cNvPr>
          <p:cNvSpPr/>
          <p:nvPr/>
        </p:nvSpPr>
        <p:spPr>
          <a:xfrm>
            <a:off x="238492" y="223332"/>
            <a:ext cx="3505200" cy="25146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ধাঁ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Cloud 89">
            <a:extLst>
              <a:ext uri="{FF2B5EF4-FFF2-40B4-BE49-F238E27FC236}">
                <a16:creationId xmlns:a16="http://schemas.microsoft.com/office/drawing/2014/main" id="{F2C6FE42-7D34-4623-BBB3-1074F893DAE9}"/>
              </a:ext>
            </a:extLst>
          </p:cNvPr>
          <p:cNvSpPr/>
          <p:nvPr/>
        </p:nvSpPr>
        <p:spPr>
          <a:xfrm>
            <a:off x="389481" y="4141208"/>
            <a:ext cx="3609581" cy="2496720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কয়জন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3" name="Rounded Rectangle 143">
            <a:extLst>
              <a:ext uri="{FF2B5EF4-FFF2-40B4-BE49-F238E27FC236}">
                <a16:creationId xmlns:a16="http://schemas.microsoft.com/office/drawing/2014/main" id="{9F10A2FD-7BF5-4431-A995-22F648FA1814}"/>
              </a:ext>
            </a:extLst>
          </p:cNvPr>
          <p:cNvSpPr/>
          <p:nvPr/>
        </p:nvSpPr>
        <p:spPr>
          <a:xfrm>
            <a:off x="0" y="7543799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DFE6AA44-9DA5-4214-AB1A-2F33C6AC783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4372081" y="751108"/>
            <a:ext cx="457200" cy="54864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68A92B6-554D-4142-B781-AB5990EC118E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5033371" y="743850"/>
            <a:ext cx="457200" cy="54864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8D603A92-D0C0-4A23-A8EE-3C448D51C3D7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5722797" y="722078"/>
            <a:ext cx="457200" cy="54864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A8F222BA-16BC-4661-AA3D-6854FF90DE5E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6368681" y="758362"/>
            <a:ext cx="457200" cy="54864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4749119E-7B0B-4C8B-A30C-3BC0A556229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7101649" y="736590"/>
            <a:ext cx="457200" cy="54864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C2CA165E-52B9-4EC2-A677-7FDF46650FB3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7791075" y="729332"/>
            <a:ext cx="457200" cy="54864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FB2881F6-3868-4FCF-974E-83AAD607CE1F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8480501" y="722069"/>
            <a:ext cx="457200" cy="54864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AFF07DFD-78AA-446F-AC5C-6E89577077D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9169927" y="729330"/>
            <a:ext cx="457200" cy="54864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E151745C-2DA9-40C2-9E13-40BD5410D6C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9873867" y="736584"/>
            <a:ext cx="457200" cy="54864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F6FDB16C-4DF7-4249-A1C3-3615B1D79B1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10578473" y="758362"/>
            <a:ext cx="457200" cy="548640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33AC1B08-73D4-468B-8094-935B3AB28B1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4314248" y="1917072"/>
            <a:ext cx="457200" cy="54864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51C3A7A8-E473-46FE-954A-BA70817792F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4342322" y="2518492"/>
            <a:ext cx="457200" cy="548640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E6AC5A19-774C-4B29-AA4F-62A9B2391F1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4335063" y="3050494"/>
            <a:ext cx="457200" cy="548640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341B9BD5-C948-4653-A441-4E178B36E0D3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4298776" y="3652836"/>
            <a:ext cx="457200" cy="548640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886552D4-D575-42D4-8055-124B4573D599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4305585" y="4255178"/>
            <a:ext cx="457200" cy="548640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99C2FC24-E769-43C9-B034-F9BAEC50835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4290563" y="4857520"/>
            <a:ext cx="457200" cy="548640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8CF7CD0C-5E48-4305-935E-C032D48E757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4268344" y="5459862"/>
            <a:ext cx="457200" cy="548640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8E77D697-2525-4E4F-8BB8-8AE63CE82789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4232057" y="6062204"/>
            <a:ext cx="457200" cy="548640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87279FF7-572E-43E0-B270-A5043A6FC987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5012832" y="1891725"/>
            <a:ext cx="457200" cy="548640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325E508C-4366-4323-A1C8-7D71E1773CC2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5005127" y="2500909"/>
            <a:ext cx="457200" cy="548640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8BF5A96B-56CA-40D8-92BC-76444E8A32DD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4969286" y="3032912"/>
            <a:ext cx="457200" cy="548640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880B9BE3-76B9-40B8-9DFE-9E9BDAD9F5A7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4947513" y="3606226"/>
            <a:ext cx="457200" cy="548640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B633B27F-EA90-441E-8E2C-0667333DF924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4925740" y="4215321"/>
            <a:ext cx="457200" cy="548640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D477F9A9-B514-4BFE-9185-F84121A4FE1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4903967" y="4825427"/>
            <a:ext cx="457200" cy="548640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2AF663D5-651D-459D-BD60-2CBE242C7709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4882194" y="5442284"/>
            <a:ext cx="457200" cy="548640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C9375070-67F0-495B-A176-8EC101C1876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4860421" y="6015599"/>
            <a:ext cx="457200" cy="548640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05E549F9-668A-45AD-8024-19E853524D79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5726080" y="1902996"/>
            <a:ext cx="457200" cy="548640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3A711BB9-ED7E-4269-9D48-45302E766889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5695626" y="2512177"/>
            <a:ext cx="457200" cy="548640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727E21DE-3334-4822-BE62-1FFA015E3A6E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5652026" y="3008398"/>
            <a:ext cx="457200" cy="548640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02DCE9A5-95E3-4C19-801A-B09BCF196469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5666036" y="3581710"/>
            <a:ext cx="457200" cy="548640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A0EEE2AF-C6B7-4EA6-929D-5FE6986E300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5594986" y="4190801"/>
            <a:ext cx="457200" cy="548640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57F25E78-F424-4F13-A49A-31EE5506EED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5587731" y="4829932"/>
            <a:ext cx="457200" cy="548640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7D5AD6CD-C6C5-4257-9222-438704778A0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5580476" y="5432272"/>
            <a:ext cx="457200" cy="548640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A2DADF52-2DE0-47BE-9D80-6986013381FD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5573221" y="6020098"/>
            <a:ext cx="457200" cy="548640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40EFB1FF-5937-44FB-8F9C-E5D627509C4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6353075" y="1911975"/>
            <a:ext cx="457200" cy="548640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F7D060ED-26EA-4ACE-9258-A980CF7F7ED2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6301831" y="2471875"/>
            <a:ext cx="457200" cy="548640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27DECBC3-20B7-4CD3-AFCB-143BA63A4BBC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6280507" y="3003875"/>
            <a:ext cx="457200" cy="548640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12494496-541F-4C7D-99FF-58EAAD58DE1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6258737" y="3620729"/>
            <a:ext cx="457200" cy="548640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37258D1B-DC72-49D4-9427-35DF05FEFE1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6222454" y="4179527"/>
            <a:ext cx="457200" cy="548640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E3812058-41C3-478A-AF5B-7C099BB1CCC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6227472" y="4796399"/>
            <a:ext cx="457200" cy="548640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7B595080-4FBE-414E-A099-F56C49B0460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6220217" y="5442284"/>
            <a:ext cx="457200" cy="548640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40387D53-CF0E-4522-8ACD-25817E73B85E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6214215" y="6015599"/>
            <a:ext cx="457200" cy="548640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0D0736C1-4768-47C2-A048-DEED8611499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7086327" y="1895591"/>
            <a:ext cx="457200" cy="548640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B3921912-52ED-4F73-B408-222F0C2AC44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7768624" y="1831676"/>
            <a:ext cx="457200" cy="548640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DBB1FA91-A76D-46A1-8180-88730D76487D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8462223" y="1838427"/>
            <a:ext cx="457200" cy="548640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BC32CCB1-9A0C-4A83-9CA6-785B3D0F0C5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213938" y="1802648"/>
            <a:ext cx="457200" cy="548640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BE9CDDCF-83F8-40EA-AA83-FD217738731E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894421" y="1810291"/>
            <a:ext cx="457200" cy="548640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7AB6FC76-63A2-41E1-9C21-8E60556B75FE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10545876" y="1824805"/>
            <a:ext cx="457200" cy="548640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B9CB1A5D-CF68-41F4-9EB8-5EFCA0B1B75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7006024" y="2463612"/>
            <a:ext cx="457200" cy="548640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DB6C9D19-8D00-4666-B4BE-55EBF5F9BF0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7673331" y="2449098"/>
            <a:ext cx="457200" cy="548640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97260F0A-826F-4713-9D1E-5435C5D6C593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8396910" y="2392380"/>
            <a:ext cx="457200" cy="548640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AE797450-AAC6-4504-B722-66FC58B6DB46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148625" y="2377866"/>
            <a:ext cx="457200" cy="548640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6B1F5810-AF92-48B6-B1E4-56C490C3C4E4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829554" y="2392380"/>
            <a:ext cx="457200" cy="548640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C56450E3-23CB-445D-9ACE-F19540C95147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10538619" y="2406894"/>
            <a:ext cx="457200" cy="548640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8ED5DE2E-6E78-4DA5-BA6B-BAF17630846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6940711" y="3038264"/>
            <a:ext cx="457200" cy="548640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C2E6EF65-27BE-4FE0-8D43-EAFCEEC96588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7608018" y="3023750"/>
            <a:ext cx="457200" cy="548640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9EC9B4AD-AE2C-468D-9F36-65586DC4268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8331597" y="3009236"/>
            <a:ext cx="457200" cy="548640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89B1A6D7-7FA5-4E0E-B5E2-C6B7CD78444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069244" y="2994722"/>
            <a:ext cx="457200" cy="548640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11D04447-0D39-4582-AD76-4E21B8253903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807783" y="3009236"/>
            <a:ext cx="457200" cy="548640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B062A6EA-3950-4A0E-BD35-29B35440904E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10516848" y="3023750"/>
            <a:ext cx="457200" cy="548640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5EF0F76C-848A-4FDB-B218-C1AED8A466D9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6933456" y="3611576"/>
            <a:ext cx="457200" cy="548640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673CFCE0-CA85-47FB-AC46-55EC7902457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7600763" y="3597062"/>
            <a:ext cx="457200" cy="548640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EF5A8340-8D3B-45BC-9F22-4938C9E4368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8324342" y="3582548"/>
            <a:ext cx="457200" cy="548640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C610EDA4-0F9E-4033-BF65-48F4A970080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047921" y="3568034"/>
            <a:ext cx="457200" cy="548640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0AFC9F3F-FDCE-4AE7-A3A3-5EC7DB4BD6C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800528" y="3582548"/>
            <a:ext cx="457200" cy="548640"/>
          </a:xfrm>
          <a:prstGeom prst="rect">
            <a:avLst/>
          </a:prstGeom>
        </p:spPr>
      </p:pic>
      <p:pic>
        <p:nvPicPr>
          <p:cNvPr id="270" name="Picture 269">
            <a:extLst>
              <a:ext uri="{FF2B5EF4-FFF2-40B4-BE49-F238E27FC236}">
                <a16:creationId xmlns:a16="http://schemas.microsoft.com/office/drawing/2014/main" id="{7FDD8127-C0FB-4D02-82F7-71B07044B75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10524107" y="3597062"/>
            <a:ext cx="457200" cy="548640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2FC89E7B-CA30-45BF-9937-8DF3F1DEE756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6926201" y="4170374"/>
            <a:ext cx="457200" cy="548640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BEBBE2D9-CFC2-4361-9643-B3E74784782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7593508" y="4155860"/>
            <a:ext cx="457200" cy="548640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208CB664-617C-49B5-9592-08FC5ED4983D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8317087" y="4141346"/>
            <a:ext cx="457200" cy="548640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A1F2C5AB-8D04-4C9F-B09D-12C3921ADB4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040666" y="4126832"/>
            <a:ext cx="457200" cy="548640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B4FA60B2-1528-4582-9371-CC15B117E537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793273" y="4141346"/>
            <a:ext cx="457200" cy="548640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CB39794F-E665-4920-9C3A-BDE44292171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10502338" y="4155860"/>
            <a:ext cx="457200" cy="548640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EBAC990F-3D9F-48EB-9668-EFD251EACAD7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6918946" y="4787228"/>
            <a:ext cx="457200" cy="548640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1CB4DB10-FAE9-4CCC-984C-06BA97B01384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7586253" y="4772714"/>
            <a:ext cx="457200" cy="548640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DD8A3ADC-546E-4DEC-9E54-2330BBB6CFB6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8309832" y="4758200"/>
            <a:ext cx="457200" cy="548640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01745E70-B424-4FF8-A415-588814C81B42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033411" y="4743686"/>
            <a:ext cx="457200" cy="548640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E4ED6653-029F-44BF-B543-BAE9A1887559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786018" y="4758200"/>
            <a:ext cx="457200" cy="548640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12F7BE42-3C4C-45AC-9FAA-1869E0E7FCDD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10524111" y="4772714"/>
            <a:ext cx="457200" cy="548640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18FE6B2B-C737-4F72-A734-6AA248AB3508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6911691" y="5404082"/>
            <a:ext cx="457200" cy="548640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78D35AD9-90A7-432E-854E-D0E53714B08E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7578998" y="5389568"/>
            <a:ext cx="457200" cy="548640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81AA2656-852D-4F47-966F-D086368A354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8302577" y="5375054"/>
            <a:ext cx="457200" cy="548640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045B790C-94C4-45C1-859E-989833DFAB03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026156" y="5360540"/>
            <a:ext cx="457200" cy="548640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EC1CBC88-3737-4FDD-9CD8-BEC5C894B9A8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778763" y="5375054"/>
            <a:ext cx="457200" cy="548640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7E6D67FD-29BD-450A-B1B1-CB53D79D0269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10487828" y="5389568"/>
            <a:ext cx="457200" cy="548640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957099E3-B303-4C93-ABBC-E0EC9C2944C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6904436" y="6020936"/>
            <a:ext cx="457200" cy="548640"/>
          </a:xfrm>
          <a:prstGeom prst="rect">
            <a:avLst/>
          </a:prstGeom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FB55128A-5FF0-47E5-B6F5-2BD1697626FC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7571743" y="6006422"/>
            <a:ext cx="457200" cy="548640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BE21C1C4-DDA0-4C20-92E9-3E5E4E37425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8295322" y="5991908"/>
            <a:ext cx="457200" cy="548640"/>
          </a:xfrm>
          <a:prstGeom prst="rect">
            <a:avLst/>
          </a:prstGeom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5EF2DC94-7528-4404-B73B-2FE159FED4C2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018901" y="5977394"/>
            <a:ext cx="457200" cy="548640"/>
          </a:xfrm>
          <a:prstGeom prst="rect">
            <a:avLst/>
          </a:prstGeom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C55B6C1E-BBB7-4666-87F0-59F93A66FC7E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9771508" y="5991908"/>
            <a:ext cx="457200" cy="548640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33F9ED1E-03B0-49F2-B240-9F762C61F65C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>
          <a:xfrm>
            <a:off x="10495087" y="5977394"/>
            <a:ext cx="457200" cy="548640"/>
          </a:xfrm>
          <a:prstGeom prst="rect">
            <a:avLst/>
          </a:prstGeom>
        </p:spPr>
      </p:pic>
      <p:sp>
        <p:nvSpPr>
          <p:cNvPr id="297" name="Cloud 296">
            <a:extLst>
              <a:ext uri="{FF2B5EF4-FFF2-40B4-BE49-F238E27FC236}">
                <a16:creationId xmlns:a16="http://schemas.microsoft.com/office/drawing/2014/main" id="{AEFB1E96-8662-433D-83A2-B5F1580C24C9}"/>
              </a:ext>
            </a:extLst>
          </p:cNvPr>
          <p:cNvSpPr/>
          <p:nvPr/>
        </p:nvSpPr>
        <p:spPr>
          <a:xfrm>
            <a:off x="230486" y="1865592"/>
            <a:ext cx="3505200" cy="2514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98" name="Picture 297">
            <a:extLst>
              <a:ext uri="{FF2B5EF4-FFF2-40B4-BE49-F238E27FC236}">
                <a16:creationId xmlns:a16="http://schemas.microsoft.com/office/drawing/2014/main" id="{54DDFB6F-8DD5-43E3-8105-04D4773FF18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4361884" y="1336331"/>
            <a:ext cx="457200" cy="548640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AC27FCB8-BF8D-444B-A0BB-FCB1F3004AE7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5093840" y="1329073"/>
            <a:ext cx="457200" cy="548640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6B436E98-B2D3-478E-8FC8-FC6835DEDB4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5783266" y="1307301"/>
            <a:ext cx="457200" cy="548640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3F163B35-8B80-4983-9895-A027265AC3A7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6429150" y="1343585"/>
            <a:ext cx="457200" cy="548640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64C115AE-8DB5-41B2-90C9-BC83BF9D5B2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7105846" y="1321813"/>
            <a:ext cx="457200" cy="548640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B0FEC677-FC62-4965-A970-626A8A9FD990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7795272" y="1286419"/>
            <a:ext cx="457200" cy="548640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7C5FBCB8-9513-466F-B942-7248E0A5788E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8470630" y="1279156"/>
            <a:ext cx="457200" cy="548640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6B25CEC4-EE5B-4F43-804A-91D901DD18F7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9160056" y="1286417"/>
            <a:ext cx="457200" cy="548640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C34EA65E-91A5-4190-824D-902CB59B675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9878064" y="1265535"/>
            <a:ext cx="457200" cy="548640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99045BB0-B51E-47CA-B841-F098C4AD1B1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9216"/>
          <a:stretch/>
        </p:blipFill>
        <p:spPr>
          <a:xfrm>
            <a:off x="10553882" y="1287313"/>
            <a:ext cx="4572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89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5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1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4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3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6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9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5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8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1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4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0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3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6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9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2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5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8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1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4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7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90" grpId="0" animBg="1"/>
      <p:bldP spid="90" grpId="1" animBg="1"/>
      <p:bldP spid="297" grpId="0" animBg="1"/>
      <p:bldP spid="29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0" y="9378"/>
            <a:ext cx="11658600" cy="6858000"/>
          </a:xfrm>
          <a:prstGeom prst="rect">
            <a:avLst/>
          </a:prstGeom>
          <a:solidFill>
            <a:srgbClr val="FFFFE1"/>
          </a:solidFill>
          <a:ln>
            <a:noFill/>
          </a:ln>
          <a:effectLst>
            <a:outerShdw blurRad="215900" dist="381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270" y="111756"/>
            <a:ext cx="114078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15900" dist="381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 rot="16200000">
            <a:off x="646696" y="2504965"/>
            <a:ext cx="3866938" cy="914400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inus 37"/>
          <p:cNvSpPr/>
          <p:nvPr/>
        </p:nvSpPr>
        <p:spPr>
          <a:xfrm rot="16200000">
            <a:off x="1492773" y="2495550"/>
            <a:ext cx="3822856" cy="914400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inus 38"/>
          <p:cNvSpPr/>
          <p:nvPr/>
        </p:nvSpPr>
        <p:spPr>
          <a:xfrm rot="16200000">
            <a:off x="1034901" y="2580167"/>
            <a:ext cx="3873797" cy="91440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inus 39"/>
          <p:cNvSpPr/>
          <p:nvPr/>
        </p:nvSpPr>
        <p:spPr>
          <a:xfrm rot="16200000">
            <a:off x="511260" y="2574956"/>
            <a:ext cx="3911019" cy="914400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inus 40"/>
          <p:cNvSpPr/>
          <p:nvPr/>
        </p:nvSpPr>
        <p:spPr>
          <a:xfrm rot="16200000">
            <a:off x="921056" y="2568506"/>
            <a:ext cx="4016454" cy="914400"/>
          </a:xfrm>
          <a:prstGeom prst="mathMinu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inus 41"/>
          <p:cNvSpPr/>
          <p:nvPr/>
        </p:nvSpPr>
        <p:spPr>
          <a:xfrm rot="16200000">
            <a:off x="1116865" y="2516311"/>
            <a:ext cx="4043036" cy="914400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inus 42"/>
          <p:cNvSpPr/>
          <p:nvPr/>
        </p:nvSpPr>
        <p:spPr>
          <a:xfrm rot="16200000">
            <a:off x="1164715" y="2573184"/>
            <a:ext cx="4043036" cy="914400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inus 43"/>
          <p:cNvSpPr/>
          <p:nvPr/>
        </p:nvSpPr>
        <p:spPr>
          <a:xfrm rot="16200000">
            <a:off x="1246224" y="2574957"/>
            <a:ext cx="4043034" cy="914400"/>
          </a:xfrm>
          <a:prstGeom prst="mathMinus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inus 44"/>
          <p:cNvSpPr/>
          <p:nvPr/>
        </p:nvSpPr>
        <p:spPr>
          <a:xfrm rot="16200000">
            <a:off x="953822" y="2533647"/>
            <a:ext cx="4043034" cy="9144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inus 45"/>
          <p:cNvSpPr/>
          <p:nvPr/>
        </p:nvSpPr>
        <p:spPr>
          <a:xfrm rot="16200000">
            <a:off x="1823059" y="2662789"/>
            <a:ext cx="3924301" cy="9144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 rot="16200000">
            <a:off x="720819" y="2545719"/>
            <a:ext cx="4012905" cy="914400"/>
          </a:xfrm>
          <a:prstGeom prst="mathMin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 rot="16200000">
            <a:off x="1237374" y="2565542"/>
            <a:ext cx="4106826" cy="914400"/>
          </a:xfrm>
          <a:prstGeom prst="mathMinu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inus 48"/>
          <p:cNvSpPr/>
          <p:nvPr/>
        </p:nvSpPr>
        <p:spPr>
          <a:xfrm rot="16200000">
            <a:off x="624225" y="2506509"/>
            <a:ext cx="4106827" cy="914400"/>
          </a:xfrm>
          <a:prstGeom prst="mathMinus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inus 49"/>
          <p:cNvSpPr/>
          <p:nvPr/>
        </p:nvSpPr>
        <p:spPr>
          <a:xfrm rot="16200000">
            <a:off x="716373" y="2504965"/>
            <a:ext cx="4106828" cy="914400"/>
          </a:xfrm>
          <a:prstGeom prst="mathMin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inus 80"/>
          <p:cNvSpPr/>
          <p:nvPr/>
        </p:nvSpPr>
        <p:spPr>
          <a:xfrm rot="16200000">
            <a:off x="913085" y="2548709"/>
            <a:ext cx="4106828" cy="91440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inus 81"/>
          <p:cNvSpPr/>
          <p:nvPr/>
        </p:nvSpPr>
        <p:spPr>
          <a:xfrm rot="16200000">
            <a:off x="1375584" y="2484415"/>
            <a:ext cx="4106828" cy="914400"/>
          </a:xfrm>
          <a:prstGeom prst="mathMin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inus 82"/>
          <p:cNvSpPr/>
          <p:nvPr/>
        </p:nvSpPr>
        <p:spPr>
          <a:xfrm rot="16200000">
            <a:off x="885931" y="2474283"/>
            <a:ext cx="3866938" cy="9144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Minus 83"/>
          <p:cNvSpPr/>
          <p:nvPr/>
        </p:nvSpPr>
        <p:spPr>
          <a:xfrm rot="16200000">
            <a:off x="1038331" y="2473509"/>
            <a:ext cx="3866938" cy="914400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inus 84"/>
          <p:cNvSpPr/>
          <p:nvPr/>
        </p:nvSpPr>
        <p:spPr>
          <a:xfrm rot="16200000">
            <a:off x="1316555" y="2504963"/>
            <a:ext cx="3866938" cy="9144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Minus 85"/>
          <p:cNvSpPr/>
          <p:nvPr/>
        </p:nvSpPr>
        <p:spPr>
          <a:xfrm rot="16200000">
            <a:off x="1119849" y="2504964"/>
            <a:ext cx="3866938" cy="914400"/>
          </a:xfrm>
          <a:prstGeom prst="mathMinus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Minus 86"/>
          <p:cNvSpPr/>
          <p:nvPr/>
        </p:nvSpPr>
        <p:spPr>
          <a:xfrm rot="16200000">
            <a:off x="859355" y="2486910"/>
            <a:ext cx="3866938" cy="9144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inus 87"/>
          <p:cNvSpPr/>
          <p:nvPr/>
        </p:nvSpPr>
        <p:spPr>
          <a:xfrm rot="16200000">
            <a:off x="1479704" y="2519912"/>
            <a:ext cx="3898617" cy="91440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inus 88"/>
          <p:cNvSpPr/>
          <p:nvPr/>
        </p:nvSpPr>
        <p:spPr>
          <a:xfrm rot="16200000">
            <a:off x="1442923" y="2487462"/>
            <a:ext cx="4106828" cy="914400"/>
          </a:xfrm>
          <a:prstGeom prst="mathMin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Minus 89"/>
          <p:cNvSpPr/>
          <p:nvPr/>
        </p:nvSpPr>
        <p:spPr>
          <a:xfrm rot="16200000">
            <a:off x="859939" y="2463652"/>
            <a:ext cx="4106828" cy="914400"/>
          </a:xfrm>
          <a:prstGeom prst="mathMin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inus 90"/>
          <p:cNvSpPr/>
          <p:nvPr/>
        </p:nvSpPr>
        <p:spPr>
          <a:xfrm rot="16200000">
            <a:off x="1666174" y="2603085"/>
            <a:ext cx="3950997" cy="914400"/>
          </a:xfrm>
          <a:prstGeom prst="mathMinus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Minus 91"/>
          <p:cNvSpPr/>
          <p:nvPr/>
        </p:nvSpPr>
        <p:spPr>
          <a:xfrm rot="16200000">
            <a:off x="1373838" y="2675416"/>
            <a:ext cx="4106827" cy="914400"/>
          </a:xfrm>
          <a:prstGeom prst="mathMinus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Minus 92"/>
          <p:cNvSpPr/>
          <p:nvPr/>
        </p:nvSpPr>
        <p:spPr>
          <a:xfrm rot="16200000">
            <a:off x="714544" y="2580167"/>
            <a:ext cx="4220354" cy="914400"/>
          </a:xfrm>
          <a:prstGeom prst="mathMinu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Minus 93"/>
          <p:cNvSpPr/>
          <p:nvPr/>
        </p:nvSpPr>
        <p:spPr>
          <a:xfrm rot="16200000">
            <a:off x="1208133" y="2682283"/>
            <a:ext cx="4012905" cy="914400"/>
          </a:xfrm>
          <a:prstGeom prst="mathMin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Minus 94"/>
          <p:cNvSpPr/>
          <p:nvPr/>
        </p:nvSpPr>
        <p:spPr>
          <a:xfrm rot="16200000">
            <a:off x="1351693" y="2603086"/>
            <a:ext cx="4012905" cy="914400"/>
          </a:xfrm>
          <a:prstGeom prst="mathMin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Minus 95"/>
          <p:cNvSpPr/>
          <p:nvPr/>
        </p:nvSpPr>
        <p:spPr>
          <a:xfrm rot="16200000">
            <a:off x="1117754" y="2578725"/>
            <a:ext cx="3924301" cy="9144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Minus 96"/>
          <p:cNvSpPr/>
          <p:nvPr/>
        </p:nvSpPr>
        <p:spPr>
          <a:xfrm rot="16200000">
            <a:off x="693064" y="2670427"/>
            <a:ext cx="3951443" cy="9144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Minus 97"/>
          <p:cNvSpPr/>
          <p:nvPr/>
        </p:nvSpPr>
        <p:spPr>
          <a:xfrm rot="16200000">
            <a:off x="1314512" y="2713234"/>
            <a:ext cx="3952552" cy="9144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inus 98"/>
          <p:cNvSpPr/>
          <p:nvPr/>
        </p:nvSpPr>
        <p:spPr>
          <a:xfrm rot="16200000">
            <a:off x="870549" y="2536861"/>
            <a:ext cx="4043036" cy="914400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inus 99"/>
          <p:cNvSpPr/>
          <p:nvPr/>
        </p:nvSpPr>
        <p:spPr>
          <a:xfrm rot="16200000">
            <a:off x="899299" y="2704320"/>
            <a:ext cx="4043036" cy="914400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Minus 100"/>
          <p:cNvSpPr/>
          <p:nvPr/>
        </p:nvSpPr>
        <p:spPr>
          <a:xfrm rot="16200000">
            <a:off x="973326" y="2598531"/>
            <a:ext cx="4043036" cy="914400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Minus 101"/>
          <p:cNvSpPr/>
          <p:nvPr/>
        </p:nvSpPr>
        <p:spPr>
          <a:xfrm rot="16200000">
            <a:off x="1687925" y="2526112"/>
            <a:ext cx="3911019" cy="914400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Minus 102"/>
          <p:cNvSpPr/>
          <p:nvPr/>
        </p:nvSpPr>
        <p:spPr>
          <a:xfrm rot="16200000">
            <a:off x="1316828" y="2521852"/>
            <a:ext cx="3919544" cy="9144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Minus 103"/>
          <p:cNvSpPr/>
          <p:nvPr/>
        </p:nvSpPr>
        <p:spPr>
          <a:xfrm rot="16200000">
            <a:off x="956819" y="2504965"/>
            <a:ext cx="3866938" cy="914400"/>
          </a:xfrm>
          <a:prstGeom prst="mathMinus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Minus 104"/>
          <p:cNvSpPr/>
          <p:nvPr/>
        </p:nvSpPr>
        <p:spPr>
          <a:xfrm rot="16200000">
            <a:off x="877072" y="2670428"/>
            <a:ext cx="3866938" cy="914400"/>
          </a:xfrm>
          <a:prstGeom prst="mathMinus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Minus 105"/>
          <p:cNvSpPr/>
          <p:nvPr/>
        </p:nvSpPr>
        <p:spPr>
          <a:xfrm rot="16200000">
            <a:off x="1580598" y="2634107"/>
            <a:ext cx="3866938" cy="9144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c 106"/>
          <p:cNvSpPr/>
          <p:nvPr/>
        </p:nvSpPr>
        <p:spPr>
          <a:xfrm rot="15271514" flipH="1">
            <a:off x="2788080" y="2113653"/>
            <a:ext cx="721082" cy="1704484"/>
          </a:xfrm>
          <a:prstGeom prst="arc">
            <a:avLst>
              <a:gd name="adj1" fmla="val 16200000"/>
              <a:gd name="adj2" fmla="val 459562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057596" y="4533339"/>
            <a:ext cx="2743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টি কাঠি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13507" y="290946"/>
            <a:ext cx="3846379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805974" y="470472"/>
            <a:ext cx="47330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বাণ্ডিলে কয়টি কাঠি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আছে?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0667C18-8768-4D94-B71B-1A9BF6AE76ED}"/>
              </a:ext>
            </a:extLst>
          </p:cNvPr>
          <p:cNvSpPr/>
          <p:nvPr/>
        </p:nvSpPr>
        <p:spPr>
          <a:xfrm>
            <a:off x="1455046" y="4772214"/>
            <a:ext cx="3458851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বাণ্ডিল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401272" y="5243013"/>
            <a:ext cx="3697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১০০ টি কাঠি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797496" y="1277676"/>
            <a:ext cx="47330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কয়টি কাঠি আলাদা করা হল?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303838" y="5461605"/>
            <a:ext cx="7543799" cy="1268062"/>
            <a:chOff x="1863059" y="4139981"/>
            <a:chExt cx="8036057" cy="1268062"/>
          </a:xfrm>
        </p:grpSpPr>
        <p:grpSp>
          <p:nvGrpSpPr>
            <p:cNvPr id="115" name="Group 114"/>
            <p:cNvGrpSpPr/>
            <p:nvPr/>
          </p:nvGrpSpPr>
          <p:grpSpPr>
            <a:xfrm>
              <a:off x="6032872" y="4279927"/>
              <a:ext cx="1086342" cy="966883"/>
              <a:chOff x="9831163" y="3215225"/>
              <a:chExt cx="1086342" cy="966883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10012491" y="3215225"/>
                <a:ext cx="905014" cy="37391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BD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9831163" y="3512257"/>
                <a:ext cx="928180" cy="66985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১০০</a:t>
                </a:r>
                <a:r>
                  <a:rPr lang="bn-BD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9" name="Straight Connector 118"/>
              <p:cNvCxnSpPr/>
              <p:nvPr/>
            </p:nvCxnSpPr>
            <p:spPr>
              <a:xfrm>
                <a:off x="9916265" y="3589137"/>
                <a:ext cx="61194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6" name="Rectangle 115"/>
            <p:cNvSpPr/>
            <p:nvPr/>
          </p:nvSpPr>
          <p:spPr>
            <a:xfrm>
              <a:off x="1863059" y="4139981"/>
              <a:ext cx="8036057" cy="1268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টি কাঠি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১০০টি কাঠির 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অংশ ।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4640991" y="2120649"/>
            <a:ext cx="57553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তাহলে আমরা কীভাবে পড়তে পারি?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781800" y="5718155"/>
            <a:ext cx="38507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১00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5940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84077E-7 L 0.30677 -0.006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34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77768E-8 L 0.2349 0.0205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101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5272E-7 L 0.19166 0.0249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24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66605E-6 L 0.20729 0.0048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3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2" grpId="0" animBg="1"/>
      <p:bldP spid="103" grpId="0" animBg="1"/>
      <p:bldP spid="106" grpId="0" animBg="1"/>
      <p:bldP spid="108" grpId="0"/>
      <p:bldP spid="109" grpId="0" animBg="1"/>
      <p:bldP spid="110" grpId="0" animBg="1"/>
      <p:bldP spid="110" grpId="1" animBg="1"/>
      <p:bldP spid="111" grpId="0"/>
      <p:bldP spid="111" grpId="1"/>
      <p:bldP spid="112" grpId="0"/>
      <p:bldP spid="113" grpId="0" animBg="1"/>
      <p:bldP spid="113" grpId="1" animBg="1"/>
      <p:bldP spid="120" grpId="0" animBg="1"/>
      <p:bldP spid="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22"/>
            <a:ext cx="12191999" cy="6562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6273" y="943784"/>
            <a:ext cx="735405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কী হতে পারে?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E3C631-5D87-427D-9718-003D0455270D}"/>
              </a:ext>
            </a:extLst>
          </p:cNvPr>
          <p:cNvSpPr/>
          <p:nvPr/>
        </p:nvSpPr>
        <p:spPr>
          <a:xfrm>
            <a:off x="7005711" y="1790060"/>
            <a:ext cx="2138289" cy="1164155"/>
          </a:xfrm>
          <a:prstGeom prst="roundRect">
            <a:avLst>
              <a:gd name="adj" fmla="val 29419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bn-BD" sz="1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54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704" t="5556" r="3704" b="12500"/>
          <a:stretch>
            <a:fillRect/>
          </a:stretch>
        </p:blipFill>
        <p:spPr bwMode="auto">
          <a:xfrm>
            <a:off x="1718645" y="366635"/>
            <a:ext cx="8077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40844" y="3429001"/>
            <a:ext cx="30480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 NikoshBAN"/>
              </a:rPr>
              <a:t>এটি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কিসের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দোকান</a:t>
            </a:r>
            <a:r>
              <a:rPr lang="en-US" sz="2400" dirty="0">
                <a:latin typeface=" NikoshBAN"/>
              </a:rPr>
              <a:t>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3429001"/>
            <a:ext cx="274320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 NikoshBAN"/>
              </a:rPr>
              <a:t>কাপড়ের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দোকান</a:t>
            </a:r>
            <a:r>
              <a:rPr lang="en-US" sz="2400" dirty="0">
                <a:latin typeface=" NikoshBAN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0844" y="4194556"/>
            <a:ext cx="4693356" cy="461665"/>
          </a:xfrm>
          <a:prstGeom prst="rect">
            <a:avLst/>
          </a:prstGeom>
          <a:gradFill flip="none" rotWithShape="1">
            <a:gsLst>
              <a:gs pos="0">
                <a:srgbClr val="429B15">
                  <a:tint val="66000"/>
                  <a:satMod val="160000"/>
                </a:srgbClr>
              </a:gs>
              <a:gs pos="50000">
                <a:srgbClr val="429B15">
                  <a:tint val="44500"/>
                  <a:satMod val="160000"/>
                </a:srgbClr>
              </a:gs>
              <a:gs pos="100000">
                <a:srgbClr val="429B15">
                  <a:tint val="23500"/>
                  <a:satMod val="160000"/>
                </a:srgbClr>
              </a:gs>
            </a:gsLst>
            <a:lin ang="2700000" scaled="1"/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 NikoshBAN"/>
              </a:rPr>
              <a:t>কত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টাকা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ছাড়ের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কথা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বলা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হয়েছে</a:t>
            </a:r>
            <a:r>
              <a:rPr lang="en-US" sz="2400" dirty="0">
                <a:latin typeface=" NikoshBAN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8600" y="4194555"/>
            <a:ext cx="144780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 NikoshBAN"/>
              </a:rPr>
              <a:t>২০ </a:t>
            </a:r>
            <a:r>
              <a:rPr lang="en-US" sz="2400" dirty="0" err="1">
                <a:latin typeface=" NikoshBAN"/>
              </a:rPr>
              <a:t>টাকা</a:t>
            </a:r>
            <a:endParaRPr lang="en-US" sz="2400" dirty="0">
              <a:latin typeface=" 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4955" y="4960111"/>
            <a:ext cx="6127045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 NikoshBAN"/>
              </a:rPr>
              <a:t>কত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টাকায়</a:t>
            </a:r>
            <a:r>
              <a:rPr lang="en-US" sz="2400" dirty="0">
                <a:latin typeface=" NikoshBAN"/>
              </a:rPr>
              <a:t> ২০ </a:t>
            </a:r>
            <a:r>
              <a:rPr lang="en-US" sz="2400" dirty="0" err="1">
                <a:latin typeface=" NikoshBAN"/>
              </a:rPr>
              <a:t>টাকা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ছাড়ের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কথা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বলা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হয়েছে</a:t>
            </a:r>
            <a:r>
              <a:rPr lang="en-US" sz="2400" dirty="0">
                <a:latin typeface=" NikoshBAN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86800" y="4960111"/>
            <a:ext cx="14478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 NikoshBAN"/>
              </a:rPr>
              <a:t>১০০ </a:t>
            </a:r>
            <a:r>
              <a:rPr lang="en-US" sz="2400" dirty="0" err="1">
                <a:latin typeface=" NikoshBAN"/>
              </a:rPr>
              <a:t>টাকা</a:t>
            </a:r>
            <a:endParaRPr lang="en-US" sz="2400" dirty="0">
              <a:latin typeface=" 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9090" y="5917514"/>
            <a:ext cx="631631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 NikoshBAN"/>
              </a:rPr>
              <a:t> ২০ </a:t>
            </a:r>
            <a:r>
              <a:rPr lang="en-US" sz="2400" dirty="0" err="1">
                <a:latin typeface=" NikoshBAN"/>
              </a:rPr>
              <a:t>এর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সামনে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যে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চিহ্ন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আছে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এটি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শতকরা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চিহ্ন</a:t>
            </a:r>
            <a:endParaRPr lang="en-US" sz="2400" dirty="0">
              <a:latin typeface=" 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93965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3909" y="102817"/>
            <a:ext cx="11984182" cy="6477000"/>
            <a:chOff x="103909" y="102817"/>
            <a:chExt cx="11984182" cy="6477000"/>
          </a:xfrm>
        </p:grpSpPr>
        <p:sp>
          <p:nvSpPr>
            <p:cNvPr id="3" name="Rectangle 2"/>
            <p:cNvSpPr/>
            <p:nvPr/>
          </p:nvSpPr>
          <p:spPr>
            <a:xfrm>
              <a:off x="4003964" y="2895600"/>
              <a:ext cx="1551709" cy="174567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09" y="102817"/>
              <a:ext cx="11984182" cy="6477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45673" y="1203312"/>
              <a:ext cx="7620000" cy="154481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Minus 20"/>
            <p:cNvSpPr/>
            <p:nvPr/>
          </p:nvSpPr>
          <p:spPr>
            <a:xfrm>
              <a:off x="5292436" y="2107352"/>
              <a:ext cx="1039091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inus 21"/>
            <p:cNvSpPr/>
            <p:nvPr/>
          </p:nvSpPr>
          <p:spPr>
            <a:xfrm>
              <a:off x="4151167" y="2135347"/>
              <a:ext cx="1039091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inus 23"/>
            <p:cNvSpPr/>
            <p:nvPr/>
          </p:nvSpPr>
          <p:spPr>
            <a:xfrm>
              <a:off x="2763986" y="2135347"/>
              <a:ext cx="1039091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inus 25"/>
            <p:cNvSpPr/>
            <p:nvPr/>
          </p:nvSpPr>
          <p:spPr>
            <a:xfrm>
              <a:off x="6535882" y="2094422"/>
              <a:ext cx="1039091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Minus 26"/>
            <p:cNvSpPr/>
            <p:nvPr/>
          </p:nvSpPr>
          <p:spPr>
            <a:xfrm>
              <a:off x="7644245" y="2094422"/>
              <a:ext cx="1039091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29816" y="1791052"/>
              <a:ext cx="706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৬০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7777" y="2320013"/>
              <a:ext cx="706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১০০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53791" y="1721448"/>
              <a:ext cx="706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৫৪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71974" y="2287747"/>
              <a:ext cx="706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১০০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55673" y="1721448"/>
              <a:ext cx="706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৮৯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97238" y="2228416"/>
              <a:ext cx="706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১০০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57555" y="1721448"/>
              <a:ext cx="706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৪২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22502" y="2196174"/>
              <a:ext cx="706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১০০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87566" y="2246822"/>
              <a:ext cx="706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১০০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99268" y="1690241"/>
              <a:ext cx="706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২৫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7342" y="2792690"/>
            <a:ext cx="7038109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 NikoshBAN"/>
              </a:rPr>
              <a:t>এই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চারটি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ভগ্নাংশের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মধ্যে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তুমরা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কি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কোন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মিল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খুঁজে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পাচ্ছ</a:t>
            </a:r>
            <a:r>
              <a:rPr lang="en-US" dirty="0" smtClean="0">
                <a:latin typeface=" NikoshBAN"/>
              </a:rPr>
              <a:t> ?</a:t>
            </a:r>
          </a:p>
          <a:p>
            <a:endParaRPr lang="en-US" dirty="0">
              <a:latin typeface=" NikoshBAN"/>
            </a:endParaRPr>
          </a:p>
          <a:p>
            <a:r>
              <a:rPr lang="en-US" dirty="0" err="1" smtClean="0">
                <a:latin typeface=" NikoshBAN"/>
              </a:rPr>
              <a:t>ভগ্নাংশের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হরগুলো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সমান</a:t>
            </a:r>
            <a:r>
              <a:rPr lang="en-US" dirty="0" smtClean="0">
                <a:latin typeface=" NikoshBAN"/>
              </a:rPr>
              <a:t> ।</a:t>
            </a:r>
          </a:p>
          <a:p>
            <a:r>
              <a:rPr lang="en-US" dirty="0" err="1" smtClean="0">
                <a:latin typeface=" NikoshBAN"/>
              </a:rPr>
              <a:t>তোমরা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কি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জানো</a:t>
            </a:r>
            <a:r>
              <a:rPr lang="en-US" dirty="0" smtClean="0">
                <a:latin typeface=" NikoshBAN"/>
              </a:rPr>
              <a:t> ১০০ </a:t>
            </a:r>
            <a:r>
              <a:rPr lang="en-US" dirty="0" err="1" smtClean="0">
                <a:latin typeface=" NikoshBAN"/>
              </a:rPr>
              <a:t>হর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বিশিষ্ট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ভগ্নাংশের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সাথে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অন্য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একটি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বিষয়ের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সম্পর্ক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আছে</a:t>
            </a:r>
            <a:r>
              <a:rPr lang="en-US" dirty="0" smtClean="0">
                <a:latin typeface=" NikoshBAN"/>
              </a:rPr>
              <a:t> ।</a:t>
            </a:r>
          </a:p>
          <a:p>
            <a:r>
              <a:rPr lang="en-US" dirty="0" err="1" smtClean="0">
                <a:latin typeface=" NikoshBAN"/>
              </a:rPr>
              <a:t>শতকরা</a:t>
            </a:r>
            <a:r>
              <a:rPr lang="en-US" dirty="0" smtClean="0">
                <a:latin typeface=" NikoshBAN"/>
              </a:rPr>
              <a:t> ও </a:t>
            </a:r>
            <a:r>
              <a:rPr lang="en-US" dirty="0" err="1" smtClean="0">
                <a:latin typeface=" NikoshBAN"/>
              </a:rPr>
              <a:t>একটি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ভগ্নাংশ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প্রতিক্ষেত্রে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যার</a:t>
            </a:r>
            <a:r>
              <a:rPr lang="en-US" dirty="0" smtClean="0">
                <a:latin typeface=" NikoshBAN"/>
              </a:rPr>
              <a:t> </a:t>
            </a:r>
            <a:r>
              <a:rPr lang="en-US" dirty="0" err="1" smtClean="0">
                <a:latin typeface=" NikoshBAN"/>
              </a:rPr>
              <a:t>হর</a:t>
            </a:r>
            <a:r>
              <a:rPr lang="en-US" dirty="0" smtClean="0">
                <a:latin typeface=" NikoshBAN"/>
              </a:rPr>
              <a:t> ১০০।</a:t>
            </a:r>
            <a:endParaRPr lang="en-US" dirty="0">
              <a:latin typeface=" 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4844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1067</Words>
  <Application>Microsoft Office PowerPoint</Application>
  <PresentationFormat>Widescreen</PresentationFormat>
  <Paragraphs>324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 NikoshBAN</vt:lpstr>
      <vt:lpstr>Arial</vt:lpstr>
      <vt:lpstr>Calibri</vt:lpstr>
      <vt:lpstr>Calibri Light</vt:lpstr>
      <vt:lpstr>Cambria Math</vt:lpstr>
      <vt:lpstr>Century Gothic</vt:lpstr>
      <vt:lpstr>LipiBold</vt:lpstr>
      <vt:lpstr>NikoshBAN</vt:lpstr>
      <vt:lpstr>Vrinda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2020-09-09T13:13:32Z</dcterms:created>
  <dcterms:modified xsi:type="dcterms:W3CDTF">2020-09-17T12:13:04Z</dcterms:modified>
</cp:coreProperties>
</file>