
<file path=[Content_Types].xml><?xml version="1.0" encoding="utf-8"?>
<Types xmlns="http://schemas.openxmlformats.org/package/2006/content-types">
  <Default Extension="jfif" ContentType="image/jpeg"/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428" r:id="rId2"/>
    <p:sldId id="427" r:id="rId3"/>
    <p:sldId id="429" r:id="rId4"/>
    <p:sldId id="442" r:id="rId5"/>
    <p:sldId id="409" r:id="rId6"/>
    <p:sldId id="430" r:id="rId7"/>
    <p:sldId id="420" r:id="rId8"/>
    <p:sldId id="421" r:id="rId9"/>
    <p:sldId id="423" r:id="rId10"/>
    <p:sldId id="419" r:id="rId11"/>
    <p:sldId id="391" r:id="rId12"/>
    <p:sldId id="424" r:id="rId13"/>
    <p:sldId id="425" r:id="rId14"/>
    <p:sldId id="410" r:id="rId15"/>
    <p:sldId id="440" r:id="rId16"/>
    <p:sldId id="441" r:id="rId17"/>
    <p:sldId id="443" r:id="rId18"/>
    <p:sldId id="446" r:id="rId19"/>
    <p:sldId id="444" r:id="rId20"/>
    <p:sldId id="445" r:id="rId21"/>
    <p:sldId id="415" r:id="rId22"/>
    <p:sldId id="438" r:id="rId23"/>
    <p:sldId id="412" r:id="rId24"/>
    <p:sldId id="393" r:id="rId2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54426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08852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63279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17705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721322" algn="l" defTabSz="108852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3265586" algn="l" defTabSz="108852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809851" algn="l" defTabSz="108852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4354115" algn="l" defTabSz="108852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19E7"/>
    <a:srgbClr val="1DE35A"/>
    <a:srgbClr val="140F51"/>
    <a:srgbClr val="304A16"/>
    <a:srgbClr val="0D1406"/>
    <a:srgbClr val="29D763"/>
    <a:srgbClr val="D73217"/>
    <a:srgbClr val="F33B5A"/>
    <a:srgbClr val="66CCFF"/>
    <a:srgbClr val="DFF1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803" autoAdjust="0"/>
  </p:normalViewPr>
  <p:slideViewPr>
    <p:cSldViewPr>
      <p:cViewPr varScale="1">
        <p:scale>
          <a:sx n="69" d="100"/>
          <a:sy n="69" d="100"/>
        </p:scale>
        <p:origin x="74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82F85D4-6163-4C75-8297-5CF6B5A1F86A}" type="datetimeFigureOut">
              <a:rPr lang="en-US"/>
              <a:pPr>
                <a:defRPr/>
              </a:pPr>
              <a:t>9/16/2020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D9D0BF9-4589-43A2-AA29-C85A585FA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8772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89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544264" algn="l" rtl="0" eaLnBrk="0" fontAlgn="base" hangingPunct="0">
      <a:spcBef>
        <a:spcPct val="30000"/>
      </a:spcBef>
      <a:spcAft>
        <a:spcPct val="0"/>
      </a:spcAft>
      <a:defRPr sz="1389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088529" algn="l" rtl="0" eaLnBrk="0" fontAlgn="base" hangingPunct="0">
      <a:spcBef>
        <a:spcPct val="30000"/>
      </a:spcBef>
      <a:spcAft>
        <a:spcPct val="0"/>
      </a:spcAft>
      <a:defRPr sz="1389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632793" algn="l" rtl="0" eaLnBrk="0" fontAlgn="base" hangingPunct="0">
      <a:spcBef>
        <a:spcPct val="30000"/>
      </a:spcBef>
      <a:spcAft>
        <a:spcPct val="0"/>
      </a:spcAft>
      <a:defRPr sz="1389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177058" algn="l" rtl="0" eaLnBrk="0" fontAlgn="base" hangingPunct="0">
      <a:spcBef>
        <a:spcPct val="30000"/>
      </a:spcBef>
      <a:spcAft>
        <a:spcPct val="0"/>
      </a:spcAft>
      <a:defRPr sz="1389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721322" algn="l" defTabSz="1088529" rtl="0" eaLnBrk="1" latinLnBrk="0" hangingPunct="1">
      <a:defRPr sz="1389" kern="1200">
        <a:solidFill>
          <a:schemeClr val="tx1"/>
        </a:solidFill>
        <a:latin typeface="+mn-lt"/>
        <a:ea typeface="+mn-ea"/>
        <a:cs typeface="+mn-cs"/>
      </a:defRPr>
    </a:lvl6pPr>
    <a:lvl7pPr marL="3265586" algn="l" defTabSz="1088529" rtl="0" eaLnBrk="1" latinLnBrk="0" hangingPunct="1">
      <a:defRPr sz="1389" kern="1200">
        <a:solidFill>
          <a:schemeClr val="tx1"/>
        </a:solidFill>
        <a:latin typeface="+mn-lt"/>
        <a:ea typeface="+mn-ea"/>
        <a:cs typeface="+mn-cs"/>
      </a:defRPr>
    </a:lvl7pPr>
    <a:lvl8pPr marL="3809851" algn="l" defTabSz="1088529" rtl="0" eaLnBrk="1" latinLnBrk="0" hangingPunct="1">
      <a:defRPr sz="1389" kern="1200">
        <a:solidFill>
          <a:schemeClr val="tx1"/>
        </a:solidFill>
        <a:latin typeface="+mn-lt"/>
        <a:ea typeface="+mn-ea"/>
        <a:cs typeface="+mn-cs"/>
      </a:defRPr>
    </a:lvl8pPr>
    <a:lvl9pPr marL="4354115" algn="l" defTabSz="1088529" rtl="0" eaLnBrk="1" latinLnBrk="0" hangingPunct="1">
      <a:defRPr sz="138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এখানে</a:t>
            </a:r>
            <a:r>
              <a:rPr lang="bn-BD" baseline="0" dirty="0" smtClean="0"/>
              <a:t> ছবি দেখে কী বোঝা যাচ্ছে ? হিসাবের কাজ সহজ করতে আমরা  আর কোন কোন মাসধ্যম ব্যবহার করতে   পারি ? </a:t>
            </a:r>
          </a:p>
          <a:p>
            <a:endParaRPr lang="bn-BD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DD5FF-83D3-4C3D-8406-E7E460A19D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7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১২ নং</a:t>
            </a:r>
            <a:r>
              <a:rPr lang="bn-BD" baseline="0" dirty="0" smtClean="0"/>
              <a:t> স্লাইড  থেকে ১৬ নং স্লাইড পর্যন্ত  হিসাব নিকাশ সম্পর্কে প্রাথমিক আলোচনা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DD5FF-83D3-4C3D-8406-E7E460A19D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422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সাড়ী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9D0BF9-4589-43A2-AA29-C85A585FAC8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799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পাঠের আলোকে ছোট ছোট প্রশ্নের মাধ্যমে শিক্ষার্থীদের মূল্যায়ন করবেন এবং উত্তরগুলি মিলিয়ে দিবেন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DD5FF-83D3-4C3D-8406-E7E460A19D3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65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AC1CE-5C95-45A0-B001-20359149AE3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59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18694" indent="0" algn="ctr">
              <a:buNone/>
              <a:defRPr/>
            </a:lvl2pPr>
            <a:lvl3pPr marL="1037388" indent="0" algn="ctr">
              <a:buNone/>
              <a:defRPr/>
            </a:lvl3pPr>
            <a:lvl4pPr marL="1556082" indent="0" algn="ctr">
              <a:buNone/>
              <a:defRPr/>
            </a:lvl4pPr>
            <a:lvl5pPr marL="2074777" indent="0" algn="ctr">
              <a:buNone/>
              <a:defRPr/>
            </a:lvl5pPr>
            <a:lvl6pPr marL="2593471" indent="0" algn="ctr">
              <a:buNone/>
              <a:defRPr/>
            </a:lvl6pPr>
            <a:lvl7pPr marL="3112165" indent="0" algn="ctr">
              <a:buNone/>
              <a:defRPr/>
            </a:lvl7pPr>
            <a:lvl8pPr marL="3630859" indent="0" algn="ctr">
              <a:buNone/>
              <a:defRPr/>
            </a:lvl8pPr>
            <a:lvl9pPr marL="4149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43FA9-A606-4586-8790-38C5312677CF}" type="datetime1">
              <a:rPr lang="en-US" smtClean="0"/>
              <a:t>9/16/2020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A3D09-18DA-4EC4-8B60-E6DF34DD04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D87EF-8320-4B1A-9C1E-DA94CBCCD135}" type="datetime1">
              <a:rPr lang="en-US" smtClean="0"/>
              <a:t>9/16/2020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B785D-5174-4CCD-884C-6AE1FEBEC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D9377-70C7-4503-B196-30194A8F8BB5}" type="datetime1">
              <a:rPr lang="en-US" smtClean="0"/>
              <a:t>9/16/2020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E9019-1B46-447D-9BE7-BCB9F85EB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9A6BA-D2B0-4B3B-AC67-755D2188150F}" type="datetime1">
              <a:rPr lang="en-US" smtClean="0"/>
              <a:t>9/16/2020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EC979-04BD-4DBD-B990-AFDF119C1E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294"/>
            </a:lvl1pPr>
            <a:lvl2pPr marL="518694" indent="0">
              <a:buNone/>
              <a:defRPr sz="2030"/>
            </a:lvl2pPr>
            <a:lvl3pPr marL="1037388" indent="0">
              <a:buNone/>
              <a:defRPr sz="1853"/>
            </a:lvl3pPr>
            <a:lvl4pPr marL="1556082" indent="0">
              <a:buNone/>
              <a:defRPr sz="1588"/>
            </a:lvl4pPr>
            <a:lvl5pPr marL="2074777" indent="0">
              <a:buNone/>
              <a:defRPr sz="1588"/>
            </a:lvl5pPr>
            <a:lvl6pPr marL="2593471" indent="0">
              <a:buNone/>
              <a:defRPr sz="1588"/>
            </a:lvl6pPr>
            <a:lvl7pPr marL="3112165" indent="0">
              <a:buNone/>
              <a:defRPr sz="1588"/>
            </a:lvl7pPr>
            <a:lvl8pPr marL="3630859" indent="0">
              <a:buNone/>
              <a:defRPr sz="1588"/>
            </a:lvl8pPr>
            <a:lvl9pPr marL="4149553" indent="0">
              <a:buNone/>
              <a:defRPr sz="15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BFAED-BA42-49EB-A787-5FDE06F5B7CA}" type="datetime1">
              <a:rPr lang="en-US" smtClean="0"/>
              <a:t>9/16/2020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4176B-44D3-485E-ADED-910C7E22E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177"/>
            </a:lvl1pPr>
            <a:lvl2pPr>
              <a:defRPr sz="2735"/>
            </a:lvl2pPr>
            <a:lvl3pPr>
              <a:defRPr sz="2294"/>
            </a:lvl3pPr>
            <a:lvl4pPr>
              <a:defRPr sz="2030"/>
            </a:lvl4pPr>
            <a:lvl5pPr>
              <a:defRPr sz="2030"/>
            </a:lvl5pPr>
            <a:lvl6pPr>
              <a:defRPr sz="2030"/>
            </a:lvl6pPr>
            <a:lvl7pPr>
              <a:defRPr sz="2030"/>
            </a:lvl7pPr>
            <a:lvl8pPr>
              <a:defRPr sz="2030"/>
            </a:lvl8pPr>
            <a:lvl9pPr>
              <a:defRPr sz="203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177"/>
            </a:lvl1pPr>
            <a:lvl2pPr>
              <a:defRPr sz="2735"/>
            </a:lvl2pPr>
            <a:lvl3pPr>
              <a:defRPr sz="2294"/>
            </a:lvl3pPr>
            <a:lvl4pPr>
              <a:defRPr sz="2030"/>
            </a:lvl4pPr>
            <a:lvl5pPr>
              <a:defRPr sz="2030"/>
            </a:lvl5pPr>
            <a:lvl6pPr>
              <a:defRPr sz="2030"/>
            </a:lvl6pPr>
            <a:lvl7pPr>
              <a:defRPr sz="2030"/>
            </a:lvl7pPr>
            <a:lvl8pPr>
              <a:defRPr sz="2030"/>
            </a:lvl8pPr>
            <a:lvl9pPr>
              <a:defRPr sz="203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9C305-4ABA-4CAB-980F-B3E7952BFDD4}" type="datetime1">
              <a:rPr lang="en-US" smtClean="0"/>
              <a:t>9/16/2020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3BD87-BBDA-4DB9-ADE6-05FBB244F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735" b="1"/>
            </a:lvl1pPr>
            <a:lvl2pPr marL="518694" indent="0">
              <a:buNone/>
              <a:defRPr sz="2294" b="1"/>
            </a:lvl2pPr>
            <a:lvl3pPr marL="1037388" indent="0">
              <a:buNone/>
              <a:defRPr sz="2030" b="1"/>
            </a:lvl3pPr>
            <a:lvl4pPr marL="1556082" indent="0">
              <a:buNone/>
              <a:defRPr sz="1853" b="1"/>
            </a:lvl4pPr>
            <a:lvl5pPr marL="2074777" indent="0">
              <a:buNone/>
              <a:defRPr sz="1853" b="1"/>
            </a:lvl5pPr>
            <a:lvl6pPr marL="2593471" indent="0">
              <a:buNone/>
              <a:defRPr sz="1853" b="1"/>
            </a:lvl6pPr>
            <a:lvl7pPr marL="3112165" indent="0">
              <a:buNone/>
              <a:defRPr sz="1853" b="1"/>
            </a:lvl7pPr>
            <a:lvl8pPr marL="3630859" indent="0">
              <a:buNone/>
              <a:defRPr sz="1853" b="1"/>
            </a:lvl8pPr>
            <a:lvl9pPr marL="4149553" indent="0">
              <a:buNone/>
              <a:defRPr sz="185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735"/>
            </a:lvl1pPr>
            <a:lvl2pPr>
              <a:defRPr sz="2294"/>
            </a:lvl2pPr>
            <a:lvl3pPr>
              <a:defRPr sz="2030"/>
            </a:lvl3pPr>
            <a:lvl4pPr>
              <a:defRPr sz="1853"/>
            </a:lvl4pPr>
            <a:lvl5pPr>
              <a:defRPr sz="1853"/>
            </a:lvl5pPr>
            <a:lvl6pPr>
              <a:defRPr sz="1853"/>
            </a:lvl6pPr>
            <a:lvl7pPr>
              <a:defRPr sz="1853"/>
            </a:lvl7pPr>
            <a:lvl8pPr>
              <a:defRPr sz="1853"/>
            </a:lvl8pPr>
            <a:lvl9pPr>
              <a:defRPr sz="18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735" b="1"/>
            </a:lvl1pPr>
            <a:lvl2pPr marL="518694" indent="0">
              <a:buNone/>
              <a:defRPr sz="2294" b="1"/>
            </a:lvl2pPr>
            <a:lvl3pPr marL="1037388" indent="0">
              <a:buNone/>
              <a:defRPr sz="2030" b="1"/>
            </a:lvl3pPr>
            <a:lvl4pPr marL="1556082" indent="0">
              <a:buNone/>
              <a:defRPr sz="1853" b="1"/>
            </a:lvl4pPr>
            <a:lvl5pPr marL="2074777" indent="0">
              <a:buNone/>
              <a:defRPr sz="1853" b="1"/>
            </a:lvl5pPr>
            <a:lvl6pPr marL="2593471" indent="0">
              <a:buNone/>
              <a:defRPr sz="1853" b="1"/>
            </a:lvl6pPr>
            <a:lvl7pPr marL="3112165" indent="0">
              <a:buNone/>
              <a:defRPr sz="1853" b="1"/>
            </a:lvl7pPr>
            <a:lvl8pPr marL="3630859" indent="0">
              <a:buNone/>
              <a:defRPr sz="1853" b="1"/>
            </a:lvl8pPr>
            <a:lvl9pPr marL="4149553" indent="0">
              <a:buNone/>
              <a:defRPr sz="185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735"/>
            </a:lvl1pPr>
            <a:lvl2pPr>
              <a:defRPr sz="2294"/>
            </a:lvl2pPr>
            <a:lvl3pPr>
              <a:defRPr sz="2030"/>
            </a:lvl3pPr>
            <a:lvl4pPr>
              <a:defRPr sz="1853"/>
            </a:lvl4pPr>
            <a:lvl5pPr>
              <a:defRPr sz="1853"/>
            </a:lvl5pPr>
            <a:lvl6pPr>
              <a:defRPr sz="1853"/>
            </a:lvl6pPr>
            <a:lvl7pPr>
              <a:defRPr sz="1853"/>
            </a:lvl7pPr>
            <a:lvl8pPr>
              <a:defRPr sz="1853"/>
            </a:lvl8pPr>
            <a:lvl9pPr>
              <a:defRPr sz="18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A5E78-E78D-4C3F-AD18-52222AE115E7}" type="datetime1">
              <a:rPr lang="en-US" smtClean="0"/>
              <a:t>9/16/2020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7EB0D-0B0D-400D-97F9-3E1A27285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8856D-452B-4ABF-867E-563B3A0A4D4F}" type="datetime1">
              <a:rPr lang="en-US" smtClean="0"/>
              <a:t>9/16/2020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4C47E-BBCA-4F03-9666-8A3284CC5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DD9AA-D0E7-4582-85EC-DCAD64C13172}" type="datetime1">
              <a:rPr lang="en-US" smtClean="0"/>
              <a:t>9/16/2020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45DE5-9ED4-48AE-91CB-72EDDA92E2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29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618"/>
            </a:lvl1pPr>
            <a:lvl2pPr>
              <a:defRPr sz="3177"/>
            </a:lvl2pPr>
            <a:lvl3pPr>
              <a:defRPr sz="2735"/>
            </a:lvl3pPr>
            <a:lvl4pPr>
              <a:defRPr sz="2294"/>
            </a:lvl4pPr>
            <a:lvl5pPr>
              <a:defRPr sz="2294"/>
            </a:lvl5pPr>
            <a:lvl6pPr>
              <a:defRPr sz="2294"/>
            </a:lvl6pPr>
            <a:lvl7pPr>
              <a:defRPr sz="2294"/>
            </a:lvl7pPr>
            <a:lvl8pPr>
              <a:defRPr sz="2294"/>
            </a:lvl8pPr>
            <a:lvl9pPr>
              <a:defRPr sz="229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1063"/>
          </a:xfrm>
        </p:spPr>
        <p:txBody>
          <a:bodyPr/>
          <a:lstStyle>
            <a:lvl1pPr marL="0" indent="0">
              <a:buNone/>
              <a:defRPr sz="1588"/>
            </a:lvl1pPr>
            <a:lvl2pPr marL="518694" indent="0">
              <a:buNone/>
              <a:defRPr sz="1324"/>
            </a:lvl2pPr>
            <a:lvl3pPr marL="1037388" indent="0">
              <a:buNone/>
              <a:defRPr sz="1147"/>
            </a:lvl3pPr>
            <a:lvl4pPr marL="1556082" indent="0">
              <a:buNone/>
              <a:defRPr sz="1059"/>
            </a:lvl4pPr>
            <a:lvl5pPr marL="2074777" indent="0">
              <a:buNone/>
              <a:defRPr sz="1059"/>
            </a:lvl5pPr>
            <a:lvl6pPr marL="2593471" indent="0">
              <a:buNone/>
              <a:defRPr sz="1059"/>
            </a:lvl6pPr>
            <a:lvl7pPr marL="3112165" indent="0">
              <a:buNone/>
              <a:defRPr sz="1059"/>
            </a:lvl7pPr>
            <a:lvl8pPr marL="3630859" indent="0">
              <a:buNone/>
              <a:defRPr sz="1059"/>
            </a:lvl8pPr>
            <a:lvl9pPr marL="4149553" indent="0">
              <a:buNone/>
              <a:defRPr sz="10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D6886-2E3B-4F38-9463-4C01A0A4892A}" type="datetime1">
              <a:rPr lang="en-US" smtClean="0"/>
              <a:t>9/16/2020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4CA8A-638A-4C73-B6CA-F23EB805A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29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618"/>
            </a:lvl1pPr>
            <a:lvl2pPr marL="518694" indent="0">
              <a:buNone/>
              <a:defRPr sz="3177"/>
            </a:lvl2pPr>
            <a:lvl3pPr marL="1037388" indent="0">
              <a:buNone/>
              <a:defRPr sz="2735"/>
            </a:lvl3pPr>
            <a:lvl4pPr marL="1556082" indent="0">
              <a:buNone/>
              <a:defRPr sz="2294"/>
            </a:lvl4pPr>
            <a:lvl5pPr marL="2074777" indent="0">
              <a:buNone/>
              <a:defRPr sz="2294"/>
            </a:lvl5pPr>
            <a:lvl6pPr marL="2593471" indent="0">
              <a:buNone/>
              <a:defRPr sz="2294"/>
            </a:lvl6pPr>
            <a:lvl7pPr marL="3112165" indent="0">
              <a:buNone/>
              <a:defRPr sz="2294"/>
            </a:lvl7pPr>
            <a:lvl8pPr marL="3630859" indent="0">
              <a:buNone/>
              <a:defRPr sz="2294"/>
            </a:lvl8pPr>
            <a:lvl9pPr marL="4149553" indent="0">
              <a:buNone/>
              <a:defRPr sz="2294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588"/>
            </a:lvl1pPr>
            <a:lvl2pPr marL="518694" indent="0">
              <a:buNone/>
              <a:defRPr sz="1324"/>
            </a:lvl2pPr>
            <a:lvl3pPr marL="1037388" indent="0">
              <a:buNone/>
              <a:defRPr sz="1147"/>
            </a:lvl3pPr>
            <a:lvl4pPr marL="1556082" indent="0">
              <a:buNone/>
              <a:defRPr sz="1059"/>
            </a:lvl4pPr>
            <a:lvl5pPr marL="2074777" indent="0">
              <a:buNone/>
              <a:defRPr sz="1059"/>
            </a:lvl5pPr>
            <a:lvl6pPr marL="2593471" indent="0">
              <a:buNone/>
              <a:defRPr sz="1059"/>
            </a:lvl6pPr>
            <a:lvl7pPr marL="3112165" indent="0">
              <a:buNone/>
              <a:defRPr sz="1059"/>
            </a:lvl7pPr>
            <a:lvl8pPr marL="3630859" indent="0">
              <a:buNone/>
              <a:defRPr sz="1059"/>
            </a:lvl8pPr>
            <a:lvl9pPr marL="4149553" indent="0">
              <a:buNone/>
              <a:defRPr sz="10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39582-AAF4-4746-9645-57538D53F5C4}" type="datetime1">
              <a:rPr lang="en-US" smtClean="0"/>
              <a:t>9/16/2020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15A12-FE19-4545-9EE9-8359C23A3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564" tIns="58782" rIns="117564" bIns="587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564" tIns="58782" rIns="117564" bIns="587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7564" tIns="58782" rIns="117564" bIns="58782" numCol="1" anchor="t" anchorCtr="0" compatLnSpc="1">
            <a:prstTxWarp prst="textNoShape">
              <a:avLst/>
            </a:prstTxWarp>
          </a:bodyPr>
          <a:lstStyle>
            <a:lvl1pPr>
              <a:defRPr sz="1588"/>
            </a:lvl1pPr>
          </a:lstStyle>
          <a:p>
            <a:pPr>
              <a:defRPr/>
            </a:pPr>
            <a:fld id="{463DC68B-E8AC-4BB5-89E9-7E362E4E71AE}" type="datetime1">
              <a:rPr lang="en-US" smtClean="0"/>
              <a:t>9/16/2020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7564" tIns="58782" rIns="117564" bIns="58782" numCol="1" anchor="t" anchorCtr="0" compatLnSpc="1">
            <a:prstTxWarp prst="textNoShape">
              <a:avLst/>
            </a:prstTxWarp>
          </a:bodyPr>
          <a:lstStyle>
            <a:lvl1pPr algn="ctr">
              <a:defRPr sz="1588"/>
            </a:lvl1pPr>
          </a:lstStyle>
          <a:p>
            <a:pPr>
              <a:defRPr/>
            </a:pPr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7564" tIns="58782" rIns="117564" bIns="58782" numCol="1" anchor="t" anchorCtr="0" compatLnSpc="1">
            <a:prstTxWarp prst="textNoShape">
              <a:avLst/>
            </a:prstTxWarp>
          </a:bodyPr>
          <a:lstStyle>
            <a:lvl1pPr algn="r">
              <a:defRPr sz="1588"/>
            </a:lvl1pPr>
          </a:lstStyle>
          <a:p>
            <a:pPr>
              <a:defRPr/>
            </a:pPr>
            <a:fld id="{28DBE83C-AC71-4CE5-B60F-42FE8C90CB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3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3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3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3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30">
          <a:solidFill>
            <a:schemeClr val="tx2"/>
          </a:solidFill>
          <a:latin typeface="Arial" charset="0"/>
          <a:cs typeface="Arial" charset="0"/>
        </a:defRPr>
      </a:lvl5pPr>
      <a:lvl6pPr marL="518694" algn="ctr" rtl="0" fontAlgn="base">
        <a:spcBef>
          <a:spcPct val="0"/>
        </a:spcBef>
        <a:spcAft>
          <a:spcPct val="0"/>
        </a:spcAft>
        <a:defRPr sz="5030">
          <a:solidFill>
            <a:schemeClr val="tx2"/>
          </a:solidFill>
          <a:latin typeface="Arial" charset="0"/>
          <a:cs typeface="Arial" charset="0"/>
        </a:defRPr>
      </a:lvl6pPr>
      <a:lvl7pPr marL="1037388" algn="ctr" rtl="0" fontAlgn="base">
        <a:spcBef>
          <a:spcPct val="0"/>
        </a:spcBef>
        <a:spcAft>
          <a:spcPct val="0"/>
        </a:spcAft>
        <a:defRPr sz="5030">
          <a:solidFill>
            <a:schemeClr val="tx2"/>
          </a:solidFill>
          <a:latin typeface="Arial" charset="0"/>
          <a:cs typeface="Arial" charset="0"/>
        </a:defRPr>
      </a:lvl7pPr>
      <a:lvl8pPr marL="1556082" algn="ctr" rtl="0" fontAlgn="base">
        <a:spcBef>
          <a:spcPct val="0"/>
        </a:spcBef>
        <a:spcAft>
          <a:spcPct val="0"/>
        </a:spcAft>
        <a:defRPr sz="5030">
          <a:solidFill>
            <a:schemeClr val="tx2"/>
          </a:solidFill>
          <a:latin typeface="Arial" charset="0"/>
          <a:cs typeface="Arial" charset="0"/>
        </a:defRPr>
      </a:lvl8pPr>
      <a:lvl9pPr marL="2074777" algn="ctr" rtl="0" fontAlgn="base">
        <a:spcBef>
          <a:spcPct val="0"/>
        </a:spcBef>
        <a:spcAft>
          <a:spcPct val="0"/>
        </a:spcAft>
        <a:defRPr sz="503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89021" indent="-389021" algn="l" rtl="0" eaLnBrk="0" fontAlgn="base" hangingPunct="0">
        <a:spcBef>
          <a:spcPct val="20000"/>
        </a:spcBef>
        <a:spcAft>
          <a:spcPct val="0"/>
        </a:spcAft>
        <a:buChar char="•"/>
        <a:defRPr sz="3618">
          <a:solidFill>
            <a:schemeClr val="tx1"/>
          </a:solidFill>
          <a:latin typeface="+mn-lt"/>
          <a:ea typeface="+mn-ea"/>
          <a:cs typeface="+mn-cs"/>
        </a:defRPr>
      </a:lvl1pPr>
      <a:lvl2pPr marL="842878" indent="-324184" algn="l" rtl="0" eaLnBrk="0" fontAlgn="base" hangingPunct="0">
        <a:spcBef>
          <a:spcPct val="20000"/>
        </a:spcBef>
        <a:spcAft>
          <a:spcPct val="0"/>
        </a:spcAft>
        <a:buChar char="–"/>
        <a:defRPr sz="3177">
          <a:solidFill>
            <a:schemeClr val="tx1"/>
          </a:solidFill>
          <a:latin typeface="+mn-lt"/>
          <a:cs typeface="+mn-cs"/>
        </a:defRPr>
      </a:lvl2pPr>
      <a:lvl3pPr marL="1296735" indent="-259347" algn="l" rtl="0" eaLnBrk="0" fontAlgn="base" hangingPunct="0">
        <a:spcBef>
          <a:spcPct val="20000"/>
        </a:spcBef>
        <a:spcAft>
          <a:spcPct val="0"/>
        </a:spcAft>
        <a:buChar char="•"/>
        <a:defRPr sz="2735">
          <a:solidFill>
            <a:schemeClr val="tx1"/>
          </a:solidFill>
          <a:latin typeface="+mn-lt"/>
          <a:cs typeface="+mn-cs"/>
        </a:defRPr>
      </a:lvl3pPr>
      <a:lvl4pPr marL="1815429" indent="-259347" algn="l" rtl="0" eaLnBrk="0" fontAlgn="base" hangingPunct="0">
        <a:spcBef>
          <a:spcPct val="20000"/>
        </a:spcBef>
        <a:spcAft>
          <a:spcPct val="0"/>
        </a:spcAft>
        <a:buChar char="–"/>
        <a:defRPr sz="2294">
          <a:solidFill>
            <a:schemeClr val="tx1"/>
          </a:solidFill>
          <a:latin typeface="+mn-lt"/>
          <a:cs typeface="+mn-cs"/>
        </a:defRPr>
      </a:lvl4pPr>
      <a:lvl5pPr marL="2334124" indent="-259347" algn="l" rtl="0" eaLnBrk="0" fontAlgn="base" hangingPunct="0">
        <a:spcBef>
          <a:spcPct val="20000"/>
        </a:spcBef>
        <a:spcAft>
          <a:spcPct val="0"/>
        </a:spcAft>
        <a:buChar char="»"/>
        <a:defRPr sz="2294">
          <a:solidFill>
            <a:schemeClr val="tx1"/>
          </a:solidFill>
          <a:latin typeface="+mn-lt"/>
          <a:cs typeface="+mn-cs"/>
        </a:defRPr>
      </a:lvl5pPr>
      <a:lvl6pPr marL="2852818" indent="-259347" algn="l" rtl="0" fontAlgn="base">
        <a:spcBef>
          <a:spcPct val="20000"/>
        </a:spcBef>
        <a:spcAft>
          <a:spcPct val="0"/>
        </a:spcAft>
        <a:buChar char="»"/>
        <a:defRPr sz="2294">
          <a:solidFill>
            <a:schemeClr val="tx1"/>
          </a:solidFill>
          <a:latin typeface="+mn-lt"/>
          <a:cs typeface="+mn-cs"/>
        </a:defRPr>
      </a:lvl6pPr>
      <a:lvl7pPr marL="3371512" indent="-259347" algn="l" rtl="0" fontAlgn="base">
        <a:spcBef>
          <a:spcPct val="20000"/>
        </a:spcBef>
        <a:spcAft>
          <a:spcPct val="0"/>
        </a:spcAft>
        <a:buChar char="»"/>
        <a:defRPr sz="2294">
          <a:solidFill>
            <a:schemeClr val="tx1"/>
          </a:solidFill>
          <a:latin typeface="+mn-lt"/>
          <a:cs typeface="+mn-cs"/>
        </a:defRPr>
      </a:lvl7pPr>
      <a:lvl8pPr marL="3890206" indent="-259347" algn="l" rtl="0" fontAlgn="base">
        <a:spcBef>
          <a:spcPct val="20000"/>
        </a:spcBef>
        <a:spcAft>
          <a:spcPct val="0"/>
        </a:spcAft>
        <a:buChar char="»"/>
        <a:defRPr sz="2294">
          <a:solidFill>
            <a:schemeClr val="tx1"/>
          </a:solidFill>
          <a:latin typeface="+mn-lt"/>
          <a:cs typeface="+mn-cs"/>
        </a:defRPr>
      </a:lvl8pPr>
      <a:lvl9pPr marL="4408900" indent="-259347" algn="l" rtl="0" fontAlgn="base">
        <a:spcBef>
          <a:spcPct val="20000"/>
        </a:spcBef>
        <a:spcAft>
          <a:spcPct val="0"/>
        </a:spcAft>
        <a:buChar char="»"/>
        <a:defRPr sz="2294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037388" rtl="0" eaLnBrk="1" latinLnBrk="0" hangingPunct="1">
        <a:defRPr sz="2030" kern="1200">
          <a:solidFill>
            <a:schemeClr val="tx1"/>
          </a:solidFill>
          <a:latin typeface="+mn-lt"/>
          <a:ea typeface="+mn-ea"/>
          <a:cs typeface="+mn-cs"/>
        </a:defRPr>
      </a:lvl1pPr>
      <a:lvl2pPr marL="518694" algn="l" defTabSz="1037388" rtl="0" eaLnBrk="1" latinLnBrk="0" hangingPunct="1">
        <a:defRPr sz="2030" kern="1200">
          <a:solidFill>
            <a:schemeClr val="tx1"/>
          </a:solidFill>
          <a:latin typeface="+mn-lt"/>
          <a:ea typeface="+mn-ea"/>
          <a:cs typeface="+mn-cs"/>
        </a:defRPr>
      </a:lvl2pPr>
      <a:lvl3pPr marL="1037388" algn="l" defTabSz="1037388" rtl="0" eaLnBrk="1" latinLnBrk="0" hangingPunct="1">
        <a:defRPr sz="2030" kern="1200">
          <a:solidFill>
            <a:schemeClr val="tx1"/>
          </a:solidFill>
          <a:latin typeface="+mn-lt"/>
          <a:ea typeface="+mn-ea"/>
          <a:cs typeface="+mn-cs"/>
        </a:defRPr>
      </a:lvl3pPr>
      <a:lvl4pPr marL="1556082" algn="l" defTabSz="1037388" rtl="0" eaLnBrk="1" latinLnBrk="0" hangingPunct="1">
        <a:defRPr sz="2030" kern="1200">
          <a:solidFill>
            <a:schemeClr val="tx1"/>
          </a:solidFill>
          <a:latin typeface="+mn-lt"/>
          <a:ea typeface="+mn-ea"/>
          <a:cs typeface="+mn-cs"/>
        </a:defRPr>
      </a:lvl4pPr>
      <a:lvl5pPr marL="2074777" algn="l" defTabSz="1037388" rtl="0" eaLnBrk="1" latinLnBrk="0" hangingPunct="1">
        <a:defRPr sz="2030" kern="1200">
          <a:solidFill>
            <a:schemeClr val="tx1"/>
          </a:solidFill>
          <a:latin typeface="+mn-lt"/>
          <a:ea typeface="+mn-ea"/>
          <a:cs typeface="+mn-cs"/>
        </a:defRPr>
      </a:lvl5pPr>
      <a:lvl6pPr marL="2593471" algn="l" defTabSz="1037388" rtl="0" eaLnBrk="1" latinLnBrk="0" hangingPunct="1">
        <a:defRPr sz="2030" kern="1200">
          <a:solidFill>
            <a:schemeClr val="tx1"/>
          </a:solidFill>
          <a:latin typeface="+mn-lt"/>
          <a:ea typeface="+mn-ea"/>
          <a:cs typeface="+mn-cs"/>
        </a:defRPr>
      </a:lvl6pPr>
      <a:lvl7pPr marL="3112165" algn="l" defTabSz="1037388" rtl="0" eaLnBrk="1" latinLnBrk="0" hangingPunct="1">
        <a:defRPr sz="2030" kern="1200">
          <a:solidFill>
            <a:schemeClr val="tx1"/>
          </a:solidFill>
          <a:latin typeface="+mn-lt"/>
          <a:ea typeface="+mn-ea"/>
          <a:cs typeface="+mn-cs"/>
        </a:defRPr>
      </a:lvl7pPr>
      <a:lvl8pPr marL="3630859" algn="l" defTabSz="1037388" rtl="0" eaLnBrk="1" latinLnBrk="0" hangingPunct="1">
        <a:defRPr sz="2030" kern="1200">
          <a:solidFill>
            <a:schemeClr val="tx1"/>
          </a:solidFill>
          <a:latin typeface="+mn-lt"/>
          <a:ea typeface="+mn-ea"/>
          <a:cs typeface="+mn-cs"/>
        </a:defRPr>
      </a:lvl8pPr>
      <a:lvl9pPr marL="4149553" algn="l" defTabSz="1037388" rtl="0" eaLnBrk="1" latinLnBrk="0" hangingPunct="1">
        <a:defRPr sz="20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audio" Target="../media/audio10.wav"/><Relationship Id="rId5" Type="http://schemas.openxmlformats.org/officeDocument/2006/relationships/image" Target="../media/image44.w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fif"/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12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g"/><Relationship Id="rId5" Type="http://schemas.openxmlformats.org/officeDocument/2006/relationships/image" Target="../media/image12.jpg"/><Relationship Id="rId10" Type="http://schemas.openxmlformats.org/officeDocument/2006/relationships/image" Target="../media/image17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72" y="114300"/>
            <a:ext cx="11875655" cy="66293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19401" y="2667000"/>
            <a:ext cx="64075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9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সকলকে স্বাগতম</a:t>
            </a:r>
            <a:endParaRPr lang="en-US" sz="9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4A8A3-4C52-43AD-BA0F-AA14091195CD}" type="datetime1">
              <a:rPr lang="en-US" smtClean="0"/>
              <a:t>9/16/2020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3444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3810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16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7141" y="1229380"/>
            <a:ext cx="4518212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699373" y="3456643"/>
            <a:ext cx="3088622" cy="65681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03733" tIns="51866" rIns="103733" bIns="51866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177" dirty="0" err="1"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317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atin typeface="NikoshBAN" pitchFamily="2" charset="0"/>
                <a:cs typeface="NikoshBAN" pitchFamily="2" charset="0"/>
              </a:rPr>
              <a:t>হিসাবে</a:t>
            </a:r>
            <a:endParaRPr lang="en-US" sz="317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37296" y="3362980"/>
            <a:ext cx="3282763" cy="65681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03733" tIns="51866" rIns="103733" bIns="51866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177" dirty="0" err="1">
                <a:latin typeface="NikoshBAN" pitchFamily="2" charset="0"/>
                <a:cs typeface="NikoshBAN" pitchFamily="2" charset="0"/>
              </a:rPr>
              <a:t>ব্যবসায়িক</a:t>
            </a:r>
            <a:r>
              <a:rPr lang="en-US" sz="317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atin typeface="NikoshBAN" pitchFamily="2" charset="0"/>
                <a:cs typeface="NikoshBAN" pitchFamily="2" charset="0"/>
              </a:rPr>
              <a:t>হিসাবে</a:t>
            </a:r>
            <a:endParaRPr lang="en-US" sz="3177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7141" y="4048780"/>
            <a:ext cx="4518212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1979800" y="6010930"/>
            <a:ext cx="2241456" cy="65681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3733" tIns="51866" rIns="103733" bIns="51866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177" dirty="0" err="1">
                <a:latin typeface="NikoshBAN" pitchFamily="2" charset="0"/>
                <a:cs typeface="NikoshBAN" pitchFamily="2" charset="0"/>
              </a:rPr>
              <a:t>ক্রিকেট</a:t>
            </a:r>
            <a:r>
              <a:rPr lang="en-US" sz="317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atin typeface="NikoshBAN" pitchFamily="2" charset="0"/>
                <a:cs typeface="NikoshBAN" pitchFamily="2" charset="0"/>
              </a:rPr>
              <a:t>খেলায়</a:t>
            </a:r>
            <a:endParaRPr lang="en-US" sz="317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43166" y="6106180"/>
            <a:ext cx="3453372" cy="59366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03733" tIns="51866" rIns="103733" bIns="51866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177" dirty="0" err="1">
                <a:latin typeface="NikoshBAN" pitchFamily="2" charset="0"/>
                <a:cs typeface="NikoshBAN" pitchFamily="2" charset="0"/>
              </a:rPr>
              <a:t>পরিসংখ্যান</a:t>
            </a:r>
            <a:r>
              <a:rPr lang="en-US" sz="317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atin typeface="NikoshBAN" pitchFamily="2" charset="0"/>
                <a:cs typeface="NikoshBAN" pitchFamily="2" charset="0"/>
              </a:rPr>
              <a:t>অফিসে</a:t>
            </a:r>
            <a:endParaRPr lang="en-US" sz="3177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2" descr="C:\Users\NCCNCC\Downloads\images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0129" y="3972580"/>
            <a:ext cx="4706471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3" descr="C:\Users\NCCNCC\Downloads\imagesbbb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4259" y="1229380"/>
            <a:ext cx="4612341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2240338" y="3439180"/>
            <a:ext cx="2243418" cy="59366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3733" tIns="51866" rIns="103733" bIns="51866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177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গবেষণায়</a:t>
            </a:r>
            <a:endParaRPr lang="en-US" sz="3177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46118" y="3362979"/>
            <a:ext cx="3088621" cy="65681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03733" tIns="51866" rIns="103733" bIns="51866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177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3177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রেজাল্টে</a:t>
            </a:r>
            <a:endParaRPr lang="en-US" sz="3177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42499" y="6048907"/>
            <a:ext cx="3091324" cy="65681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03733" tIns="51866" rIns="103733" bIns="51866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177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বাজেট</a:t>
            </a:r>
            <a:r>
              <a:rPr lang="en-US" sz="3177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ঘোষণায়</a:t>
            </a:r>
            <a:endParaRPr lang="en-US" sz="3177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46118" y="6075575"/>
            <a:ext cx="3088621" cy="65681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03733" tIns="51866" rIns="103733" bIns="51866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177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বার্ষিক</a:t>
            </a:r>
            <a:r>
              <a:rPr lang="en-US" sz="3177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পরিকল্পণায়</a:t>
            </a:r>
            <a:endParaRPr lang="en-US" sz="3177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" descr="C:\Users\NCCNCC\Downloads\imageseeexxx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76136" y="1307201"/>
            <a:ext cx="4424082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3" descr="C:\Users\NCCNCC\Downloads\imagesjkkkk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07141" y="4056233"/>
            <a:ext cx="4424082" cy="20499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4" descr="C:\Users\NCCNCC\Downloads\indexujnhy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90129" y="4006288"/>
            <a:ext cx="4424082" cy="20116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Picture 5" descr="C:\Users\NCCNCC\Downloads\imagesjiko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22269" y="1267982"/>
            <a:ext cx="4424082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Frame 2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57150"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D13144-D24B-491A-A7BC-E314BC4E0874}" type="datetime1">
              <a:rPr lang="en-US" smtClean="0"/>
              <a:t>9/16/2020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45DE5-9ED4-48AE-91CB-72EDDA92E2B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Pentagon 5"/>
          <p:cNvSpPr/>
          <p:nvPr/>
        </p:nvSpPr>
        <p:spPr>
          <a:xfrm>
            <a:off x="3100528" y="341296"/>
            <a:ext cx="5138316" cy="468968"/>
          </a:xfrm>
          <a:prstGeom prst="homePlat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স্প্রেড</a:t>
            </a:r>
            <a:r>
              <a:rPr lang="bn-IN" sz="3600" b="1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en-US" sz="3600" b="1" dirty="0" err="1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টের</a:t>
            </a:r>
            <a:r>
              <a:rPr lang="en-US" sz="3600" b="1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600" b="1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ক্রমবিকাশ</a:t>
            </a:r>
            <a:r>
              <a:rPr lang="en-US" sz="3600" b="1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 w="0"/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79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4" grpId="0"/>
      <p:bldP spid="14" grpId="1"/>
      <p:bldP spid="15" grpId="0"/>
      <p:bldP spid="15" grpId="1"/>
      <p:bldP spid="18" grpId="0"/>
      <p:bldP spid="19" grpId="0"/>
      <p:bldP spid="20" grpId="0"/>
      <p:bldP spid="21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9"/>
          <p:cNvSpPr/>
          <p:nvPr/>
        </p:nvSpPr>
        <p:spPr bwMode="auto">
          <a:xfrm rot="16200000">
            <a:off x="5370016" y="5787466"/>
            <a:ext cx="347341" cy="61706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Down Arrow 12"/>
          <p:cNvSpPr/>
          <p:nvPr/>
        </p:nvSpPr>
        <p:spPr bwMode="auto">
          <a:xfrm rot="16200000">
            <a:off x="2429472" y="5688412"/>
            <a:ext cx="376208" cy="69278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Down Arrow 16"/>
          <p:cNvSpPr/>
          <p:nvPr/>
        </p:nvSpPr>
        <p:spPr bwMode="auto">
          <a:xfrm rot="16200000">
            <a:off x="8782601" y="5780803"/>
            <a:ext cx="376209" cy="61707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836519" y="1100574"/>
            <a:ext cx="3376893" cy="4276091"/>
            <a:chOff x="762000" y="571500"/>
            <a:chExt cx="7620000" cy="5715000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0" y="571500"/>
              <a:ext cx="7620000" cy="5715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0" name="Left Arrow 10"/>
            <p:cNvSpPr/>
            <p:nvPr/>
          </p:nvSpPr>
          <p:spPr>
            <a:xfrm rot="2332130">
              <a:off x="4346321" y="4829885"/>
              <a:ext cx="451359" cy="321721"/>
            </a:xfrm>
            <a:prstGeom prst="lef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922829" y="5817024"/>
            <a:ext cx="1109171" cy="3898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3733" tIns="51866" rIns="103733" bIns="51866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53" dirty="0">
                <a:latin typeface="NikoshBAN" pitchFamily="2" charset="0"/>
                <a:cs typeface="NikoshBAN" pitchFamily="2" charset="0"/>
              </a:rPr>
              <a:t>Start</a:t>
            </a:r>
          </a:p>
        </p:txBody>
      </p:sp>
      <p:sp>
        <p:nvSpPr>
          <p:cNvPr id="22" name="Line 13"/>
          <p:cNvSpPr>
            <a:spLocks noChangeShapeType="1"/>
          </p:cNvSpPr>
          <p:nvPr/>
        </p:nvSpPr>
        <p:spPr bwMode="auto">
          <a:xfrm flipH="1" flipV="1">
            <a:off x="1004462" y="5270977"/>
            <a:ext cx="303904" cy="67272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03733" tIns="51866" rIns="103733" bIns="51866"/>
          <a:lstStyle/>
          <a:p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8430" y="1101645"/>
            <a:ext cx="3106271" cy="426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23" descr="Untitled-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5019" y="1151120"/>
            <a:ext cx="3257270" cy="4191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7" name="TextBox 26"/>
          <p:cNvSpPr txBox="1"/>
          <p:nvPr/>
        </p:nvSpPr>
        <p:spPr bwMode="auto">
          <a:xfrm>
            <a:off x="3134572" y="5887555"/>
            <a:ext cx="1963530" cy="3898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3733" tIns="51866" rIns="103733" bIns="51866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53" dirty="0">
                <a:latin typeface="NikoshBAN" pitchFamily="2" charset="0"/>
                <a:cs typeface="NikoshBAN" pitchFamily="2" charset="0"/>
              </a:rPr>
              <a:t>All Programs</a:t>
            </a:r>
          </a:p>
        </p:txBody>
      </p:sp>
      <p:sp>
        <p:nvSpPr>
          <p:cNvPr id="28" name="TextBox 27"/>
          <p:cNvSpPr txBox="1"/>
          <p:nvPr/>
        </p:nvSpPr>
        <p:spPr bwMode="auto">
          <a:xfrm>
            <a:off x="5959770" y="5871623"/>
            <a:ext cx="2633030" cy="3898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3733" tIns="51866" rIns="103733" bIns="51866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53" dirty="0">
                <a:latin typeface="NikoshBAN" pitchFamily="2" charset="0"/>
                <a:cs typeface="NikoshBAN" pitchFamily="2" charset="0"/>
              </a:rPr>
              <a:t>Microsoft Office</a:t>
            </a:r>
          </a:p>
        </p:txBody>
      </p:sp>
      <p:sp>
        <p:nvSpPr>
          <p:cNvPr id="29" name="TextBox 28"/>
          <p:cNvSpPr txBox="1"/>
          <p:nvPr/>
        </p:nvSpPr>
        <p:spPr bwMode="auto">
          <a:xfrm>
            <a:off x="9340170" y="5659653"/>
            <a:ext cx="2294569" cy="67502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3733" tIns="51866" rIns="103733" bIns="51866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53" dirty="0">
                <a:latin typeface="NikoshBAN" pitchFamily="2" charset="0"/>
                <a:cs typeface="NikoshBAN" pitchFamily="2" charset="0"/>
              </a:rPr>
              <a:t>Microsoft  Office Excel </a:t>
            </a:r>
            <a:r>
              <a:rPr lang="en-US" sz="1853" dirty="0">
                <a:latin typeface="Times New Roman" pitchFamily="18" charset="0"/>
                <a:cs typeface="Times New Roman" pitchFamily="18" charset="0"/>
              </a:rPr>
              <a:t>2007</a:t>
            </a:r>
          </a:p>
        </p:txBody>
      </p:sp>
      <p:sp>
        <p:nvSpPr>
          <p:cNvPr id="30" name="Line 15"/>
          <p:cNvSpPr>
            <a:spLocks noChangeShapeType="1"/>
          </p:cNvSpPr>
          <p:nvPr/>
        </p:nvSpPr>
        <p:spPr bwMode="auto">
          <a:xfrm flipH="1" flipV="1">
            <a:off x="9076198" y="3035999"/>
            <a:ext cx="906001" cy="283562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03733" tIns="51866" rIns="103733" bIns="51866"/>
          <a:lstStyle/>
          <a:p>
            <a:endParaRPr lang="en-US"/>
          </a:p>
        </p:txBody>
      </p:sp>
      <p:sp>
        <p:nvSpPr>
          <p:cNvPr id="32" name="Frame 31"/>
          <p:cNvSpPr/>
          <p:nvPr/>
        </p:nvSpPr>
        <p:spPr>
          <a:xfrm>
            <a:off x="0" y="0"/>
            <a:ext cx="119634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57150">
            <a:solidFill>
              <a:srgbClr val="C0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EF3EC4-397A-4CBB-BF51-1F32161204D2}" type="datetime1">
              <a:rPr lang="en-US" smtClean="0"/>
              <a:t>9/16/2020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45DE5-9ED4-48AE-91CB-72EDDA92E2B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31" name="Line 15"/>
          <p:cNvSpPr>
            <a:spLocks noChangeShapeType="1"/>
          </p:cNvSpPr>
          <p:nvPr/>
        </p:nvSpPr>
        <p:spPr bwMode="auto">
          <a:xfrm flipV="1">
            <a:off x="4424791" y="4512736"/>
            <a:ext cx="516981" cy="151648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03733" tIns="51866" rIns="103733" bIns="51866"/>
          <a:lstStyle/>
          <a:p>
            <a:endParaRPr lang="en-US"/>
          </a:p>
        </p:txBody>
      </p:sp>
      <p:sp>
        <p:nvSpPr>
          <p:cNvPr id="33" name="Line 16"/>
          <p:cNvSpPr>
            <a:spLocks noChangeShapeType="1"/>
          </p:cNvSpPr>
          <p:nvPr/>
        </p:nvSpPr>
        <p:spPr bwMode="auto">
          <a:xfrm flipV="1">
            <a:off x="7711753" y="2702796"/>
            <a:ext cx="762158" cy="332642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03733" tIns="51866" rIns="103733" bIns="51866"/>
          <a:lstStyle/>
          <a:p>
            <a:endParaRPr lang="en-US"/>
          </a:p>
        </p:txBody>
      </p:sp>
      <p:sp>
        <p:nvSpPr>
          <p:cNvPr id="5" name="Pentagon 4"/>
          <p:cNvSpPr/>
          <p:nvPr/>
        </p:nvSpPr>
        <p:spPr>
          <a:xfrm>
            <a:off x="2975291" y="341963"/>
            <a:ext cx="6012818" cy="457200"/>
          </a:xfrm>
          <a:prstGeom prst="homePlate">
            <a:avLst/>
          </a:prstGeom>
          <a:solidFill>
            <a:srgbClr val="1DE35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স্প্রেডশীট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খোলার নিয়ম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22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7" grpId="0" animBg="1"/>
      <p:bldP spid="21" grpId="0" animBg="1"/>
      <p:bldP spid="22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85" y="612727"/>
            <a:ext cx="11534315" cy="6016673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276600" y="162580"/>
            <a:ext cx="5083443" cy="52322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 সফটওয়ার বিভিন্ন টুলবার পরিচিতি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16200000" flipV="1">
            <a:off x="5117217" y="1969383"/>
            <a:ext cx="2757055" cy="34228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041559" y="3424535"/>
            <a:ext cx="12506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টাইটেলবার</a:t>
            </a:r>
            <a:endParaRPr lang="en-US" sz="2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6200000" flipV="1">
            <a:off x="-12427" y="2221006"/>
            <a:ext cx="2590800" cy="2823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973564" y="3505200"/>
            <a:ext cx="901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মেনু</a:t>
            </a:r>
            <a:r>
              <a:rPr lang="bn-BD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বার</a:t>
            </a:r>
            <a:endParaRPr lang="en-US" sz="2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909306" y="2286000"/>
            <a:ext cx="81294" cy="211628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09207" y="4343400"/>
            <a:ext cx="1319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অ্যাড্রেস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3890957" y="2297484"/>
            <a:ext cx="176896" cy="1500847"/>
          </a:xfrm>
          <a:prstGeom prst="straightConnector1">
            <a:avLst/>
          </a:prstGeom>
          <a:ln w="38100">
            <a:solidFill>
              <a:srgbClr val="D7321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526680" y="3657600"/>
            <a:ext cx="1082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ফর্মুলা</a:t>
            </a:r>
            <a:r>
              <a:rPr lang="bn-BD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বার</a:t>
            </a:r>
            <a:endParaRPr lang="en-US" sz="2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0309577" y="3556330"/>
            <a:ext cx="1272823" cy="389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9372600" y="3428999"/>
            <a:ext cx="10198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স্ক্রল বার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7954788" y="2590800"/>
            <a:ext cx="198612" cy="12594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848600" y="3733800"/>
            <a:ext cx="7537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কলাম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342139" y="5334000"/>
            <a:ext cx="139971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753630" y="5100935"/>
            <a:ext cx="974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rot="16200000" flipV="1">
            <a:off x="1889312" y="3337113"/>
            <a:ext cx="1295400" cy="5647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186466" y="4191000"/>
            <a:ext cx="1394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অ্যাক্টিভ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সেল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3020397" y="2971800"/>
            <a:ext cx="931405" cy="18009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153204" y="4724400"/>
            <a:ext cx="16786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ইনঅ্যাক্টিভ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সেল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1753630" y="5680924"/>
            <a:ext cx="1791650" cy="7726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490970" y="5459467"/>
            <a:ext cx="17668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য়ার্কশীট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টেবিল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81000" y="6305550"/>
            <a:ext cx="2844800" cy="476250"/>
          </a:xfrm>
        </p:spPr>
        <p:txBody>
          <a:bodyPr/>
          <a:lstStyle/>
          <a:p>
            <a:pPr>
              <a:defRPr/>
            </a:pPr>
            <a:fld id="{3412CBD2-2C42-4CF1-ABBD-D89D3823A02A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45DE5-9ED4-48AE-91CB-72EDDA92E2B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28" name="Frame 27"/>
          <p:cNvSpPr/>
          <p:nvPr/>
        </p:nvSpPr>
        <p:spPr>
          <a:xfrm>
            <a:off x="0" y="0"/>
            <a:ext cx="119634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57150">
            <a:solidFill>
              <a:srgbClr val="C0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46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/>
      <p:bldP spid="11" grpId="0"/>
      <p:bldP spid="15" grpId="0"/>
      <p:bldP spid="18" grpId="0"/>
      <p:bldP spid="21" grpId="0"/>
      <p:bldP spid="24" grpId="0"/>
      <p:bldP spid="26" grpId="0"/>
      <p:bldP spid="30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2039600" cy="670560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495800" y="2427205"/>
            <a:ext cx="2292615" cy="646331"/>
          </a:xfrm>
          <a:prstGeom prst="rect">
            <a:avLst/>
          </a:prstGeom>
          <a:solidFill>
            <a:schemeClr val="accent5">
              <a:lumMod val="90000"/>
            </a:schemeClr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ওয়ার্কশীট কি?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3481118"/>
            <a:ext cx="9906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ওয়ার্কশীটের আভিধানিক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অর্থ হছে কাজ করার কাগজ।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অর্থাৎ মাইক্রোসফট অফিস  এক্সেলে সারি  এবং কলামের সমন্বয়ে আয়তাকার ঘর বিশিষ্ট যে কাগজে প্রোগ্রামের কাজ করা হয় তাকে ওয়ার্কশীট বলে </a:t>
            </a: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Excel 200</a:t>
            </a:r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প্রোগ্রামে ২৫৬টি কলাম এবং৬৫,৫৩৬টি রো/সারি আছে। আবার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Excel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200</a:t>
            </a:r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প্রোগ্রামে </a:t>
            </a:r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১৬,৩৮৪টি 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কলাম </a:t>
            </a:r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এবং১০,৪৮,৫৭৬টি 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রো/সারি </a:t>
            </a:r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আছে।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Excel 200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প্রোগ্রামে </a:t>
            </a:r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সর্বমোট ১,৭১৭,৯৮,৬৯,১৮৪টি সেল আছে।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ucida Sans Unicode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D7B59E-3CE8-45F7-AA53-422242AA50A3}" type="datetime1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45DE5-9ED4-48AE-91CB-72EDDA92E2B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7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57150"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EFA063-6EFF-4536-8A0C-349A79CF4A1A}" type="datetime1">
              <a:rPr lang="en-US" smtClean="0"/>
              <a:t>9/16/2020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45DE5-9ED4-48AE-91CB-72EDDA92E2B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422" y="386790"/>
            <a:ext cx="3712578" cy="27316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ight Arrow 5"/>
          <p:cNvSpPr/>
          <p:nvPr/>
        </p:nvSpPr>
        <p:spPr>
          <a:xfrm>
            <a:off x="3218329" y="753013"/>
            <a:ext cx="2877671" cy="1600200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8800" y="3409891"/>
            <a:ext cx="769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প্রোগ্রাম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২। ২টি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গণনা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যন্ত্রের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স্প্রেডশীট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খোলার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নিয়ম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বর্ননা কর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EDD9AA-D0E7-4582-85EC-DCAD64C13172}" type="datetime1">
              <a:rPr lang="en-US" smtClean="0"/>
              <a:t>9/16/2020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45DE5-9ED4-48AE-91CB-72EDDA92E2B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35" y="152400"/>
            <a:ext cx="1985524" cy="16221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35" y="1676400"/>
            <a:ext cx="1978025" cy="4943186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57150">
            <a:solidFill>
              <a:srgbClr val="C0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ight Arrow 12"/>
          <p:cNvSpPr>
            <a:spLocks noChangeArrowheads="1"/>
          </p:cNvSpPr>
          <p:nvPr/>
        </p:nvSpPr>
        <p:spPr bwMode="auto">
          <a:xfrm>
            <a:off x="358361" y="2743200"/>
            <a:ext cx="1010375" cy="27530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3733" tIns="51866" rIns="103733" bIns="51866"/>
          <a:lstStyle/>
          <a:p>
            <a:pPr eaLnBrk="0" hangingPunct="0"/>
            <a:endParaRPr lang="en-US"/>
          </a:p>
        </p:txBody>
      </p:sp>
      <p:sp>
        <p:nvSpPr>
          <p:cNvPr id="14" name="Right Arrow 13"/>
          <p:cNvSpPr>
            <a:spLocks noChangeArrowheads="1"/>
          </p:cNvSpPr>
          <p:nvPr/>
        </p:nvSpPr>
        <p:spPr bwMode="auto">
          <a:xfrm>
            <a:off x="372787" y="3120395"/>
            <a:ext cx="995949" cy="25914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3733" tIns="51866" rIns="103733" bIns="51866"/>
          <a:lstStyle/>
          <a:p>
            <a:pPr eaLnBrk="0" hangingPunct="0"/>
            <a:endParaRPr lang="en-US"/>
          </a:p>
        </p:txBody>
      </p:sp>
      <p:sp>
        <p:nvSpPr>
          <p:cNvPr id="15" name="Right Arrow 14"/>
          <p:cNvSpPr>
            <a:spLocks noChangeArrowheads="1"/>
          </p:cNvSpPr>
          <p:nvPr/>
        </p:nvSpPr>
        <p:spPr bwMode="auto">
          <a:xfrm>
            <a:off x="358361" y="3481429"/>
            <a:ext cx="1010375" cy="29566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3733" tIns="51866" rIns="103733" bIns="51866"/>
          <a:lstStyle/>
          <a:p>
            <a:pPr eaLnBrk="0" hangingPunct="0"/>
            <a:endParaRPr lang="en-US"/>
          </a:p>
        </p:txBody>
      </p:sp>
      <p:sp>
        <p:nvSpPr>
          <p:cNvPr id="16" name="Right Arrow 15"/>
          <p:cNvSpPr>
            <a:spLocks noChangeArrowheads="1"/>
          </p:cNvSpPr>
          <p:nvPr/>
        </p:nvSpPr>
        <p:spPr bwMode="auto">
          <a:xfrm>
            <a:off x="355496" y="3777093"/>
            <a:ext cx="1013240" cy="3153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3733" tIns="51866" rIns="103733" bIns="51866"/>
          <a:lstStyle/>
          <a:p>
            <a:pPr eaLnBrk="0" hangingPunct="0"/>
            <a:endParaRPr lang="en-US"/>
          </a:p>
        </p:txBody>
      </p:sp>
      <p:sp>
        <p:nvSpPr>
          <p:cNvPr id="17" name="Right Arrow 16"/>
          <p:cNvSpPr>
            <a:spLocks noChangeArrowheads="1"/>
          </p:cNvSpPr>
          <p:nvPr/>
        </p:nvSpPr>
        <p:spPr bwMode="auto">
          <a:xfrm>
            <a:off x="358360" y="4194362"/>
            <a:ext cx="1033016" cy="27945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3733" tIns="51866" rIns="103733" bIns="51866"/>
          <a:lstStyle/>
          <a:p>
            <a:pPr eaLnBrk="0" hangingPunct="0"/>
            <a:endParaRPr lang="en-US"/>
          </a:p>
        </p:txBody>
      </p:sp>
      <p:sp>
        <p:nvSpPr>
          <p:cNvPr id="18" name="Right Arrow 17"/>
          <p:cNvSpPr>
            <a:spLocks noChangeArrowheads="1"/>
          </p:cNvSpPr>
          <p:nvPr/>
        </p:nvSpPr>
        <p:spPr bwMode="auto">
          <a:xfrm>
            <a:off x="358360" y="5241346"/>
            <a:ext cx="1033016" cy="30480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3733" tIns="51866" rIns="103733" bIns="51866"/>
          <a:lstStyle/>
          <a:p>
            <a:pPr eaLnBrk="0" hangingPunct="0"/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533215" y="1317380"/>
            <a:ext cx="6220385" cy="61595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lIns="103733" tIns="51866" rIns="103733" bIns="51866"/>
          <a:lstStyle/>
          <a:p>
            <a:pPr eaLnBrk="0" hangingPunct="0"/>
            <a:r>
              <a:rPr lang="bn-BD" sz="2400" dirty="0">
                <a:ln w="0"/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400" dirty="0" smtClean="0">
                <a:ln w="0"/>
                <a:latin typeface="NikoshBAN" pitchFamily="2" charset="0"/>
                <a:cs typeface="NikoshBAN" pitchFamily="2" charset="0"/>
              </a:rPr>
              <a:t>New : </a:t>
            </a:r>
            <a:r>
              <a:rPr lang="bn-BD" sz="2400" dirty="0">
                <a:ln w="0"/>
                <a:latin typeface="NikoshBAN" pitchFamily="2" charset="0"/>
                <a:cs typeface="NikoshBAN" pitchFamily="2" charset="0"/>
              </a:rPr>
              <a:t>নতুন কোন ফাইল নিতে এটি ব্যবহৃত হয়।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  <a:p>
            <a:pPr eaLnBrk="0" hangingPunct="0"/>
            <a:endParaRPr lang="en-US" sz="2000" dirty="0">
              <a:ln w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533215" y="2093545"/>
            <a:ext cx="6589059" cy="38735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lIns="103733" tIns="51866" rIns="103733" bIns="51866"/>
          <a:lstStyle/>
          <a:p>
            <a:pPr eaLnBrk="0" hangingPunct="0"/>
            <a:r>
              <a:rPr lang="bn-BD" sz="2400" dirty="0">
                <a:ln w="0"/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400" dirty="0">
                <a:ln w="0"/>
                <a:latin typeface="NikoshBAN" pitchFamily="2" charset="0"/>
                <a:cs typeface="NikoshBAN" pitchFamily="2" charset="0"/>
              </a:rPr>
              <a:t>Open </a:t>
            </a:r>
            <a:r>
              <a:rPr lang="en-US" sz="2400" dirty="0" smtClean="0">
                <a:ln w="0"/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n w="0"/>
                <a:latin typeface="NikoshBAN" pitchFamily="2" charset="0"/>
                <a:cs typeface="NikoshBAN" pitchFamily="2" charset="0"/>
              </a:rPr>
              <a:t>পূর্বের সংরক্ষিত ফাইল খুলতে এটি ব্যবহৃত হয়।</a:t>
            </a:r>
            <a:endParaRPr lang="en-US" sz="2400" dirty="0">
              <a:ln w="0"/>
              <a:latin typeface="NikoshBAN" pitchFamily="2" charset="0"/>
              <a:cs typeface="NikoshBAN" pitchFamily="2" charset="0"/>
            </a:endParaRPr>
          </a:p>
          <a:p>
            <a:pPr eaLnBrk="0" hangingPunct="0"/>
            <a:endParaRPr lang="en-US" sz="2400" dirty="0">
              <a:ln w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511295" y="2698409"/>
            <a:ext cx="6771435" cy="38735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lIns="103733" tIns="51866" rIns="103733" bIns="51866"/>
          <a:lstStyle/>
          <a:p>
            <a:pPr eaLnBrk="0" hangingPunct="0"/>
            <a:r>
              <a:rPr lang="bn-BD" sz="2400" dirty="0">
                <a:ln w="0"/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400" dirty="0">
                <a:ln w="0"/>
                <a:latin typeface="NikoshBAN" pitchFamily="2" charset="0"/>
                <a:cs typeface="NikoshBAN" pitchFamily="2" charset="0"/>
              </a:rPr>
              <a:t>Save </a:t>
            </a:r>
            <a:r>
              <a:rPr lang="en-US" sz="2400" dirty="0" smtClean="0">
                <a:ln w="0"/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n w="0"/>
                <a:latin typeface="NikoshBAN" pitchFamily="2" charset="0"/>
                <a:cs typeface="NikoshBAN" pitchFamily="2" charset="0"/>
              </a:rPr>
              <a:t>চলমান ফাইল কে সংরক্ষণ করতে এটি ব্যবহৃত হয়।</a:t>
            </a:r>
            <a:endParaRPr lang="en-US" sz="2400" dirty="0">
              <a:ln w="0"/>
              <a:latin typeface="NikoshBAN" pitchFamily="2" charset="0"/>
              <a:cs typeface="NikoshBAN" pitchFamily="2" charset="0"/>
            </a:endParaRPr>
          </a:p>
          <a:p>
            <a:pPr eaLnBrk="0" hangingPunct="0"/>
            <a:endParaRPr lang="en-US" sz="2400" dirty="0">
              <a:ln w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3511295" y="3284756"/>
            <a:ext cx="8353985" cy="51350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lIns="103733" tIns="51866" rIns="103733" bIns="51866"/>
          <a:lstStyle/>
          <a:p>
            <a:pPr eaLnBrk="0" hangingPunct="0"/>
            <a:r>
              <a:rPr lang="bn-BD" sz="2400" dirty="0">
                <a:ln w="0"/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400" dirty="0">
                <a:ln w="0"/>
                <a:latin typeface="NikoshBAN" pitchFamily="2" charset="0"/>
                <a:cs typeface="NikoshBAN" pitchFamily="2" charset="0"/>
              </a:rPr>
              <a:t>Save As</a:t>
            </a:r>
            <a:r>
              <a:rPr lang="en-US" sz="2400" dirty="0" smtClean="0">
                <a:ln w="0"/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n w="0"/>
                <a:latin typeface="NikoshBAN" pitchFamily="2" charset="0"/>
                <a:cs typeface="NikoshBAN" pitchFamily="2" charset="0"/>
              </a:rPr>
              <a:t>সংরক্ষিত ফাইল কে ভিন্ন নামে সংরক্ষণ করতে এটি ব্যবহৃত হয়</a:t>
            </a:r>
            <a:r>
              <a:rPr lang="bn-BD" sz="2400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511295" y="3934783"/>
            <a:ext cx="7645773" cy="469421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lIns="103733" tIns="51866" rIns="103733" bIns="51866"/>
          <a:lstStyle/>
          <a:p>
            <a:pPr eaLnBrk="0" hangingPunct="0"/>
            <a:r>
              <a:rPr lang="bn-BD" sz="2400" dirty="0">
                <a:ln w="0"/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2400" dirty="0">
                <a:ln w="0"/>
                <a:latin typeface="NikoshBAN" pitchFamily="2" charset="0"/>
                <a:cs typeface="NikoshBAN" pitchFamily="2" charset="0"/>
              </a:rPr>
              <a:t>Print</a:t>
            </a:r>
            <a:r>
              <a:rPr lang="en-US" sz="2400" dirty="0" smtClean="0">
                <a:ln w="0"/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n w="0"/>
                <a:latin typeface="NikoshBAN" pitchFamily="2" charset="0"/>
                <a:cs typeface="NikoshBAN" pitchFamily="2" charset="0"/>
              </a:rPr>
              <a:t>চলমান ফাইল কে  প্রিন্ট করতে এটি ব্যবহৃত হয়।</a:t>
            </a:r>
            <a:endParaRPr lang="en-US" sz="2400" dirty="0">
              <a:ln w="0"/>
              <a:latin typeface="NikoshBAN" pitchFamily="2" charset="0"/>
              <a:cs typeface="NikoshBAN" pitchFamily="2" charset="0"/>
            </a:endParaRPr>
          </a:p>
          <a:p>
            <a:pPr eaLnBrk="0" hangingPunct="0"/>
            <a:endParaRPr lang="en-US" sz="1600" dirty="0">
              <a:ln w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3533215" y="4404204"/>
            <a:ext cx="8085687" cy="522576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lIns="103733" tIns="51866" rIns="103733" bIns="51866"/>
          <a:lstStyle/>
          <a:p>
            <a:pPr eaLnBrk="0" hangingPunct="0"/>
            <a:r>
              <a:rPr lang="bn-BD" sz="2400" dirty="0">
                <a:ln w="0"/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2400" dirty="0" smtClean="0">
                <a:ln w="0"/>
                <a:latin typeface="NikoshBAN" pitchFamily="2" charset="0"/>
                <a:cs typeface="NikoshBAN" pitchFamily="2" charset="0"/>
              </a:rPr>
              <a:t>Close:</a:t>
            </a:r>
            <a:r>
              <a:rPr lang="bn-IN" sz="24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n w="0"/>
                <a:latin typeface="NikoshBAN" pitchFamily="2" charset="0"/>
                <a:cs typeface="NikoshBAN" pitchFamily="2" charset="0"/>
              </a:rPr>
              <a:t>চলমান </a:t>
            </a:r>
            <a:r>
              <a:rPr lang="bn-BD" sz="2400" dirty="0">
                <a:ln w="0"/>
                <a:latin typeface="NikoshBAN" pitchFamily="2" charset="0"/>
                <a:cs typeface="NikoshBAN" pitchFamily="2" charset="0"/>
              </a:rPr>
              <a:t>ফাইল কে  বন্ধ করতে এটি ব্যবহৃত হয়।</a:t>
            </a:r>
            <a:endParaRPr lang="en-US" sz="24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4263" y="340719"/>
            <a:ext cx="4826962" cy="584775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File Menu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07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1" grpId="0"/>
      <p:bldP spid="22" grpId="0"/>
      <p:bldP spid="23" grpId="0"/>
      <p:bldP spid="24" grpId="0"/>
      <p:bldP spid="25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EDD9AA-D0E7-4582-85EC-DCAD64C13172}" type="datetime1">
              <a:rPr lang="en-US" smtClean="0"/>
              <a:t>9/16/2020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45DE5-9ED4-48AE-91CB-72EDDA92E2B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64" y="228600"/>
            <a:ext cx="1985962" cy="1422977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57150">
            <a:solidFill>
              <a:srgbClr val="C0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919972"/>
            <a:ext cx="4648200" cy="53760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64" y="1582449"/>
            <a:ext cx="1985962" cy="50482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31144" y="1547813"/>
            <a:ext cx="2070847" cy="9465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03733" tIns="51866" rIns="103733" bIns="51866">
            <a:spAutoFit/>
          </a:bodyPr>
          <a:lstStyle/>
          <a:p>
            <a:pPr>
              <a:defRPr/>
            </a:pPr>
            <a:r>
              <a:rPr lang="en-US" sz="2735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File </a:t>
            </a:r>
            <a:r>
              <a:rPr lang="en-US" sz="2735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বাটন</a:t>
            </a:r>
            <a:r>
              <a:rPr lang="en-US" sz="2735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এ </a:t>
            </a:r>
            <a:r>
              <a:rPr lang="en-US" sz="2735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735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35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735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35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endParaRPr lang="en-US" sz="2735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H="1" flipV="1">
            <a:off x="1676399" y="1295399"/>
            <a:ext cx="1904999" cy="68579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03733" tIns="51866" rIns="103733" bIns="51866"/>
          <a:lstStyle/>
          <a:p>
            <a:endParaRPr lang="en-US"/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3031144" y="3276597"/>
            <a:ext cx="2070847" cy="59366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103733" tIns="51866" rIns="103733" bIns="51866">
            <a:spAutoFit/>
          </a:bodyPr>
          <a:lstStyle/>
          <a:p>
            <a:r>
              <a:rPr lang="en-US" sz="3177" dirty="0">
                <a:solidFill>
                  <a:sysClr val="windowText" lastClr="000000"/>
                </a:solidFill>
                <a:latin typeface="Calibri" pitchFamily="34" charset="0"/>
              </a:rPr>
              <a:t> New Click</a:t>
            </a:r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 flipH="1" flipV="1">
            <a:off x="1484890" y="2875184"/>
            <a:ext cx="1791710" cy="55381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03733" tIns="51866" rIns="103733" bIns="51866"/>
          <a:lstStyle/>
          <a:p>
            <a:endParaRPr lang="en-US"/>
          </a:p>
        </p:txBody>
      </p:sp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8594164" y="5562600"/>
            <a:ext cx="2635624" cy="81083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103733" tIns="51866" rIns="103733" bIns="51866">
            <a:spAutoFit/>
          </a:bodyPr>
          <a:lstStyle/>
          <a:p>
            <a:pPr algn="ctr"/>
            <a:r>
              <a:rPr lang="en-US" sz="229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</a:rPr>
              <a:t>3. Blank workbook  Click</a:t>
            </a:r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 flipH="1" flipV="1">
            <a:off x="8594164" y="4495799"/>
            <a:ext cx="1235636" cy="152399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03733" tIns="51866" rIns="103733" bIns="51866"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803129" y="257786"/>
            <a:ext cx="5408853" cy="584775"/>
          </a:xfrm>
          <a:prstGeom prst="rect">
            <a:avLst/>
          </a:prstGeom>
          <a:solidFill>
            <a:srgbClr val="29D763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dirty="0" smtClean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স্প্রেডশিটে নতুন ওয়ার্কশিট খোলার পদ্দ্বতি</a:t>
            </a:r>
            <a:endParaRPr lang="en-US" sz="3200" dirty="0">
              <a:ln w="0">
                <a:solidFill>
                  <a:srgbClr val="FF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7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7" grpId="0" animBg="1"/>
      <p:bldP spid="19" grpId="0" animBg="1"/>
      <p:bldP spid="20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EDD9AA-D0E7-4582-85EC-DCAD64C13172}" type="datetime1">
              <a:rPr lang="en-US" smtClean="0"/>
              <a:t>9/16/2020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45DE5-9ED4-48AE-91CB-72EDDA92E2B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1524000" cy="412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838176"/>
            <a:ext cx="7162800" cy="49657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1" y="1063601"/>
            <a:ext cx="6096000" cy="4956199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57150">
            <a:solidFill>
              <a:srgbClr val="C0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81400" y="207258"/>
            <a:ext cx="5442516" cy="584775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 ফাইল বা্ ডকুমেন্ট সংরক্ষণ করা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19944" y="1702842"/>
            <a:ext cx="2268911" cy="946514"/>
          </a:xfrm>
          <a:prstGeom prst="rect">
            <a:avLst/>
          </a:prstGeom>
          <a:solidFill>
            <a:srgbClr val="140F5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03733" tIns="51866" rIns="103733" bIns="51866">
            <a:spAutoFit/>
          </a:bodyPr>
          <a:lstStyle/>
          <a:p>
            <a:pPr>
              <a:defRPr/>
            </a:pPr>
            <a:r>
              <a:rPr lang="en-US" sz="2735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File </a:t>
            </a:r>
            <a:r>
              <a:rPr lang="en-US" sz="2735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বাটন</a:t>
            </a:r>
            <a:r>
              <a:rPr lang="en-US" sz="2735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এ </a:t>
            </a:r>
            <a:r>
              <a:rPr lang="en-US" sz="2735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735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35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735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35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হবে</a:t>
            </a:r>
            <a:endParaRPr lang="en-US" sz="2735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V="1">
            <a:off x="3295778" y="1202921"/>
            <a:ext cx="1784221" cy="706181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03733" tIns="51866" rIns="103733" bIns="51866"/>
          <a:lstStyle/>
          <a:p>
            <a:endParaRPr 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330824" y="3886200"/>
            <a:ext cx="2268885" cy="535632"/>
          </a:xfrm>
          <a:prstGeom prst="rect">
            <a:avLst/>
          </a:prstGeom>
          <a:solidFill>
            <a:srgbClr val="140F51"/>
          </a:solidFill>
          <a:ln w="9525">
            <a:noFill/>
            <a:miter lim="800000"/>
            <a:headEnd/>
            <a:tailEnd/>
          </a:ln>
        </p:spPr>
        <p:txBody>
          <a:bodyPr wrap="square" lIns="103733" tIns="51866" rIns="103733" bIns="51866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 Save As Click</a:t>
            </a: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H="1" flipV="1">
            <a:off x="892722" y="3506720"/>
            <a:ext cx="1621878" cy="68428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03733" tIns="51866" rIns="103733" bIns="51866"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319944" y="4648200"/>
            <a:ext cx="2302597" cy="946514"/>
          </a:xfrm>
          <a:prstGeom prst="rect">
            <a:avLst/>
          </a:prstGeom>
          <a:solidFill>
            <a:srgbClr val="140F5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03733" tIns="51866" rIns="103733" bIns="51866">
            <a:spAutoFit/>
          </a:bodyPr>
          <a:lstStyle/>
          <a:p>
            <a:pPr>
              <a:defRPr/>
            </a:pPr>
            <a:r>
              <a:rPr lang="en-US" sz="2735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File এ</a:t>
            </a:r>
            <a:r>
              <a:rPr lang="bn-IN" sz="2735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2735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735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নামকরণ</a:t>
            </a:r>
            <a:r>
              <a:rPr lang="en-US" sz="2735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35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735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35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হবে</a:t>
            </a:r>
            <a:endParaRPr lang="en-US" sz="2735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 flipV="1">
            <a:off x="4572000" y="4175212"/>
            <a:ext cx="2787072" cy="90953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03733" tIns="51866" rIns="103733" bIns="51866"/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922327" y="2717436"/>
            <a:ext cx="2268911" cy="946514"/>
          </a:xfrm>
          <a:prstGeom prst="rect">
            <a:avLst/>
          </a:prstGeom>
          <a:solidFill>
            <a:srgbClr val="140F5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03733" tIns="51866" rIns="103733" bIns="51866">
            <a:spAutoFit/>
          </a:bodyPr>
          <a:lstStyle/>
          <a:p>
            <a:pPr>
              <a:defRPr/>
            </a:pPr>
            <a:r>
              <a:rPr lang="en-US" sz="2735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Save </a:t>
            </a:r>
            <a:r>
              <a:rPr lang="en-US" sz="2735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বাটন</a:t>
            </a:r>
            <a:r>
              <a:rPr lang="en-US" sz="2735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এ </a:t>
            </a:r>
            <a:r>
              <a:rPr lang="en-US" sz="2735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735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35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735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35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হবে</a:t>
            </a:r>
            <a:endParaRPr lang="en-US" sz="2735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>
            <a:off x="10026070" y="3506719"/>
            <a:ext cx="463872" cy="190347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03733" tIns="51866" rIns="103733" bIns="5186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45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"/>
                            </p:stCondLst>
                            <p:childTnLst>
                              <p:par>
                                <p:cTn id="5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23309" y="730011"/>
            <a:ext cx="6248400" cy="1015663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297FD5"/>
            </a:solidFill>
            <a:prstDash val="solid"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kern="0" dirty="0" err="1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6000" kern="0" dirty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kern="0" dirty="0" err="1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6000" kern="0" dirty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kern="0" dirty="0" err="1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6000" kern="0" dirty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5724526" y="3294064"/>
          <a:ext cx="741363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ackager Shell Object" showAsIcon="1" r:id="rId4" imgW="740880" imgH="440280" progId="Package">
                  <p:embed/>
                </p:oleObj>
              </mc:Choice>
              <mc:Fallback>
                <p:oleObj name="Packager Shell Object" showAsIcon="1" r:id="rId4" imgW="740880" imgH="440280" progId="Package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6" y="3294064"/>
                        <a:ext cx="741363" cy="439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57150">
            <a:solidFill>
              <a:srgbClr val="C0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82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3" name="applause.wav"/>
          </p:stSnd>
        </p:sndAc>
      </p:transition>
    </mc:Choice>
    <mc:Fallback xmlns="">
      <p:transition spd="slow">
        <p:dissolve/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EDD9AA-D0E7-4582-85EC-DCAD64C13172}" type="datetime1">
              <a:rPr lang="en-US" smtClean="0"/>
              <a:t>9/16/2020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45DE5-9ED4-48AE-91CB-72EDDA92E2B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37871"/>
            <a:ext cx="5191125" cy="4852987"/>
          </a:xfrm>
          <a:prstGeom prst="rect">
            <a:avLst/>
          </a:prstGeom>
        </p:spPr>
      </p:pic>
      <p:sp>
        <p:nvSpPr>
          <p:cNvPr id="8" name="TextBox 1" descr="Purple mesh"/>
          <p:cNvSpPr>
            <a:spLocks noChangeArrowheads="1"/>
          </p:cNvSpPr>
          <p:nvPr/>
        </p:nvSpPr>
        <p:spPr bwMode="auto">
          <a:xfrm>
            <a:off x="3269673" y="202522"/>
            <a:ext cx="5271247" cy="605118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103733" tIns="51866" rIns="103733" bIns="51866" numCol="1">
            <a:prstTxWarp prst="textPlain">
              <a:avLst/>
            </a:prstTxWarp>
            <a:spAutoFit/>
          </a:bodyPr>
          <a:lstStyle/>
          <a:p>
            <a:pPr algn="ctr"/>
            <a:r>
              <a:rPr lang="en-US" sz="3618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স্প্রেডশীট</a:t>
            </a:r>
            <a:r>
              <a:rPr lang="en-US" sz="3618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18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স্প্রেডশীটের</a:t>
            </a:r>
            <a:r>
              <a:rPr lang="en-US" sz="3618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18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618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57150">
            <a:solidFill>
              <a:srgbClr val="C0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3" descr="D:\Teachers,gov,bd OK\New  Picture July\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1037871"/>
            <a:ext cx="5867400" cy="48529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5" descr="D:\Teachers,gov,bd OK\New  Picture July\New Excel\dddc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4789" y="855358"/>
            <a:ext cx="10421471" cy="53144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85801"/>
            <a:ext cx="117348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2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5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24432"/>
            <a:ext cx="11734800" cy="994172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218" y="1786503"/>
            <a:ext cx="5869782" cy="586900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3151" y="1775300"/>
            <a:ext cx="5810249" cy="586900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29351" y="2518896"/>
            <a:ext cx="5734049" cy="3726329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শ্রেণি- অষ্টম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বিষয়-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অধ্যায়-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বিষয়- </a:t>
            </a:r>
            <a:r>
              <a:rPr lang="en-US" sz="24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স্প্রেডশীট</a:t>
            </a:r>
            <a:r>
              <a:rPr lang="en-US" sz="24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স্প্রেডশীটের</a:t>
            </a:r>
            <a:r>
              <a:rPr lang="en-US" sz="24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endParaRPr lang="bn-BD" sz="24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সময়-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৫০মিনিট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তারিখ-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১৫-০৯-২০20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226218" y="2511969"/>
            <a:ext cx="5869782" cy="3726329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endParaRPr lang="bn-IN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হামিদুর রহমান</a:t>
            </a:r>
          </a:p>
          <a:p>
            <a:pPr marL="0" indent="0">
              <a:buNone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সিনিয়র শিক্ষক(গণিত ও বিজ্ঞান)</a:t>
            </a:r>
          </a:p>
          <a:p>
            <a:pPr marL="0" indent="0">
              <a:buNone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এম.এসসি,(প্রথম শ্রেণি)বি.এড।</a:t>
            </a:r>
          </a:p>
          <a:p>
            <a:pPr marL="0" indent="0">
              <a:buNone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ঘাটাইল সরকারি উচ্চ বিদ্যালয়।</a:t>
            </a:r>
          </a:p>
          <a:p>
            <a:pPr marL="0" indent="0">
              <a:buNone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ঘাটাইল,টাঙ্গাইল।</a:t>
            </a: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036" y="2627275"/>
            <a:ext cx="1839990" cy="175478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D1F1-5437-4AB5-AD37-D03DE8B0AC59}" type="datetime1">
              <a:rPr lang="en-US" smtClean="0"/>
              <a:t>9/16/2020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57150"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63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EDD9AA-D0E7-4582-85EC-DCAD64C13172}" type="datetime1">
              <a:rPr lang="en-US" smtClean="0"/>
              <a:t>9/16/2020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45DE5-9ED4-48AE-91CB-72EDDA92E2B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57150">
            <a:solidFill>
              <a:srgbClr val="C0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11734800" cy="6096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3161" y="1381347"/>
            <a:ext cx="4227439" cy="523220"/>
          </a:xfrm>
          <a:prstGeom prst="rect">
            <a:avLst/>
          </a:prstGeom>
          <a:solidFill>
            <a:srgbClr val="140F51"/>
          </a:solidFill>
          <a:ln w="381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 ব্যবহারের নানাবিধ সুবিধাঃ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06945" y="1914747"/>
            <a:ext cx="82942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n-BD" sz="2400" dirty="0">
                <a:ln w="0"/>
                <a:latin typeface="NikoshBAN" pitchFamily="2" charset="0"/>
                <a:cs typeface="NikoshBAN" pitchFamily="2" charset="0"/>
                <a:sym typeface="Wingdings 2" pitchFamily="18" charset="2"/>
              </a:rPr>
              <a:t> স্প্রেডশিট সফটওয়্যার ব্যবহারের মাধ্যমে হিসাবের কাজ দ্রুত ও নির্ভূলভাবে করা যায়।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n-BD" sz="2400" dirty="0">
                <a:ln w="0"/>
                <a:latin typeface="NikoshBAN" pitchFamily="2" charset="0"/>
                <a:cs typeface="NikoshBAN" pitchFamily="2" charset="0"/>
                <a:sym typeface="Wingdings 2" pitchFamily="18" charset="2"/>
              </a:rPr>
              <a:t> এর মাধ্যমে সহজ, কঠিন ও জটিল সকল ধরনের </a:t>
            </a:r>
            <a:r>
              <a:rPr lang="bn-BD" sz="2400" dirty="0" smtClean="0">
                <a:ln w="0"/>
                <a:latin typeface="NikoshBAN" pitchFamily="2" charset="0"/>
                <a:cs typeface="NikoshBAN" pitchFamily="2" charset="0"/>
                <a:sym typeface="Wingdings 2" pitchFamily="18" charset="2"/>
              </a:rPr>
              <a:t>হি</a:t>
            </a:r>
            <a:r>
              <a:rPr lang="bn-IN" sz="2400" dirty="0" smtClean="0">
                <a:ln w="0"/>
                <a:latin typeface="NikoshBAN" pitchFamily="2" charset="0"/>
                <a:cs typeface="NikoshBAN" pitchFamily="2" charset="0"/>
                <a:sym typeface="Wingdings 2" pitchFamily="18" charset="2"/>
              </a:rPr>
              <a:t>সাব</a:t>
            </a:r>
            <a:r>
              <a:rPr lang="bn-BD" sz="2400" dirty="0" smtClean="0">
                <a:ln w="0"/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bn-BD" sz="2400" dirty="0">
                <a:ln w="0"/>
                <a:latin typeface="NikoshBAN" pitchFamily="2" charset="0"/>
                <a:cs typeface="NikoshBAN" pitchFamily="2" charset="0"/>
                <a:sym typeface="Wingdings 2" pitchFamily="18" charset="2"/>
              </a:rPr>
              <a:t>করা যায়।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n-BD" sz="2400" dirty="0">
                <a:ln w="0"/>
                <a:latin typeface="NikoshBAN" pitchFamily="2" charset="0"/>
                <a:cs typeface="NikoshBAN" pitchFamily="2" charset="0"/>
                <a:sym typeface="Wingdings 2" pitchFamily="18" charset="2"/>
              </a:rPr>
              <a:t> এতে বিপুল পরিমান উপাত্ত নিয়ে কাজ করা যায়।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n-BD" sz="2400" dirty="0">
                <a:ln w="0"/>
                <a:latin typeface="NikoshBAN" pitchFamily="2" charset="0"/>
                <a:cs typeface="NikoshBAN" pitchFamily="2" charset="0"/>
                <a:sym typeface="Wingdings 2" pitchFamily="18" charset="2"/>
              </a:rPr>
              <a:t> সূত্র ব্যবহারের ফলে হিসাবের কাজ স্বয়ংক্রিয়ভাবে করা যায়।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n-BD" sz="2400" dirty="0">
                <a:ln w="0"/>
                <a:latin typeface="NikoshBAN" pitchFamily="2" charset="0"/>
                <a:cs typeface="NikoshBAN" pitchFamily="2" charset="0"/>
                <a:sym typeface="Wingdings 2" pitchFamily="18" charset="2"/>
              </a:rPr>
              <a:t> এর সাহায্যে পরীক্ষার ফলাফল খুব সহজেই তৈরি করা সম্ভব ।</a:t>
            </a:r>
            <a:endParaRPr lang="en-US" sz="24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3836887"/>
            <a:ext cx="4227438" cy="523220"/>
          </a:xfrm>
          <a:prstGeom prst="rect">
            <a:avLst/>
          </a:prstGeom>
          <a:solidFill>
            <a:srgbClr val="140F51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স্প্রেডশিট ব্যবহারের 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bn-IN" sz="2800" dirty="0" smtClean="0">
                <a:solidFill>
                  <a:schemeClr val="bg1"/>
                </a:solidFill>
                <a:cs typeface="NikoshBAN" pitchFamily="2" charset="0"/>
              </a:rPr>
              <a:t>ঃ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95400" y="4459879"/>
            <a:ext cx="9996544" cy="1212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3733" tIns="51866" rIns="103733" bIns="51866">
            <a:spAutoFit/>
          </a:bodyPr>
          <a:lstStyle/>
          <a:p>
            <a:pPr algn="just"/>
            <a:r>
              <a:rPr lang="bn-BD" sz="2400" dirty="0">
                <a:latin typeface="NikoshBAN" pitchFamily="2" charset="0"/>
                <a:cs typeface="NikoshBAN" pitchFamily="2" charset="0"/>
              </a:rPr>
              <a:t>স্প্রেডশিট প্রোগ্রামের মাধ্যমে একটা ওয়ার্কশিটে সব ধরনের উপাত্ত প্রবেশ করানো হয়।  ফলে যে কোন ধরনের যে কোনো সংখ্যক উপাত্ত অল্প সময়ে সম্পাদন করা , হিসাব করা, বিশ্লেষণ করা এবং প্রতিবেদন তৈরি করার কাজ স্প্রেডশিট প্রোগ্রামের মাধ্যমে করা হয়।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14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7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3944E7-3751-4D66-8C72-5DB75F65E7AF}" type="datetime1">
              <a:rPr lang="en-US" smtClean="0"/>
              <a:t>9/16/2020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162192"/>
            <a:ext cx="2844800" cy="476250"/>
          </a:xfrm>
        </p:spPr>
        <p:txBody>
          <a:bodyPr/>
          <a:lstStyle/>
          <a:p>
            <a:pPr>
              <a:defRPr/>
            </a:pPr>
            <a:fld id="{A5945DE5-9ED4-48AE-91CB-72EDDA92E2B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300" y="424707"/>
            <a:ext cx="5003800" cy="29005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86718" y="3752490"/>
            <a:ext cx="80938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1.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স্প্রেডশিট ব্যবহারের ক্ষেত্র সমূহ লেখ।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        </a:t>
            </a:r>
            <a:endParaRPr lang="en-US" sz="3600" dirty="0"/>
          </a:p>
        </p:txBody>
      </p:sp>
      <p:sp>
        <p:nvSpPr>
          <p:cNvPr id="9" name="Pentagon 8"/>
          <p:cNvSpPr/>
          <p:nvPr/>
        </p:nvSpPr>
        <p:spPr>
          <a:xfrm>
            <a:off x="2133600" y="1295400"/>
            <a:ext cx="3352800" cy="809592"/>
          </a:xfrm>
          <a:prstGeom prst="homePlate">
            <a:avLst/>
          </a:prstGeom>
          <a:solidFill>
            <a:srgbClr val="140F51"/>
          </a:solidFill>
          <a:ln w="57150">
            <a:solidFill>
              <a:srgbClr val="1DE3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90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3606" y="310603"/>
            <a:ext cx="2719049" cy="923330"/>
          </a:xfrm>
          <a:prstGeom prst="rect">
            <a:avLst/>
          </a:prstGeom>
          <a:noFill/>
          <a:ln w="98425" cmpd="sng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F19E7"/>
                </a:solidFill>
              </a:rPr>
              <a:t>   </a:t>
            </a:r>
            <a:r>
              <a:rPr lang="bn-BD" sz="2400" b="1" dirty="0">
                <a:solidFill>
                  <a:srgbClr val="4F19E7"/>
                </a:solidFill>
              </a:rPr>
              <a:t>  </a:t>
            </a:r>
            <a:r>
              <a:rPr lang="bn-BD" sz="54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b="1" dirty="0">
              <a:solidFill>
                <a:srgbClr val="4F19E7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66912" y="1875408"/>
            <a:ext cx="85138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কোন কোম্পানি সর্ব প্রথম স্প্রেডশিট সফটওয়্যার উদ্ভাবন করে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bn-IN" sz="28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28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অ্যাপল কোম্পানি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66912" y="2943225"/>
            <a:ext cx="80724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সর্ব প্রথম  উদ্ভাবিত স্প্রেডশিট সফটওয়্যার এর নাম কী ?</a:t>
            </a:r>
            <a:endParaRPr lang="bn-BD" sz="2800" dirty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8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bn-BD" sz="28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ভিসিক্যাল্ক</a:t>
            </a:r>
            <a:endParaRPr lang="en-US" sz="28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1218" y="4024293"/>
            <a:ext cx="73580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বহুল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ব্যবহৃত ও জনপ্রিয়  স্প্রেডশিট সফটওয়্যার কোনটি  ?</a:t>
            </a:r>
          </a:p>
          <a:p>
            <a:r>
              <a:rPr lang="bn-IN" sz="28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8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মাইক্রোসফট </a:t>
            </a:r>
            <a:r>
              <a:rPr lang="bn-BD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এক্সেল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5511" y="5002419"/>
            <a:ext cx="72294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স্প্রেডশিটের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আভিধানিক অর্থ কী  ? </a:t>
            </a:r>
          </a:p>
          <a:p>
            <a:r>
              <a:rPr lang="bn-IN" sz="28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ছড়ানো বড় মাপের কাগজ 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19FBD2-7B78-436F-BE8F-D0865CF2C679}" type="datetime1">
              <a:rPr lang="en-US" smtClean="0"/>
              <a:t>9/16/2020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45DE5-9ED4-48AE-91CB-72EDDA92E2B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32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>
            <a:spLocks noChangeArrowheads="1"/>
          </p:cNvSpPr>
          <p:nvPr/>
        </p:nvSpPr>
        <p:spPr bwMode="auto">
          <a:xfrm>
            <a:off x="3733800" y="457200"/>
            <a:ext cx="3763215" cy="577246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57150" algn="ctr">
            <a:solidFill>
              <a:schemeClr val="tx1"/>
            </a:solidFill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lIns="103724" tIns="51861" rIns="103724" bIns="51861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800" dirty="0">
                <a:ln w="0"/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800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 descr="E:\New Accounting -9\indexBari1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429000" y="1295400"/>
            <a:ext cx="4859431" cy="3429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57150"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761906-81A9-48F8-9E97-3076B701198B}" type="datetime1">
              <a:rPr lang="en-US" smtClean="0"/>
              <a:t>9/16/2020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45DE5-9ED4-48AE-91CB-72EDDA92E2B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19200" y="5161647"/>
            <a:ext cx="10134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bn-IN" sz="3600" dirty="0" smtClean="0">
                <a:ln w="0"/>
                <a:latin typeface="NikoshBAN" pitchFamily="2" charset="0"/>
                <a:cs typeface="NikoshBAN" pitchFamily="2" charset="0"/>
              </a:rPr>
              <a:t> সফটওয়্যার কী?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n w="0"/>
                <a:latin typeface="NikoshBAN" pitchFamily="2" charset="0"/>
                <a:cs typeface="NikoshBAN" pitchFamily="2" charset="0"/>
              </a:rPr>
              <a:t>পাঁচ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 w="0"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853" y="348805"/>
            <a:ext cx="8942294" cy="5005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ound Single Corner Rectangle 4"/>
          <p:cNvSpPr/>
          <p:nvPr/>
        </p:nvSpPr>
        <p:spPr>
          <a:xfrm>
            <a:off x="1624853" y="5336063"/>
            <a:ext cx="8659905" cy="552600"/>
          </a:xfrm>
          <a:prstGeom prst="flowChartAlternateProcess">
            <a:avLst/>
          </a:prstGeom>
          <a:noFill/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3733" tIns="51866" rIns="103733" bIns="51866" numCol="1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n-US" sz="3177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3177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F29956-4908-4CA1-A3D3-BFE5FD0F06FA}" type="datetime1">
              <a:rPr lang="en-US" smtClean="0"/>
              <a:t>9/16/2020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45DE5-9ED4-48AE-91CB-72EDDA92E2B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871107"/>
            <a:ext cx="3352800" cy="19482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756" y="3011308"/>
            <a:ext cx="3406488" cy="16985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815" y="3011309"/>
            <a:ext cx="3616954" cy="16985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923" y="857253"/>
            <a:ext cx="3616954" cy="1885948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57150">
            <a:solidFill>
              <a:srgbClr val="C0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7BDC17-42B5-4A7F-80F6-782720E993A3}" type="datetime1">
              <a:rPr lang="en-US" smtClean="0"/>
              <a:t>9/16/2020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45DE5-9ED4-48AE-91CB-72EDDA92E2B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286000" y="226226"/>
            <a:ext cx="6952129" cy="526197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3530" b="1" dirty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নিচের চিত্রগুলো লক্ষ্য করি</a:t>
            </a:r>
            <a:r>
              <a:rPr lang="en-US" sz="3530" b="1" dirty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?</a:t>
            </a:r>
            <a:r>
              <a:rPr lang="bn-IN" sz="3530" b="1" dirty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0"/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19104" y="4900412"/>
            <a:ext cx="32004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 কি লক্ষ্য করছি?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67074" y="5530505"/>
            <a:ext cx="4743606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লোক গুলো গণনা বা হিসাব-নিকাশ করছে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2" descr="C:\Users\grfdsss\Pictures\Picture1vv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3523" y="1593225"/>
            <a:ext cx="4773707" cy="2564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471" y="1542350"/>
            <a:ext cx="4840941" cy="2615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1372942" y="4487557"/>
            <a:ext cx="9009529" cy="47064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504292" indent="-504292">
              <a:buFont typeface="Wingdings" panose="05000000000000000000" pitchFamily="2" charset="2"/>
              <a:buChar char="Ø"/>
            </a:pP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হিসাব-নিকাশের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994546" y="5407394"/>
            <a:ext cx="64604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স্প্রেডশিট সফটওয়্যার ব্যবহারের মাধ্যমে।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761564" y="4502484"/>
            <a:ext cx="7933765" cy="59482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252146" indent="-252146" algn="just">
              <a:buFont typeface="Wingdings" panose="05000000000000000000" pitchFamily="2" charset="2"/>
              <a:buChar char="Ø"/>
            </a:pP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কম্পিউটারে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কিসের</a:t>
            </a:r>
            <a:r>
              <a:rPr lang="bn-BD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মাধ্যমে হিসাবের কাজ দ্রুত ও নির্ভূলভাবে করা যায়।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971800" y="5327693"/>
            <a:ext cx="5513294" cy="7441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05150" indent="-605150" algn="ctr">
              <a:buFont typeface="Wingdings" panose="05000000000000000000" pitchFamily="2" charset="2"/>
              <a:buChar char="ü"/>
            </a:pPr>
            <a:r>
              <a:rPr lang="en-US" sz="4236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MicroSoft</a:t>
            </a:r>
            <a:r>
              <a:rPr lang="en-US" sz="4236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Excel    </a:t>
            </a:r>
          </a:p>
        </p:txBody>
      </p:sp>
    </p:spTree>
    <p:extLst>
      <p:ext uri="{BB962C8B-B14F-4D97-AF65-F5344CB8AC3E}">
        <p14:creationId xmlns:p14="http://schemas.microsoft.com/office/powerpoint/2010/main" val="209659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6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9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  <p:bldP spid="13" grpId="0" animBg="1"/>
      <p:bldP spid="13" grpId="1" animBg="1"/>
      <p:bldP spid="16" grpId="0"/>
      <p:bldP spid="16" grpId="1"/>
      <p:bldP spid="17" grpId="0"/>
      <p:bldP spid="18" grpId="0"/>
      <p:bldP spid="20" grpId="0"/>
      <p:bldP spid="2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EDD9AA-D0E7-4582-85EC-DCAD64C13172}" type="datetime1">
              <a:rPr lang="en-US" smtClean="0"/>
              <a:t>9/16/2020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45DE5-9ED4-48AE-91CB-72EDDA92E2B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1734800" cy="6400799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57150">
            <a:solidFill>
              <a:srgbClr val="C0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2133600" y="3227294"/>
            <a:ext cx="8175812" cy="1327091"/>
          </a:xfrm>
          <a:prstGeom prst="flowChartAlternateProcess">
            <a:avLst/>
          </a:prstGeom>
          <a:noFill/>
          <a:ln w="3810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rtlCol="0" anchor="ctr"/>
          <a:lstStyle/>
          <a:p>
            <a:pPr algn="ctr"/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স্প্রেড</a:t>
            </a:r>
            <a:r>
              <a:rPr lang="bn-IN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শি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ট 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স্প্রেড</a:t>
            </a:r>
            <a:r>
              <a:rPr lang="bn-IN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শি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টের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52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28600"/>
            <a:ext cx="11734800" cy="76944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1600200"/>
            <a:ext cx="8669361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…</a:t>
            </a:r>
            <a:endParaRPr lang="en-US" sz="2800" dirty="0">
              <a:ln w="0"/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স্প্রেড</a:t>
            </a:r>
            <a:r>
              <a:rPr lang="bn-IN" sz="3200" dirty="0" smtClean="0">
                <a:ln w="0"/>
                <a:latin typeface="NikoshBAN" pitchFamily="2" charset="0"/>
                <a:cs typeface="NikoshBAN" pitchFamily="2" charset="0"/>
              </a:rPr>
              <a:t>শি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ট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0"/>
                <a:latin typeface="NikoshBAN" pitchFamily="2" charset="0"/>
                <a:cs typeface="NikoshBAN" pitchFamily="2" charset="0"/>
              </a:rPr>
              <a:t>কী তা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bn-IN" sz="3200" dirty="0" smtClean="0">
              <a:ln w="0"/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IN" sz="3200" dirty="0" smtClean="0">
                <a:ln w="0"/>
                <a:latin typeface="NikoshBAN" pitchFamily="2" charset="0"/>
                <a:cs typeface="NikoshBAN" pitchFamily="2" charset="0"/>
              </a:rPr>
              <a:t>স্প্রেডশিট প্রোগ্রাম কী তা বলতে পারবে।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 সফটওয়্যার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 ব্যাখ্যা করতে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স্প্রেডশিট ব্যবহারের ক্ষেত্র চি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হ্নি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ত করতে পারবে।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স্প্রেড</a:t>
            </a:r>
            <a:r>
              <a:rPr lang="bn-IN" sz="3200" dirty="0" smtClean="0">
                <a:ln w="0"/>
                <a:latin typeface="NikoshBAN" pitchFamily="2" charset="0"/>
                <a:cs typeface="NikoshBAN" pitchFamily="2" charset="0"/>
              </a:rPr>
              <a:t>শি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ট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মে</a:t>
            </a:r>
            <a:r>
              <a:rPr lang="bn-IN" sz="3200" dirty="0" smtClean="0">
                <a:ln w="0"/>
                <a:latin typeface="NikoshBAN" pitchFamily="2" charset="0"/>
                <a:cs typeface="NikoshBAN" pitchFamily="2" charset="0"/>
              </a:rPr>
              <a:t>নু</a:t>
            </a:r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পরিচিতি  বলতে পারবে।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  <a:p>
            <a:endParaRPr lang="en-US" sz="3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64F180-A75E-4E81-9488-DEBFE3B80159}" type="datetime1">
              <a:rPr lang="en-US" smtClean="0"/>
              <a:t>9/16/2020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45DE5-9ED4-48AE-91CB-72EDDA92E2B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120171"/>
            <a:ext cx="11734800" cy="1338828"/>
          </a:xfrm>
          <a:prstGeom prst="rect">
            <a:avLst/>
          </a:prstGeom>
          <a:solidFill>
            <a:schemeClr val="bg1"/>
          </a:solidFill>
          <a:ln w="66675" cmpd="sng">
            <a:noFill/>
          </a:ln>
        </p:spPr>
        <p:txBody>
          <a:bodyPr wrap="square" rtlCol="0">
            <a:spAutoFit/>
          </a:bodyPr>
          <a:lstStyle/>
          <a:p>
            <a:r>
              <a:rPr lang="bn-BD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মানবজাতির আদিকাল থেকেই মানুষকে বিভিন্ন বিষয়ের হিসাব রাখতে হতো । কখনো পাথরে, কখনো গাছের ছালে বিভিন্ন প্রকার চিহ্ন দিয়ে মানুষ বিভিন্ন প্রকার হিসাব রাখার চেষ্টা করেছে । কখনো পাথরের টুকরো , নুড়ি , কড়ি, শস্য দানা , বাঁশের কাঠি , মাটিতে দাগ, দড়িতে গিট  দিয়ে তারা গননার চেষ্টা করত।</a:t>
            </a:r>
            <a:endParaRPr lang="en-US" sz="2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581734"/>
            <a:ext cx="5181600" cy="3616956"/>
          </a:xfrm>
          <a:prstGeom prst="rect">
            <a:avLst/>
          </a:prstGeom>
          <a:ln w="2286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8" y="2581734"/>
            <a:ext cx="5473944" cy="3537295"/>
          </a:xfrm>
          <a:prstGeom prst="rect">
            <a:avLst/>
          </a:prstGeom>
          <a:ln w="2286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297873" y="280169"/>
            <a:ext cx="11894127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স্প্রেডশীট বিকাশের পটভূমি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9D4DF0-923C-4736-8E45-5C941AFF50FE}" type="datetime1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45DE5-9ED4-48AE-91CB-72EDDA92E2B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3444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3810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52451"/>
            <a:ext cx="5105400" cy="3087122"/>
          </a:xfrm>
          <a:prstGeom prst="rect">
            <a:avLst/>
          </a:prstGeom>
          <a:ln w="60325">
            <a:solidFill>
              <a:srgbClr val="00B05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334" y="2536663"/>
            <a:ext cx="5078666" cy="3087122"/>
          </a:xfrm>
          <a:prstGeom prst="rect">
            <a:avLst/>
          </a:prstGeom>
          <a:ln w="66675" cmpd="sng">
            <a:solidFill>
              <a:srgbClr val="00B05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2440598" y="5746520"/>
            <a:ext cx="7310804" cy="584775"/>
          </a:xfrm>
          <a:prstGeom prst="rect">
            <a:avLst/>
          </a:prstGeom>
          <a:noFill/>
          <a:ln w="6032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038" b="1" dirty="0">
                <a:latin typeface="NikoshBAN" panose="02000000000000000000" pitchFamily="2" charset="0"/>
                <a:cs typeface="NikoshBAN" panose="02000000000000000000" pitchFamily="2" charset="0"/>
              </a:rPr>
              <a:t>কাঠের উপর বিভিন্ন সংকেত  </a:t>
            </a:r>
            <a:r>
              <a:rPr lang="en-US" sz="3038" b="1" dirty="0"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bn-BD" sz="3038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প্রতীক ব্যবহার করে গননা </a:t>
            </a:r>
            <a:endParaRPr lang="en-US" sz="3038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949035" y="1394484"/>
            <a:ext cx="10439400" cy="517818"/>
          </a:xfrm>
          <a:prstGeom prst="rect">
            <a:avLst/>
          </a:prstGeom>
          <a:ln w="47625" cmpd="sng">
            <a:solidFill>
              <a:srgbClr val="0070C0"/>
            </a:solidFill>
          </a:ln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03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03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03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03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03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518694" algn="ctr" rtl="0" fontAlgn="base">
              <a:spcBef>
                <a:spcPct val="0"/>
              </a:spcBef>
              <a:spcAft>
                <a:spcPct val="0"/>
              </a:spcAft>
              <a:defRPr sz="503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037388" algn="ctr" rtl="0" fontAlgn="base">
              <a:spcBef>
                <a:spcPct val="0"/>
              </a:spcBef>
              <a:spcAft>
                <a:spcPct val="0"/>
              </a:spcAft>
              <a:defRPr sz="503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556082" algn="ctr" rtl="0" fontAlgn="base">
              <a:spcBef>
                <a:spcPct val="0"/>
              </a:spcBef>
              <a:spcAft>
                <a:spcPct val="0"/>
              </a:spcAft>
              <a:defRPr sz="503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074777" algn="ctr" rtl="0" fontAlgn="base">
              <a:spcBef>
                <a:spcPct val="0"/>
              </a:spcBef>
              <a:spcAft>
                <a:spcPct val="0"/>
              </a:spcAft>
              <a:defRPr sz="503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bn-BD" sz="3200" kern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চেষ্টা থেকেই মানুষ অ্যাবাকাস নামক একটি গননার যন্ত্র আবিষ্কার করে ফেলে ।</a:t>
            </a:r>
            <a:endParaRPr lang="en-US" sz="4400" b="1" kern="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Content Placeholder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35" y="2071774"/>
            <a:ext cx="4211152" cy="3567800"/>
          </a:xfrm>
          <a:prstGeom prst="rect">
            <a:avLst/>
          </a:prstGeom>
        </p:spPr>
      </p:pic>
      <p:pic>
        <p:nvPicPr>
          <p:cNvPr id="15" name="Content Placeholder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523" y="2101351"/>
            <a:ext cx="3750469" cy="3538222"/>
          </a:xfrm>
          <a:prstGeom prst="rect">
            <a:avLst/>
          </a:prstGeom>
        </p:spPr>
      </p:pic>
      <p:sp>
        <p:nvSpPr>
          <p:cNvPr id="17" name="Text Placeholder 4"/>
          <p:cNvSpPr txBox="1">
            <a:spLocks/>
          </p:cNvSpPr>
          <p:nvPr/>
        </p:nvSpPr>
        <p:spPr>
          <a:xfrm>
            <a:off x="7478156" y="5762308"/>
            <a:ext cx="3048000" cy="514350"/>
          </a:xfrm>
          <a:prstGeom prst="rect">
            <a:avLst/>
          </a:prstGeom>
          <a:ln w="53975">
            <a:solidFill>
              <a:srgbClr val="00B050"/>
            </a:solidFill>
          </a:ln>
        </p:spPr>
        <p:txBody>
          <a:bodyPr>
            <a:noAutofit/>
          </a:bodyPr>
          <a:lstStyle>
            <a:lvl1pPr marL="389021" indent="-38902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618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2878" indent="-32418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177">
                <a:solidFill>
                  <a:schemeClr val="tx1"/>
                </a:solidFill>
                <a:latin typeface="+mn-lt"/>
                <a:cs typeface="+mn-cs"/>
              </a:defRPr>
            </a:lvl2pPr>
            <a:lvl3pPr marL="1296735" indent="-259347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35">
                <a:solidFill>
                  <a:schemeClr val="tx1"/>
                </a:solidFill>
                <a:latin typeface="+mn-lt"/>
                <a:cs typeface="+mn-cs"/>
              </a:defRPr>
            </a:lvl3pPr>
            <a:lvl4pPr marL="1815429" indent="-259347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94">
                <a:solidFill>
                  <a:schemeClr val="tx1"/>
                </a:solidFill>
                <a:latin typeface="+mn-lt"/>
                <a:cs typeface="+mn-cs"/>
              </a:defRPr>
            </a:lvl4pPr>
            <a:lvl5pPr marL="2334124" indent="-259347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94">
                <a:solidFill>
                  <a:schemeClr val="tx1"/>
                </a:solidFill>
                <a:latin typeface="+mn-lt"/>
                <a:cs typeface="+mn-cs"/>
              </a:defRPr>
            </a:lvl5pPr>
            <a:lvl6pPr marL="2852818" indent="-259347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94">
                <a:solidFill>
                  <a:schemeClr val="tx1"/>
                </a:solidFill>
                <a:latin typeface="+mn-lt"/>
                <a:cs typeface="+mn-cs"/>
              </a:defRPr>
            </a:lvl6pPr>
            <a:lvl7pPr marL="3371512" indent="-259347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94">
                <a:solidFill>
                  <a:schemeClr val="tx1"/>
                </a:solidFill>
                <a:latin typeface="+mn-lt"/>
                <a:cs typeface="+mn-cs"/>
              </a:defRPr>
            </a:lvl7pPr>
            <a:lvl8pPr marL="3890206" indent="-259347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94">
                <a:solidFill>
                  <a:schemeClr val="tx1"/>
                </a:solidFill>
                <a:latin typeface="+mn-lt"/>
                <a:cs typeface="+mn-cs"/>
              </a:defRPr>
            </a:lvl8pPr>
            <a:lvl9pPr marL="4408900" indent="-259347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94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28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ব্রোঞ্জের তৈরি অ্যাবাকাস</a:t>
            </a:r>
            <a:endParaRPr lang="en-US" sz="2800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1828801" y="5667777"/>
            <a:ext cx="2745764" cy="514350"/>
          </a:xfrm>
          <a:prstGeom prst="rect">
            <a:avLst/>
          </a:prstGeom>
          <a:ln w="50800" cmpd="sng">
            <a:solidFill>
              <a:srgbClr val="00B050"/>
            </a:solidFill>
          </a:ln>
        </p:spPr>
        <p:txBody>
          <a:bodyPr>
            <a:noAutofit/>
          </a:bodyPr>
          <a:lstStyle>
            <a:lvl1pPr marL="389021" indent="-38902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618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2878" indent="-32418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177">
                <a:solidFill>
                  <a:schemeClr val="tx1"/>
                </a:solidFill>
                <a:latin typeface="+mn-lt"/>
                <a:cs typeface="+mn-cs"/>
              </a:defRPr>
            </a:lvl2pPr>
            <a:lvl3pPr marL="1296735" indent="-259347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35">
                <a:solidFill>
                  <a:schemeClr val="tx1"/>
                </a:solidFill>
                <a:latin typeface="+mn-lt"/>
                <a:cs typeface="+mn-cs"/>
              </a:defRPr>
            </a:lvl3pPr>
            <a:lvl4pPr marL="1815429" indent="-259347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94">
                <a:solidFill>
                  <a:schemeClr val="tx1"/>
                </a:solidFill>
                <a:latin typeface="+mn-lt"/>
                <a:cs typeface="+mn-cs"/>
              </a:defRPr>
            </a:lvl4pPr>
            <a:lvl5pPr marL="2334124" indent="-259347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94">
                <a:solidFill>
                  <a:schemeClr val="tx1"/>
                </a:solidFill>
                <a:latin typeface="+mn-lt"/>
                <a:cs typeface="+mn-cs"/>
              </a:defRPr>
            </a:lvl5pPr>
            <a:lvl6pPr marL="2852818" indent="-259347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94">
                <a:solidFill>
                  <a:schemeClr val="tx1"/>
                </a:solidFill>
                <a:latin typeface="+mn-lt"/>
                <a:cs typeface="+mn-cs"/>
              </a:defRPr>
            </a:lvl6pPr>
            <a:lvl7pPr marL="3371512" indent="-259347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94">
                <a:solidFill>
                  <a:schemeClr val="tx1"/>
                </a:solidFill>
                <a:latin typeface="+mn-lt"/>
                <a:cs typeface="+mn-cs"/>
              </a:defRPr>
            </a:lvl7pPr>
            <a:lvl8pPr marL="3890206" indent="-259347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94">
                <a:solidFill>
                  <a:schemeClr val="tx1"/>
                </a:solidFill>
                <a:latin typeface="+mn-lt"/>
                <a:cs typeface="+mn-cs"/>
              </a:defRPr>
            </a:lvl8pPr>
            <a:lvl9pPr marL="4408900" indent="-259347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94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28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কাঠের তৈরি অ্যাবাকাস</a:t>
            </a:r>
            <a:endParaRPr lang="en-US" sz="2800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72847" y="1101440"/>
            <a:ext cx="10287000" cy="473206"/>
          </a:xfrm>
          <a:prstGeom prst="rect">
            <a:avLst/>
          </a:prstGeom>
          <a:ln w="73025" cmpd="sng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bn-BD" sz="2475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 থেকে ৫০ বছর আগে মানুষের কাছে কাগজ কলম ছিল  হিসাব করা ও সংরক্ষণের প্রধান উপায় ।</a:t>
            </a:r>
            <a:endParaRPr lang="en-US" sz="2475" dirty="0"/>
          </a:p>
        </p:txBody>
      </p:sp>
      <p:pic>
        <p:nvPicPr>
          <p:cNvPr id="20" name="Content Placeholder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828800"/>
            <a:ext cx="4116631" cy="357675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951" y="1769147"/>
            <a:ext cx="4131649" cy="358719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3" name="TextBox 22"/>
          <p:cNvSpPr txBox="1"/>
          <p:nvPr/>
        </p:nvSpPr>
        <p:spPr>
          <a:xfrm>
            <a:off x="946141" y="945913"/>
            <a:ext cx="10211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প্রযুক্তিগত বিকাশের ফলে ক্যালকুলেটরের আবিষ্কার  হিসাবের ক্ষেত্রে মানুষকে কিছুটা স্বস্তি এনে দেয় । তবুও জটিল ও দীর্ঘ হিসাবের ক্ষেত্রে সমস্যা থেকেই যায় । এসকল সমস্যা নিরসন হয় কম্পিউটার আবিষ্কারের পর । 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Content Placeholder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61279" y="1829873"/>
            <a:ext cx="4157220" cy="3515041"/>
          </a:xfrm>
          <a:prstGeom prst="rect">
            <a:avLst/>
          </a:prstGeom>
          <a:ln w="12065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5" name="TextBox 24"/>
          <p:cNvSpPr txBox="1"/>
          <p:nvPr/>
        </p:nvSpPr>
        <p:spPr>
          <a:xfrm>
            <a:off x="2425578" y="5664369"/>
            <a:ext cx="214642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ক্যালকুলেটর</a:t>
            </a:r>
            <a:endParaRPr lang="en-US" sz="27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797" y="1802656"/>
            <a:ext cx="4335403" cy="3598756"/>
          </a:xfrm>
          <a:prstGeom prst="rect">
            <a:avLst/>
          </a:prstGeom>
          <a:ln w="98425" cmpd="thickThin">
            <a:solidFill>
              <a:srgbClr val="00B050"/>
            </a:solidFill>
          </a:ln>
        </p:spPr>
      </p:pic>
      <p:sp>
        <p:nvSpPr>
          <p:cNvPr id="27" name="TextBox 26"/>
          <p:cNvSpPr txBox="1"/>
          <p:nvPr/>
        </p:nvSpPr>
        <p:spPr>
          <a:xfrm flipH="1">
            <a:off x="7975600" y="5638800"/>
            <a:ext cx="1823965" cy="559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38" b="1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endParaRPr lang="en-US" sz="3038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24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48" dur="1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1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0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7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0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3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6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9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7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0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3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9" dur="6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0" dur="6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1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2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500"/>
                            </p:stCondLst>
                            <p:childTnLst>
                              <p:par>
                                <p:cTn id="1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500"/>
                            </p:stCondLst>
                            <p:childTnLst>
                              <p:par>
                                <p:cTn id="14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5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000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2" grpId="0" animBg="1"/>
      <p:bldP spid="12" grpId="0" animBg="1"/>
      <p:bldP spid="12" grpId="1" animBg="1"/>
      <p:bldP spid="13" grpId="0" animBg="1"/>
      <p:bldP spid="13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3" grpId="0"/>
      <p:bldP spid="25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/>
          <p:cNvSpPr txBox="1"/>
          <p:nvPr/>
        </p:nvSpPr>
        <p:spPr>
          <a:xfrm>
            <a:off x="466038" y="2876710"/>
            <a:ext cx="3010006" cy="47407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103733" tIns="51866" rIns="103733" bIns="51866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আবিষ্কৃত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হিসাবকারী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829543" y="2882982"/>
            <a:ext cx="3657600" cy="47407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103733" tIns="51866" rIns="103733" bIns="51866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হিসাব-নিকাশে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ইলেক্ট্রনিকস্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‌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5" name="Picture 3" descr="E:\MOTIAR\D,contennt Picture 2\calcula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40518" y="896480"/>
            <a:ext cx="2769882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6" name="Picture 2" descr="E:\MOTIAR\D,contennt Picture 2\visical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91694" y="750421"/>
            <a:ext cx="3063409" cy="1893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7" name="Picture 3" descr="E:\MOTIAR\D,contennt Picture 2\Open offic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3093" y="3826835"/>
            <a:ext cx="2332772" cy="1763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510" y="3777243"/>
            <a:ext cx="2823882" cy="2079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" name="Picture 70" descr="indexabacush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273" y="906367"/>
            <a:ext cx="2713785" cy="180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Frame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57150"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59527" y="2739959"/>
            <a:ext cx="3947865" cy="1015663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সত্তর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দশকের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শেষের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অ্যাপল</a:t>
            </a:r>
            <a:r>
              <a:rPr lang="bn-IN" sz="2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কোম্পানি</a:t>
            </a:r>
            <a:endParaRPr lang="bn-IN" sz="20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সর্বপ্রথম</a:t>
            </a:r>
            <a:r>
              <a:rPr lang="bn-BD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Visicalc</a:t>
            </a:r>
            <a:r>
              <a:rPr lang="en-US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নামক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 সফটওয়্যার 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উদ্ভাবন করে ।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1148" y="4001254"/>
            <a:ext cx="5158435" cy="1631216"/>
          </a:xfrm>
          <a:prstGeom prst="rect">
            <a:avLst/>
          </a:prstGeom>
          <a:ln w="571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পরবর্তিকালে মাইক্রোসফট এক্সেল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( Microsoft Excel ),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ওপেন অফিস ক্যাল্‌ক  (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Open Office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Calc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কেসপ্রেড  (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Kespread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)  নামের স্প্রেডশিট সফটওয়্যার উদ্ভাবিত হয় । বর্তমানে বহুল ব্যবহৃত ও জনপ্রিয় স্প্রেডশিট সফটওয়্যার মাইক্রোসফট এক্সেল  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( Microsoft Excel )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08963" y="5702689"/>
            <a:ext cx="2156360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ওপেন অফিস ক্যালক্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54151" y="5678047"/>
            <a:ext cx="1094849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এক্সেল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F8DF02-89CD-4DF8-93ED-12852FA883BA}" type="datetime1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45DE5-9ED4-48AE-91CB-72EDDA92E2B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8" name="Down Arrow 17"/>
          <p:cNvSpPr/>
          <p:nvPr/>
        </p:nvSpPr>
        <p:spPr bwMode="auto">
          <a:xfrm rot="16200000">
            <a:off x="3639853" y="1561943"/>
            <a:ext cx="351820" cy="67943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Down Arrow 18"/>
          <p:cNvSpPr/>
          <p:nvPr/>
        </p:nvSpPr>
        <p:spPr bwMode="auto">
          <a:xfrm rot="16200000">
            <a:off x="7249858" y="1631150"/>
            <a:ext cx="393052" cy="701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Down Arrow 20"/>
          <p:cNvSpPr/>
          <p:nvPr/>
        </p:nvSpPr>
        <p:spPr bwMode="auto">
          <a:xfrm rot="16200000">
            <a:off x="11214714" y="1416568"/>
            <a:ext cx="398918" cy="73034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Down Arrow 21"/>
          <p:cNvSpPr/>
          <p:nvPr/>
        </p:nvSpPr>
        <p:spPr bwMode="auto">
          <a:xfrm rot="16200000">
            <a:off x="8442580" y="4488269"/>
            <a:ext cx="360056" cy="72180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Pentagon 7"/>
          <p:cNvSpPr/>
          <p:nvPr/>
        </p:nvSpPr>
        <p:spPr>
          <a:xfrm>
            <a:off x="2350860" y="225638"/>
            <a:ext cx="5415557" cy="501353"/>
          </a:xfrm>
          <a:prstGeom prst="homePlate">
            <a:avLst/>
          </a:prstGeom>
          <a:ln>
            <a:solidFill>
              <a:srgbClr val="F33B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স্প্রেড</a:t>
            </a:r>
            <a:r>
              <a:rPr lang="bn-IN" sz="3600" b="1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en-US" sz="3600" b="1" dirty="0" err="1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টের</a:t>
            </a:r>
            <a:r>
              <a:rPr lang="en-US" sz="3600" b="1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আবিষ্কারের</a:t>
            </a:r>
            <a:r>
              <a:rPr lang="en-US" sz="3600" b="1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ক্রমবিকাশ</a:t>
            </a:r>
            <a:r>
              <a:rPr lang="en-US" sz="3600" b="1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 w="0"/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87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2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500"/>
                            </p:stCondLst>
                            <p:childTnLst>
                              <p:par>
                                <p:cTn id="6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1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6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14" grpId="0" animBg="1"/>
      <p:bldP spid="15" grpId="0" animBg="1"/>
      <p:bldP spid="2" grpId="0" animBg="1"/>
      <p:bldP spid="3" grpId="0" animBg="1"/>
      <p:bldP spid="18" grpId="0" animBg="1"/>
      <p:bldP spid="19" grpId="0" animBg="1"/>
      <p:bldP spid="21" grpId="0" animBg="1"/>
      <p:bldP spid="22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2"/>
            <a:ext cx="12192000" cy="6772275"/>
          </a:xfrm>
          <a:prstGeom prst="rect">
            <a:avLst/>
          </a:prstGeom>
          <a:ln w="76200">
            <a:solidFill>
              <a:srgbClr val="F33B5A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276600" y="2233254"/>
            <a:ext cx="5052986" cy="584775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 ও স্প্রেডশিট সফটওয়ার কি?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3215720"/>
            <a:ext cx="10820400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b="1" dirty="0">
                <a:ln w="0"/>
                <a:latin typeface="NikoshBAN" pitchFamily="2" charset="0"/>
                <a:cs typeface="NikoshBAN" pitchFamily="2" charset="0"/>
              </a:rPr>
              <a:t>স্প্রে</a:t>
            </a:r>
            <a:r>
              <a:rPr lang="en-US" sz="2400" b="1" dirty="0" smtClean="0">
                <a:ln w="0"/>
                <a:latin typeface="NikoshBAN" pitchFamily="2" charset="0"/>
                <a:cs typeface="NikoshBAN" pitchFamily="2" charset="0"/>
              </a:rPr>
              <a:t>ড</a:t>
            </a:r>
            <a:r>
              <a:rPr lang="bn-IN" sz="2400" b="1" dirty="0" smtClean="0">
                <a:ln w="0"/>
                <a:latin typeface="NikoshBAN" pitchFamily="2" charset="0"/>
                <a:cs typeface="NikoshBAN" pitchFamily="2" charset="0"/>
              </a:rPr>
              <a:t>শি</a:t>
            </a:r>
            <a:r>
              <a:rPr lang="en-US" sz="2400" b="1" dirty="0" err="1" smtClean="0">
                <a:ln w="0"/>
                <a:latin typeface="NikoshBAN" pitchFamily="2" charset="0"/>
                <a:cs typeface="NikoshBAN" pitchFamily="2" charset="0"/>
              </a:rPr>
              <a:t>টের</a:t>
            </a:r>
            <a:r>
              <a:rPr lang="en-US" sz="24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0"/>
                <a:latin typeface="NikoshBAN" pitchFamily="2" charset="0"/>
                <a:cs typeface="NikoshBAN" pitchFamily="2" charset="0"/>
              </a:rPr>
              <a:t>আভিধানিক</a:t>
            </a:r>
            <a:r>
              <a:rPr lang="en-US" sz="2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0"/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0"/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0"/>
                <a:latin typeface="NikoshBAN" pitchFamily="2" charset="0"/>
                <a:cs typeface="NikoshBAN" pitchFamily="2" charset="0"/>
              </a:rPr>
              <a:t>ছাড়ানো</a:t>
            </a:r>
            <a:r>
              <a:rPr lang="en-US" sz="2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0"/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0"/>
                <a:latin typeface="NikoshBAN" pitchFamily="2" charset="0"/>
                <a:cs typeface="NikoshBAN" pitchFamily="2" charset="0"/>
              </a:rPr>
              <a:t>মাপের</a:t>
            </a:r>
            <a:r>
              <a:rPr lang="en-US" sz="2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0"/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2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0"/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0"/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2400" b="1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ব্যবসায় প্রতিষ্ঠানের আর্থিক হিসাব সংরক্ষণের জন্য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এধরনের কাগজ ব্যবহার করা হয় 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এ কাগজে ছক করে (রো ও কলাম ) একটি  ব্যবসায় প্রতিষ্ঠানের পূর্ণাঙ্গ আর্থিক চিত্র তুলে ধরা যায়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কাগজের স্প্রেডশিটের স্থান দখল করেছে  সফটওয়্যার নির্ভর স্প্রেডশিট প্রোগ্রাম। এর ফলে নানা কাজে স্প্রেডশিটের ব্যবহার জনপ্রিয় হয়ে উঠেছে ।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সফটওয়্যার  কোম্পানী হিসাব নিকাশের জন্য বিভিন্ন প্রকার </a:t>
            </a:r>
            <a:r>
              <a:rPr lang="en-US" sz="2400" b="1" dirty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Spread  Sheet Software </a:t>
            </a:r>
            <a:r>
              <a:rPr lang="bn-BD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 </a:t>
            </a:r>
            <a:r>
              <a:rPr lang="bn-BD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 ।</a:t>
            </a:r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n w="0"/>
                <a:latin typeface="NikoshBAN" pitchFamily="2" charset="0"/>
                <a:cs typeface="NikoshBAN" pitchFamily="2" charset="0"/>
              </a:rPr>
              <a:t>Spread  </a:t>
            </a:r>
            <a:r>
              <a:rPr lang="en-US" sz="2400" b="1" dirty="0">
                <a:ln w="0"/>
                <a:latin typeface="NikoshBAN" pitchFamily="2" charset="0"/>
                <a:cs typeface="NikoshBAN" pitchFamily="2" charset="0"/>
              </a:rPr>
              <a:t>Sheet  Data  Analysis  Software  </a:t>
            </a:r>
            <a:r>
              <a:rPr lang="en-US" sz="2400" b="1" dirty="0" err="1">
                <a:ln w="0"/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400" b="1" dirty="0">
                <a:ln w="0"/>
                <a:latin typeface="NikoshBAN" pitchFamily="2" charset="0"/>
                <a:cs typeface="NikoshBAN" pitchFamily="2" charset="0"/>
              </a:rPr>
              <a:t> Microsoft  Excel । Excel – </a:t>
            </a:r>
            <a:r>
              <a:rPr lang="en-US" sz="2400" b="1" dirty="0" err="1">
                <a:ln w="0"/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4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latin typeface="NikoshBAN" pitchFamily="2" charset="0"/>
                <a:cs typeface="NikoshBAN" pitchFamily="2" charset="0"/>
              </a:rPr>
              <a:t>গানিতিক</a:t>
            </a:r>
            <a:r>
              <a:rPr lang="bn-IN" sz="24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24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0"/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2400" b="1" dirty="0">
                <a:ln w="0"/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b="1" dirty="0" err="1" smtClean="0">
                <a:ln w="0"/>
                <a:latin typeface="NikoshBAN" pitchFamily="2" charset="0"/>
                <a:cs typeface="NikoshBAN" pitchFamily="2" charset="0"/>
              </a:rPr>
              <a:t>তথ্য</a:t>
            </a:r>
            <a:r>
              <a:rPr lang="bn-IN" sz="24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sz="2400" b="1" dirty="0" smtClean="0">
                <a:ln w="0"/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>
                <a:ln w="0"/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0"/>
                <a:latin typeface="NikoshBAN" pitchFamily="2" charset="0"/>
                <a:cs typeface="NikoshBAN" pitchFamily="2" charset="0"/>
              </a:rPr>
              <a:t>নিখুতভাবে</a:t>
            </a:r>
            <a:r>
              <a:rPr lang="en-US" sz="2400" b="1" dirty="0">
                <a:ln w="0"/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>
                <a:ln w="0"/>
                <a:latin typeface="NikoshBAN" pitchFamily="2" charset="0"/>
                <a:cs typeface="NikoshBAN" pitchFamily="2" charset="0"/>
              </a:rPr>
              <a:t>গ্রাফ</a:t>
            </a:r>
            <a:r>
              <a:rPr lang="en-US" sz="2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0"/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0"/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0"/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b="1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r>
              <a:rPr lang="bn-IN" sz="24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D076D8-2B5C-4B73-807C-D4975F95D288}" type="datetime1">
              <a:rPr lang="en-US" smtClean="0"/>
              <a:t>9/16/2020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45DE5-9ED4-48AE-91CB-72EDDA92E2B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49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12039600" cy="67818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419600" y="2667000"/>
            <a:ext cx="2374368" cy="584775"/>
          </a:xfrm>
          <a:prstGeom prst="rect">
            <a:avLst/>
          </a:prstGeom>
          <a:solidFill>
            <a:srgbClr val="DFF12F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 প্রোগ্রাম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22410" y="3745349"/>
            <a:ext cx="911499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স্প্রেডসিট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রেজিস্টার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ন্যায়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অনেকগুলো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ওয়ার্কসিট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এটিকে</a:t>
            </a:r>
            <a:r>
              <a:rPr lang="en-US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ওয়ার্কবুক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ওয়ার্কসিট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অনেকগুলো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সারি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কলাম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bn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কলামের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সারি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ছেদ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অবস্থাকারী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সেলের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r>
              <a:rPr lang="en-US" sz="2400" dirty="0" smtClean="0">
                <a:solidFill>
                  <a:srgbClr val="FF0000"/>
                </a:solidFill>
              </a:rPr>
              <a:t>2</a:t>
            </a:r>
            <a:r>
              <a:rPr lang="bn-IN" sz="2400" dirty="0"/>
              <a:t>.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53159" y="2590800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C2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2B32CB-2C41-4A65-B406-C8AE25B68342}" type="datetime1">
              <a:rPr lang="en-US" smtClean="0"/>
              <a:t>9/16/2020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45DE5-9ED4-48AE-91CB-72EDDA92E2B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6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3631</TotalTime>
  <Words>1126</Words>
  <Application>Microsoft Office PowerPoint</Application>
  <PresentationFormat>Widescreen</PresentationFormat>
  <Paragraphs>211</Paragraphs>
  <Slides>24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Lucida Sans Unicode</vt:lpstr>
      <vt:lpstr>NikoshBAN</vt:lpstr>
      <vt:lpstr>Times New Roman</vt:lpstr>
      <vt:lpstr>Vrinda</vt:lpstr>
      <vt:lpstr>Wingdings</vt:lpstr>
      <vt:lpstr>Wingdings 2</vt:lpstr>
      <vt:lpstr>Default Design</vt:lpstr>
      <vt:lpstr>Packager Shell Object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HARUNSIR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HARUNSIR</dc:creator>
  <cp:lastModifiedBy>HAMID</cp:lastModifiedBy>
  <cp:revision>469</cp:revision>
  <dcterms:created xsi:type="dcterms:W3CDTF">2015-05-05T06:43:27Z</dcterms:created>
  <dcterms:modified xsi:type="dcterms:W3CDTF">2020-09-16T16:54:37Z</dcterms:modified>
</cp:coreProperties>
</file>