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87" r:id="rId4"/>
    <p:sldId id="288" r:id="rId5"/>
    <p:sldId id="260" r:id="rId6"/>
    <p:sldId id="261" r:id="rId7"/>
    <p:sldId id="283" r:id="rId8"/>
    <p:sldId id="284" r:id="rId9"/>
    <p:sldId id="285" r:id="rId10"/>
    <p:sldId id="278" r:id="rId11"/>
    <p:sldId id="262" r:id="rId12"/>
    <p:sldId id="266" r:id="rId13"/>
    <p:sldId id="265"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showScrollbar="0"/>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0" d="100"/>
          <a:sy n="90" d="100"/>
        </p:scale>
        <p:origin x="-81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47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9/15/2020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9/15/2020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9/15/2020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9/15/2020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9/15/2020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5276671"/>
            <a:ext cx="7772400" cy="1200329"/>
          </a:xfrm>
          <a:prstGeom prst="rect">
            <a:avLst/>
          </a:prstGeom>
          <a:solidFill>
            <a:schemeClr val="accent3">
              <a:lumMod val="60000"/>
              <a:lumOff val="40000"/>
            </a:schemeClr>
          </a:solidFill>
        </p:spPr>
        <p:txBody>
          <a:bodyPr wrap="square" rtlCol="0">
            <a:spAutoFit/>
          </a:bodyPr>
          <a:lstStyle/>
          <a:p>
            <a:pPr algn="ctr"/>
            <a:r>
              <a:rPr lang="ar-SA" sz="7200" dirty="0" smtClean="0">
                <a:solidFill>
                  <a:srgbClr val="FF0000"/>
                </a:solidFill>
                <a:latin typeface="Simplified Arabic" pitchFamily="18" charset="-78"/>
                <a:cs typeface="Simplified Arabic" pitchFamily="18" charset="-78"/>
              </a:rPr>
              <a:t>اهلا وسهلا ومرحبا بكم</a:t>
            </a:r>
            <a:endParaRPr lang="en-US" sz="7200" dirty="0">
              <a:solidFill>
                <a:srgbClr val="FF0000"/>
              </a:solidFill>
              <a:latin typeface="Simplified Arabic" pitchFamily="18" charset="-78"/>
              <a:cs typeface="Simplified Arabic" pitchFamily="18" charset="-78"/>
            </a:endParaRPr>
          </a:p>
        </p:txBody>
      </p:sp>
      <p:pic>
        <p:nvPicPr>
          <p:cNvPr id="4" name="Picture 3" descr="download সালাম.jpg"/>
          <p:cNvPicPr>
            <a:picLocks noChangeAspect="1"/>
          </p:cNvPicPr>
          <p:nvPr/>
        </p:nvPicPr>
        <p:blipFill>
          <a:blip r:embed="rId2"/>
          <a:stretch>
            <a:fillRect/>
          </a:stretch>
        </p:blipFill>
        <p:spPr>
          <a:xfrm>
            <a:off x="762000" y="697992"/>
            <a:ext cx="7772400" cy="470340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1295399" y="2082800"/>
          <a:ext cx="6629401" cy="518160"/>
        </p:xfrm>
        <a:graphic>
          <a:graphicData uri="http://schemas.openxmlformats.org/drawingml/2006/table">
            <a:tbl>
              <a:tblPr firstRow="1" bandRow="1">
                <a:tableStyleId>{5C22544A-7EE6-4342-B048-85BDC9FD1C3A}</a:tableStyleId>
              </a:tblPr>
              <a:tblGrid>
                <a:gridCol w="4038601"/>
                <a:gridCol w="1295400"/>
                <a:gridCol w="1295400"/>
              </a:tblGrid>
              <a:tr h="370840">
                <a:tc>
                  <a:txBody>
                    <a:bodyPr/>
                    <a:lstStyle/>
                    <a:p>
                      <a:pPr algn="ctr"/>
                      <a:r>
                        <a:rPr lang="ar-SA" sz="2800"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الجملة المفيدة</a:t>
                      </a:r>
                      <a:endParaRPr lang="en-US" sz="28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endParaRPr>
                    </a:p>
                  </a:txBody>
                  <a:tcPr>
                    <a:solidFill>
                      <a:srgbClr val="92D050"/>
                    </a:solidFill>
                  </a:tcPr>
                </a:tc>
                <a:tc>
                  <a:txBody>
                    <a:bodyPr/>
                    <a:lstStyle/>
                    <a:p>
                      <a:pPr algn="ctr"/>
                      <a:r>
                        <a:rPr lang="ar-SA" sz="2800"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الجمع</a:t>
                      </a:r>
                      <a:endParaRPr lang="en-US" sz="28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endParaRPr>
                    </a:p>
                  </a:txBody>
                  <a:tcPr>
                    <a:solidFill>
                      <a:srgbClr val="92D050"/>
                    </a:solidFill>
                  </a:tcPr>
                </a:tc>
                <a:tc>
                  <a:txBody>
                    <a:bodyPr/>
                    <a:lstStyle/>
                    <a:p>
                      <a:pPr algn="ctr"/>
                      <a:r>
                        <a:rPr lang="ar-SA" sz="2800"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المفرد</a:t>
                      </a:r>
                      <a:endParaRPr lang="en-US" sz="28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endParaRPr>
                    </a:p>
                  </a:txBody>
                  <a:tcPr>
                    <a:solidFill>
                      <a:srgbClr val="92D050"/>
                    </a:solidFill>
                  </a:tcPr>
                </a:tc>
              </a:tr>
            </a:tbl>
          </a:graphicData>
        </a:graphic>
      </p:graphicFrame>
      <p:sp>
        <p:nvSpPr>
          <p:cNvPr id="7" name="Rounded Rectangle 6"/>
          <p:cNvSpPr/>
          <p:nvPr/>
        </p:nvSpPr>
        <p:spPr>
          <a:xfrm>
            <a:off x="6629400" y="2590800"/>
            <a:ext cx="1295400" cy="381000"/>
          </a:xfrm>
          <a:prstGeom prst="roundRect">
            <a:avLst/>
          </a:prstGeom>
          <a:solidFill>
            <a:schemeClr val="bg2"/>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solidFill>
                  <a:schemeClr val="tx1"/>
                </a:solidFill>
                <a:latin typeface="Simplified Arabic" pitchFamily="18" charset="-78"/>
                <a:cs typeface="Simplified Arabic" pitchFamily="18" charset="-78"/>
              </a:rPr>
              <a:t>دعوة</a:t>
            </a:r>
            <a:endParaRPr lang="en-US" sz="2800" dirty="0">
              <a:solidFill>
                <a:schemeClr val="tx1"/>
              </a:solidFill>
              <a:latin typeface="Simplified Arabic" pitchFamily="18" charset="-78"/>
              <a:cs typeface="Simplified Arabic" pitchFamily="18" charset="-78"/>
            </a:endParaRPr>
          </a:p>
        </p:txBody>
      </p:sp>
      <p:sp>
        <p:nvSpPr>
          <p:cNvPr id="8" name="Rounded Rectangle 7"/>
          <p:cNvSpPr/>
          <p:nvPr/>
        </p:nvSpPr>
        <p:spPr>
          <a:xfrm>
            <a:off x="5334000" y="2590800"/>
            <a:ext cx="1295400" cy="381000"/>
          </a:xfrm>
          <a:prstGeom prst="roundRect">
            <a:avLst/>
          </a:prstGeom>
          <a:solidFill>
            <a:schemeClr val="bg2"/>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dirty="0" smtClean="0">
                <a:solidFill>
                  <a:schemeClr val="tx1"/>
                </a:solidFill>
                <a:latin typeface="Simplified Arabic" pitchFamily="18" charset="-78"/>
                <a:cs typeface="Simplified Arabic" pitchFamily="18" charset="-78"/>
              </a:rPr>
              <a:t>دعوات</a:t>
            </a:r>
            <a:endParaRPr lang="en-US" sz="2800" dirty="0">
              <a:solidFill>
                <a:schemeClr val="tx1"/>
              </a:solidFill>
              <a:latin typeface="Simplified Arabic" pitchFamily="18" charset="-78"/>
              <a:cs typeface="Simplified Arabic" pitchFamily="18" charset="-78"/>
            </a:endParaRPr>
          </a:p>
        </p:txBody>
      </p:sp>
      <p:sp>
        <p:nvSpPr>
          <p:cNvPr id="9" name="Rounded Rectangle 8"/>
          <p:cNvSpPr/>
          <p:nvPr/>
        </p:nvSpPr>
        <p:spPr>
          <a:xfrm>
            <a:off x="1295400" y="2590800"/>
            <a:ext cx="4038600" cy="381000"/>
          </a:xfrm>
          <a:prstGeom prst="roundRect">
            <a:avLst/>
          </a:prstGeom>
          <a:solidFill>
            <a:schemeClr val="bg2"/>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solidFill>
                  <a:schemeClr val="tx1"/>
                </a:solidFill>
                <a:latin typeface="Simplified Arabic" pitchFamily="18" charset="-78"/>
                <a:cs typeface="Simplified Arabic" pitchFamily="18" charset="-78"/>
              </a:rPr>
              <a:t>إن الله مجيب الدعوات</a:t>
            </a:r>
            <a:endParaRPr lang="en-US" sz="2800" dirty="0">
              <a:solidFill>
                <a:schemeClr val="tx1"/>
              </a:solidFill>
              <a:latin typeface="Simplified Arabic" pitchFamily="18" charset="-78"/>
              <a:cs typeface="Simplified Arabic" pitchFamily="18" charset="-78"/>
            </a:endParaRPr>
          </a:p>
        </p:txBody>
      </p:sp>
      <p:sp>
        <p:nvSpPr>
          <p:cNvPr id="11" name="Rounded Rectangle 10"/>
          <p:cNvSpPr/>
          <p:nvPr/>
        </p:nvSpPr>
        <p:spPr>
          <a:xfrm>
            <a:off x="6629400" y="2971800"/>
            <a:ext cx="1295400" cy="381000"/>
          </a:xfrm>
          <a:prstGeom prst="round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solidFill>
                  <a:schemeClr val="tx1"/>
                </a:solidFill>
                <a:latin typeface="Simplified Arabic" pitchFamily="18" charset="-78"/>
                <a:cs typeface="Simplified Arabic" pitchFamily="18" charset="-78"/>
              </a:rPr>
              <a:t>المرأة</a:t>
            </a:r>
            <a:endParaRPr lang="en-US" sz="2800" dirty="0">
              <a:solidFill>
                <a:schemeClr val="tx1"/>
              </a:solidFill>
              <a:latin typeface="Simplified Arabic" pitchFamily="18" charset="-78"/>
              <a:cs typeface="Simplified Arabic" pitchFamily="18" charset="-78"/>
            </a:endParaRPr>
          </a:p>
        </p:txBody>
      </p:sp>
      <p:sp>
        <p:nvSpPr>
          <p:cNvPr id="12" name="Rounded Rectangle 11"/>
          <p:cNvSpPr/>
          <p:nvPr/>
        </p:nvSpPr>
        <p:spPr>
          <a:xfrm>
            <a:off x="1295400" y="2971800"/>
            <a:ext cx="4038600" cy="381000"/>
          </a:xfrm>
          <a:prstGeom prst="round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solidFill>
                  <a:schemeClr val="tx1"/>
                </a:solidFill>
                <a:latin typeface="Simplified Arabic" pitchFamily="18" charset="-78"/>
                <a:cs typeface="Simplified Arabic" pitchFamily="18" charset="-78"/>
              </a:rPr>
              <a:t>واتوا النساء صدقاتهن نحلة</a:t>
            </a:r>
            <a:endParaRPr lang="en-US" sz="2800" dirty="0">
              <a:solidFill>
                <a:schemeClr val="tx1"/>
              </a:solidFill>
              <a:latin typeface="Simplified Arabic" pitchFamily="18" charset="-78"/>
              <a:cs typeface="Simplified Arabic" pitchFamily="18" charset="-78"/>
            </a:endParaRPr>
          </a:p>
        </p:txBody>
      </p:sp>
      <p:sp>
        <p:nvSpPr>
          <p:cNvPr id="13" name="Rounded Rectangle 12"/>
          <p:cNvSpPr/>
          <p:nvPr/>
        </p:nvSpPr>
        <p:spPr>
          <a:xfrm>
            <a:off x="5334000" y="2971800"/>
            <a:ext cx="1295400" cy="381000"/>
          </a:xfrm>
          <a:prstGeom prst="round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solidFill>
                  <a:schemeClr val="tx1"/>
                </a:solidFill>
                <a:latin typeface="Simplified Arabic" pitchFamily="18" charset="-78"/>
                <a:cs typeface="Simplified Arabic" pitchFamily="18" charset="-78"/>
              </a:rPr>
              <a:t>النساء</a:t>
            </a:r>
            <a:endParaRPr lang="en-US" sz="2800" dirty="0">
              <a:solidFill>
                <a:schemeClr val="tx1"/>
              </a:solidFill>
              <a:latin typeface="Simplified Arabic" pitchFamily="18" charset="-78"/>
              <a:cs typeface="Simplified Arabic" pitchFamily="18" charset="-78"/>
            </a:endParaRPr>
          </a:p>
        </p:txBody>
      </p:sp>
      <p:sp>
        <p:nvSpPr>
          <p:cNvPr id="14" name="Rounded Rectangle 13"/>
          <p:cNvSpPr/>
          <p:nvPr/>
        </p:nvSpPr>
        <p:spPr>
          <a:xfrm>
            <a:off x="6629400" y="3352800"/>
            <a:ext cx="1295400" cy="381000"/>
          </a:xfrm>
          <a:prstGeom prst="roundRect">
            <a:avLst/>
          </a:prstGeom>
          <a:solidFill>
            <a:schemeClr val="accent5">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solidFill>
                  <a:schemeClr val="tx1"/>
                </a:solidFill>
                <a:latin typeface="Simplified Arabic" pitchFamily="18" charset="-78"/>
                <a:cs typeface="Simplified Arabic" pitchFamily="18" charset="-78"/>
              </a:rPr>
              <a:t>دين</a:t>
            </a:r>
            <a:endParaRPr lang="en-US" sz="2800" dirty="0">
              <a:solidFill>
                <a:schemeClr val="tx1"/>
              </a:solidFill>
              <a:latin typeface="Simplified Arabic" pitchFamily="18" charset="-78"/>
              <a:cs typeface="Simplified Arabic" pitchFamily="18" charset="-78"/>
            </a:endParaRPr>
          </a:p>
        </p:txBody>
      </p:sp>
      <p:sp>
        <p:nvSpPr>
          <p:cNvPr id="15" name="Rounded Rectangle 14"/>
          <p:cNvSpPr/>
          <p:nvPr/>
        </p:nvSpPr>
        <p:spPr>
          <a:xfrm>
            <a:off x="5334000" y="3352800"/>
            <a:ext cx="1295400" cy="381000"/>
          </a:xfrm>
          <a:prstGeom prst="roundRect">
            <a:avLst/>
          </a:prstGeom>
          <a:solidFill>
            <a:schemeClr val="accent5">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solidFill>
                  <a:schemeClr val="tx1"/>
                </a:solidFill>
                <a:latin typeface="Simplified Arabic" pitchFamily="18" charset="-78"/>
                <a:cs typeface="Simplified Arabic" pitchFamily="18" charset="-78"/>
              </a:rPr>
              <a:t>اديان</a:t>
            </a:r>
            <a:endParaRPr lang="en-US" sz="2800" dirty="0">
              <a:solidFill>
                <a:schemeClr val="tx1"/>
              </a:solidFill>
              <a:latin typeface="Simplified Arabic" pitchFamily="18" charset="-78"/>
              <a:cs typeface="Simplified Arabic" pitchFamily="18" charset="-78"/>
            </a:endParaRPr>
          </a:p>
        </p:txBody>
      </p:sp>
      <p:sp>
        <p:nvSpPr>
          <p:cNvPr id="18" name="Rounded Rectangle 17"/>
          <p:cNvSpPr/>
          <p:nvPr/>
        </p:nvSpPr>
        <p:spPr>
          <a:xfrm>
            <a:off x="1295400" y="3352800"/>
            <a:ext cx="4038600" cy="381000"/>
          </a:xfrm>
          <a:prstGeom prst="roundRect">
            <a:avLst/>
          </a:prstGeom>
          <a:solidFill>
            <a:schemeClr val="accent5">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solidFill>
                  <a:schemeClr val="tx1"/>
                </a:solidFill>
                <a:latin typeface="Simplified Arabic" pitchFamily="18" charset="-78"/>
                <a:cs typeface="Simplified Arabic" pitchFamily="18" charset="-78"/>
              </a:rPr>
              <a:t>توجد فى بنغلاديش اديان مختلفة</a:t>
            </a:r>
            <a:endParaRPr lang="en-US" sz="2800" dirty="0">
              <a:solidFill>
                <a:schemeClr val="tx1"/>
              </a:solidFill>
              <a:latin typeface="Simplified Arabic" pitchFamily="18" charset="-78"/>
              <a:cs typeface="Simplified Arabic" pitchFamily="18" charset="-78"/>
            </a:endParaRPr>
          </a:p>
        </p:txBody>
      </p:sp>
      <p:sp>
        <p:nvSpPr>
          <p:cNvPr id="19" name="Rounded Rectangle 18"/>
          <p:cNvSpPr/>
          <p:nvPr/>
        </p:nvSpPr>
        <p:spPr>
          <a:xfrm>
            <a:off x="6629400" y="3733800"/>
            <a:ext cx="1295400" cy="381000"/>
          </a:xfrm>
          <a:prstGeom prst="roundRect">
            <a:avLst/>
          </a:prstGeom>
          <a:solidFill>
            <a:schemeClr val="accent4">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solidFill>
                  <a:schemeClr val="tx1"/>
                </a:solidFill>
                <a:latin typeface="Simplified Arabic" pitchFamily="18" charset="-78"/>
                <a:cs typeface="Simplified Arabic" pitchFamily="18" charset="-78"/>
              </a:rPr>
              <a:t>نفس</a:t>
            </a:r>
            <a:endParaRPr lang="en-US" sz="2800" dirty="0">
              <a:solidFill>
                <a:schemeClr val="tx1"/>
              </a:solidFill>
              <a:latin typeface="Simplified Arabic" pitchFamily="18" charset="-78"/>
              <a:cs typeface="Simplified Arabic" pitchFamily="18" charset="-78"/>
            </a:endParaRPr>
          </a:p>
        </p:txBody>
      </p:sp>
      <p:sp>
        <p:nvSpPr>
          <p:cNvPr id="20" name="Rounded Rectangle 19"/>
          <p:cNvSpPr/>
          <p:nvPr/>
        </p:nvSpPr>
        <p:spPr>
          <a:xfrm>
            <a:off x="5334000" y="4114800"/>
            <a:ext cx="1295400" cy="381000"/>
          </a:xfrm>
          <a:prstGeom prst="roundRect">
            <a:avLst/>
          </a:prstGeom>
          <a:solidFill>
            <a:schemeClr val="accent3">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solidFill>
                  <a:schemeClr val="tx1"/>
                </a:solidFill>
                <a:latin typeface="Simplified Arabic" pitchFamily="18" charset="-78"/>
                <a:cs typeface="Simplified Arabic" pitchFamily="18" charset="-78"/>
              </a:rPr>
              <a:t>السيوف</a:t>
            </a:r>
            <a:endParaRPr lang="en-US" sz="2800" dirty="0">
              <a:solidFill>
                <a:schemeClr val="tx1"/>
              </a:solidFill>
              <a:latin typeface="Simplified Arabic" pitchFamily="18" charset="-78"/>
              <a:cs typeface="Simplified Arabic" pitchFamily="18" charset="-78"/>
            </a:endParaRPr>
          </a:p>
        </p:txBody>
      </p:sp>
      <p:sp>
        <p:nvSpPr>
          <p:cNvPr id="21" name="Rounded Rectangle 20"/>
          <p:cNvSpPr/>
          <p:nvPr/>
        </p:nvSpPr>
        <p:spPr>
          <a:xfrm>
            <a:off x="6629400" y="4114800"/>
            <a:ext cx="1295400" cy="381000"/>
          </a:xfrm>
          <a:prstGeom prst="roundRect">
            <a:avLst/>
          </a:prstGeom>
          <a:solidFill>
            <a:schemeClr val="accent3">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solidFill>
                  <a:schemeClr val="tx1"/>
                </a:solidFill>
                <a:latin typeface="Simplified Arabic" pitchFamily="18" charset="-78"/>
                <a:cs typeface="Simplified Arabic" pitchFamily="18" charset="-78"/>
              </a:rPr>
              <a:t>السيف</a:t>
            </a:r>
            <a:endParaRPr lang="en-US" sz="2800" dirty="0">
              <a:solidFill>
                <a:schemeClr val="tx1"/>
              </a:solidFill>
              <a:latin typeface="Simplified Arabic" pitchFamily="18" charset="-78"/>
              <a:cs typeface="Simplified Arabic" pitchFamily="18" charset="-78"/>
            </a:endParaRPr>
          </a:p>
        </p:txBody>
      </p:sp>
      <p:sp>
        <p:nvSpPr>
          <p:cNvPr id="22" name="Rounded Rectangle 21"/>
          <p:cNvSpPr/>
          <p:nvPr/>
        </p:nvSpPr>
        <p:spPr>
          <a:xfrm>
            <a:off x="5334000" y="3733800"/>
            <a:ext cx="1295400" cy="381000"/>
          </a:xfrm>
          <a:prstGeom prst="roundRect">
            <a:avLst/>
          </a:prstGeom>
          <a:solidFill>
            <a:schemeClr val="accent4">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solidFill>
                  <a:schemeClr val="tx1"/>
                </a:solidFill>
                <a:latin typeface="Simplified Arabic" pitchFamily="18" charset="-78"/>
                <a:cs typeface="Simplified Arabic" pitchFamily="18" charset="-78"/>
              </a:rPr>
              <a:t>نفوس</a:t>
            </a:r>
            <a:endParaRPr lang="en-US" sz="2800" dirty="0">
              <a:solidFill>
                <a:schemeClr val="tx1"/>
              </a:solidFill>
              <a:latin typeface="Simplified Arabic" pitchFamily="18" charset="-78"/>
              <a:cs typeface="Simplified Arabic" pitchFamily="18" charset="-78"/>
            </a:endParaRPr>
          </a:p>
        </p:txBody>
      </p:sp>
      <p:sp>
        <p:nvSpPr>
          <p:cNvPr id="23" name="Rounded Rectangle 22"/>
          <p:cNvSpPr/>
          <p:nvPr/>
        </p:nvSpPr>
        <p:spPr>
          <a:xfrm>
            <a:off x="1295400" y="3733800"/>
            <a:ext cx="4038600" cy="381000"/>
          </a:xfrm>
          <a:prstGeom prst="roundRect">
            <a:avLst/>
          </a:prstGeom>
          <a:solidFill>
            <a:schemeClr val="accent4">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solidFill>
                  <a:schemeClr val="tx1"/>
                </a:solidFill>
                <a:latin typeface="Simplified Arabic" pitchFamily="18" charset="-78"/>
                <a:cs typeface="Simplified Arabic" pitchFamily="18" charset="-78"/>
              </a:rPr>
              <a:t>ربكم اعلم بما فى نفوسكم</a:t>
            </a:r>
            <a:endParaRPr lang="en-US" sz="2800" dirty="0">
              <a:solidFill>
                <a:schemeClr val="tx1"/>
              </a:solidFill>
              <a:latin typeface="Simplified Arabic" pitchFamily="18" charset="-78"/>
              <a:cs typeface="Simplified Arabic" pitchFamily="18" charset="-78"/>
            </a:endParaRPr>
          </a:p>
        </p:txBody>
      </p:sp>
      <p:sp>
        <p:nvSpPr>
          <p:cNvPr id="24" name="Rounded Rectangle 23"/>
          <p:cNvSpPr/>
          <p:nvPr/>
        </p:nvSpPr>
        <p:spPr>
          <a:xfrm>
            <a:off x="1295400" y="4114800"/>
            <a:ext cx="4038600" cy="381000"/>
          </a:xfrm>
          <a:prstGeom prst="roundRect">
            <a:avLst/>
          </a:prstGeom>
          <a:solidFill>
            <a:schemeClr val="accent3">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solidFill>
                  <a:schemeClr val="tx1"/>
                </a:solidFill>
                <a:latin typeface="Simplified Arabic" pitchFamily="18" charset="-78"/>
                <a:cs typeface="Simplified Arabic" pitchFamily="18" charset="-78"/>
              </a:rPr>
              <a:t>الجنة تحت ظلال السيوف</a:t>
            </a:r>
            <a:endParaRPr lang="en-US" sz="2800" dirty="0">
              <a:solidFill>
                <a:schemeClr val="tx1"/>
              </a:solidFill>
              <a:latin typeface="Simplified Arabic" pitchFamily="18" charset="-78"/>
              <a:cs typeface="Simplified Arabic" pitchFamily="18" charset="-78"/>
            </a:endParaRPr>
          </a:p>
        </p:txBody>
      </p:sp>
      <p:sp>
        <p:nvSpPr>
          <p:cNvPr id="25" name="Title 1"/>
          <p:cNvSpPr txBox="1">
            <a:spLocks/>
          </p:cNvSpPr>
          <p:nvPr/>
        </p:nvSpPr>
        <p:spPr>
          <a:xfrm>
            <a:off x="762000" y="604054"/>
            <a:ext cx="7794171" cy="538946"/>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75000" lnSpcReduction="20000"/>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800" b="1" i="0" u="none" strike="noStrike" kern="1200" cap="none" spc="0" normalizeH="0" baseline="0" noProof="0" dirty="0" smtClean="0">
                <a:ln>
                  <a:noFill/>
                </a:ln>
                <a:solidFill>
                  <a:srgbClr val="7030A0"/>
                </a:solidFill>
                <a:effectLst>
                  <a:outerShdw blurRad="53975" dist="22860" dir="5400000" algn="tl" rotWithShape="0">
                    <a:srgbClr val="000000">
                      <a:alpha val="55000"/>
                    </a:srgbClr>
                  </a:outerShdw>
                </a:effectLst>
                <a:uLnTx/>
                <a:uFillTx/>
                <a:latin typeface="Simplified Arabic" pitchFamily="18" charset="-78"/>
                <a:ea typeface="+mj-ea"/>
                <a:cs typeface="Simplified Arabic" pitchFamily="18" charset="-78"/>
              </a:rPr>
              <a:t>المفردات الهامة مع الجمع و استخدامه في الجمل</a:t>
            </a:r>
            <a:endParaRPr kumimoji="0" lang="en-US" sz="4800" b="1" i="0" u="none" strike="noStrike" kern="1200" cap="none" spc="0" normalizeH="0" baseline="0" noProof="0" dirty="0">
              <a:ln>
                <a:noFill/>
              </a:ln>
              <a:solidFill>
                <a:srgbClr val="7030A0"/>
              </a:solidFill>
              <a:effectLst>
                <a:outerShdw blurRad="53975" dist="22860" dir="5400000" algn="tl" rotWithShape="0">
                  <a:srgbClr val="000000">
                    <a:alpha val="55000"/>
                  </a:srgbClr>
                </a:outerShdw>
              </a:effectLst>
              <a:uLnTx/>
              <a:uFillTx/>
              <a:latin typeface="Simplified Arabic" pitchFamily="18" charset="-78"/>
              <a:ea typeface="+mj-ea"/>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20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8" presetClass="entr" presetSubtype="0" accel="10000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500" fill="hold"/>
                                        <p:tgtEl>
                                          <p:spTgt spid="8"/>
                                        </p:tgtEl>
                                        <p:attrNameLst>
                                          <p:attrName>ppt_w</p:attrName>
                                        </p:attrNameLst>
                                      </p:cBhvr>
                                      <p:tavLst>
                                        <p:tav tm="0">
                                          <p:val>
                                            <p:strVal val="#ppt_w*2.5"/>
                                          </p:val>
                                        </p:tav>
                                        <p:tav tm="100000">
                                          <p:val>
                                            <p:strVal val="#ppt_w"/>
                                          </p:val>
                                        </p:tav>
                                      </p:tavLst>
                                    </p:anim>
                                    <p:anim calcmode="lin" valueType="num">
                                      <p:cBhvr>
                                        <p:cTn id="27" dur="500" fill="hold"/>
                                        <p:tgtEl>
                                          <p:spTgt spid="8"/>
                                        </p:tgtEl>
                                        <p:attrNameLst>
                                          <p:attrName>ppt_h</p:attrName>
                                        </p:attrNameLst>
                                      </p:cBhvr>
                                      <p:tavLst>
                                        <p:tav tm="0">
                                          <p:val>
                                            <p:strVal val="#ppt_h*0.01"/>
                                          </p:val>
                                        </p:tav>
                                        <p:tav tm="100000">
                                          <p:val>
                                            <p:strVal val="#ppt_h"/>
                                          </p:val>
                                        </p:tav>
                                      </p:tavLst>
                                    </p:anim>
                                    <p:anim calcmode="lin" valueType="num">
                                      <p:cBhvr>
                                        <p:cTn id="28" dur="500" fill="hold"/>
                                        <p:tgtEl>
                                          <p:spTgt spid="8"/>
                                        </p:tgtEl>
                                        <p:attrNameLst>
                                          <p:attrName>ppt_x</p:attrName>
                                        </p:attrNameLst>
                                      </p:cBhvr>
                                      <p:tavLst>
                                        <p:tav tm="0">
                                          <p:val>
                                            <p:strVal val="#ppt_x"/>
                                          </p:val>
                                        </p:tav>
                                        <p:tav tm="100000">
                                          <p:val>
                                            <p:strVal val="#ppt_x"/>
                                          </p:val>
                                        </p:tav>
                                      </p:tavLst>
                                    </p:anim>
                                    <p:anim calcmode="lin" valueType="num">
                                      <p:cBhvr>
                                        <p:cTn id="29" dur="500" fill="hold"/>
                                        <p:tgtEl>
                                          <p:spTgt spid="8"/>
                                        </p:tgtEl>
                                        <p:attrNameLst>
                                          <p:attrName>ppt_y</p:attrName>
                                        </p:attrNameLst>
                                      </p:cBhvr>
                                      <p:tavLst>
                                        <p:tav tm="0">
                                          <p:val>
                                            <p:strVal val="#ppt_h+1"/>
                                          </p:val>
                                        </p:tav>
                                        <p:tav tm="100000">
                                          <p:val>
                                            <p:strVal val="#ppt_y"/>
                                          </p:val>
                                        </p:tav>
                                      </p:tavLst>
                                    </p:anim>
                                    <p:animEffect transition="in" filter="fade">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checkerboard(across)">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1000"/>
                                        <p:tgtEl>
                                          <p:spTgt spid="11"/>
                                        </p:tgtEl>
                                      </p:cBhvr>
                                    </p:animEffect>
                                    <p:anim calcmode="lin" valueType="num">
                                      <p:cBhvr>
                                        <p:cTn id="41" dur="1000" fill="hold"/>
                                        <p:tgtEl>
                                          <p:spTgt spid="11"/>
                                        </p:tgtEl>
                                        <p:attrNameLst>
                                          <p:attrName>ppt_x</p:attrName>
                                        </p:attrNameLst>
                                      </p:cBhvr>
                                      <p:tavLst>
                                        <p:tav tm="0">
                                          <p:val>
                                            <p:strVal val="#ppt_x"/>
                                          </p:val>
                                        </p:tav>
                                        <p:tav tm="100000">
                                          <p:val>
                                            <p:strVal val="#ppt_x"/>
                                          </p:val>
                                        </p:tav>
                                      </p:tavLst>
                                    </p:anim>
                                    <p:anim calcmode="lin" valueType="num">
                                      <p:cBhvr>
                                        <p:cTn id="4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p:cTn id="47" dur="1000" fill="hold"/>
                                        <p:tgtEl>
                                          <p:spTgt spid="13"/>
                                        </p:tgtEl>
                                        <p:attrNameLst>
                                          <p:attrName>ppt_w</p:attrName>
                                        </p:attrNameLst>
                                      </p:cBhvr>
                                      <p:tavLst>
                                        <p:tav tm="0">
                                          <p:val>
                                            <p:strVal val="#ppt_w*0.70"/>
                                          </p:val>
                                        </p:tav>
                                        <p:tav tm="100000">
                                          <p:val>
                                            <p:strVal val="#ppt_w"/>
                                          </p:val>
                                        </p:tav>
                                      </p:tavLst>
                                    </p:anim>
                                    <p:anim calcmode="lin" valueType="num">
                                      <p:cBhvr>
                                        <p:cTn id="48" dur="1000" fill="hold"/>
                                        <p:tgtEl>
                                          <p:spTgt spid="13"/>
                                        </p:tgtEl>
                                        <p:attrNameLst>
                                          <p:attrName>ppt_h</p:attrName>
                                        </p:attrNameLst>
                                      </p:cBhvr>
                                      <p:tavLst>
                                        <p:tav tm="0">
                                          <p:val>
                                            <p:strVal val="#ppt_h"/>
                                          </p:val>
                                        </p:tav>
                                        <p:tav tm="100000">
                                          <p:val>
                                            <p:strVal val="#ppt_h"/>
                                          </p:val>
                                        </p:tav>
                                      </p:tavLst>
                                    </p:anim>
                                    <p:animEffect transition="in" filter="fade">
                                      <p:cBhvr>
                                        <p:cTn id="49" dur="1000"/>
                                        <p:tgtEl>
                                          <p:spTgt spid="13"/>
                                        </p:tgtEl>
                                      </p:cBhvr>
                                    </p:animEffect>
                                  </p:childTnLst>
                                </p:cTn>
                              </p:par>
                            </p:childTnLst>
                          </p:cTn>
                        </p:par>
                      </p:childTnLst>
                    </p:cTn>
                  </p:par>
                  <p:par>
                    <p:cTn id="50" fill="hold">
                      <p:stCondLst>
                        <p:cond delay="indefinite"/>
                      </p:stCondLst>
                      <p:childTnLst>
                        <p:par>
                          <p:cTn id="51" fill="hold">
                            <p:stCondLst>
                              <p:cond delay="0"/>
                            </p:stCondLst>
                            <p:childTnLst>
                              <p:par>
                                <p:cTn id="52" presetID="8" presetClass="entr" presetSubtype="16"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diamond(in)">
                                      <p:cBhvr>
                                        <p:cTn id="54" dur="2000"/>
                                        <p:tgtEl>
                                          <p:spTgt spid="12"/>
                                        </p:tgtEl>
                                      </p:cBhvr>
                                    </p:animEffect>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1000"/>
                                        <p:tgtEl>
                                          <p:spTgt spid="14"/>
                                        </p:tgtEl>
                                      </p:cBhvr>
                                    </p:animEffect>
                                    <p:anim calcmode="lin" valueType="num">
                                      <p:cBhvr>
                                        <p:cTn id="60" dur="1000" fill="hold"/>
                                        <p:tgtEl>
                                          <p:spTgt spid="14"/>
                                        </p:tgtEl>
                                        <p:attrNameLst>
                                          <p:attrName>ppt_x</p:attrName>
                                        </p:attrNameLst>
                                      </p:cBhvr>
                                      <p:tavLst>
                                        <p:tav tm="0">
                                          <p:val>
                                            <p:strVal val="#ppt_x"/>
                                          </p:val>
                                        </p:tav>
                                        <p:tav tm="100000">
                                          <p:val>
                                            <p:strVal val="#ppt_x"/>
                                          </p:val>
                                        </p:tav>
                                      </p:tavLst>
                                    </p:anim>
                                    <p:anim calcmode="lin" valueType="num">
                                      <p:cBhvr>
                                        <p:cTn id="6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55" presetClass="entr" presetSubtype="0" fill="hold" grpId="0" nodeType="clickEffect">
                                  <p:stCondLst>
                                    <p:cond delay="0"/>
                                  </p:stCondLst>
                                  <p:childTnLst>
                                    <p:set>
                                      <p:cBhvr>
                                        <p:cTn id="65" dur="1" fill="hold">
                                          <p:stCondLst>
                                            <p:cond delay="0"/>
                                          </p:stCondLst>
                                        </p:cTn>
                                        <p:tgtEl>
                                          <p:spTgt spid="15"/>
                                        </p:tgtEl>
                                        <p:attrNameLst>
                                          <p:attrName>style.visibility</p:attrName>
                                        </p:attrNameLst>
                                      </p:cBhvr>
                                      <p:to>
                                        <p:strVal val="visible"/>
                                      </p:to>
                                    </p:set>
                                    <p:anim calcmode="lin" valueType="num">
                                      <p:cBhvr>
                                        <p:cTn id="66" dur="1000" fill="hold"/>
                                        <p:tgtEl>
                                          <p:spTgt spid="15"/>
                                        </p:tgtEl>
                                        <p:attrNameLst>
                                          <p:attrName>ppt_w</p:attrName>
                                        </p:attrNameLst>
                                      </p:cBhvr>
                                      <p:tavLst>
                                        <p:tav tm="0">
                                          <p:val>
                                            <p:strVal val="#ppt_w*0.70"/>
                                          </p:val>
                                        </p:tav>
                                        <p:tav tm="100000">
                                          <p:val>
                                            <p:strVal val="#ppt_w"/>
                                          </p:val>
                                        </p:tav>
                                      </p:tavLst>
                                    </p:anim>
                                    <p:anim calcmode="lin" valueType="num">
                                      <p:cBhvr>
                                        <p:cTn id="67" dur="1000" fill="hold"/>
                                        <p:tgtEl>
                                          <p:spTgt spid="15"/>
                                        </p:tgtEl>
                                        <p:attrNameLst>
                                          <p:attrName>ppt_h</p:attrName>
                                        </p:attrNameLst>
                                      </p:cBhvr>
                                      <p:tavLst>
                                        <p:tav tm="0">
                                          <p:val>
                                            <p:strVal val="#ppt_h"/>
                                          </p:val>
                                        </p:tav>
                                        <p:tav tm="100000">
                                          <p:val>
                                            <p:strVal val="#ppt_h"/>
                                          </p:val>
                                        </p:tav>
                                      </p:tavLst>
                                    </p:anim>
                                    <p:animEffect transition="in" filter="fade">
                                      <p:cBhvr>
                                        <p:cTn id="68" dur="1000"/>
                                        <p:tgtEl>
                                          <p:spTgt spid="15"/>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18"/>
                                        </p:tgtEl>
                                        <p:attrNameLst>
                                          <p:attrName>style.visibility</p:attrName>
                                        </p:attrNameLst>
                                      </p:cBhvr>
                                      <p:to>
                                        <p:strVal val="visible"/>
                                      </p:to>
                                    </p:set>
                                    <p:animEffect transition="in" filter="fade">
                                      <p:cBhvr>
                                        <p:cTn id="73" dur="2000"/>
                                        <p:tgtEl>
                                          <p:spTgt spid="18"/>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19"/>
                                        </p:tgtEl>
                                        <p:attrNameLst>
                                          <p:attrName>style.visibility</p:attrName>
                                        </p:attrNameLst>
                                      </p:cBhvr>
                                      <p:to>
                                        <p:strVal val="visible"/>
                                      </p:to>
                                    </p:set>
                                    <p:animEffect transition="in" filter="fade">
                                      <p:cBhvr>
                                        <p:cTn id="78" dur="2000"/>
                                        <p:tgtEl>
                                          <p:spTgt spid="19"/>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22"/>
                                        </p:tgtEl>
                                        <p:attrNameLst>
                                          <p:attrName>style.visibility</p:attrName>
                                        </p:attrNameLst>
                                      </p:cBhvr>
                                      <p:to>
                                        <p:strVal val="visible"/>
                                      </p:to>
                                    </p:set>
                                    <p:animEffect transition="in" filter="fade">
                                      <p:cBhvr>
                                        <p:cTn id="83" dur="2000"/>
                                        <p:tgtEl>
                                          <p:spTgt spid="22"/>
                                        </p:tgtEl>
                                      </p:cBhvr>
                                    </p:animEffect>
                                  </p:childTnLst>
                                </p:cTn>
                              </p:par>
                            </p:childTnLst>
                          </p:cTn>
                        </p:par>
                      </p:childTnLst>
                    </p:cTn>
                  </p:par>
                  <p:par>
                    <p:cTn id="84" fill="hold">
                      <p:stCondLst>
                        <p:cond delay="indefinite"/>
                      </p:stCondLst>
                      <p:childTnLst>
                        <p:par>
                          <p:cTn id="85" fill="hold">
                            <p:stCondLst>
                              <p:cond delay="0"/>
                            </p:stCondLst>
                            <p:childTnLst>
                              <p:par>
                                <p:cTn id="86" presetID="29" presetClass="entr" presetSubtype="0" fill="hold" grpId="0" nodeType="clickEffect">
                                  <p:stCondLst>
                                    <p:cond delay="0"/>
                                  </p:stCondLst>
                                  <p:childTnLst>
                                    <p:set>
                                      <p:cBhvr>
                                        <p:cTn id="87" dur="1" fill="hold">
                                          <p:stCondLst>
                                            <p:cond delay="0"/>
                                          </p:stCondLst>
                                        </p:cTn>
                                        <p:tgtEl>
                                          <p:spTgt spid="23"/>
                                        </p:tgtEl>
                                        <p:attrNameLst>
                                          <p:attrName>style.visibility</p:attrName>
                                        </p:attrNameLst>
                                      </p:cBhvr>
                                      <p:to>
                                        <p:strVal val="visible"/>
                                      </p:to>
                                    </p:set>
                                    <p:anim calcmode="lin" valueType="num">
                                      <p:cBhvr>
                                        <p:cTn id="88" dur="1000" fill="hold"/>
                                        <p:tgtEl>
                                          <p:spTgt spid="23"/>
                                        </p:tgtEl>
                                        <p:attrNameLst>
                                          <p:attrName>ppt_x</p:attrName>
                                        </p:attrNameLst>
                                      </p:cBhvr>
                                      <p:tavLst>
                                        <p:tav tm="0">
                                          <p:val>
                                            <p:strVal val="#ppt_x-.2"/>
                                          </p:val>
                                        </p:tav>
                                        <p:tav tm="100000">
                                          <p:val>
                                            <p:strVal val="#ppt_x"/>
                                          </p:val>
                                        </p:tav>
                                      </p:tavLst>
                                    </p:anim>
                                    <p:anim calcmode="lin" valueType="num">
                                      <p:cBhvr>
                                        <p:cTn id="89" dur="1000" fill="hold"/>
                                        <p:tgtEl>
                                          <p:spTgt spid="23"/>
                                        </p:tgtEl>
                                        <p:attrNameLst>
                                          <p:attrName>ppt_y</p:attrName>
                                        </p:attrNameLst>
                                      </p:cBhvr>
                                      <p:tavLst>
                                        <p:tav tm="0">
                                          <p:val>
                                            <p:strVal val="#ppt_y"/>
                                          </p:val>
                                        </p:tav>
                                        <p:tav tm="100000">
                                          <p:val>
                                            <p:strVal val="#ppt_y"/>
                                          </p:val>
                                        </p:tav>
                                      </p:tavLst>
                                    </p:anim>
                                    <p:animEffect transition="in" filter="wipe(right)" prLst="gradientSize: 0.1">
                                      <p:cBhvr>
                                        <p:cTn id="90" dur="1000"/>
                                        <p:tgtEl>
                                          <p:spTgt spid="23"/>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21"/>
                                        </p:tgtEl>
                                        <p:attrNameLst>
                                          <p:attrName>style.visibility</p:attrName>
                                        </p:attrNameLst>
                                      </p:cBhvr>
                                      <p:to>
                                        <p:strVal val="visible"/>
                                      </p:to>
                                    </p:set>
                                    <p:animEffect transition="in" filter="fade">
                                      <p:cBhvr>
                                        <p:cTn id="95" dur="2000"/>
                                        <p:tgtEl>
                                          <p:spTgt spid="21"/>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20"/>
                                        </p:tgtEl>
                                        <p:attrNameLst>
                                          <p:attrName>style.visibility</p:attrName>
                                        </p:attrNameLst>
                                      </p:cBhvr>
                                      <p:to>
                                        <p:strVal val="visible"/>
                                      </p:to>
                                    </p:set>
                                    <p:animEffect transition="in" filter="fade">
                                      <p:cBhvr>
                                        <p:cTn id="100" dur="2000"/>
                                        <p:tgtEl>
                                          <p:spTgt spid="20"/>
                                        </p:tgtEl>
                                      </p:cBhvr>
                                    </p:animEffect>
                                  </p:childTnLst>
                                </p:cTn>
                              </p:par>
                            </p:childTnLst>
                          </p:cTn>
                        </p:par>
                      </p:childTnLst>
                    </p:cTn>
                  </p:par>
                  <p:par>
                    <p:cTn id="101" fill="hold">
                      <p:stCondLst>
                        <p:cond delay="indefinite"/>
                      </p:stCondLst>
                      <p:childTnLst>
                        <p:par>
                          <p:cTn id="102" fill="hold">
                            <p:stCondLst>
                              <p:cond delay="0"/>
                            </p:stCondLst>
                            <p:childTnLst>
                              <p:par>
                                <p:cTn id="103" presetID="29" presetClass="entr" presetSubtype="0" fill="hold" grpId="0" nodeType="clickEffect">
                                  <p:stCondLst>
                                    <p:cond delay="0"/>
                                  </p:stCondLst>
                                  <p:childTnLst>
                                    <p:set>
                                      <p:cBhvr>
                                        <p:cTn id="104" dur="1" fill="hold">
                                          <p:stCondLst>
                                            <p:cond delay="0"/>
                                          </p:stCondLst>
                                        </p:cTn>
                                        <p:tgtEl>
                                          <p:spTgt spid="24"/>
                                        </p:tgtEl>
                                        <p:attrNameLst>
                                          <p:attrName>style.visibility</p:attrName>
                                        </p:attrNameLst>
                                      </p:cBhvr>
                                      <p:to>
                                        <p:strVal val="visible"/>
                                      </p:to>
                                    </p:set>
                                    <p:anim calcmode="lin" valueType="num">
                                      <p:cBhvr>
                                        <p:cTn id="105" dur="1000" fill="hold"/>
                                        <p:tgtEl>
                                          <p:spTgt spid="24"/>
                                        </p:tgtEl>
                                        <p:attrNameLst>
                                          <p:attrName>ppt_x</p:attrName>
                                        </p:attrNameLst>
                                      </p:cBhvr>
                                      <p:tavLst>
                                        <p:tav tm="0">
                                          <p:val>
                                            <p:strVal val="#ppt_x-.2"/>
                                          </p:val>
                                        </p:tav>
                                        <p:tav tm="100000">
                                          <p:val>
                                            <p:strVal val="#ppt_x"/>
                                          </p:val>
                                        </p:tav>
                                      </p:tavLst>
                                    </p:anim>
                                    <p:anim calcmode="lin" valueType="num">
                                      <p:cBhvr>
                                        <p:cTn id="106" dur="1000" fill="hold"/>
                                        <p:tgtEl>
                                          <p:spTgt spid="24"/>
                                        </p:tgtEl>
                                        <p:attrNameLst>
                                          <p:attrName>ppt_y</p:attrName>
                                        </p:attrNameLst>
                                      </p:cBhvr>
                                      <p:tavLst>
                                        <p:tav tm="0">
                                          <p:val>
                                            <p:strVal val="#ppt_y"/>
                                          </p:val>
                                        </p:tav>
                                        <p:tav tm="100000">
                                          <p:val>
                                            <p:strVal val="#ppt_y"/>
                                          </p:val>
                                        </p:tav>
                                      </p:tavLst>
                                    </p:anim>
                                    <p:animEffect transition="in" filter="wipe(right)" prLst="gradientSize: 0.1">
                                      <p:cBhvr>
                                        <p:cTn id="107"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1" grpId="0" animBg="1"/>
      <p:bldP spid="12" grpId="0" animBg="1"/>
      <p:bldP spid="13" grpId="0" animBg="1"/>
      <p:bldP spid="14" grpId="0" animBg="1"/>
      <p:bldP spid="15" grpId="0" animBg="1"/>
      <p:bldP spid="18" grpId="0" animBg="1"/>
      <p:bldP spid="19" grpId="0" animBg="1"/>
      <p:bldP spid="20" grpId="0" animBg="1"/>
      <p:bldP spid="21" grpId="0" animBg="1"/>
      <p:bldP spid="22" grpId="0" animBg="1"/>
      <p:bldP spid="23" grpId="0" animBg="1"/>
      <p:bldP spid="24" grpId="0" animBg="1"/>
      <p:bldP spid="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2438400" y="457200"/>
            <a:ext cx="4749421" cy="715962"/>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2500" lnSpcReduction="10000"/>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800" b="1" i="0" u="none" strike="noStrike" kern="1200" cap="none" spc="0" normalizeH="0" baseline="0" noProof="0" dirty="0" smtClean="0">
                <a:ln>
                  <a:noFill/>
                </a:ln>
                <a:solidFill>
                  <a:srgbClr val="7030A0"/>
                </a:solidFill>
                <a:effectLst>
                  <a:outerShdw blurRad="53975" dist="22860" dir="5400000" algn="tl" rotWithShape="0">
                    <a:srgbClr val="000000">
                      <a:alpha val="55000"/>
                    </a:srgbClr>
                  </a:outerShdw>
                </a:effectLst>
                <a:uLnTx/>
                <a:uFillTx/>
                <a:latin typeface="Simplified Arabic" pitchFamily="18" charset="-78"/>
                <a:ea typeface="+mj-ea"/>
                <a:cs typeface="Simplified Arabic" pitchFamily="18" charset="-78"/>
              </a:rPr>
              <a:t>الكلمات المرادفة</a:t>
            </a:r>
            <a:endParaRPr kumimoji="0" lang="en-US" sz="4800" b="1" i="0" u="none" strike="noStrike" kern="1200" cap="none" spc="0" normalizeH="0" baseline="0" noProof="0" dirty="0">
              <a:ln>
                <a:noFill/>
              </a:ln>
              <a:solidFill>
                <a:srgbClr val="7030A0"/>
              </a:solidFill>
              <a:effectLst>
                <a:outerShdw blurRad="53975" dist="22860" dir="5400000" algn="tl" rotWithShape="0">
                  <a:srgbClr val="000000">
                    <a:alpha val="55000"/>
                  </a:srgbClr>
                </a:outerShdw>
              </a:effectLst>
              <a:uLnTx/>
              <a:uFillTx/>
              <a:latin typeface="Simplified Arabic" pitchFamily="18" charset="-78"/>
              <a:ea typeface="+mj-ea"/>
              <a:cs typeface="Simplified Arabic" pitchFamily="18" charset="-78"/>
            </a:endParaRPr>
          </a:p>
        </p:txBody>
      </p:sp>
      <p:graphicFrame>
        <p:nvGraphicFramePr>
          <p:cNvPr id="13" name="Table 12"/>
          <p:cNvGraphicFramePr>
            <a:graphicFrameLocks noGrp="1"/>
          </p:cNvGraphicFramePr>
          <p:nvPr>
            <p:extLst>
              <p:ext uri="{D42A27DB-BD31-4B8C-83A1-F6EECF244321}">
                <p14:modId xmlns="" xmlns:p14="http://schemas.microsoft.com/office/powerpoint/2010/main" val="3715920195"/>
              </p:ext>
            </p:extLst>
          </p:nvPr>
        </p:nvGraphicFramePr>
        <p:xfrm>
          <a:off x="1981200" y="1371600"/>
          <a:ext cx="5867400" cy="640080"/>
        </p:xfrm>
        <a:graphic>
          <a:graphicData uri="http://schemas.openxmlformats.org/drawingml/2006/table">
            <a:tbl>
              <a:tblPr firstRow="1" bandRow="1">
                <a:tableStyleId>{5C22544A-7EE6-4342-B048-85BDC9FD1C3A}</a:tableStyleId>
              </a:tblPr>
              <a:tblGrid>
                <a:gridCol w="3124200"/>
                <a:gridCol w="2743200"/>
              </a:tblGrid>
              <a:tr h="481995">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3600" dirty="0" smtClean="0">
                          <a:solidFill>
                            <a:srgbClr val="7030A0"/>
                          </a:solidFill>
                          <a:latin typeface="Simplified Arabic" pitchFamily="18" charset="-78"/>
                          <a:cs typeface="Simplified Arabic" pitchFamily="18" charset="-78"/>
                        </a:rPr>
                        <a:t>الكلمة المرادفة</a:t>
                      </a:r>
                      <a:endParaRPr lang="en-US" sz="3600" dirty="0" smtClean="0">
                        <a:solidFill>
                          <a:srgbClr val="7030A0"/>
                        </a:solidFill>
                        <a:latin typeface="Simplified Arabic" pitchFamily="18" charset="-78"/>
                        <a:cs typeface="Simplified Arabic" pitchFamily="18"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3600" dirty="0" smtClean="0">
                          <a:solidFill>
                            <a:srgbClr val="7030A0"/>
                          </a:solidFill>
                          <a:latin typeface="Simplified Arabic" pitchFamily="18" charset="-78"/>
                          <a:cs typeface="Simplified Arabic" pitchFamily="18" charset="-78"/>
                        </a:rPr>
                        <a:t> الكلمة الاصلي</a:t>
                      </a:r>
                      <a:endParaRPr lang="en-US" sz="3600" dirty="0" smtClean="0">
                        <a:latin typeface="Simplified Arabic" pitchFamily="18" charset="-78"/>
                        <a:cs typeface="Simplified Arabic"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r>
            </a:tbl>
          </a:graphicData>
        </a:graphic>
      </p:graphicFrame>
      <p:sp>
        <p:nvSpPr>
          <p:cNvPr id="20" name="Rounded Rectangle 19"/>
          <p:cNvSpPr/>
          <p:nvPr/>
        </p:nvSpPr>
        <p:spPr>
          <a:xfrm>
            <a:off x="5105400" y="2057400"/>
            <a:ext cx="2743200" cy="533400"/>
          </a:xfrm>
          <a:prstGeom prst="roundRect">
            <a:avLst/>
          </a:prstGeom>
          <a:solidFill>
            <a:schemeClr val="tx2">
              <a:lumMod val="10000"/>
              <a:lumOff val="9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latin typeface="Simplified Arabic" pitchFamily="18" charset="-78"/>
                <a:cs typeface="Simplified Arabic" pitchFamily="18" charset="-78"/>
              </a:rPr>
              <a:t>بعث</a:t>
            </a:r>
            <a:endParaRPr lang="en-US" sz="3600" dirty="0">
              <a:solidFill>
                <a:schemeClr val="tx1"/>
              </a:solidFill>
              <a:latin typeface="Simplified Arabic" pitchFamily="18" charset="-78"/>
              <a:cs typeface="Simplified Arabic" pitchFamily="18" charset="-78"/>
            </a:endParaRPr>
          </a:p>
        </p:txBody>
      </p:sp>
      <p:sp>
        <p:nvSpPr>
          <p:cNvPr id="21" name="Rounded Rectangle 20"/>
          <p:cNvSpPr/>
          <p:nvPr/>
        </p:nvSpPr>
        <p:spPr>
          <a:xfrm>
            <a:off x="5105400" y="2590800"/>
            <a:ext cx="2743200" cy="533400"/>
          </a:xfrm>
          <a:prstGeom prst="roundRect">
            <a:avLst/>
          </a:prstGeom>
          <a:solidFill>
            <a:schemeClr val="accent3">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latin typeface="Simplified Arabic" pitchFamily="18" charset="-78"/>
                <a:cs typeface="Simplified Arabic" pitchFamily="18" charset="-78"/>
              </a:rPr>
              <a:t>اوقف</a:t>
            </a:r>
            <a:endParaRPr lang="en-US" sz="3600" dirty="0">
              <a:solidFill>
                <a:schemeClr val="tx1"/>
              </a:solidFill>
              <a:latin typeface="Simplified Arabic" pitchFamily="18" charset="-78"/>
              <a:cs typeface="Simplified Arabic" pitchFamily="18" charset="-78"/>
            </a:endParaRPr>
          </a:p>
        </p:txBody>
      </p:sp>
      <p:sp>
        <p:nvSpPr>
          <p:cNvPr id="22" name="Rounded Rectangle 21"/>
          <p:cNvSpPr/>
          <p:nvPr/>
        </p:nvSpPr>
        <p:spPr>
          <a:xfrm>
            <a:off x="5105400" y="3124200"/>
            <a:ext cx="2743200" cy="533400"/>
          </a:xfrm>
          <a:prstGeom prst="roundRect">
            <a:avLst/>
          </a:prstGeom>
          <a:solidFill>
            <a:schemeClr val="accent4">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latin typeface="Simplified Arabic" pitchFamily="18" charset="-78"/>
                <a:cs typeface="Simplified Arabic" pitchFamily="18" charset="-78"/>
              </a:rPr>
              <a:t>دعوة</a:t>
            </a:r>
            <a:endParaRPr lang="en-US" sz="3600" dirty="0">
              <a:solidFill>
                <a:schemeClr val="tx1"/>
              </a:solidFill>
              <a:latin typeface="Simplified Arabic" pitchFamily="18" charset="-78"/>
              <a:cs typeface="Simplified Arabic" pitchFamily="18" charset="-78"/>
            </a:endParaRPr>
          </a:p>
        </p:txBody>
      </p:sp>
      <p:sp>
        <p:nvSpPr>
          <p:cNvPr id="23" name="Rounded Rectangle 22"/>
          <p:cNvSpPr/>
          <p:nvPr/>
        </p:nvSpPr>
        <p:spPr>
          <a:xfrm>
            <a:off x="5105400" y="5257800"/>
            <a:ext cx="2743200" cy="533400"/>
          </a:xfrm>
          <a:prstGeom prst="round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latin typeface="Simplified Arabic" pitchFamily="18" charset="-78"/>
                <a:cs typeface="Simplified Arabic" pitchFamily="18" charset="-78"/>
              </a:rPr>
              <a:t>درجة</a:t>
            </a:r>
            <a:endParaRPr lang="en-US" sz="3600" dirty="0">
              <a:solidFill>
                <a:schemeClr val="tx1"/>
              </a:solidFill>
              <a:latin typeface="Simplified Arabic" pitchFamily="18" charset="-78"/>
              <a:cs typeface="Simplified Arabic" pitchFamily="18" charset="-78"/>
            </a:endParaRPr>
          </a:p>
        </p:txBody>
      </p:sp>
      <p:sp>
        <p:nvSpPr>
          <p:cNvPr id="24" name="Rounded Rectangle 23"/>
          <p:cNvSpPr/>
          <p:nvPr/>
        </p:nvSpPr>
        <p:spPr>
          <a:xfrm>
            <a:off x="5105400" y="4724400"/>
            <a:ext cx="2743200" cy="533400"/>
          </a:xfrm>
          <a:prstGeom prst="roundRect">
            <a:avLst/>
          </a:prstGeom>
          <a:solidFill>
            <a:schemeClr val="accent3">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latin typeface="Simplified Arabic" pitchFamily="18" charset="-78"/>
                <a:cs typeface="Simplified Arabic" pitchFamily="18" charset="-78"/>
              </a:rPr>
              <a:t>نصيب</a:t>
            </a:r>
            <a:endParaRPr lang="en-US" sz="3600" dirty="0">
              <a:solidFill>
                <a:schemeClr val="tx1"/>
              </a:solidFill>
              <a:latin typeface="Simplified Arabic" pitchFamily="18" charset="-78"/>
              <a:cs typeface="Simplified Arabic" pitchFamily="18" charset="-78"/>
            </a:endParaRPr>
          </a:p>
        </p:txBody>
      </p:sp>
      <p:sp>
        <p:nvSpPr>
          <p:cNvPr id="25" name="Rounded Rectangle 24"/>
          <p:cNvSpPr/>
          <p:nvPr/>
        </p:nvSpPr>
        <p:spPr>
          <a:xfrm>
            <a:off x="5105400" y="4191000"/>
            <a:ext cx="2743200" cy="533400"/>
          </a:xfrm>
          <a:prstGeom prst="roundRect">
            <a:avLst/>
          </a:prstGeom>
          <a:solidFill>
            <a:schemeClr val="tx2">
              <a:lumMod val="25000"/>
              <a:lumOff val="75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latin typeface="Simplified Arabic" pitchFamily="18" charset="-78"/>
                <a:cs typeface="Simplified Arabic" pitchFamily="18" charset="-78"/>
              </a:rPr>
              <a:t>بث</a:t>
            </a:r>
            <a:endParaRPr lang="en-US" sz="3600" dirty="0">
              <a:solidFill>
                <a:schemeClr val="tx1"/>
              </a:solidFill>
              <a:latin typeface="Simplified Arabic" pitchFamily="18" charset="-78"/>
              <a:cs typeface="Simplified Arabic" pitchFamily="18" charset="-78"/>
            </a:endParaRPr>
          </a:p>
        </p:txBody>
      </p:sp>
      <p:sp>
        <p:nvSpPr>
          <p:cNvPr id="26" name="Rounded Rectangle 25"/>
          <p:cNvSpPr/>
          <p:nvPr/>
        </p:nvSpPr>
        <p:spPr>
          <a:xfrm>
            <a:off x="5105400" y="3657600"/>
            <a:ext cx="2743200" cy="533400"/>
          </a:xfrm>
          <a:prstGeom prst="roundRect">
            <a:avLst/>
          </a:prstGeom>
          <a:solidFill>
            <a:schemeClr val="accent6">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latin typeface="Simplified Arabic" pitchFamily="18" charset="-78"/>
                <a:cs typeface="Simplified Arabic" pitchFamily="18" charset="-78"/>
              </a:rPr>
              <a:t>حدد</a:t>
            </a:r>
            <a:endParaRPr lang="en-US" sz="3600" dirty="0">
              <a:solidFill>
                <a:schemeClr val="tx1"/>
              </a:solidFill>
              <a:latin typeface="Simplified Arabic" pitchFamily="18" charset="-78"/>
              <a:cs typeface="Simplified Arabic" pitchFamily="18" charset="-78"/>
            </a:endParaRPr>
          </a:p>
        </p:txBody>
      </p:sp>
      <p:sp>
        <p:nvSpPr>
          <p:cNvPr id="27" name="Rounded Rectangle 26"/>
          <p:cNvSpPr/>
          <p:nvPr/>
        </p:nvSpPr>
        <p:spPr>
          <a:xfrm>
            <a:off x="1981200" y="2057400"/>
            <a:ext cx="3124200" cy="533400"/>
          </a:xfrm>
          <a:prstGeom prst="roundRect">
            <a:avLst/>
          </a:prstGeom>
          <a:solidFill>
            <a:schemeClr val="tx2">
              <a:lumMod val="10000"/>
              <a:lumOff val="9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latin typeface="Simplified Arabic" pitchFamily="18" charset="-78"/>
                <a:cs typeface="Simplified Arabic" pitchFamily="18" charset="-78"/>
              </a:rPr>
              <a:t>ارسل</a:t>
            </a:r>
            <a:endParaRPr lang="en-US" sz="3600" dirty="0">
              <a:solidFill>
                <a:schemeClr val="tx1"/>
              </a:solidFill>
              <a:latin typeface="Simplified Arabic" pitchFamily="18" charset="-78"/>
              <a:cs typeface="Simplified Arabic" pitchFamily="18" charset="-78"/>
            </a:endParaRPr>
          </a:p>
        </p:txBody>
      </p:sp>
      <p:sp>
        <p:nvSpPr>
          <p:cNvPr id="28" name="Rounded Rectangle 27"/>
          <p:cNvSpPr/>
          <p:nvPr/>
        </p:nvSpPr>
        <p:spPr>
          <a:xfrm>
            <a:off x="1981200" y="2590800"/>
            <a:ext cx="3124200" cy="533400"/>
          </a:xfrm>
          <a:prstGeom prst="roundRect">
            <a:avLst/>
          </a:prstGeom>
          <a:solidFill>
            <a:schemeClr val="accent3">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latin typeface="Simplified Arabic" pitchFamily="18" charset="-78"/>
                <a:cs typeface="Simplified Arabic" pitchFamily="18" charset="-78"/>
              </a:rPr>
              <a:t>امتنع</a:t>
            </a:r>
            <a:endParaRPr lang="en-US" sz="3600" dirty="0">
              <a:solidFill>
                <a:schemeClr val="tx1"/>
              </a:solidFill>
              <a:latin typeface="Simplified Arabic" pitchFamily="18" charset="-78"/>
              <a:cs typeface="Simplified Arabic" pitchFamily="18" charset="-78"/>
            </a:endParaRPr>
          </a:p>
        </p:txBody>
      </p:sp>
      <p:sp>
        <p:nvSpPr>
          <p:cNvPr id="29" name="Rounded Rectangle 28"/>
          <p:cNvSpPr/>
          <p:nvPr/>
        </p:nvSpPr>
        <p:spPr>
          <a:xfrm>
            <a:off x="1981200" y="3124200"/>
            <a:ext cx="3124200" cy="533400"/>
          </a:xfrm>
          <a:prstGeom prst="roundRect">
            <a:avLst/>
          </a:prstGeom>
          <a:solidFill>
            <a:schemeClr val="accent4">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latin typeface="Simplified Arabic" pitchFamily="18" charset="-78"/>
                <a:cs typeface="Simplified Arabic" pitchFamily="18" charset="-78"/>
              </a:rPr>
              <a:t>اعلان</a:t>
            </a:r>
            <a:endParaRPr lang="en-US" sz="3600" dirty="0">
              <a:solidFill>
                <a:schemeClr val="tx1"/>
              </a:solidFill>
              <a:latin typeface="Simplified Arabic" pitchFamily="18" charset="-78"/>
              <a:cs typeface="Simplified Arabic" pitchFamily="18" charset="-78"/>
            </a:endParaRPr>
          </a:p>
        </p:txBody>
      </p:sp>
      <p:sp>
        <p:nvSpPr>
          <p:cNvPr id="30" name="Rounded Rectangle 29"/>
          <p:cNvSpPr/>
          <p:nvPr/>
        </p:nvSpPr>
        <p:spPr>
          <a:xfrm>
            <a:off x="1981200" y="3657600"/>
            <a:ext cx="3124200" cy="533400"/>
          </a:xfrm>
          <a:prstGeom prst="roundRect">
            <a:avLst/>
          </a:prstGeom>
          <a:solidFill>
            <a:schemeClr val="accent6">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latin typeface="Simplified Arabic" pitchFamily="18" charset="-78"/>
                <a:cs typeface="Simplified Arabic" pitchFamily="18" charset="-78"/>
              </a:rPr>
              <a:t>عين</a:t>
            </a:r>
            <a:endParaRPr lang="en-US" sz="3600" dirty="0">
              <a:solidFill>
                <a:schemeClr val="tx1"/>
              </a:solidFill>
              <a:latin typeface="Simplified Arabic" pitchFamily="18" charset="-78"/>
              <a:cs typeface="Simplified Arabic" pitchFamily="18" charset="-78"/>
            </a:endParaRPr>
          </a:p>
        </p:txBody>
      </p:sp>
      <p:sp>
        <p:nvSpPr>
          <p:cNvPr id="31" name="Rounded Rectangle 30"/>
          <p:cNvSpPr/>
          <p:nvPr/>
        </p:nvSpPr>
        <p:spPr>
          <a:xfrm>
            <a:off x="1981200" y="4191000"/>
            <a:ext cx="3124200" cy="533400"/>
          </a:xfrm>
          <a:prstGeom prst="roundRect">
            <a:avLst/>
          </a:prstGeom>
          <a:solidFill>
            <a:schemeClr val="tx2">
              <a:lumMod val="25000"/>
              <a:lumOff val="75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latin typeface="Simplified Arabic" pitchFamily="18" charset="-78"/>
                <a:cs typeface="Simplified Arabic" pitchFamily="18" charset="-78"/>
              </a:rPr>
              <a:t>انتشر</a:t>
            </a:r>
            <a:endParaRPr lang="en-US" sz="3600" dirty="0">
              <a:solidFill>
                <a:schemeClr val="tx1"/>
              </a:solidFill>
              <a:latin typeface="Simplified Arabic" pitchFamily="18" charset="-78"/>
              <a:cs typeface="Simplified Arabic" pitchFamily="18" charset="-78"/>
            </a:endParaRPr>
          </a:p>
        </p:txBody>
      </p:sp>
      <p:sp>
        <p:nvSpPr>
          <p:cNvPr id="32" name="Rounded Rectangle 31"/>
          <p:cNvSpPr/>
          <p:nvPr/>
        </p:nvSpPr>
        <p:spPr>
          <a:xfrm>
            <a:off x="1981200" y="4724400"/>
            <a:ext cx="3124200" cy="533400"/>
          </a:xfrm>
          <a:prstGeom prst="roundRect">
            <a:avLst/>
          </a:prstGeom>
          <a:solidFill>
            <a:schemeClr val="accent3">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latin typeface="Simplified Arabic" pitchFamily="18" charset="-78"/>
                <a:cs typeface="Simplified Arabic" pitchFamily="18" charset="-78"/>
              </a:rPr>
              <a:t>حظ</a:t>
            </a:r>
            <a:endParaRPr lang="en-US" sz="3600" dirty="0">
              <a:solidFill>
                <a:schemeClr val="tx1"/>
              </a:solidFill>
              <a:latin typeface="Simplified Arabic" pitchFamily="18" charset="-78"/>
              <a:cs typeface="Simplified Arabic" pitchFamily="18" charset="-78"/>
            </a:endParaRPr>
          </a:p>
        </p:txBody>
      </p:sp>
      <p:sp>
        <p:nvSpPr>
          <p:cNvPr id="33" name="Rounded Rectangle 32"/>
          <p:cNvSpPr/>
          <p:nvPr/>
        </p:nvSpPr>
        <p:spPr>
          <a:xfrm>
            <a:off x="1981200" y="5257800"/>
            <a:ext cx="3124200" cy="533400"/>
          </a:xfrm>
          <a:prstGeom prst="round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latin typeface="Simplified Arabic" pitchFamily="18" charset="-78"/>
                <a:cs typeface="Simplified Arabic" pitchFamily="18" charset="-78"/>
              </a:rPr>
              <a:t>مجد</a:t>
            </a:r>
            <a:endParaRPr lang="en-US" sz="3600" dirty="0">
              <a:solidFill>
                <a:schemeClr val="tx1"/>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anim calcmode="lin" valueType="num">
                                      <p:cBhvr>
                                        <p:cTn id="8" dur="500" fill="hold"/>
                                        <p:tgtEl>
                                          <p:spTgt spid="12"/>
                                        </p:tgtEl>
                                        <p:attrNameLst>
                                          <p:attrName>ppt_x</p:attrName>
                                        </p:attrNameLst>
                                      </p:cBhvr>
                                      <p:tavLst>
                                        <p:tav tm="0">
                                          <p:val>
                                            <p:strVal val="#ppt_x"/>
                                          </p:val>
                                        </p:tav>
                                        <p:tav tm="100000">
                                          <p:val>
                                            <p:strVal val="#ppt_x"/>
                                          </p:val>
                                        </p:tav>
                                      </p:tavLst>
                                    </p:anim>
                                    <p:anim calcmode="lin" valueType="num">
                                      <p:cBhvr>
                                        <p:cTn id="9" dur="5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childTnLst>
                                </p:cTn>
                              </p:par>
                            </p:childTnLst>
                          </p:cTn>
                        </p:par>
                      </p:childTnLst>
                    </p:cTn>
                  </p:par>
                  <p:par>
                    <p:cTn id="20" fill="hold">
                      <p:stCondLst>
                        <p:cond delay="indefinite"/>
                      </p:stCondLst>
                      <p:childTnLst>
                        <p:par>
                          <p:cTn id="21" fill="hold">
                            <p:stCondLst>
                              <p:cond delay="0"/>
                            </p:stCondLst>
                            <p:childTnLst>
                              <p:par>
                                <p:cTn id="22" presetID="29" presetClass="entr" presetSubtype="0" fill="hold" grpId="0" nodeType="click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p:cTn id="24" dur="500" fill="hold"/>
                                        <p:tgtEl>
                                          <p:spTgt spid="27"/>
                                        </p:tgtEl>
                                        <p:attrNameLst>
                                          <p:attrName>ppt_x</p:attrName>
                                        </p:attrNameLst>
                                      </p:cBhvr>
                                      <p:tavLst>
                                        <p:tav tm="0">
                                          <p:val>
                                            <p:strVal val="#ppt_x-.2"/>
                                          </p:val>
                                        </p:tav>
                                        <p:tav tm="100000">
                                          <p:val>
                                            <p:strVal val="#ppt_x"/>
                                          </p:val>
                                        </p:tav>
                                      </p:tavLst>
                                    </p:anim>
                                    <p:anim calcmode="lin" valueType="num">
                                      <p:cBhvr>
                                        <p:cTn id="25" dur="500" fill="hold"/>
                                        <p:tgtEl>
                                          <p:spTgt spid="27"/>
                                        </p:tgtEl>
                                        <p:attrNameLst>
                                          <p:attrName>ppt_y</p:attrName>
                                        </p:attrNameLst>
                                      </p:cBhvr>
                                      <p:tavLst>
                                        <p:tav tm="0">
                                          <p:val>
                                            <p:strVal val="#ppt_y"/>
                                          </p:val>
                                        </p:tav>
                                        <p:tav tm="100000">
                                          <p:val>
                                            <p:strVal val="#ppt_y"/>
                                          </p:val>
                                        </p:tav>
                                      </p:tavLst>
                                    </p:anim>
                                    <p:animEffect transition="in" filter="wipe(right)" prLst="gradientSize: 0.1">
                                      <p:cBhvr>
                                        <p:cTn id="26" dur="500"/>
                                        <p:tgtEl>
                                          <p:spTgt spid="27"/>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p:cTn id="31" dur="500" fill="hold"/>
                                        <p:tgtEl>
                                          <p:spTgt spid="21"/>
                                        </p:tgtEl>
                                        <p:attrNameLst>
                                          <p:attrName>ppt_w</p:attrName>
                                        </p:attrNameLst>
                                      </p:cBhvr>
                                      <p:tavLst>
                                        <p:tav tm="0">
                                          <p:val>
                                            <p:strVal val="#ppt_w*0.70"/>
                                          </p:val>
                                        </p:tav>
                                        <p:tav tm="100000">
                                          <p:val>
                                            <p:strVal val="#ppt_w"/>
                                          </p:val>
                                        </p:tav>
                                      </p:tavLst>
                                    </p:anim>
                                    <p:anim calcmode="lin" valueType="num">
                                      <p:cBhvr>
                                        <p:cTn id="32" dur="500" fill="hold"/>
                                        <p:tgtEl>
                                          <p:spTgt spid="21"/>
                                        </p:tgtEl>
                                        <p:attrNameLst>
                                          <p:attrName>ppt_h</p:attrName>
                                        </p:attrNameLst>
                                      </p:cBhvr>
                                      <p:tavLst>
                                        <p:tav tm="0">
                                          <p:val>
                                            <p:strVal val="#ppt_h"/>
                                          </p:val>
                                        </p:tav>
                                        <p:tav tm="100000">
                                          <p:val>
                                            <p:strVal val="#ppt_h"/>
                                          </p:val>
                                        </p:tav>
                                      </p:tavLst>
                                    </p:anim>
                                    <p:animEffect transition="in" filter="fade">
                                      <p:cBhvr>
                                        <p:cTn id="33" dur="500"/>
                                        <p:tgtEl>
                                          <p:spTgt spid="21"/>
                                        </p:tgtEl>
                                      </p:cBhvr>
                                    </p:animEffect>
                                  </p:childTnLst>
                                </p:cTn>
                              </p:par>
                            </p:childTnLst>
                          </p:cTn>
                        </p:par>
                      </p:childTnLst>
                    </p:cTn>
                  </p:par>
                  <p:par>
                    <p:cTn id="34" fill="hold">
                      <p:stCondLst>
                        <p:cond delay="indefinite"/>
                      </p:stCondLst>
                      <p:childTnLst>
                        <p:par>
                          <p:cTn id="35" fill="hold">
                            <p:stCondLst>
                              <p:cond delay="0"/>
                            </p:stCondLst>
                            <p:childTnLst>
                              <p:par>
                                <p:cTn id="36" presetID="29" presetClass="entr" presetSubtype="0" fill="hold" grpId="0" nodeType="click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p:cTn id="38" dur="500" fill="hold"/>
                                        <p:tgtEl>
                                          <p:spTgt spid="28"/>
                                        </p:tgtEl>
                                        <p:attrNameLst>
                                          <p:attrName>ppt_x</p:attrName>
                                        </p:attrNameLst>
                                      </p:cBhvr>
                                      <p:tavLst>
                                        <p:tav tm="0">
                                          <p:val>
                                            <p:strVal val="#ppt_x-.2"/>
                                          </p:val>
                                        </p:tav>
                                        <p:tav tm="100000">
                                          <p:val>
                                            <p:strVal val="#ppt_x"/>
                                          </p:val>
                                        </p:tav>
                                      </p:tavLst>
                                    </p:anim>
                                    <p:anim calcmode="lin" valueType="num">
                                      <p:cBhvr>
                                        <p:cTn id="39" dur="500" fill="hold"/>
                                        <p:tgtEl>
                                          <p:spTgt spid="28"/>
                                        </p:tgtEl>
                                        <p:attrNameLst>
                                          <p:attrName>ppt_y</p:attrName>
                                        </p:attrNameLst>
                                      </p:cBhvr>
                                      <p:tavLst>
                                        <p:tav tm="0">
                                          <p:val>
                                            <p:strVal val="#ppt_y"/>
                                          </p:val>
                                        </p:tav>
                                        <p:tav tm="100000">
                                          <p:val>
                                            <p:strVal val="#ppt_y"/>
                                          </p:val>
                                        </p:tav>
                                      </p:tavLst>
                                    </p:anim>
                                    <p:animEffect transition="in" filter="wipe(right)" prLst="gradientSize: 0.1">
                                      <p:cBhvr>
                                        <p:cTn id="40" dur="500"/>
                                        <p:tgtEl>
                                          <p:spTgt spid="28"/>
                                        </p:tgtEl>
                                      </p:cBhvr>
                                    </p:animEffect>
                                  </p:childTnLst>
                                </p:cTn>
                              </p:par>
                            </p:childTnLst>
                          </p:cTn>
                        </p:par>
                      </p:childTnLst>
                    </p:cTn>
                  </p:par>
                  <p:par>
                    <p:cTn id="41" fill="hold">
                      <p:stCondLst>
                        <p:cond delay="indefinite"/>
                      </p:stCondLst>
                      <p:childTnLst>
                        <p:par>
                          <p:cTn id="42" fill="hold">
                            <p:stCondLst>
                              <p:cond delay="0"/>
                            </p:stCondLst>
                            <p:childTnLst>
                              <p:par>
                                <p:cTn id="43" presetID="55" presetClass="entr" presetSubtype="0"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 calcmode="lin" valueType="num">
                                      <p:cBhvr>
                                        <p:cTn id="45" dur="500" fill="hold"/>
                                        <p:tgtEl>
                                          <p:spTgt spid="22"/>
                                        </p:tgtEl>
                                        <p:attrNameLst>
                                          <p:attrName>ppt_w</p:attrName>
                                        </p:attrNameLst>
                                      </p:cBhvr>
                                      <p:tavLst>
                                        <p:tav tm="0">
                                          <p:val>
                                            <p:strVal val="#ppt_w*0.70"/>
                                          </p:val>
                                        </p:tav>
                                        <p:tav tm="100000">
                                          <p:val>
                                            <p:strVal val="#ppt_w"/>
                                          </p:val>
                                        </p:tav>
                                      </p:tavLst>
                                    </p:anim>
                                    <p:anim calcmode="lin" valueType="num">
                                      <p:cBhvr>
                                        <p:cTn id="46" dur="500" fill="hold"/>
                                        <p:tgtEl>
                                          <p:spTgt spid="22"/>
                                        </p:tgtEl>
                                        <p:attrNameLst>
                                          <p:attrName>ppt_h</p:attrName>
                                        </p:attrNameLst>
                                      </p:cBhvr>
                                      <p:tavLst>
                                        <p:tav tm="0">
                                          <p:val>
                                            <p:strVal val="#ppt_h"/>
                                          </p:val>
                                        </p:tav>
                                        <p:tav tm="100000">
                                          <p:val>
                                            <p:strVal val="#ppt_h"/>
                                          </p:val>
                                        </p:tav>
                                      </p:tavLst>
                                    </p:anim>
                                    <p:animEffect transition="in" filter="fade">
                                      <p:cBhvr>
                                        <p:cTn id="47" dur="5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29" presetClass="entr" presetSubtype="0" fill="hold" grpId="0" nodeType="clickEffect">
                                  <p:stCondLst>
                                    <p:cond delay="0"/>
                                  </p:stCondLst>
                                  <p:childTnLst>
                                    <p:set>
                                      <p:cBhvr>
                                        <p:cTn id="51" dur="1" fill="hold">
                                          <p:stCondLst>
                                            <p:cond delay="0"/>
                                          </p:stCondLst>
                                        </p:cTn>
                                        <p:tgtEl>
                                          <p:spTgt spid="29"/>
                                        </p:tgtEl>
                                        <p:attrNameLst>
                                          <p:attrName>style.visibility</p:attrName>
                                        </p:attrNameLst>
                                      </p:cBhvr>
                                      <p:to>
                                        <p:strVal val="visible"/>
                                      </p:to>
                                    </p:set>
                                    <p:anim calcmode="lin" valueType="num">
                                      <p:cBhvr>
                                        <p:cTn id="52" dur="500" fill="hold"/>
                                        <p:tgtEl>
                                          <p:spTgt spid="29"/>
                                        </p:tgtEl>
                                        <p:attrNameLst>
                                          <p:attrName>ppt_x</p:attrName>
                                        </p:attrNameLst>
                                      </p:cBhvr>
                                      <p:tavLst>
                                        <p:tav tm="0">
                                          <p:val>
                                            <p:strVal val="#ppt_x-.2"/>
                                          </p:val>
                                        </p:tav>
                                        <p:tav tm="100000">
                                          <p:val>
                                            <p:strVal val="#ppt_x"/>
                                          </p:val>
                                        </p:tav>
                                      </p:tavLst>
                                    </p:anim>
                                    <p:anim calcmode="lin" valueType="num">
                                      <p:cBhvr>
                                        <p:cTn id="53" dur="500" fill="hold"/>
                                        <p:tgtEl>
                                          <p:spTgt spid="29"/>
                                        </p:tgtEl>
                                        <p:attrNameLst>
                                          <p:attrName>ppt_y</p:attrName>
                                        </p:attrNameLst>
                                      </p:cBhvr>
                                      <p:tavLst>
                                        <p:tav tm="0">
                                          <p:val>
                                            <p:strVal val="#ppt_y"/>
                                          </p:val>
                                        </p:tav>
                                        <p:tav tm="100000">
                                          <p:val>
                                            <p:strVal val="#ppt_y"/>
                                          </p:val>
                                        </p:tav>
                                      </p:tavLst>
                                    </p:anim>
                                    <p:animEffect transition="in" filter="wipe(right)" prLst="gradientSize: 0.1">
                                      <p:cBhvr>
                                        <p:cTn id="54" dur="500"/>
                                        <p:tgtEl>
                                          <p:spTgt spid="29"/>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fade">
                                      <p:cBhvr>
                                        <p:cTn id="59" dur="500"/>
                                        <p:tgtEl>
                                          <p:spTgt spid="26"/>
                                        </p:tgtEl>
                                      </p:cBhvr>
                                    </p:animEffect>
                                  </p:childTnLst>
                                </p:cTn>
                              </p:par>
                            </p:childTnLst>
                          </p:cTn>
                        </p:par>
                      </p:childTnLst>
                    </p:cTn>
                  </p:par>
                  <p:par>
                    <p:cTn id="60" fill="hold">
                      <p:stCondLst>
                        <p:cond delay="indefinite"/>
                      </p:stCondLst>
                      <p:childTnLst>
                        <p:par>
                          <p:cTn id="61" fill="hold">
                            <p:stCondLst>
                              <p:cond delay="0"/>
                            </p:stCondLst>
                            <p:childTnLst>
                              <p:par>
                                <p:cTn id="62" presetID="29" presetClass="entr" presetSubtype="0" fill="hold" grpId="0" nodeType="clickEffect">
                                  <p:stCondLst>
                                    <p:cond delay="0"/>
                                  </p:stCondLst>
                                  <p:childTnLst>
                                    <p:set>
                                      <p:cBhvr>
                                        <p:cTn id="63" dur="1" fill="hold">
                                          <p:stCondLst>
                                            <p:cond delay="0"/>
                                          </p:stCondLst>
                                        </p:cTn>
                                        <p:tgtEl>
                                          <p:spTgt spid="30"/>
                                        </p:tgtEl>
                                        <p:attrNameLst>
                                          <p:attrName>style.visibility</p:attrName>
                                        </p:attrNameLst>
                                      </p:cBhvr>
                                      <p:to>
                                        <p:strVal val="visible"/>
                                      </p:to>
                                    </p:set>
                                    <p:anim calcmode="lin" valueType="num">
                                      <p:cBhvr>
                                        <p:cTn id="64" dur="500" fill="hold"/>
                                        <p:tgtEl>
                                          <p:spTgt spid="30"/>
                                        </p:tgtEl>
                                        <p:attrNameLst>
                                          <p:attrName>ppt_x</p:attrName>
                                        </p:attrNameLst>
                                      </p:cBhvr>
                                      <p:tavLst>
                                        <p:tav tm="0">
                                          <p:val>
                                            <p:strVal val="#ppt_x-.2"/>
                                          </p:val>
                                        </p:tav>
                                        <p:tav tm="100000">
                                          <p:val>
                                            <p:strVal val="#ppt_x"/>
                                          </p:val>
                                        </p:tav>
                                      </p:tavLst>
                                    </p:anim>
                                    <p:anim calcmode="lin" valueType="num">
                                      <p:cBhvr>
                                        <p:cTn id="65" dur="500" fill="hold"/>
                                        <p:tgtEl>
                                          <p:spTgt spid="30"/>
                                        </p:tgtEl>
                                        <p:attrNameLst>
                                          <p:attrName>ppt_y</p:attrName>
                                        </p:attrNameLst>
                                      </p:cBhvr>
                                      <p:tavLst>
                                        <p:tav tm="0">
                                          <p:val>
                                            <p:strVal val="#ppt_y"/>
                                          </p:val>
                                        </p:tav>
                                        <p:tav tm="100000">
                                          <p:val>
                                            <p:strVal val="#ppt_y"/>
                                          </p:val>
                                        </p:tav>
                                      </p:tavLst>
                                    </p:anim>
                                    <p:animEffect transition="in" filter="wipe(right)" prLst="gradientSize: 0.1">
                                      <p:cBhvr>
                                        <p:cTn id="66" dur="500"/>
                                        <p:tgtEl>
                                          <p:spTgt spid="30"/>
                                        </p:tgtEl>
                                      </p:cBhvr>
                                    </p:animEffect>
                                  </p:childTnLst>
                                </p:cTn>
                              </p:par>
                            </p:childTnLst>
                          </p:cTn>
                        </p:par>
                      </p:childTnLst>
                    </p:cTn>
                  </p:par>
                  <p:par>
                    <p:cTn id="67" fill="hold">
                      <p:stCondLst>
                        <p:cond delay="indefinite"/>
                      </p:stCondLst>
                      <p:childTnLst>
                        <p:par>
                          <p:cTn id="68" fill="hold">
                            <p:stCondLst>
                              <p:cond delay="0"/>
                            </p:stCondLst>
                            <p:childTnLst>
                              <p:par>
                                <p:cTn id="69" presetID="58" presetClass="entr" presetSubtype="0" accel="100000"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anim calcmode="lin" valueType="num">
                                      <p:cBhvr>
                                        <p:cTn id="71" dur="500" fill="hold"/>
                                        <p:tgtEl>
                                          <p:spTgt spid="25"/>
                                        </p:tgtEl>
                                        <p:attrNameLst>
                                          <p:attrName>ppt_w</p:attrName>
                                        </p:attrNameLst>
                                      </p:cBhvr>
                                      <p:tavLst>
                                        <p:tav tm="0">
                                          <p:val>
                                            <p:strVal val="#ppt_w*2.5"/>
                                          </p:val>
                                        </p:tav>
                                        <p:tav tm="100000">
                                          <p:val>
                                            <p:strVal val="#ppt_w"/>
                                          </p:val>
                                        </p:tav>
                                      </p:tavLst>
                                    </p:anim>
                                    <p:anim calcmode="lin" valueType="num">
                                      <p:cBhvr>
                                        <p:cTn id="72" dur="500" fill="hold"/>
                                        <p:tgtEl>
                                          <p:spTgt spid="25"/>
                                        </p:tgtEl>
                                        <p:attrNameLst>
                                          <p:attrName>ppt_h</p:attrName>
                                        </p:attrNameLst>
                                      </p:cBhvr>
                                      <p:tavLst>
                                        <p:tav tm="0">
                                          <p:val>
                                            <p:strVal val="#ppt_h*0.01"/>
                                          </p:val>
                                        </p:tav>
                                        <p:tav tm="100000">
                                          <p:val>
                                            <p:strVal val="#ppt_h"/>
                                          </p:val>
                                        </p:tav>
                                      </p:tavLst>
                                    </p:anim>
                                    <p:anim calcmode="lin" valueType="num">
                                      <p:cBhvr>
                                        <p:cTn id="73" dur="500" fill="hold"/>
                                        <p:tgtEl>
                                          <p:spTgt spid="25"/>
                                        </p:tgtEl>
                                        <p:attrNameLst>
                                          <p:attrName>ppt_x</p:attrName>
                                        </p:attrNameLst>
                                      </p:cBhvr>
                                      <p:tavLst>
                                        <p:tav tm="0">
                                          <p:val>
                                            <p:strVal val="#ppt_x"/>
                                          </p:val>
                                        </p:tav>
                                        <p:tav tm="100000">
                                          <p:val>
                                            <p:strVal val="#ppt_x"/>
                                          </p:val>
                                        </p:tav>
                                      </p:tavLst>
                                    </p:anim>
                                    <p:anim calcmode="lin" valueType="num">
                                      <p:cBhvr>
                                        <p:cTn id="74" dur="500" fill="hold"/>
                                        <p:tgtEl>
                                          <p:spTgt spid="25"/>
                                        </p:tgtEl>
                                        <p:attrNameLst>
                                          <p:attrName>ppt_y</p:attrName>
                                        </p:attrNameLst>
                                      </p:cBhvr>
                                      <p:tavLst>
                                        <p:tav tm="0">
                                          <p:val>
                                            <p:strVal val="#ppt_h+1"/>
                                          </p:val>
                                        </p:tav>
                                        <p:tav tm="100000">
                                          <p:val>
                                            <p:strVal val="#ppt_y"/>
                                          </p:val>
                                        </p:tav>
                                      </p:tavLst>
                                    </p:anim>
                                    <p:animEffect transition="in" filter="fade">
                                      <p:cBhvr>
                                        <p:cTn id="75" dur="500"/>
                                        <p:tgtEl>
                                          <p:spTgt spid="25"/>
                                        </p:tgtEl>
                                      </p:cBhvr>
                                    </p:animEffect>
                                  </p:childTnLst>
                                </p:cTn>
                              </p:par>
                            </p:childTnLst>
                          </p:cTn>
                        </p:par>
                      </p:childTnLst>
                    </p:cTn>
                  </p:par>
                  <p:par>
                    <p:cTn id="76" fill="hold">
                      <p:stCondLst>
                        <p:cond delay="indefinite"/>
                      </p:stCondLst>
                      <p:childTnLst>
                        <p:par>
                          <p:cTn id="77" fill="hold">
                            <p:stCondLst>
                              <p:cond delay="0"/>
                            </p:stCondLst>
                            <p:childTnLst>
                              <p:par>
                                <p:cTn id="78" presetID="58" presetClass="entr" presetSubtype="0" accel="100000" fill="hold" grpId="0" nodeType="clickEffect">
                                  <p:stCondLst>
                                    <p:cond delay="0"/>
                                  </p:stCondLst>
                                  <p:childTnLst>
                                    <p:set>
                                      <p:cBhvr>
                                        <p:cTn id="79" dur="1" fill="hold">
                                          <p:stCondLst>
                                            <p:cond delay="0"/>
                                          </p:stCondLst>
                                        </p:cTn>
                                        <p:tgtEl>
                                          <p:spTgt spid="31"/>
                                        </p:tgtEl>
                                        <p:attrNameLst>
                                          <p:attrName>style.visibility</p:attrName>
                                        </p:attrNameLst>
                                      </p:cBhvr>
                                      <p:to>
                                        <p:strVal val="visible"/>
                                      </p:to>
                                    </p:set>
                                    <p:anim calcmode="lin" valueType="num">
                                      <p:cBhvr>
                                        <p:cTn id="80" dur="500" fill="hold"/>
                                        <p:tgtEl>
                                          <p:spTgt spid="31"/>
                                        </p:tgtEl>
                                        <p:attrNameLst>
                                          <p:attrName>ppt_w</p:attrName>
                                        </p:attrNameLst>
                                      </p:cBhvr>
                                      <p:tavLst>
                                        <p:tav tm="0">
                                          <p:val>
                                            <p:strVal val="#ppt_w*2.5"/>
                                          </p:val>
                                        </p:tav>
                                        <p:tav tm="100000">
                                          <p:val>
                                            <p:strVal val="#ppt_w"/>
                                          </p:val>
                                        </p:tav>
                                      </p:tavLst>
                                    </p:anim>
                                    <p:anim calcmode="lin" valueType="num">
                                      <p:cBhvr>
                                        <p:cTn id="81" dur="500" fill="hold"/>
                                        <p:tgtEl>
                                          <p:spTgt spid="31"/>
                                        </p:tgtEl>
                                        <p:attrNameLst>
                                          <p:attrName>ppt_h</p:attrName>
                                        </p:attrNameLst>
                                      </p:cBhvr>
                                      <p:tavLst>
                                        <p:tav tm="0">
                                          <p:val>
                                            <p:strVal val="#ppt_h*0.01"/>
                                          </p:val>
                                        </p:tav>
                                        <p:tav tm="100000">
                                          <p:val>
                                            <p:strVal val="#ppt_h"/>
                                          </p:val>
                                        </p:tav>
                                      </p:tavLst>
                                    </p:anim>
                                    <p:anim calcmode="lin" valueType="num">
                                      <p:cBhvr>
                                        <p:cTn id="82" dur="500" fill="hold"/>
                                        <p:tgtEl>
                                          <p:spTgt spid="31"/>
                                        </p:tgtEl>
                                        <p:attrNameLst>
                                          <p:attrName>ppt_x</p:attrName>
                                        </p:attrNameLst>
                                      </p:cBhvr>
                                      <p:tavLst>
                                        <p:tav tm="0">
                                          <p:val>
                                            <p:strVal val="#ppt_x"/>
                                          </p:val>
                                        </p:tav>
                                        <p:tav tm="100000">
                                          <p:val>
                                            <p:strVal val="#ppt_x"/>
                                          </p:val>
                                        </p:tav>
                                      </p:tavLst>
                                    </p:anim>
                                    <p:anim calcmode="lin" valueType="num">
                                      <p:cBhvr>
                                        <p:cTn id="83" dur="500" fill="hold"/>
                                        <p:tgtEl>
                                          <p:spTgt spid="31"/>
                                        </p:tgtEl>
                                        <p:attrNameLst>
                                          <p:attrName>ppt_y</p:attrName>
                                        </p:attrNameLst>
                                      </p:cBhvr>
                                      <p:tavLst>
                                        <p:tav tm="0">
                                          <p:val>
                                            <p:strVal val="#ppt_h+1"/>
                                          </p:val>
                                        </p:tav>
                                        <p:tav tm="100000">
                                          <p:val>
                                            <p:strVal val="#ppt_y"/>
                                          </p:val>
                                        </p:tav>
                                      </p:tavLst>
                                    </p:anim>
                                    <p:animEffect transition="in" filter="fade">
                                      <p:cBhvr>
                                        <p:cTn id="84" dur="500"/>
                                        <p:tgtEl>
                                          <p:spTgt spid="31"/>
                                        </p:tgtEl>
                                      </p:cBhvr>
                                    </p:animEffect>
                                  </p:childTnLst>
                                </p:cTn>
                              </p:par>
                            </p:childTnLst>
                          </p:cTn>
                        </p:par>
                      </p:childTnLst>
                    </p:cTn>
                  </p:par>
                  <p:par>
                    <p:cTn id="85" fill="hold">
                      <p:stCondLst>
                        <p:cond delay="indefinite"/>
                      </p:stCondLst>
                      <p:childTnLst>
                        <p:par>
                          <p:cTn id="86" fill="hold">
                            <p:stCondLst>
                              <p:cond delay="0"/>
                            </p:stCondLst>
                            <p:childTnLst>
                              <p:par>
                                <p:cTn id="87" presetID="53" presetClass="entr" presetSubtype="0" fill="hold" grpId="0" nodeType="clickEffect">
                                  <p:stCondLst>
                                    <p:cond delay="0"/>
                                  </p:stCondLst>
                                  <p:childTnLst>
                                    <p:set>
                                      <p:cBhvr>
                                        <p:cTn id="88" dur="1" fill="hold">
                                          <p:stCondLst>
                                            <p:cond delay="0"/>
                                          </p:stCondLst>
                                        </p:cTn>
                                        <p:tgtEl>
                                          <p:spTgt spid="24"/>
                                        </p:tgtEl>
                                        <p:attrNameLst>
                                          <p:attrName>style.visibility</p:attrName>
                                        </p:attrNameLst>
                                      </p:cBhvr>
                                      <p:to>
                                        <p:strVal val="visible"/>
                                      </p:to>
                                    </p:set>
                                    <p:anim calcmode="lin" valueType="num">
                                      <p:cBhvr>
                                        <p:cTn id="89" dur="500" fill="hold"/>
                                        <p:tgtEl>
                                          <p:spTgt spid="24"/>
                                        </p:tgtEl>
                                        <p:attrNameLst>
                                          <p:attrName>ppt_w</p:attrName>
                                        </p:attrNameLst>
                                      </p:cBhvr>
                                      <p:tavLst>
                                        <p:tav tm="0">
                                          <p:val>
                                            <p:fltVal val="0"/>
                                          </p:val>
                                        </p:tav>
                                        <p:tav tm="100000">
                                          <p:val>
                                            <p:strVal val="#ppt_w"/>
                                          </p:val>
                                        </p:tav>
                                      </p:tavLst>
                                    </p:anim>
                                    <p:anim calcmode="lin" valueType="num">
                                      <p:cBhvr>
                                        <p:cTn id="90" dur="500" fill="hold"/>
                                        <p:tgtEl>
                                          <p:spTgt spid="24"/>
                                        </p:tgtEl>
                                        <p:attrNameLst>
                                          <p:attrName>ppt_h</p:attrName>
                                        </p:attrNameLst>
                                      </p:cBhvr>
                                      <p:tavLst>
                                        <p:tav tm="0">
                                          <p:val>
                                            <p:fltVal val="0"/>
                                          </p:val>
                                        </p:tav>
                                        <p:tav tm="100000">
                                          <p:val>
                                            <p:strVal val="#ppt_h"/>
                                          </p:val>
                                        </p:tav>
                                      </p:tavLst>
                                    </p:anim>
                                    <p:animEffect transition="in" filter="fade">
                                      <p:cBhvr>
                                        <p:cTn id="91" dur="500"/>
                                        <p:tgtEl>
                                          <p:spTgt spid="24"/>
                                        </p:tgtEl>
                                      </p:cBhvr>
                                    </p:animEffect>
                                  </p:childTnLst>
                                </p:cTn>
                              </p:par>
                            </p:childTnLst>
                          </p:cTn>
                        </p:par>
                      </p:childTnLst>
                    </p:cTn>
                  </p:par>
                  <p:par>
                    <p:cTn id="92" fill="hold">
                      <p:stCondLst>
                        <p:cond delay="indefinite"/>
                      </p:stCondLst>
                      <p:childTnLst>
                        <p:par>
                          <p:cTn id="93" fill="hold">
                            <p:stCondLst>
                              <p:cond delay="0"/>
                            </p:stCondLst>
                            <p:childTnLst>
                              <p:par>
                                <p:cTn id="94" presetID="53" presetClass="entr" presetSubtype="0" fill="hold" grpId="0" nodeType="clickEffect">
                                  <p:stCondLst>
                                    <p:cond delay="0"/>
                                  </p:stCondLst>
                                  <p:childTnLst>
                                    <p:set>
                                      <p:cBhvr>
                                        <p:cTn id="95" dur="1" fill="hold">
                                          <p:stCondLst>
                                            <p:cond delay="0"/>
                                          </p:stCondLst>
                                        </p:cTn>
                                        <p:tgtEl>
                                          <p:spTgt spid="32"/>
                                        </p:tgtEl>
                                        <p:attrNameLst>
                                          <p:attrName>style.visibility</p:attrName>
                                        </p:attrNameLst>
                                      </p:cBhvr>
                                      <p:to>
                                        <p:strVal val="visible"/>
                                      </p:to>
                                    </p:set>
                                    <p:anim calcmode="lin" valueType="num">
                                      <p:cBhvr>
                                        <p:cTn id="96" dur="500" fill="hold"/>
                                        <p:tgtEl>
                                          <p:spTgt spid="32"/>
                                        </p:tgtEl>
                                        <p:attrNameLst>
                                          <p:attrName>ppt_w</p:attrName>
                                        </p:attrNameLst>
                                      </p:cBhvr>
                                      <p:tavLst>
                                        <p:tav tm="0">
                                          <p:val>
                                            <p:fltVal val="0"/>
                                          </p:val>
                                        </p:tav>
                                        <p:tav tm="100000">
                                          <p:val>
                                            <p:strVal val="#ppt_w"/>
                                          </p:val>
                                        </p:tav>
                                      </p:tavLst>
                                    </p:anim>
                                    <p:anim calcmode="lin" valueType="num">
                                      <p:cBhvr>
                                        <p:cTn id="97" dur="500" fill="hold"/>
                                        <p:tgtEl>
                                          <p:spTgt spid="32"/>
                                        </p:tgtEl>
                                        <p:attrNameLst>
                                          <p:attrName>ppt_h</p:attrName>
                                        </p:attrNameLst>
                                      </p:cBhvr>
                                      <p:tavLst>
                                        <p:tav tm="0">
                                          <p:val>
                                            <p:fltVal val="0"/>
                                          </p:val>
                                        </p:tav>
                                        <p:tav tm="100000">
                                          <p:val>
                                            <p:strVal val="#ppt_h"/>
                                          </p:val>
                                        </p:tav>
                                      </p:tavLst>
                                    </p:anim>
                                    <p:animEffect transition="in" filter="fade">
                                      <p:cBhvr>
                                        <p:cTn id="98" dur="500"/>
                                        <p:tgtEl>
                                          <p:spTgt spid="32"/>
                                        </p:tgtEl>
                                      </p:cBhvr>
                                    </p:animEffect>
                                  </p:childTnLst>
                                </p:cTn>
                              </p:par>
                            </p:childTnLst>
                          </p:cTn>
                        </p:par>
                      </p:childTnLst>
                    </p:cTn>
                  </p:par>
                  <p:par>
                    <p:cTn id="99" fill="hold">
                      <p:stCondLst>
                        <p:cond delay="indefinite"/>
                      </p:stCondLst>
                      <p:childTnLst>
                        <p:par>
                          <p:cTn id="100" fill="hold">
                            <p:stCondLst>
                              <p:cond delay="0"/>
                            </p:stCondLst>
                            <p:childTnLst>
                              <p:par>
                                <p:cTn id="101" presetID="8" presetClass="entr" presetSubtype="16" fill="hold" grpId="0" nodeType="clickEffect">
                                  <p:stCondLst>
                                    <p:cond delay="0"/>
                                  </p:stCondLst>
                                  <p:childTnLst>
                                    <p:set>
                                      <p:cBhvr>
                                        <p:cTn id="102" dur="1" fill="hold">
                                          <p:stCondLst>
                                            <p:cond delay="0"/>
                                          </p:stCondLst>
                                        </p:cTn>
                                        <p:tgtEl>
                                          <p:spTgt spid="23"/>
                                        </p:tgtEl>
                                        <p:attrNameLst>
                                          <p:attrName>style.visibility</p:attrName>
                                        </p:attrNameLst>
                                      </p:cBhvr>
                                      <p:to>
                                        <p:strVal val="visible"/>
                                      </p:to>
                                    </p:set>
                                    <p:animEffect transition="in" filter="diamond(in)">
                                      <p:cBhvr>
                                        <p:cTn id="103" dur="500"/>
                                        <p:tgtEl>
                                          <p:spTgt spid="23"/>
                                        </p:tgtEl>
                                      </p:cBhvr>
                                    </p:animEffect>
                                  </p:childTnLst>
                                </p:cTn>
                              </p:par>
                            </p:childTnLst>
                          </p:cTn>
                        </p:par>
                      </p:childTnLst>
                    </p:cTn>
                  </p:par>
                  <p:par>
                    <p:cTn id="104" fill="hold">
                      <p:stCondLst>
                        <p:cond delay="indefinite"/>
                      </p:stCondLst>
                      <p:childTnLst>
                        <p:par>
                          <p:cTn id="105" fill="hold">
                            <p:stCondLst>
                              <p:cond delay="0"/>
                            </p:stCondLst>
                            <p:childTnLst>
                              <p:par>
                                <p:cTn id="106" presetID="55" presetClass="entr" presetSubtype="0" fill="hold" grpId="0" nodeType="clickEffect">
                                  <p:stCondLst>
                                    <p:cond delay="0"/>
                                  </p:stCondLst>
                                  <p:childTnLst>
                                    <p:set>
                                      <p:cBhvr>
                                        <p:cTn id="107" dur="1" fill="hold">
                                          <p:stCondLst>
                                            <p:cond delay="0"/>
                                          </p:stCondLst>
                                        </p:cTn>
                                        <p:tgtEl>
                                          <p:spTgt spid="33"/>
                                        </p:tgtEl>
                                        <p:attrNameLst>
                                          <p:attrName>style.visibility</p:attrName>
                                        </p:attrNameLst>
                                      </p:cBhvr>
                                      <p:to>
                                        <p:strVal val="visible"/>
                                      </p:to>
                                    </p:set>
                                    <p:anim calcmode="lin" valueType="num">
                                      <p:cBhvr>
                                        <p:cTn id="108" dur="500" fill="hold"/>
                                        <p:tgtEl>
                                          <p:spTgt spid="33"/>
                                        </p:tgtEl>
                                        <p:attrNameLst>
                                          <p:attrName>ppt_w</p:attrName>
                                        </p:attrNameLst>
                                      </p:cBhvr>
                                      <p:tavLst>
                                        <p:tav tm="0">
                                          <p:val>
                                            <p:strVal val="#ppt_w*0.70"/>
                                          </p:val>
                                        </p:tav>
                                        <p:tav tm="100000">
                                          <p:val>
                                            <p:strVal val="#ppt_w"/>
                                          </p:val>
                                        </p:tav>
                                      </p:tavLst>
                                    </p:anim>
                                    <p:anim calcmode="lin" valueType="num">
                                      <p:cBhvr>
                                        <p:cTn id="109" dur="500" fill="hold"/>
                                        <p:tgtEl>
                                          <p:spTgt spid="33"/>
                                        </p:tgtEl>
                                        <p:attrNameLst>
                                          <p:attrName>ppt_h</p:attrName>
                                        </p:attrNameLst>
                                      </p:cBhvr>
                                      <p:tavLst>
                                        <p:tav tm="0">
                                          <p:val>
                                            <p:strVal val="#ppt_h"/>
                                          </p:val>
                                        </p:tav>
                                        <p:tav tm="100000">
                                          <p:val>
                                            <p:strVal val="#ppt_h"/>
                                          </p:val>
                                        </p:tav>
                                      </p:tavLst>
                                    </p:anim>
                                    <p:animEffect transition="in" filter="fade">
                                      <p:cBhvr>
                                        <p:cTn id="110"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435114"/>
            <a:ext cx="7848600" cy="646331"/>
          </a:xfrm>
          <a:prstGeom prst="rect">
            <a:avLst/>
          </a:prstGeom>
          <a:solidFill>
            <a:schemeClr val="accent5">
              <a:lumMod val="20000"/>
              <a:lumOff val="80000"/>
            </a:schemeClr>
          </a:solidFill>
        </p:spPr>
        <p:txBody>
          <a:bodyPr wrap="square" rtlCol="0">
            <a:spAutoFit/>
          </a:bodyPr>
          <a:lstStyle/>
          <a:p>
            <a:pPr algn="ctr" rtl="1"/>
            <a:r>
              <a:rPr lang="ar-SA" sz="3600" b="1" dirty="0" smtClean="0">
                <a:latin typeface="Simplified Arabic" pitchFamily="18" charset="-78"/>
                <a:cs typeface="Simplified Arabic" pitchFamily="18" charset="-78"/>
              </a:rPr>
              <a:t>استخرج الماضي من النص ثم حولها الى المضارع</a:t>
            </a:r>
            <a:endParaRPr lang="en-US" sz="3600" b="1" dirty="0">
              <a:latin typeface="Simplified Arabic" pitchFamily="18" charset="-78"/>
              <a:cs typeface="Simplified Arabic" pitchFamily="18" charset="-78"/>
            </a:endParaRPr>
          </a:p>
        </p:txBody>
      </p:sp>
      <p:graphicFrame>
        <p:nvGraphicFramePr>
          <p:cNvPr id="4" name="Table 3"/>
          <p:cNvGraphicFramePr>
            <a:graphicFrameLocks noGrp="1"/>
          </p:cNvGraphicFramePr>
          <p:nvPr/>
        </p:nvGraphicFramePr>
        <p:xfrm>
          <a:off x="2133600" y="1397000"/>
          <a:ext cx="5486400" cy="579120"/>
        </p:xfrm>
        <a:graphic>
          <a:graphicData uri="http://schemas.openxmlformats.org/drawingml/2006/table">
            <a:tbl>
              <a:tblPr firstRow="1" bandRow="1">
                <a:tableStyleId>{00A15C55-8517-42AA-B614-E9B94910E393}</a:tableStyleId>
              </a:tblPr>
              <a:tblGrid>
                <a:gridCol w="2743200"/>
                <a:gridCol w="2743200"/>
              </a:tblGrid>
              <a:tr h="370840">
                <a:tc>
                  <a:txBody>
                    <a:bodyPr/>
                    <a:lstStyle/>
                    <a:p>
                      <a:pPr algn="ctr"/>
                      <a:r>
                        <a:rPr lang="ar-SA" sz="3200" dirty="0" smtClean="0">
                          <a:solidFill>
                            <a:srgbClr val="FF0000"/>
                          </a:solidFill>
                          <a:effectLst/>
                          <a:latin typeface="Simplified Arabic" pitchFamily="18" charset="-78"/>
                          <a:cs typeface="Simplified Arabic" pitchFamily="18" charset="-78"/>
                        </a:rPr>
                        <a:t>المضارع</a:t>
                      </a:r>
                      <a:endParaRPr lang="en-US" sz="3200" dirty="0">
                        <a:solidFill>
                          <a:srgbClr val="FF0000"/>
                        </a:solidFill>
                        <a:effectLst/>
                        <a:latin typeface="Simplified Arabic" pitchFamily="18" charset="-78"/>
                        <a:cs typeface="Simplified Arabic" pitchFamily="18" charset="-78"/>
                      </a:endParaRPr>
                    </a:p>
                  </a:txBody>
                  <a:tcPr>
                    <a:solidFill>
                      <a:schemeClr val="accent3">
                        <a:lumMod val="40000"/>
                        <a:lumOff val="60000"/>
                      </a:schemeClr>
                    </a:solidFill>
                  </a:tcPr>
                </a:tc>
                <a:tc>
                  <a:txBody>
                    <a:bodyPr/>
                    <a:lstStyle/>
                    <a:p>
                      <a:pPr algn="ctr"/>
                      <a:r>
                        <a:rPr lang="ar-SA" sz="3200" dirty="0" smtClean="0">
                          <a:solidFill>
                            <a:srgbClr val="FF0000"/>
                          </a:solidFill>
                          <a:effectLst/>
                          <a:latin typeface="Simplified Arabic" pitchFamily="18" charset="-78"/>
                          <a:cs typeface="Simplified Arabic" pitchFamily="18" charset="-78"/>
                        </a:rPr>
                        <a:t>الماضى</a:t>
                      </a:r>
                      <a:endParaRPr lang="en-US" sz="3200" dirty="0">
                        <a:solidFill>
                          <a:srgbClr val="FF0000"/>
                        </a:solidFill>
                        <a:effectLst/>
                        <a:latin typeface="Simplified Arabic" pitchFamily="18" charset="-78"/>
                        <a:cs typeface="Simplified Arabic" pitchFamily="18" charset="-78"/>
                      </a:endParaRPr>
                    </a:p>
                  </a:txBody>
                  <a:tcPr>
                    <a:solidFill>
                      <a:schemeClr val="accent3">
                        <a:lumMod val="40000"/>
                        <a:lumOff val="60000"/>
                      </a:schemeClr>
                    </a:solidFill>
                  </a:tcPr>
                </a:tc>
              </a:tr>
            </a:tbl>
          </a:graphicData>
        </a:graphic>
      </p:graphicFrame>
      <p:sp>
        <p:nvSpPr>
          <p:cNvPr id="6" name="Rectangle 5"/>
          <p:cNvSpPr/>
          <p:nvPr/>
        </p:nvSpPr>
        <p:spPr>
          <a:xfrm>
            <a:off x="4876800" y="1981200"/>
            <a:ext cx="2743200" cy="457200"/>
          </a:xfrm>
          <a:prstGeom prst="rect">
            <a:avLst/>
          </a:prstGeom>
          <a:solidFill>
            <a:schemeClr val="bg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بعث</a:t>
            </a:r>
            <a:endParaRPr lang="en-US" sz="3200" dirty="0">
              <a:solidFill>
                <a:schemeClr val="tx1"/>
              </a:solidFill>
              <a:latin typeface="Simplified Arabic" pitchFamily="18" charset="-78"/>
              <a:cs typeface="Simplified Arabic" pitchFamily="18" charset="-78"/>
            </a:endParaRPr>
          </a:p>
        </p:txBody>
      </p:sp>
      <p:sp>
        <p:nvSpPr>
          <p:cNvPr id="11" name="Rectangle 10"/>
          <p:cNvSpPr/>
          <p:nvPr/>
        </p:nvSpPr>
        <p:spPr>
          <a:xfrm>
            <a:off x="4876800" y="2438400"/>
            <a:ext cx="2743200" cy="457200"/>
          </a:xfrm>
          <a:prstGeom prst="rect">
            <a:avLst/>
          </a:prstGeom>
          <a:solidFill>
            <a:schemeClr val="tx2">
              <a:lumMod val="10000"/>
              <a:lumOff val="9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صلى</a:t>
            </a:r>
            <a:endParaRPr lang="en-US" sz="3200" dirty="0">
              <a:solidFill>
                <a:schemeClr val="tx1"/>
              </a:solidFill>
              <a:latin typeface="Simplified Arabic" pitchFamily="18" charset="-78"/>
              <a:cs typeface="Simplified Arabic" pitchFamily="18" charset="-78"/>
            </a:endParaRPr>
          </a:p>
        </p:txBody>
      </p:sp>
      <p:sp>
        <p:nvSpPr>
          <p:cNvPr id="12" name="Rectangle 11"/>
          <p:cNvSpPr/>
          <p:nvPr/>
        </p:nvSpPr>
        <p:spPr>
          <a:xfrm>
            <a:off x="2133600" y="4724400"/>
            <a:ext cx="2743200" cy="457200"/>
          </a:xfrm>
          <a:prstGeom prst="rect">
            <a:avLst/>
          </a:prstGeom>
          <a:solidFill>
            <a:schemeClr val="accent6">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يكون</a:t>
            </a:r>
            <a:endParaRPr lang="en-US" sz="3200" dirty="0">
              <a:solidFill>
                <a:schemeClr val="tx1"/>
              </a:solidFill>
              <a:latin typeface="Simplified Arabic" pitchFamily="18" charset="-78"/>
              <a:cs typeface="Simplified Arabic" pitchFamily="18" charset="-78"/>
            </a:endParaRPr>
          </a:p>
        </p:txBody>
      </p:sp>
      <p:sp>
        <p:nvSpPr>
          <p:cNvPr id="13" name="Rectangle 12"/>
          <p:cNvSpPr/>
          <p:nvPr/>
        </p:nvSpPr>
        <p:spPr>
          <a:xfrm>
            <a:off x="2133600" y="4267200"/>
            <a:ext cx="2743200" cy="457200"/>
          </a:xfrm>
          <a:prstGeom prst="rect">
            <a:avLst/>
          </a:prstGeom>
          <a:solidFill>
            <a:schemeClr val="accent3">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يبث</a:t>
            </a:r>
            <a:endParaRPr lang="en-US" sz="3200" dirty="0">
              <a:solidFill>
                <a:schemeClr val="tx1"/>
              </a:solidFill>
              <a:latin typeface="Simplified Arabic" pitchFamily="18" charset="-78"/>
              <a:cs typeface="Simplified Arabic" pitchFamily="18" charset="-78"/>
            </a:endParaRPr>
          </a:p>
        </p:txBody>
      </p:sp>
      <p:sp>
        <p:nvSpPr>
          <p:cNvPr id="14" name="Rectangle 13"/>
          <p:cNvSpPr/>
          <p:nvPr/>
        </p:nvSpPr>
        <p:spPr>
          <a:xfrm>
            <a:off x="2133600" y="3810000"/>
            <a:ext cx="2743200" cy="457200"/>
          </a:xfrm>
          <a:prstGeom prst="rect">
            <a:avLst/>
          </a:prstGeom>
          <a:solidFill>
            <a:schemeClr val="accent4">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تكون</a:t>
            </a:r>
            <a:endParaRPr lang="en-US" sz="3200" dirty="0">
              <a:solidFill>
                <a:schemeClr val="tx1"/>
              </a:solidFill>
              <a:latin typeface="Simplified Arabic" pitchFamily="18" charset="-78"/>
              <a:cs typeface="Simplified Arabic" pitchFamily="18" charset="-78"/>
            </a:endParaRPr>
          </a:p>
        </p:txBody>
      </p:sp>
      <p:sp>
        <p:nvSpPr>
          <p:cNvPr id="15" name="Rectangle 14"/>
          <p:cNvSpPr/>
          <p:nvPr/>
        </p:nvSpPr>
        <p:spPr>
          <a:xfrm>
            <a:off x="2133600" y="3352800"/>
            <a:ext cx="2743200" cy="457200"/>
          </a:xfrm>
          <a:prstGeom prst="rect">
            <a:avLst/>
          </a:prstGeom>
          <a:solidFill>
            <a:schemeClr val="accent4">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يوقف</a:t>
            </a:r>
            <a:endParaRPr lang="en-US" sz="3200" dirty="0">
              <a:solidFill>
                <a:schemeClr val="tx1"/>
              </a:solidFill>
              <a:latin typeface="Simplified Arabic" pitchFamily="18" charset="-78"/>
              <a:cs typeface="Simplified Arabic" pitchFamily="18" charset="-78"/>
            </a:endParaRPr>
          </a:p>
        </p:txBody>
      </p:sp>
      <p:sp>
        <p:nvSpPr>
          <p:cNvPr id="16" name="Rectangle 15"/>
          <p:cNvSpPr/>
          <p:nvPr/>
        </p:nvSpPr>
        <p:spPr>
          <a:xfrm>
            <a:off x="2133600" y="2895600"/>
            <a:ext cx="2743200" cy="457200"/>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يسلم</a:t>
            </a:r>
            <a:endParaRPr lang="en-US" sz="3200" dirty="0">
              <a:solidFill>
                <a:schemeClr val="tx1"/>
              </a:solidFill>
              <a:latin typeface="Simplified Arabic" pitchFamily="18" charset="-78"/>
              <a:cs typeface="Simplified Arabic" pitchFamily="18" charset="-78"/>
            </a:endParaRPr>
          </a:p>
        </p:txBody>
      </p:sp>
      <p:sp>
        <p:nvSpPr>
          <p:cNvPr id="17" name="Rectangle 16"/>
          <p:cNvSpPr/>
          <p:nvPr/>
        </p:nvSpPr>
        <p:spPr>
          <a:xfrm>
            <a:off x="2133600" y="2438400"/>
            <a:ext cx="2743200" cy="457200"/>
          </a:xfrm>
          <a:prstGeom prst="rect">
            <a:avLst/>
          </a:prstGeom>
          <a:solidFill>
            <a:schemeClr val="tx2">
              <a:lumMod val="10000"/>
              <a:lumOff val="9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يصلى</a:t>
            </a:r>
            <a:endParaRPr lang="en-US" sz="3200" dirty="0">
              <a:solidFill>
                <a:schemeClr val="tx1"/>
              </a:solidFill>
              <a:latin typeface="Simplified Arabic" pitchFamily="18" charset="-78"/>
              <a:cs typeface="Simplified Arabic" pitchFamily="18" charset="-78"/>
            </a:endParaRPr>
          </a:p>
        </p:txBody>
      </p:sp>
      <p:sp>
        <p:nvSpPr>
          <p:cNvPr id="18" name="Rectangle 17"/>
          <p:cNvSpPr/>
          <p:nvPr/>
        </p:nvSpPr>
        <p:spPr>
          <a:xfrm>
            <a:off x="2133600" y="1981200"/>
            <a:ext cx="2743200" cy="457200"/>
          </a:xfrm>
          <a:prstGeom prst="rect">
            <a:avLst/>
          </a:prstGeom>
          <a:solidFill>
            <a:schemeClr val="bg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يبعث</a:t>
            </a:r>
            <a:endParaRPr lang="en-US" sz="3200" dirty="0">
              <a:solidFill>
                <a:schemeClr val="tx1"/>
              </a:solidFill>
              <a:latin typeface="Simplified Arabic" pitchFamily="18" charset="-78"/>
              <a:cs typeface="Simplified Arabic" pitchFamily="18" charset="-78"/>
            </a:endParaRPr>
          </a:p>
        </p:txBody>
      </p:sp>
      <p:sp>
        <p:nvSpPr>
          <p:cNvPr id="19" name="Rectangle 18"/>
          <p:cNvSpPr/>
          <p:nvPr/>
        </p:nvSpPr>
        <p:spPr>
          <a:xfrm>
            <a:off x="4876800" y="2895600"/>
            <a:ext cx="2743200" cy="457200"/>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سلم</a:t>
            </a:r>
            <a:endParaRPr lang="en-US" sz="3200" dirty="0">
              <a:solidFill>
                <a:schemeClr val="tx1"/>
              </a:solidFill>
              <a:latin typeface="Simplified Arabic" pitchFamily="18" charset="-78"/>
              <a:cs typeface="Simplified Arabic" pitchFamily="18" charset="-78"/>
            </a:endParaRPr>
          </a:p>
        </p:txBody>
      </p:sp>
      <p:sp>
        <p:nvSpPr>
          <p:cNvPr id="20" name="Rectangle 19"/>
          <p:cNvSpPr/>
          <p:nvPr/>
        </p:nvSpPr>
        <p:spPr>
          <a:xfrm>
            <a:off x="4876800" y="3352800"/>
            <a:ext cx="2743200" cy="457200"/>
          </a:xfrm>
          <a:prstGeom prst="rect">
            <a:avLst/>
          </a:prstGeom>
          <a:solidFill>
            <a:schemeClr val="accent4">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اوقف</a:t>
            </a:r>
            <a:endParaRPr lang="en-US" sz="3200" dirty="0">
              <a:solidFill>
                <a:schemeClr val="tx1"/>
              </a:solidFill>
              <a:latin typeface="Simplified Arabic" pitchFamily="18" charset="-78"/>
              <a:cs typeface="Simplified Arabic" pitchFamily="18" charset="-78"/>
            </a:endParaRPr>
          </a:p>
        </p:txBody>
      </p:sp>
      <p:sp>
        <p:nvSpPr>
          <p:cNvPr id="21" name="Rectangle 20"/>
          <p:cNvSpPr/>
          <p:nvPr/>
        </p:nvSpPr>
        <p:spPr>
          <a:xfrm>
            <a:off x="4876800" y="3810000"/>
            <a:ext cx="2743200" cy="457200"/>
          </a:xfrm>
          <a:prstGeom prst="rect">
            <a:avLst/>
          </a:prstGeom>
          <a:solidFill>
            <a:schemeClr val="accent4">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dirty="0" smtClean="0">
                <a:solidFill>
                  <a:schemeClr val="tx1"/>
                </a:solidFill>
                <a:latin typeface="Simplified Arabic" pitchFamily="18" charset="-78"/>
                <a:cs typeface="Simplified Arabic" pitchFamily="18" charset="-78"/>
              </a:rPr>
              <a:t>كانت</a:t>
            </a:r>
            <a:endParaRPr lang="en-US" sz="3200" dirty="0">
              <a:solidFill>
                <a:schemeClr val="tx1"/>
              </a:solidFill>
              <a:latin typeface="Simplified Arabic" pitchFamily="18" charset="-78"/>
              <a:cs typeface="Simplified Arabic" pitchFamily="18" charset="-78"/>
            </a:endParaRPr>
          </a:p>
        </p:txBody>
      </p:sp>
      <p:sp>
        <p:nvSpPr>
          <p:cNvPr id="22" name="Rectangle 21"/>
          <p:cNvSpPr/>
          <p:nvPr/>
        </p:nvSpPr>
        <p:spPr>
          <a:xfrm>
            <a:off x="4876800" y="4267200"/>
            <a:ext cx="2743200" cy="457200"/>
          </a:xfrm>
          <a:prstGeom prst="rect">
            <a:avLst/>
          </a:prstGeom>
          <a:solidFill>
            <a:schemeClr val="accent3">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بث</a:t>
            </a:r>
            <a:endParaRPr lang="en-US" sz="3200" dirty="0">
              <a:solidFill>
                <a:schemeClr val="tx1"/>
              </a:solidFill>
              <a:latin typeface="Simplified Arabic" pitchFamily="18" charset="-78"/>
              <a:cs typeface="Simplified Arabic" pitchFamily="18" charset="-78"/>
            </a:endParaRPr>
          </a:p>
        </p:txBody>
      </p:sp>
      <p:sp>
        <p:nvSpPr>
          <p:cNvPr id="23" name="Rectangle 22"/>
          <p:cNvSpPr/>
          <p:nvPr/>
        </p:nvSpPr>
        <p:spPr>
          <a:xfrm>
            <a:off x="4876800" y="4724400"/>
            <a:ext cx="2743200" cy="457200"/>
          </a:xfrm>
          <a:prstGeom prst="rect">
            <a:avLst/>
          </a:prstGeom>
          <a:solidFill>
            <a:schemeClr val="accent6">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كان</a:t>
            </a:r>
            <a:endParaRPr lang="en-US" sz="3200" dirty="0">
              <a:solidFill>
                <a:schemeClr val="tx1"/>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9"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p:cTn id="27" dur="1000" fill="hold"/>
                                        <p:tgtEl>
                                          <p:spTgt spid="18"/>
                                        </p:tgtEl>
                                        <p:attrNameLst>
                                          <p:attrName>ppt_x</p:attrName>
                                        </p:attrNameLst>
                                      </p:cBhvr>
                                      <p:tavLst>
                                        <p:tav tm="0">
                                          <p:val>
                                            <p:strVal val="#ppt_x-.2"/>
                                          </p:val>
                                        </p:tav>
                                        <p:tav tm="100000">
                                          <p:val>
                                            <p:strVal val="#ppt_x"/>
                                          </p:val>
                                        </p:tav>
                                      </p:tavLst>
                                    </p:anim>
                                    <p:anim calcmode="lin" valueType="num">
                                      <p:cBhvr>
                                        <p:cTn id="28"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29" dur="1000"/>
                                        <p:tgtEl>
                                          <p:spTgt spid="18"/>
                                        </p:tgtEl>
                                      </p:cBhvr>
                                    </p:animEffect>
                                  </p:childTnLst>
                                </p:cTn>
                              </p:par>
                            </p:childTnLst>
                          </p:cTn>
                        </p:par>
                      </p:childTnLst>
                    </p:cTn>
                  </p:par>
                  <p:par>
                    <p:cTn id="30" fill="hold">
                      <p:stCondLst>
                        <p:cond delay="indefinite"/>
                      </p:stCondLst>
                      <p:childTnLst>
                        <p:par>
                          <p:cTn id="31" fill="hold">
                            <p:stCondLst>
                              <p:cond delay="0"/>
                            </p:stCondLst>
                            <p:childTnLst>
                              <p:par>
                                <p:cTn id="32" presetID="55"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p:cTn id="34" dur="1000" fill="hold"/>
                                        <p:tgtEl>
                                          <p:spTgt spid="11"/>
                                        </p:tgtEl>
                                        <p:attrNameLst>
                                          <p:attrName>ppt_w</p:attrName>
                                        </p:attrNameLst>
                                      </p:cBhvr>
                                      <p:tavLst>
                                        <p:tav tm="0">
                                          <p:val>
                                            <p:strVal val="#ppt_w*0.70"/>
                                          </p:val>
                                        </p:tav>
                                        <p:tav tm="100000">
                                          <p:val>
                                            <p:strVal val="#ppt_w"/>
                                          </p:val>
                                        </p:tav>
                                      </p:tavLst>
                                    </p:anim>
                                    <p:anim calcmode="lin" valueType="num">
                                      <p:cBhvr>
                                        <p:cTn id="35" dur="1000" fill="hold"/>
                                        <p:tgtEl>
                                          <p:spTgt spid="11"/>
                                        </p:tgtEl>
                                        <p:attrNameLst>
                                          <p:attrName>ppt_h</p:attrName>
                                        </p:attrNameLst>
                                      </p:cBhvr>
                                      <p:tavLst>
                                        <p:tav tm="0">
                                          <p:val>
                                            <p:strVal val="#ppt_h"/>
                                          </p:val>
                                        </p:tav>
                                        <p:tav tm="100000">
                                          <p:val>
                                            <p:strVal val="#ppt_h"/>
                                          </p:val>
                                        </p:tav>
                                      </p:tavLst>
                                    </p:anim>
                                    <p:animEffect transition="in" filter="fade">
                                      <p:cBhvr>
                                        <p:cTn id="36" dur="10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55" presetClass="entr" presetSubtype="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1000" fill="hold"/>
                                        <p:tgtEl>
                                          <p:spTgt spid="17"/>
                                        </p:tgtEl>
                                        <p:attrNameLst>
                                          <p:attrName>ppt_w</p:attrName>
                                        </p:attrNameLst>
                                      </p:cBhvr>
                                      <p:tavLst>
                                        <p:tav tm="0">
                                          <p:val>
                                            <p:strVal val="#ppt_w*0.70"/>
                                          </p:val>
                                        </p:tav>
                                        <p:tav tm="100000">
                                          <p:val>
                                            <p:strVal val="#ppt_w"/>
                                          </p:val>
                                        </p:tav>
                                      </p:tavLst>
                                    </p:anim>
                                    <p:anim calcmode="lin" valueType="num">
                                      <p:cBhvr>
                                        <p:cTn id="42" dur="1000" fill="hold"/>
                                        <p:tgtEl>
                                          <p:spTgt spid="17"/>
                                        </p:tgtEl>
                                        <p:attrNameLst>
                                          <p:attrName>ppt_h</p:attrName>
                                        </p:attrNameLst>
                                      </p:cBhvr>
                                      <p:tavLst>
                                        <p:tav tm="0">
                                          <p:val>
                                            <p:strVal val="#ppt_h"/>
                                          </p:val>
                                        </p:tav>
                                        <p:tav tm="100000">
                                          <p:val>
                                            <p:strVal val="#ppt_h"/>
                                          </p:val>
                                        </p:tav>
                                      </p:tavLst>
                                    </p:anim>
                                    <p:animEffect transition="in" filter="fade">
                                      <p:cBhvr>
                                        <p:cTn id="43" dur="1000"/>
                                        <p:tgtEl>
                                          <p:spTgt spid="17"/>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1000"/>
                                        <p:tgtEl>
                                          <p:spTgt spid="19"/>
                                        </p:tgtEl>
                                      </p:cBhvr>
                                    </p:animEffect>
                                  </p:childTnLst>
                                </p:cTn>
                              </p:par>
                            </p:childTnLst>
                          </p:cTn>
                        </p:par>
                      </p:childTnLst>
                    </p:cTn>
                  </p:par>
                  <p:par>
                    <p:cTn id="49" fill="hold">
                      <p:stCondLst>
                        <p:cond delay="indefinite"/>
                      </p:stCondLst>
                      <p:childTnLst>
                        <p:par>
                          <p:cTn id="50" fill="hold">
                            <p:stCondLst>
                              <p:cond delay="0"/>
                            </p:stCondLst>
                            <p:childTnLst>
                              <p:par>
                                <p:cTn id="51" presetID="55" presetClass="entr" presetSubtype="0"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p:cTn id="53" dur="1000" fill="hold"/>
                                        <p:tgtEl>
                                          <p:spTgt spid="16"/>
                                        </p:tgtEl>
                                        <p:attrNameLst>
                                          <p:attrName>ppt_w</p:attrName>
                                        </p:attrNameLst>
                                      </p:cBhvr>
                                      <p:tavLst>
                                        <p:tav tm="0">
                                          <p:val>
                                            <p:strVal val="#ppt_w*0.70"/>
                                          </p:val>
                                        </p:tav>
                                        <p:tav tm="100000">
                                          <p:val>
                                            <p:strVal val="#ppt_w"/>
                                          </p:val>
                                        </p:tav>
                                      </p:tavLst>
                                    </p:anim>
                                    <p:anim calcmode="lin" valueType="num">
                                      <p:cBhvr>
                                        <p:cTn id="54" dur="1000" fill="hold"/>
                                        <p:tgtEl>
                                          <p:spTgt spid="16"/>
                                        </p:tgtEl>
                                        <p:attrNameLst>
                                          <p:attrName>ppt_h</p:attrName>
                                        </p:attrNameLst>
                                      </p:cBhvr>
                                      <p:tavLst>
                                        <p:tav tm="0">
                                          <p:val>
                                            <p:strVal val="#ppt_h"/>
                                          </p:val>
                                        </p:tav>
                                        <p:tav tm="100000">
                                          <p:val>
                                            <p:strVal val="#ppt_h"/>
                                          </p:val>
                                        </p:tav>
                                      </p:tavLst>
                                    </p:anim>
                                    <p:animEffect transition="in" filter="fade">
                                      <p:cBhvr>
                                        <p:cTn id="55" dur="1000"/>
                                        <p:tgtEl>
                                          <p:spTgt spid="16"/>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0" fill="hold" grpId="0" nodeType="clickEffect">
                                  <p:stCondLst>
                                    <p:cond delay="0"/>
                                  </p:stCondLst>
                                  <p:childTnLst>
                                    <p:set>
                                      <p:cBhvr>
                                        <p:cTn id="59" dur="1" fill="hold">
                                          <p:stCondLst>
                                            <p:cond delay="0"/>
                                          </p:stCondLst>
                                        </p:cTn>
                                        <p:tgtEl>
                                          <p:spTgt spid="20"/>
                                        </p:tgtEl>
                                        <p:attrNameLst>
                                          <p:attrName>style.visibility</p:attrName>
                                        </p:attrNameLst>
                                      </p:cBhvr>
                                      <p:to>
                                        <p:strVal val="visible"/>
                                      </p:to>
                                    </p:set>
                                    <p:anim calcmode="lin" valueType="num">
                                      <p:cBhvr>
                                        <p:cTn id="60" dur="500" fill="hold"/>
                                        <p:tgtEl>
                                          <p:spTgt spid="20"/>
                                        </p:tgtEl>
                                        <p:attrNameLst>
                                          <p:attrName>ppt_w</p:attrName>
                                        </p:attrNameLst>
                                      </p:cBhvr>
                                      <p:tavLst>
                                        <p:tav tm="0">
                                          <p:val>
                                            <p:fltVal val="0"/>
                                          </p:val>
                                        </p:tav>
                                        <p:tav tm="100000">
                                          <p:val>
                                            <p:strVal val="#ppt_w"/>
                                          </p:val>
                                        </p:tav>
                                      </p:tavLst>
                                    </p:anim>
                                    <p:anim calcmode="lin" valueType="num">
                                      <p:cBhvr>
                                        <p:cTn id="61" dur="500" fill="hold"/>
                                        <p:tgtEl>
                                          <p:spTgt spid="20"/>
                                        </p:tgtEl>
                                        <p:attrNameLst>
                                          <p:attrName>ppt_h</p:attrName>
                                        </p:attrNameLst>
                                      </p:cBhvr>
                                      <p:tavLst>
                                        <p:tav tm="0">
                                          <p:val>
                                            <p:fltVal val="0"/>
                                          </p:val>
                                        </p:tav>
                                        <p:tav tm="100000">
                                          <p:val>
                                            <p:strVal val="#ppt_h"/>
                                          </p:val>
                                        </p:tav>
                                      </p:tavLst>
                                    </p:anim>
                                    <p:animEffect transition="in" filter="fade">
                                      <p:cBhvr>
                                        <p:cTn id="62" dur="500"/>
                                        <p:tgtEl>
                                          <p:spTgt spid="20"/>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p:cTn id="67" dur="500" fill="hold"/>
                                        <p:tgtEl>
                                          <p:spTgt spid="15"/>
                                        </p:tgtEl>
                                        <p:attrNameLst>
                                          <p:attrName>ppt_w</p:attrName>
                                        </p:attrNameLst>
                                      </p:cBhvr>
                                      <p:tavLst>
                                        <p:tav tm="0">
                                          <p:val>
                                            <p:fltVal val="0"/>
                                          </p:val>
                                        </p:tav>
                                        <p:tav tm="100000">
                                          <p:val>
                                            <p:strVal val="#ppt_w"/>
                                          </p:val>
                                        </p:tav>
                                      </p:tavLst>
                                    </p:anim>
                                    <p:anim calcmode="lin" valueType="num">
                                      <p:cBhvr>
                                        <p:cTn id="68" dur="500" fill="hold"/>
                                        <p:tgtEl>
                                          <p:spTgt spid="15"/>
                                        </p:tgtEl>
                                        <p:attrNameLst>
                                          <p:attrName>ppt_h</p:attrName>
                                        </p:attrNameLst>
                                      </p:cBhvr>
                                      <p:tavLst>
                                        <p:tav tm="0">
                                          <p:val>
                                            <p:fltVal val="0"/>
                                          </p:val>
                                        </p:tav>
                                        <p:tav tm="100000">
                                          <p:val>
                                            <p:strVal val="#ppt_h"/>
                                          </p:val>
                                        </p:tav>
                                      </p:tavLst>
                                    </p:anim>
                                    <p:animEffect transition="in" filter="fade">
                                      <p:cBhvr>
                                        <p:cTn id="69" dur="500"/>
                                        <p:tgtEl>
                                          <p:spTgt spid="15"/>
                                        </p:tgtEl>
                                      </p:cBhvr>
                                    </p:animEffect>
                                  </p:childTnLst>
                                </p:cTn>
                              </p:par>
                            </p:childTnLst>
                          </p:cTn>
                        </p:par>
                      </p:childTnLst>
                    </p:cTn>
                  </p:par>
                  <p:par>
                    <p:cTn id="70" fill="hold">
                      <p:stCondLst>
                        <p:cond delay="indefinite"/>
                      </p:stCondLst>
                      <p:childTnLst>
                        <p:par>
                          <p:cTn id="71" fill="hold">
                            <p:stCondLst>
                              <p:cond delay="0"/>
                            </p:stCondLst>
                            <p:childTnLst>
                              <p:par>
                                <p:cTn id="72" presetID="58" presetClass="entr" presetSubtype="0" accel="100000" fill="hold" grpId="0" nodeType="clickEffect">
                                  <p:stCondLst>
                                    <p:cond delay="0"/>
                                  </p:stCondLst>
                                  <p:childTnLst>
                                    <p:set>
                                      <p:cBhvr>
                                        <p:cTn id="73" dur="1" fill="hold">
                                          <p:stCondLst>
                                            <p:cond delay="0"/>
                                          </p:stCondLst>
                                        </p:cTn>
                                        <p:tgtEl>
                                          <p:spTgt spid="21"/>
                                        </p:tgtEl>
                                        <p:attrNameLst>
                                          <p:attrName>style.visibility</p:attrName>
                                        </p:attrNameLst>
                                      </p:cBhvr>
                                      <p:to>
                                        <p:strVal val="visible"/>
                                      </p:to>
                                    </p:set>
                                    <p:anim calcmode="lin" valueType="num">
                                      <p:cBhvr>
                                        <p:cTn id="74" dur="500" fill="hold"/>
                                        <p:tgtEl>
                                          <p:spTgt spid="21"/>
                                        </p:tgtEl>
                                        <p:attrNameLst>
                                          <p:attrName>ppt_w</p:attrName>
                                        </p:attrNameLst>
                                      </p:cBhvr>
                                      <p:tavLst>
                                        <p:tav tm="0">
                                          <p:val>
                                            <p:strVal val="#ppt_w*2.5"/>
                                          </p:val>
                                        </p:tav>
                                        <p:tav tm="100000">
                                          <p:val>
                                            <p:strVal val="#ppt_w"/>
                                          </p:val>
                                        </p:tav>
                                      </p:tavLst>
                                    </p:anim>
                                    <p:anim calcmode="lin" valueType="num">
                                      <p:cBhvr>
                                        <p:cTn id="75" dur="500" fill="hold"/>
                                        <p:tgtEl>
                                          <p:spTgt spid="21"/>
                                        </p:tgtEl>
                                        <p:attrNameLst>
                                          <p:attrName>ppt_h</p:attrName>
                                        </p:attrNameLst>
                                      </p:cBhvr>
                                      <p:tavLst>
                                        <p:tav tm="0">
                                          <p:val>
                                            <p:strVal val="#ppt_h*0.01"/>
                                          </p:val>
                                        </p:tav>
                                        <p:tav tm="100000">
                                          <p:val>
                                            <p:strVal val="#ppt_h"/>
                                          </p:val>
                                        </p:tav>
                                      </p:tavLst>
                                    </p:anim>
                                    <p:anim calcmode="lin" valueType="num">
                                      <p:cBhvr>
                                        <p:cTn id="76" dur="500" fill="hold"/>
                                        <p:tgtEl>
                                          <p:spTgt spid="21"/>
                                        </p:tgtEl>
                                        <p:attrNameLst>
                                          <p:attrName>ppt_x</p:attrName>
                                        </p:attrNameLst>
                                      </p:cBhvr>
                                      <p:tavLst>
                                        <p:tav tm="0">
                                          <p:val>
                                            <p:strVal val="#ppt_x"/>
                                          </p:val>
                                        </p:tav>
                                        <p:tav tm="100000">
                                          <p:val>
                                            <p:strVal val="#ppt_x"/>
                                          </p:val>
                                        </p:tav>
                                      </p:tavLst>
                                    </p:anim>
                                    <p:anim calcmode="lin" valueType="num">
                                      <p:cBhvr>
                                        <p:cTn id="77" dur="500" fill="hold"/>
                                        <p:tgtEl>
                                          <p:spTgt spid="21"/>
                                        </p:tgtEl>
                                        <p:attrNameLst>
                                          <p:attrName>ppt_y</p:attrName>
                                        </p:attrNameLst>
                                      </p:cBhvr>
                                      <p:tavLst>
                                        <p:tav tm="0">
                                          <p:val>
                                            <p:strVal val="#ppt_h+1"/>
                                          </p:val>
                                        </p:tav>
                                        <p:tav tm="100000">
                                          <p:val>
                                            <p:strVal val="#ppt_y"/>
                                          </p:val>
                                        </p:tav>
                                      </p:tavLst>
                                    </p:anim>
                                    <p:animEffect transition="in" filter="fade">
                                      <p:cBhvr>
                                        <p:cTn id="78" dur="500"/>
                                        <p:tgtEl>
                                          <p:spTgt spid="21"/>
                                        </p:tgtEl>
                                      </p:cBhvr>
                                    </p:animEffect>
                                  </p:childTnLst>
                                </p:cTn>
                              </p:par>
                            </p:childTnLst>
                          </p:cTn>
                        </p:par>
                      </p:childTnLst>
                    </p:cTn>
                  </p:par>
                  <p:par>
                    <p:cTn id="79" fill="hold">
                      <p:stCondLst>
                        <p:cond delay="indefinite"/>
                      </p:stCondLst>
                      <p:childTnLst>
                        <p:par>
                          <p:cTn id="80" fill="hold">
                            <p:stCondLst>
                              <p:cond delay="0"/>
                            </p:stCondLst>
                            <p:childTnLst>
                              <p:par>
                                <p:cTn id="81" presetID="58" presetClass="entr" presetSubtype="0" accel="100000" fill="hold" grpId="0" nodeType="clickEffect">
                                  <p:stCondLst>
                                    <p:cond delay="0"/>
                                  </p:stCondLst>
                                  <p:childTnLst>
                                    <p:set>
                                      <p:cBhvr>
                                        <p:cTn id="82" dur="1" fill="hold">
                                          <p:stCondLst>
                                            <p:cond delay="0"/>
                                          </p:stCondLst>
                                        </p:cTn>
                                        <p:tgtEl>
                                          <p:spTgt spid="14"/>
                                        </p:tgtEl>
                                        <p:attrNameLst>
                                          <p:attrName>style.visibility</p:attrName>
                                        </p:attrNameLst>
                                      </p:cBhvr>
                                      <p:to>
                                        <p:strVal val="visible"/>
                                      </p:to>
                                    </p:set>
                                    <p:anim calcmode="lin" valueType="num">
                                      <p:cBhvr>
                                        <p:cTn id="83" dur="500" fill="hold"/>
                                        <p:tgtEl>
                                          <p:spTgt spid="14"/>
                                        </p:tgtEl>
                                        <p:attrNameLst>
                                          <p:attrName>ppt_w</p:attrName>
                                        </p:attrNameLst>
                                      </p:cBhvr>
                                      <p:tavLst>
                                        <p:tav tm="0">
                                          <p:val>
                                            <p:strVal val="#ppt_w*2.5"/>
                                          </p:val>
                                        </p:tav>
                                        <p:tav tm="100000">
                                          <p:val>
                                            <p:strVal val="#ppt_w"/>
                                          </p:val>
                                        </p:tav>
                                      </p:tavLst>
                                    </p:anim>
                                    <p:anim calcmode="lin" valueType="num">
                                      <p:cBhvr>
                                        <p:cTn id="84" dur="500" fill="hold"/>
                                        <p:tgtEl>
                                          <p:spTgt spid="14"/>
                                        </p:tgtEl>
                                        <p:attrNameLst>
                                          <p:attrName>ppt_h</p:attrName>
                                        </p:attrNameLst>
                                      </p:cBhvr>
                                      <p:tavLst>
                                        <p:tav tm="0">
                                          <p:val>
                                            <p:strVal val="#ppt_h*0.01"/>
                                          </p:val>
                                        </p:tav>
                                        <p:tav tm="100000">
                                          <p:val>
                                            <p:strVal val="#ppt_h"/>
                                          </p:val>
                                        </p:tav>
                                      </p:tavLst>
                                    </p:anim>
                                    <p:anim calcmode="lin" valueType="num">
                                      <p:cBhvr>
                                        <p:cTn id="85" dur="500" fill="hold"/>
                                        <p:tgtEl>
                                          <p:spTgt spid="14"/>
                                        </p:tgtEl>
                                        <p:attrNameLst>
                                          <p:attrName>ppt_x</p:attrName>
                                        </p:attrNameLst>
                                      </p:cBhvr>
                                      <p:tavLst>
                                        <p:tav tm="0">
                                          <p:val>
                                            <p:strVal val="#ppt_x"/>
                                          </p:val>
                                        </p:tav>
                                        <p:tav tm="100000">
                                          <p:val>
                                            <p:strVal val="#ppt_x"/>
                                          </p:val>
                                        </p:tav>
                                      </p:tavLst>
                                    </p:anim>
                                    <p:anim calcmode="lin" valueType="num">
                                      <p:cBhvr>
                                        <p:cTn id="86" dur="500" fill="hold"/>
                                        <p:tgtEl>
                                          <p:spTgt spid="14"/>
                                        </p:tgtEl>
                                        <p:attrNameLst>
                                          <p:attrName>ppt_y</p:attrName>
                                        </p:attrNameLst>
                                      </p:cBhvr>
                                      <p:tavLst>
                                        <p:tav tm="0">
                                          <p:val>
                                            <p:strVal val="#ppt_h+1"/>
                                          </p:val>
                                        </p:tav>
                                        <p:tav tm="100000">
                                          <p:val>
                                            <p:strVal val="#ppt_y"/>
                                          </p:val>
                                        </p:tav>
                                      </p:tavLst>
                                    </p:anim>
                                    <p:animEffect transition="in" filter="fade">
                                      <p:cBhvr>
                                        <p:cTn id="87" dur="500"/>
                                        <p:tgtEl>
                                          <p:spTgt spid="14"/>
                                        </p:tgtEl>
                                      </p:cBhvr>
                                    </p:animEffect>
                                  </p:childTnLst>
                                </p:cTn>
                              </p:par>
                            </p:childTnLst>
                          </p:cTn>
                        </p:par>
                      </p:childTnLst>
                    </p:cTn>
                  </p:par>
                  <p:par>
                    <p:cTn id="88" fill="hold">
                      <p:stCondLst>
                        <p:cond delay="indefinite"/>
                      </p:stCondLst>
                      <p:childTnLst>
                        <p:par>
                          <p:cTn id="89" fill="hold">
                            <p:stCondLst>
                              <p:cond delay="0"/>
                            </p:stCondLst>
                            <p:childTnLst>
                              <p:par>
                                <p:cTn id="90" presetID="24" presetClass="entr" presetSubtype="0" fill="hold" grpId="0" nodeType="clickEffect">
                                  <p:stCondLst>
                                    <p:cond delay="0"/>
                                  </p:stCondLst>
                                  <p:childTnLst>
                                    <p:set>
                                      <p:cBhvr>
                                        <p:cTn id="91" dur="1" fill="hold">
                                          <p:stCondLst>
                                            <p:cond delay="0"/>
                                          </p:stCondLst>
                                        </p:cTn>
                                        <p:tgtEl>
                                          <p:spTgt spid="22"/>
                                        </p:tgtEl>
                                        <p:attrNameLst>
                                          <p:attrName>style.visibility</p:attrName>
                                        </p:attrNameLst>
                                      </p:cBhvr>
                                      <p:to>
                                        <p:strVal val="visible"/>
                                      </p:to>
                                    </p:set>
                                    <p:anim to="" calcmode="lin" valueType="num">
                                      <p:cBhvr>
                                        <p:cTn id="92" dur="1" fill="hold"/>
                                        <p:tgtEl>
                                          <p:spTgt spid="22"/>
                                        </p:tgtEl>
                                        <p:attrNameLst>
                                          <p:attrName/>
                                        </p:attrNameLst>
                                      </p:cBhvr>
                                    </p:anim>
                                  </p:childTnLst>
                                </p:cTn>
                              </p:par>
                            </p:childTnLst>
                          </p:cTn>
                        </p:par>
                      </p:childTnLst>
                    </p:cTn>
                  </p:par>
                  <p:par>
                    <p:cTn id="93" fill="hold">
                      <p:stCondLst>
                        <p:cond delay="indefinite"/>
                      </p:stCondLst>
                      <p:childTnLst>
                        <p:par>
                          <p:cTn id="94" fill="hold">
                            <p:stCondLst>
                              <p:cond delay="0"/>
                            </p:stCondLst>
                            <p:childTnLst>
                              <p:par>
                                <p:cTn id="95" presetID="24" presetClass="entr" presetSubtype="0" fill="hold" grpId="0" nodeType="clickEffect">
                                  <p:stCondLst>
                                    <p:cond delay="0"/>
                                  </p:stCondLst>
                                  <p:childTnLst>
                                    <p:set>
                                      <p:cBhvr>
                                        <p:cTn id="96" dur="1" fill="hold">
                                          <p:stCondLst>
                                            <p:cond delay="0"/>
                                          </p:stCondLst>
                                        </p:cTn>
                                        <p:tgtEl>
                                          <p:spTgt spid="13"/>
                                        </p:tgtEl>
                                        <p:attrNameLst>
                                          <p:attrName>style.visibility</p:attrName>
                                        </p:attrNameLst>
                                      </p:cBhvr>
                                      <p:to>
                                        <p:strVal val="visible"/>
                                      </p:to>
                                    </p:set>
                                    <p:anim to="" calcmode="lin" valueType="num">
                                      <p:cBhvr>
                                        <p:cTn id="97" dur="1" fill="hold"/>
                                        <p:tgtEl>
                                          <p:spTgt spid="13"/>
                                        </p:tgtEl>
                                        <p:attrNameLst>
                                          <p:attrName/>
                                        </p:attrNameLst>
                                      </p:cBhvr>
                                    </p:anim>
                                  </p:childTnLst>
                                </p:cTn>
                              </p:par>
                            </p:childTnLst>
                          </p:cTn>
                        </p:par>
                      </p:childTnLst>
                    </p:cTn>
                  </p:par>
                  <p:par>
                    <p:cTn id="98" fill="hold">
                      <p:stCondLst>
                        <p:cond delay="indefinite"/>
                      </p:stCondLst>
                      <p:childTnLst>
                        <p:par>
                          <p:cTn id="99" fill="hold">
                            <p:stCondLst>
                              <p:cond delay="0"/>
                            </p:stCondLst>
                            <p:childTnLst>
                              <p:par>
                                <p:cTn id="100" presetID="55" presetClass="entr" presetSubtype="0" fill="hold" grpId="0" nodeType="clickEffect">
                                  <p:stCondLst>
                                    <p:cond delay="0"/>
                                  </p:stCondLst>
                                  <p:childTnLst>
                                    <p:set>
                                      <p:cBhvr>
                                        <p:cTn id="101" dur="1" fill="hold">
                                          <p:stCondLst>
                                            <p:cond delay="0"/>
                                          </p:stCondLst>
                                        </p:cTn>
                                        <p:tgtEl>
                                          <p:spTgt spid="23"/>
                                        </p:tgtEl>
                                        <p:attrNameLst>
                                          <p:attrName>style.visibility</p:attrName>
                                        </p:attrNameLst>
                                      </p:cBhvr>
                                      <p:to>
                                        <p:strVal val="visible"/>
                                      </p:to>
                                    </p:set>
                                    <p:anim calcmode="lin" valueType="num">
                                      <p:cBhvr>
                                        <p:cTn id="102" dur="1000" fill="hold"/>
                                        <p:tgtEl>
                                          <p:spTgt spid="23"/>
                                        </p:tgtEl>
                                        <p:attrNameLst>
                                          <p:attrName>ppt_w</p:attrName>
                                        </p:attrNameLst>
                                      </p:cBhvr>
                                      <p:tavLst>
                                        <p:tav tm="0">
                                          <p:val>
                                            <p:strVal val="#ppt_w*0.70"/>
                                          </p:val>
                                        </p:tav>
                                        <p:tav tm="100000">
                                          <p:val>
                                            <p:strVal val="#ppt_w"/>
                                          </p:val>
                                        </p:tav>
                                      </p:tavLst>
                                    </p:anim>
                                    <p:anim calcmode="lin" valueType="num">
                                      <p:cBhvr>
                                        <p:cTn id="103" dur="1000" fill="hold"/>
                                        <p:tgtEl>
                                          <p:spTgt spid="23"/>
                                        </p:tgtEl>
                                        <p:attrNameLst>
                                          <p:attrName>ppt_h</p:attrName>
                                        </p:attrNameLst>
                                      </p:cBhvr>
                                      <p:tavLst>
                                        <p:tav tm="0">
                                          <p:val>
                                            <p:strVal val="#ppt_h"/>
                                          </p:val>
                                        </p:tav>
                                        <p:tav tm="100000">
                                          <p:val>
                                            <p:strVal val="#ppt_h"/>
                                          </p:val>
                                        </p:tav>
                                      </p:tavLst>
                                    </p:anim>
                                    <p:animEffect transition="in" filter="fade">
                                      <p:cBhvr>
                                        <p:cTn id="104" dur="1000"/>
                                        <p:tgtEl>
                                          <p:spTgt spid="23"/>
                                        </p:tgtEl>
                                      </p:cBhvr>
                                    </p:animEffect>
                                  </p:childTnLst>
                                </p:cTn>
                              </p:par>
                            </p:childTnLst>
                          </p:cTn>
                        </p:par>
                      </p:childTnLst>
                    </p:cTn>
                  </p:par>
                  <p:par>
                    <p:cTn id="105" fill="hold">
                      <p:stCondLst>
                        <p:cond delay="indefinite"/>
                      </p:stCondLst>
                      <p:childTnLst>
                        <p:par>
                          <p:cTn id="106" fill="hold">
                            <p:stCondLst>
                              <p:cond delay="0"/>
                            </p:stCondLst>
                            <p:childTnLst>
                              <p:par>
                                <p:cTn id="107" presetID="29" presetClass="entr" presetSubtype="0" fill="hold" grpId="0" nodeType="clickEffect">
                                  <p:stCondLst>
                                    <p:cond delay="0"/>
                                  </p:stCondLst>
                                  <p:childTnLst>
                                    <p:set>
                                      <p:cBhvr>
                                        <p:cTn id="108" dur="1" fill="hold">
                                          <p:stCondLst>
                                            <p:cond delay="0"/>
                                          </p:stCondLst>
                                        </p:cTn>
                                        <p:tgtEl>
                                          <p:spTgt spid="12"/>
                                        </p:tgtEl>
                                        <p:attrNameLst>
                                          <p:attrName>style.visibility</p:attrName>
                                        </p:attrNameLst>
                                      </p:cBhvr>
                                      <p:to>
                                        <p:strVal val="visible"/>
                                      </p:to>
                                    </p:set>
                                    <p:anim calcmode="lin" valueType="num">
                                      <p:cBhvr>
                                        <p:cTn id="109" dur="1000" fill="hold"/>
                                        <p:tgtEl>
                                          <p:spTgt spid="12"/>
                                        </p:tgtEl>
                                        <p:attrNameLst>
                                          <p:attrName>ppt_x</p:attrName>
                                        </p:attrNameLst>
                                      </p:cBhvr>
                                      <p:tavLst>
                                        <p:tav tm="0">
                                          <p:val>
                                            <p:strVal val="#ppt_x-.2"/>
                                          </p:val>
                                        </p:tav>
                                        <p:tav tm="100000">
                                          <p:val>
                                            <p:strVal val="#ppt_x"/>
                                          </p:val>
                                        </p:tav>
                                      </p:tavLst>
                                    </p:anim>
                                    <p:anim calcmode="lin" valueType="num">
                                      <p:cBhvr>
                                        <p:cTn id="110"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111"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0" y="381000"/>
            <a:ext cx="5334000" cy="1107996"/>
          </a:xfrm>
          <a:prstGeom prst="rect">
            <a:avLst/>
          </a:prstGeom>
          <a:solidFill>
            <a:schemeClr val="tx2">
              <a:lumMod val="20000"/>
              <a:lumOff val="80000"/>
            </a:schemeClr>
          </a:solidFill>
        </p:spPr>
        <p:txBody>
          <a:bodyPr wrap="square" rtlCol="0">
            <a:spAutoFit/>
          </a:bodyPr>
          <a:lstStyle/>
          <a:p>
            <a:pPr algn="ctr"/>
            <a:r>
              <a:rPr lang="ar-SA" sz="6600" dirty="0" smtClean="0">
                <a:latin typeface="Simplified Arabic" pitchFamily="18" charset="-78"/>
                <a:cs typeface="Simplified Arabic" pitchFamily="18" charset="-78"/>
              </a:rPr>
              <a:t>التقييم</a:t>
            </a:r>
            <a:endParaRPr lang="en-US" sz="6600" dirty="0">
              <a:latin typeface="Simplified Arabic" pitchFamily="18" charset="-78"/>
              <a:cs typeface="Simplified Arabic" pitchFamily="18" charset="-78"/>
            </a:endParaRPr>
          </a:p>
        </p:txBody>
      </p:sp>
      <p:sp>
        <p:nvSpPr>
          <p:cNvPr id="4" name="TextBox 3"/>
          <p:cNvSpPr txBox="1"/>
          <p:nvPr/>
        </p:nvSpPr>
        <p:spPr>
          <a:xfrm>
            <a:off x="0" y="1676400"/>
            <a:ext cx="8839200" cy="707886"/>
          </a:xfrm>
          <a:prstGeom prst="rect">
            <a:avLst/>
          </a:prstGeom>
          <a:noFill/>
        </p:spPr>
        <p:txBody>
          <a:bodyPr wrap="square" rtlCol="0">
            <a:spAutoFit/>
          </a:bodyPr>
          <a:lstStyle/>
          <a:p>
            <a:pPr algn="r"/>
            <a:r>
              <a:rPr lang="ar-SA" sz="4000" b="1" dirty="0" smtClean="0">
                <a:latin typeface="Simplified Arabic" pitchFamily="18" charset="-78"/>
                <a:cs typeface="Simplified Arabic" pitchFamily="18" charset="-78"/>
              </a:rPr>
              <a:t>اختر الجواب الصحيح ثم اجعله فى الفراغ...</a:t>
            </a:r>
          </a:p>
        </p:txBody>
      </p:sp>
      <p:sp>
        <p:nvSpPr>
          <p:cNvPr id="6" name="TextBox 5"/>
          <p:cNvSpPr txBox="1"/>
          <p:nvPr/>
        </p:nvSpPr>
        <p:spPr>
          <a:xfrm>
            <a:off x="304800" y="2514600"/>
            <a:ext cx="8458200" cy="584775"/>
          </a:xfrm>
          <a:prstGeom prst="rect">
            <a:avLst/>
          </a:prstGeom>
          <a:noFill/>
        </p:spPr>
        <p:txBody>
          <a:bodyPr wrap="square" rtlCol="0">
            <a:spAutoFit/>
          </a:bodyPr>
          <a:lstStyle/>
          <a:p>
            <a:pPr marL="742950" indent="-742950" algn="r" rtl="1"/>
            <a:r>
              <a:rPr lang="ar-SA" sz="3200" dirty="0" smtClean="0">
                <a:latin typeface="Simplified Arabic" pitchFamily="18" charset="-78"/>
                <a:cs typeface="Simplified Arabic" pitchFamily="18" charset="-78"/>
              </a:rPr>
              <a:t>ارسل الله رسوله محمدا صلى الله عليه وسلم بـ ...............</a:t>
            </a:r>
            <a:endParaRPr lang="en-US" sz="3200" dirty="0">
              <a:latin typeface="Simplified Arabic" pitchFamily="18" charset="-78"/>
              <a:cs typeface="Simplified Arabic" pitchFamily="18" charset="-78"/>
            </a:endParaRPr>
          </a:p>
        </p:txBody>
      </p:sp>
      <p:sp>
        <p:nvSpPr>
          <p:cNvPr id="7" name="TextBox 6"/>
          <p:cNvSpPr txBox="1"/>
          <p:nvPr/>
        </p:nvSpPr>
        <p:spPr>
          <a:xfrm>
            <a:off x="609600" y="4001869"/>
            <a:ext cx="8153400" cy="646331"/>
          </a:xfrm>
          <a:prstGeom prst="rect">
            <a:avLst/>
          </a:prstGeom>
          <a:noFill/>
        </p:spPr>
        <p:txBody>
          <a:bodyPr wrap="square" rtlCol="0">
            <a:spAutoFit/>
          </a:bodyPr>
          <a:lstStyle/>
          <a:p>
            <a:pPr marL="742950" indent="-742950" algn="r" rtl="1"/>
            <a:r>
              <a:rPr lang="ar-SA" sz="3600" dirty="0" smtClean="0">
                <a:latin typeface="Simplified Arabic" pitchFamily="18" charset="-78"/>
                <a:cs typeface="Simplified Arabic" pitchFamily="18" charset="-78"/>
              </a:rPr>
              <a:t>ان النساء و........... فى دين الله سواء.</a:t>
            </a:r>
            <a:endParaRPr lang="en-US" sz="3600" dirty="0">
              <a:latin typeface="Simplified Arabic" pitchFamily="18" charset="-78"/>
              <a:cs typeface="Simplified Arabic" pitchFamily="18" charset="-78"/>
            </a:endParaRPr>
          </a:p>
        </p:txBody>
      </p:sp>
      <p:sp>
        <p:nvSpPr>
          <p:cNvPr id="8" name="TextBox 7"/>
          <p:cNvSpPr txBox="1"/>
          <p:nvPr/>
        </p:nvSpPr>
        <p:spPr>
          <a:xfrm>
            <a:off x="381000" y="4763869"/>
            <a:ext cx="8458200" cy="646331"/>
          </a:xfrm>
          <a:prstGeom prst="rect">
            <a:avLst/>
          </a:prstGeom>
          <a:noFill/>
        </p:spPr>
        <p:txBody>
          <a:bodyPr wrap="square" rtlCol="0">
            <a:spAutoFit/>
          </a:bodyPr>
          <a:lstStyle/>
          <a:p>
            <a:pPr marL="742950" indent="-742950" algn="r" rtl="1"/>
            <a:r>
              <a:rPr lang="ar-SA" sz="3600" dirty="0" smtClean="0">
                <a:latin typeface="Simplified Arabic" pitchFamily="18" charset="-78"/>
                <a:cs typeface="Simplified Arabic" pitchFamily="18" charset="-78"/>
              </a:rPr>
              <a:t>للمرأة ...........على زوجها مثل الذى عليهن بالمعروف.</a:t>
            </a:r>
            <a:endParaRPr lang="en-US" sz="3600" dirty="0">
              <a:latin typeface="Simplified Arabic" pitchFamily="18" charset="-78"/>
              <a:cs typeface="Simplified Arabic" pitchFamily="18" charset="-78"/>
            </a:endParaRPr>
          </a:p>
        </p:txBody>
      </p:sp>
      <p:sp>
        <p:nvSpPr>
          <p:cNvPr id="9" name="Rounded Rectangle 8"/>
          <p:cNvSpPr/>
          <p:nvPr/>
        </p:nvSpPr>
        <p:spPr>
          <a:xfrm>
            <a:off x="914400" y="2362200"/>
            <a:ext cx="1752600" cy="457200"/>
          </a:xfrm>
          <a:prstGeom prst="roundRect">
            <a:avLst>
              <a:gd name="adj" fmla="val 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rgbClr val="FF0000"/>
                </a:solidFill>
                <a:latin typeface="Simplified Arabic" pitchFamily="18" charset="-78"/>
                <a:cs typeface="Simplified Arabic" pitchFamily="18" charset="-78"/>
              </a:rPr>
              <a:t>الحق</a:t>
            </a:r>
            <a:endParaRPr lang="en-US" sz="3200" dirty="0">
              <a:solidFill>
                <a:srgbClr val="FF0000"/>
              </a:solidFill>
              <a:latin typeface="Simplified Arabic" pitchFamily="18" charset="-78"/>
              <a:cs typeface="Simplified Arabic" pitchFamily="18" charset="-78"/>
            </a:endParaRPr>
          </a:p>
        </p:txBody>
      </p:sp>
      <p:sp>
        <p:nvSpPr>
          <p:cNvPr id="10" name="TextBox 9"/>
          <p:cNvSpPr txBox="1"/>
          <p:nvPr/>
        </p:nvSpPr>
        <p:spPr>
          <a:xfrm>
            <a:off x="609600" y="3276600"/>
            <a:ext cx="8153400" cy="646331"/>
          </a:xfrm>
          <a:prstGeom prst="rect">
            <a:avLst/>
          </a:prstGeom>
          <a:noFill/>
        </p:spPr>
        <p:txBody>
          <a:bodyPr wrap="square" rtlCol="0">
            <a:spAutoFit/>
          </a:bodyPr>
          <a:lstStyle/>
          <a:p>
            <a:pPr marL="742950" indent="-742950" algn="r" rtl="1"/>
            <a:r>
              <a:rPr lang="ar-SA" sz="3600" dirty="0" smtClean="0">
                <a:latin typeface="Simplified Arabic" pitchFamily="18" charset="-78"/>
                <a:cs typeface="Simplified Arabic" pitchFamily="18" charset="-78"/>
              </a:rPr>
              <a:t>ان الإسلام اوقف........... عن النساء.</a:t>
            </a:r>
            <a:endParaRPr lang="en-US" sz="3600" dirty="0">
              <a:latin typeface="Simplified Arabic" pitchFamily="18" charset="-78"/>
              <a:cs typeface="Simplified Arabic" pitchFamily="18" charset="-78"/>
            </a:endParaRPr>
          </a:p>
        </p:txBody>
      </p:sp>
      <p:sp>
        <p:nvSpPr>
          <p:cNvPr id="11" name="Rounded Rectangle 10"/>
          <p:cNvSpPr/>
          <p:nvPr/>
        </p:nvSpPr>
        <p:spPr>
          <a:xfrm>
            <a:off x="6477000" y="4648200"/>
            <a:ext cx="12954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rgbClr val="FF0000"/>
                </a:solidFill>
                <a:latin typeface="Simplified Arabic" pitchFamily="18" charset="-78"/>
                <a:cs typeface="Simplified Arabic" pitchFamily="18" charset="-78"/>
              </a:rPr>
              <a:t>حقوق</a:t>
            </a:r>
            <a:endParaRPr lang="en-US" sz="3200" dirty="0">
              <a:solidFill>
                <a:srgbClr val="FF0000"/>
              </a:solidFill>
              <a:latin typeface="Simplified Arabic" pitchFamily="18" charset="-78"/>
              <a:cs typeface="Simplified Arabic" pitchFamily="18" charset="-78"/>
            </a:endParaRPr>
          </a:p>
        </p:txBody>
      </p:sp>
      <p:sp>
        <p:nvSpPr>
          <p:cNvPr id="12" name="Rounded Rectangle 11"/>
          <p:cNvSpPr/>
          <p:nvPr/>
        </p:nvSpPr>
        <p:spPr>
          <a:xfrm>
            <a:off x="5562600" y="3886200"/>
            <a:ext cx="12954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rgbClr val="FF0000"/>
                </a:solidFill>
                <a:latin typeface="Simplified Arabic" pitchFamily="18" charset="-78"/>
                <a:cs typeface="Simplified Arabic" pitchFamily="18" charset="-78"/>
              </a:rPr>
              <a:t>الرجال</a:t>
            </a:r>
            <a:endParaRPr lang="en-US" sz="3200" dirty="0">
              <a:solidFill>
                <a:srgbClr val="FF0000"/>
              </a:solidFill>
              <a:latin typeface="Simplified Arabic" pitchFamily="18" charset="-78"/>
              <a:cs typeface="Simplified Arabic" pitchFamily="18" charset="-78"/>
            </a:endParaRPr>
          </a:p>
        </p:txBody>
      </p:sp>
      <p:sp>
        <p:nvSpPr>
          <p:cNvPr id="13" name="Rounded Rectangle 12"/>
          <p:cNvSpPr/>
          <p:nvPr/>
        </p:nvSpPr>
        <p:spPr>
          <a:xfrm>
            <a:off x="4876800" y="3200400"/>
            <a:ext cx="12954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rgbClr val="FF0000"/>
                </a:solidFill>
                <a:latin typeface="Simplified Arabic" pitchFamily="18" charset="-78"/>
                <a:cs typeface="Simplified Arabic" pitchFamily="18" charset="-78"/>
              </a:rPr>
              <a:t>الظلم</a:t>
            </a:r>
            <a:endParaRPr lang="en-US" sz="3200" dirty="0">
              <a:solidFill>
                <a:srgbClr val="FF0000"/>
              </a:solidFill>
              <a:latin typeface="Simplified Arabic" pitchFamily="18" charset="-78"/>
              <a:cs typeface="Simplified Arabic" pitchFamily="18" charset="-78"/>
            </a:endParaRPr>
          </a:p>
        </p:txBody>
      </p:sp>
      <p:sp>
        <p:nvSpPr>
          <p:cNvPr id="14" name="TextBox 13"/>
          <p:cNvSpPr txBox="1"/>
          <p:nvPr/>
        </p:nvSpPr>
        <p:spPr>
          <a:xfrm>
            <a:off x="304800" y="5602069"/>
            <a:ext cx="8458200" cy="646331"/>
          </a:xfrm>
          <a:prstGeom prst="rect">
            <a:avLst/>
          </a:prstGeom>
          <a:noFill/>
        </p:spPr>
        <p:txBody>
          <a:bodyPr wrap="square" rtlCol="0">
            <a:spAutoFit/>
          </a:bodyPr>
          <a:lstStyle/>
          <a:p>
            <a:pPr marL="742950" indent="-742950" algn="r" rtl="1"/>
            <a:r>
              <a:rPr lang="ar-SA" sz="3600" dirty="0" smtClean="0">
                <a:latin typeface="Simplified Arabic" pitchFamily="18" charset="-78"/>
                <a:cs typeface="Simplified Arabic" pitchFamily="18" charset="-78"/>
              </a:rPr>
              <a:t>ان المرأة لا تأخذ شيئا من ........... فى ايام الجاهلية.</a:t>
            </a:r>
            <a:endParaRPr lang="en-US" sz="3600" dirty="0">
              <a:latin typeface="Simplified Arabic" pitchFamily="18" charset="-78"/>
              <a:cs typeface="Simplified Arabic" pitchFamily="18" charset="-78"/>
            </a:endParaRPr>
          </a:p>
        </p:txBody>
      </p:sp>
      <p:sp>
        <p:nvSpPr>
          <p:cNvPr id="15" name="Rounded Rectangle 14"/>
          <p:cNvSpPr/>
          <p:nvPr/>
        </p:nvSpPr>
        <p:spPr>
          <a:xfrm>
            <a:off x="3505200" y="5486400"/>
            <a:ext cx="12954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rgbClr val="FF0000"/>
                </a:solidFill>
                <a:latin typeface="Simplified Arabic" pitchFamily="18" charset="-78"/>
                <a:cs typeface="Simplified Arabic" pitchFamily="18" charset="-78"/>
              </a:rPr>
              <a:t>الميراث</a:t>
            </a:r>
            <a:endParaRPr lang="en-US" sz="3200" dirty="0">
              <a:solidFill>
                <a:srgbClr val="FF00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slide(fromBottom)">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slide(fromBottom)">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anim calcmode="lin" valueType="num">
                                      <p:cBhvr>
                                        <p:cTn id="26" dur="1000" fill="hold"/>
                                        <p:tgtEl>
                                          <p:spTgt spid="9"/>
                                        </p:tgtEl>
                                        <p:attrNameLst>
                                          <p:attrName>ppt_x</p:attrName>
                                        </p:attrNameLst>
                                      </p:cBhvr>
                                      <p:tavLst>
                                        <p:tav tm="0">
                                          <p:val>
                                            <p:strVal val="#ppt_x"/>
                                          </p:val>
                                        </p:tav>
                                        <p:tav tm="100000">
                                          <p:val>
                                            <p:strVal val="#ppt_x"/>
                                          </p:val>
                                        </p:tav>
                                      </p:tavLst>
                                    </p:anim>
                                    <p:anim calcmode="lin" valueType="num">
                                      <p:cBhvr>
                                        <p:cTn id="2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slide(fromBottom)">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47"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1000"/>
                                        <p:tgtEl>
                                          <p:spTgt spid="13"/>
                                        </p:tgtEl>
                                      </p:cBhvr>
                                    </p:animEffect>
                                    <p:anim calcmode="lin" valueType="num">
                                      <p:cBhvr>
                                        <p:cTn id="38" dur="1000" fill="hold"/>
                                        <p:tgtEl>
                                          <p:spTgt spid="13"/>
                                        </p:tgtEl>
                                        <p:attrNameLst>
                                          <p:attrName>ppt_x</p:attrName>
                                        </p:attrNameLst>
                                      </p:cBhvr>
                                      <p:tavLst>
                                        <p:tav tm="0">
                                          <p:val>
                                            <p:strVal val="#ppt_x"/>
                                          </p:val>
                                        </p:tav>
                                        <p:tav tm="100000">
                                          <p:val>
                                            <p:strVal val="#ppt_x"/>
                                          </p:val>
                                        </p:tav>
                                      </p:tavLst>
                                    </p:anim>
                                    <p:anim calcmode="lin" valueType="num">
                                      <p:cBhvr>
                                        <p:cTn id="3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2" presetClass="entr" presetSubtype="4"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slide(fromBottom)">
                                      <p:cBhvr>
                                        <p:cTn id="44" dur="500"/>
                                        <p:tgtEl>
                                          <p:spTgt spid="7"/>
                                        </p:tgtEl>
                                      </p:cBhvr>
                                    </p:animEffect>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2" presetClass="entr" presetSubtype="4" fill="hold" grpId="0" nodeType="clickEffect">
                                  <p:stCondLst>
                                    <p:cond delay="0"/>
                                  </p:stCondLst>
                                  <p:childTnLst>
                                    <p:set>
                                      <p:cBhvr>
                                        <p:cTn id="55" dur="1" fill="hold">
                                          <p:stCondLst>
                                            <p:cond delay="0"/>
                                          </p:stCondLst>
                                        </p:cTn>
                                        <p:tgtEl>
                                          <p:spTgt spid="8"/>
                                        </p:tgtEl>
                                        <p:attrNameLst>
                                          <p:attrName>style.visibility</p:attrName>
                                        </p:attrNameLst>
                                      </p:cBhvr>
                                      <p:to>
                                        <p:strVal val="visible"/>
                                      </p:to>
                                    </p:set>
                                    <p:animEffect transition="in" filter="slide(fromBottom)">
                                      <p:cBhvr>
                                        <p:cTn id="56" dur="500"/>
                                        <p:tgtEl>
                                          <p:spTgt spid="8"/>
                                        </p:tgtEl>
                                      </p:cBhvr>
                                    </p:animEffect>
                                  </p:childTnLst>
                                </p:cTn>
                              </p:par>
                            </p:childTnLst>
                          </p:cTn>
                        </p:par>
                      </p:childTnLst>
                    </p:cTn>
                  </p:par>
                  <p:par>
                    <p:cTn id="57" fill="hold">
                      <p:stCondLst>
                        <p:cond delay="indefinite"/>
                      </p:stCondLst>
                      <p:childTnLst>
                        <p:par>
                          <p:cTn id="58" fill="hold">
                            <p:stCondLst>
                              <p:cond delay="0"/>
                            </p:stCondLst>
                            <p:childTnLst>
                              <p:par>
                                <p:cTn id="59" presetID="47" presetClass="entr" presetSubtype="0" fill="hold" grpId="0" nodeType="click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1000"/>
                                        <p:tgtEl>
                                          <p:spTgt spid="11"/>
                                        </p:tgtEl>
                                      </p:cBhvr>
                                    </p:animEffect>
                                    <p:anim calcmode="lin" valueType="num">
                                      <p:cBhvr>
                                        <p:cTn id="62" dur="1000" fill="hold"/>
                                        <p:tgtEl>
                                          <p:spTgt spid="11"/>
                                        </p:tgtEl>
                                        <p:attrNameLst>
                                          <p:attrName>ppt_x</p:attrName>
                                        </p:attrNameLst>
                                      </p:cBhvr>
                                      <p:tavLst>
                                        <p:tav tm="0">
                                          <p:val>
                                            <p:strVal val="#ppt_x"/>
                                          </p:val>
                                        </p:tav>
                                        <p:tav tm="100000">
                                          <p:val>
                                            <p:strVal val="#ppt_x"/>
                                          </p:val>
                                        </p:tav>
                                      </p:tavLst>
                                    </p:anim>
                                    <p:anim calcmode="lin" valueType="num">
                                      <p:cBhvr>
                                        <p:cTn id="6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12" presetClass="entr" presetSubtype="4" fill="hold" grpId="0" nodeType="click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slide(fromBottom)">
                                      <p:cBhvr>
                                        <p:cTn id="68" dur="500"/>
                                        <p:tgtEl>
                                          <p:spTgt spid="14"/>
                                        </p:tgtEl>
                                      </p:cBhvr>
                                    </p:animEffect>
                                  </p:childTnLst>
                                </p:cTn>
                              </p:par>
                            </p:childTnLst>
                          </p:cTn>
                        </p:par>
                      </p:childTnLst>
                    </p:cTn>
                  </p:par>
                  <p:par>
                    <p:cTn id="69" fill="hold">
                      <p:stCondLst>
                        <p:cond delay="indefinite"/>
                      </p:stCondLst>
                      <p:childTnLst>
                        <p:par>
                          <p:cTn id="70" fill="hold">
                            <p:stCondLst>
                              <p:cond delay="0"/>
                            </p:stCondLst>
                            <p:childTnLst>
                              <p:par>
                                <p:cTn id="71" presetID="47" presetClass="entr" presetSubtype="0"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Effect transition="in" filter="fade">
                                      <p:cBhvr>
                                        <p:cTn id="73" dur="1000"/>
                                        <p:tgtEl>
                                          <p:spTgt spid="15"/>
                                        </p:tgtEl>
                                      </p:cBhvr>
                                    </p:animEffect>
                                    <p:anim calcmode="lin" valueType="num">
                                      <p:cBhvr>
                                        <p:cTn id="74" dur="1000" fill="hold"/>
                                        <p:tgtEl>
                                          <p:spTgt spid="15"/>
                                        </p:tgtEl>
                                        <p:attrNameLst>
                                          <p:attrName>ppt_x</p:attrName>
                                        </p:attrNameLst>
                                      </p:cBhvr>
                                      <p:tavLst>
                                        <p:tav tm="0">
                                          <p:val>
                                            <p:strVal val="#ppt_x"/>
                                          </p:val>
                                        </p:tav>
                                        <p:tav tm="100000">
                                          <p:val>
                                            <p:strVal val="#ppt_x"/>
                                          </p:val>
                                        </p:tav>
                                      </p:tavLst>
                                    </p:anim>
                                    <p:anim calcmode="lin" valueType="num">
                                      <p:cBhvr>
                                        <p:cTn id="7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6" grpId="0"/>
      <p:bldP spid="7" grpId="0"/>
      <p:bldP spid="8" grpId="0"/>
      <p:bldP spid="9" grpId="0" animBg="1"/>
      <p:bldP spid="10" grpId="0"/>
      <p:bldP spid="11" grpId="0" animBg="1"/>
      <p:bldP spid="12" grpId="0" animBg="1"/>
      <p:bldP spid="13" grpId="0" animBg="1"/>
      <p:bldP spid="14" grpId="0"/>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533400"/>
            <a:ext cx="5867400" cy="1107996"/>
          </a:xfrm>
          <a:prstGeom prst="rect">
            <a:avLst/>
          </a:prstGeom>
          <a:solidFill>
            <a:schemeClr val="accent6">
              <a:lumMod val="40000"/>
              <a:lumOff val="60000"/>
            </a:schemeClr>
          </a:solidFill>
        </p:spPr>
        <p:txBody>
          <a:bodyPr wrap="square" rtlCol="0">
            <a:spAutoFit/>
          </a:bodyPr>
          <a:lstStyle/>
          <a:p>
            <a:pPr algn="ctr"/>
            <a:r>
              <a:rPr lang="ar-SA" sz="6600" dirty="0" smtClean="0">
                <a:latin typeface="Simplified Arabic" pitchFamily="18" charset="-78"/>
                <a:cs typeface="Simplified Arabic" pitchFamily="18" charset="-78"/>
              </a:rPr>
              <a:t>الواجب المنزلى</a:t>
            </a:r>
            <a:endParaRPr lang="en-US" sz="6600" dirty="0">
              <a:latin typeface="Simplified Arabic" pitchFamily="18" charset="-78"/>
              <a:cs typeface="Simplified Arabic" pitchFamily="18" charset="-78"/>
            </a:endParaRPr>
          </a:p>
        </p:txBody>
      </p:sp>
      <p:sp>
        <p:nvSpPr>
          <p:cNvPr id="4" name="TextBox 3"/>
          <p:cNvSpPr txBox="1"/>
          <p:nvPr/>
        </p:nvSpPr>
        <p:spPr>
          <a:xfrm>
            <a:off x="1524000" y="4419600"/>
            <a:ext cx="6324600" cy="769441"/>
          </a:xfrm>
          <a:prstGeom prst="rect">
            <a:avLst/>
          </a:prstGeom>
          <a:noFill/>
        </p:spPr>
        <p:txBody>
          <a:bodyPr wrap="square" rtlCol="0">
            <a:spAutoFit/>
          </a:bodyPr>
          <a:lstStyle/>
          <a:p>
            <a:pPr algn="r" rtl="1">
              <a:buFont typeface="Wingdings" pitchFamily="2" charset="2"/>
              <a:buChar char="q"/>
            </a:pPr>
            <a:r>
              <a:rPr lang="ar-SA" sz="4400" b="1" dirty="0" smtClean="0">
                <a:latin typeface="Simplified Arabic" pitchFamily="18" charset="-78"/>
                <a:cs typeface="Simplified Arabic" pitchFamily="18" charset="-78"/>
              </a:rPr>
              <a:t>حقق الألفاظ التالية بالعربية</a:t>
            </a:r>
            <a:endParaRPr lang="en-US" sz="4400" b="1" dirty="0">
              <a:latin typeface="Simplified Arabic" pitchFamily="18" charset="-78"/>
              <a:cs typeface="Simplified Arabic" pitchFamily="18" charset="-78"/>
            </a:endParaRPr>
          </a:p>
        </p:txBody>
      </p:sp>
      <p:sp>
        <p:nvSpPr>
          <p:cNvPr id="5" name="TextBox 4"/>
          <p:cNvSpPr txBox="1"/>
          <p:nvPr/>
        </p:nvSpPr>
        <p:spPr>
          <a:xfrm>
            <a:off x="685800" y="5181600"/>
            <a:ext cx="8001000" cy="830997"/>
          </a:xfrm>
          <a:prstGeom prst="rect">
            <a:avLst/>
          </a:prstGeom>
          <a:noFill/>
        </p:spPr>
        <p:txBody>
          <a:bodyPr wrap="square" rtlCol="0">
            <a:spAutoFit/>
          </a:bodyPr>
          <a:lstStyle/>
          <a:p>
            <a:pPr algn="ctr" rtl="1"/>
            <a:r>
              <a:rPr lang="ar-SA" sz="4800" dirty="0" smtClean="0">
                <a:latin typeface="Simplified Arabic" pitchFamily="18" charset="-78"/>
                <a:cs typeface="Simplified Arabic" pitchFamily="18" charset="-78"/>
              </a:rPr>
              <a:t>اوقف، حدد، اعلن، ترك، كثر. </a:t>
            </a:r>
            <a:endParaRPr lang="en-US" sz="5400" dirty="0">
              <a:latin typeface="Simplified Arabic" pitchFamily="18" charset="-78"/>
              <a:cs typeface="Simplified Arabic" pitchFamily="18" charset="-78"/>
            </a:endParaRPr>
          </a:p>
        </p:txBody>
      </p:sp>
      <p:pic>
        <p:nvPicPr>
          <p:cNvPr id="6" name="Picture 5" descr="House.jpg"/>
          <p:cNvPicPr>
            <a:picLocks noChangeAspect="1"/>
          </p:cNvPicPr>
          <p:nvPr/>
        </p:nvPicPr>
        <p:blipFill>
          <a:blip r:embed="rId2"/>
          <a:stretch>
            <a:fillRect/>
          </a:stretch>
        </p:blipFill>
        <p:spPr>
          <a:xfrm>
            <a:off x="1981200" y="1747837"/>
            <a:ext cx="5257800" cy="262890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s f7.jpg"/>
          <p:cNvPicPr>
            <a:picLocks noChangeAspect="1"/>
          </p:cNvPicPr>
          <p:nvPr/>
        </p:nvPicPr>
        <p:blipFill>
          <a:blip r:embed="rId2"/>
          <a:stretch>
            <a:fillRect/>
          </a:stretch>
        </p:blipFill>
        <p:spPr>
          <a:xfrm>
            <a:off x="1295400" y="1460644"/>
            <a:ext cx="7086600" cy="5016356"/>
          </a:xfrm>
          <a:prstGeom prst="rect">
            <a:avLst/>
          </a:prstGeom>
        </p:spPr>
      </p:pic>
      <p:pic>
        <p:nvPicPr>
          <p:cNvPr id="5" name="Picture 4" descr="13-07-17-images.jpg"/>
          <p:cNvPicPr>
            <a:picLocks noChangeAspect="1"/>
          </p:cNvPicPr>
          <p:nvPr/>
        </p:nvPicPr>
        <p:blipFill>
          <a:blip r:embed="rId3"/>
          <a:stretch>
            <a:fillRect/>
          </a:stretch>
        </p:blipFill>
        <p:spPr>
          <a:xfrm>
            <a:off x="1981200" y="228600"/>
            <a:ext cx="5715000" cy="1676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381000"/>
            <a:ext cx="5334000" cy="1107996"/>
          </a:xfrm>
          <a:prstGeom prst="rect">
            <a:avLst/>
          </a:prstGeom>
          <a:solidFill>
            <a:schemeClr val="accent3">
              <a:lumMod val="40000"/>
              <a:lumOff val="60000"/>
            </a:schemeClr>
          </a:solidFill>
        </p:spPr>
        <p:txBody>
          <a:bodyPr wrap="square" rtlCol="0">
            <a:spAutoFit/>
          </a:bodyPr>
          <a:lstStyle/>
          <a:p>
            <a:pPr algn="ctr"/>
            <a:r>
              <a:rPr lang="ar-SA" sz="6600" dirty="0" smtClean="0">
                <a:latin typeface="Simplified Arabic" pitchFamily="18" charset="-78"/>
                <a:cs typeface="Simplified Arabic" pitchFamily="18" charset="-78"/>
              </a:rPr>
              <a:t>تعارف المدرس</a:t>
            </a:r>
            <a:endParaRPr lang="en-US" sz="6600" dirty="0">
              <a:latin typeface="Simplified Arabic" pitchFamily="18" charset="-78"/>
              <a:cs typeface="Simplified Arabic" pitchFamily="18" charset="-78"/>
            </a:endParaRPr>
          </a:p>
        </p:txBody>
      </p:sp>
      <p:sp>
        <p:nvSpPr>
          <p:cNvPr id="3" name="TextBox 2"/>
          <p:cNvSpPr txBox="1"/>
          <p:nvPr/>
        </p:nvSpPr>
        <p:spPr>
          <a:xfrm>
            <a:off x="3810000" y="1992392"/>
            <a:ext cx="5105400" cy="3570208"/>
          </a:xfrm>
          <a:prstGeom prst="rect">
            <a:avLst/>
          </a:prstGeom>
          <a:noFill/>
        </p:spPr>
        <p:txBody>
          <a:bodyPr wrap="square" rtlCol="0">
            <a:spAutoFit/>
          </a:bodyPr>
          <a:lstStyle/>
          <a:p>
            <a:pPr algn="ctr"/>
            <a:r>
              <a:rPr lang="ar-SA" sz="6600" b="1" dirty="0" smtClean="0">
                <a:effectLst>
                  <a:outerShdw blurRad="38100" dist="38100" dir="2700000" algn="tl">
                    <a:srgbClr val="000000">
                      <a:alpha val="43137"/>
                    </a:srgbClr>
                  </a:outerShdw>
                </a:effectLst>
                <a:latin typeface="Simplified Arabic" pitchFamily="18" charset="-78"/>
                <a:cs typeface="Simplified Arabic" pitchFamily="18" charset="-78"/>
              </a:rPr>
              <a:t>محمد جعفر علي</a:t>
            </a:r>
          </a:p>
          <a:p>
            <a:pPr algn="ctr"/>
            <a:r>
              <a:rPr lang="ar-SA" sz="3600" b="1" dirty="0" smtClean="0">
                <a:effectLst>
                  <a:outerShdw blurRad="38100" dist="38100" dir="2700000" algn="tl">
                    <a:srgbClr val="000000">
                      <a:alpha val="43137"/>
                    </a:srgbClr>
                  </a:outerShdw>
                </a:effectLst>
                <a:latin typeface="Simplified Arabic" pitchFamily="18" charset="-78"/>
                <a:cs typeface="Simplified Arabic" pitchFamily="18" charset="-78"/>
              </a:rPr>
              <a:t>المحاضر اللغة العربية</a:t>
            </a:r>
          </a:p>
          <a:p>
            <a:pPr algn="ctr"/>
            <a:r>
              <a:rPr lang="ar-SA" sz="3600" b="1" dirty="0" smtClean="0">
                <a:effectLst>
                  <a:outerShdw blurRad="38100" dist="38100" dir="2700000" algn="tl">
                    <a:srgbClr val="000000">
                      <a:alpha val="43137"/>
                    </a:srgbClr>
                  </a:outerShdw>
                </a:effectLst>
                <a:latin typeface="Simplified Arabic" pitchFamily="18" charset="-78"/>
                <a:cs typeface="Simplified Arabic" pitchFamily="18" charset="-78"/>
              </a:rPr>
              <a:t>المدرسة العالم الادرش برامبور</a:t>
            </a:r>
          </a:p>
          <a:p>
            <a:pPr algn="ctr"/>
            <a:r>
              <a:rPr lang="ar-SA" sz="3600" b="1" dirty="0" smtClean="0">
                <a:effectLst>
                  <a:outerShdw blurRad="38100" dist="38100" dir="2700000" algn="tl">
                    <a:srgbClr val="000000">
                      <a:alpha val="43137"/>
                    </a:srgbClr>
                  </a:outerShdw>
                </a:effectLst>
                <a:latin typeface="Simplified Arabic" pitchFamily="18" charset="-78"/>
                <a:cs typeface="Simplified Arabic" pitchFamily="18" charset="-78"/>
              </a:rPr>
              <a:t>ساندبور سادار ,ساندبور.</a:t>
            </a:r>
          </a:p>
          <a:p>
            <a:pPr algn="ctr"/>
            <a:r>
              <a:rPr lang="ar-SA" sz="3200" b="1" dirty="0" smtClean="0">
                <a:effectLst>
                  <a:outerShdw blurRad="38100" dist="38100" dir="2700000" algn="tl">
                    <a:srgbClr val="000000">
                      <a:alpha val="43137"/>
                    </a:srgbClr>
                  </a:outerShdw>
                </a:effectLst>
                <a:latin typeface="Simplified Arabic" pitchFamily="18" charset="-78"/>
                <a:cs typeface="Simplified Arabic" pitchFamily="18" charset="-78"/>
              </a:rPr>
              <a:t>رقم الجوال : 01814241162</a:t>
            </a:r>
          </a:p>
          <a:p>
            <a:pPr algn="ctr" rtl="1"/>
            <a:r>
              <a:rPr lang="ar-SA" sz="2000" b="1" dirty="0" smtClean="0">
                <a:effectLst>
                  <a:outerShdw blurRad="38100" dist="38100" dir="2700000" algn="tl">
                    <a:srgbClr val="000000">
                      <a:alpha val="43137"/>
                    </a:srgbClr>
                  </a:outerShdw>
                </a:effectLst>
                <a:latin typeface="Simplified Arabic" pitchFamily="18" charset="-78"/>
                <a:cs typeface="Simplified Arabic" pitchFamily="18" charset="-78"/>
              </a:rPr>
              <a:t>البريد الالكترونى : </a:t>
            </a: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mmzafar62@gmail.com</a:t>
            </a:r>
            <a:r>
              <a:rPr lang="en-US" sz="2000" dirty="0" smtClean="0">
                <a:latin typeface="Times New Roman" pitchFamily="18" charset="0"/>
                <a:cs typeface="Times New Roman" pitchFamily="18" charset="0"/>
              </a:rPr>
              <a:t> </a:t>
            </a:r>
            <a:endParaRPr lang="ar-SA" sz="2800" dirty="0" smtClean="0">
              <a:latin typeface="Arial" pitchFamily="34" charset="0"/>
              <a:cs typeface="Arial" pitchFamily="34" charset="0"/>
            </a:endParaRPr>
          </a:p>
        </p:txBody>
      </p:sp>
      <p:pic>
        <p:nvPicPr>
          <p:cNvPr id="5" name="Picture 4" descr="PicsArt_09-05-06.20.37.png"/>
          <p:cNvPicPr>
            <a:picLocks noChangeAspect="1"/>
          </p:cNvPicPr>
          <p:nvPr/>
        </p:nvPicPr>
        <p:blipFill>
          <a:blip r:embed="rId2"/>
          <a:srcRect l="16366" r="17568"/>
          <a:stretch>
            <a:fillRect/>
          </a:stretch>
        </p:blipFill>
        <p:spPr>
          <a:xfrm>
            <a:off x="838200" y="2590800"/>
            <a:ext cx="2761488" cy="27432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ppt_x</p:attrName>
                                        </p:attrNameLst>
                                      </p:cBhvr>
                                      <p:tavLst>
                                        <p:tav tm="0">
                                          <p:val>
                                            <p:strVal val="#ppt_x-.2"/>
                                          </p:val>
                                        </p:tav>
                                        <p:tav tm="100000">
                                          <p:val>
                                            <p:strVal val="#ppt_x"/>
                                          </p:val>
                                        </p:tav>
                                      </p:tavLst>
                                    </p:anim>
                                    <p:anim calcmode="lin" valueType="num">
                                      <p:cBhvr>
                                        <p:cTn id="13"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1000" fill="hold"/>
                                        <p:tgtEl>
                                          <p:spTgt spid="3"/>
                                        </p:tgtEl>
                                        <p:attrNameLst>
                                          <p:attrName>ppt_x</p:attrName>
                                        </p:attrNameLst>
                                      </p:cBhvr>
                                      <p:tavLst>
                                        <p:tav tm="0">
                                          <p:val>
                                            <p:strVal val="#ppt_x-.2"/>
                                          </p:val>
                                        </p:tav>
                                        <p:tav tm="100000">
                                          <p:val>
                                            <p:strVal val="#ppt_x"/>
                                          </p:val>
                                        </p:tav>
                                      </p:tavLst>
                                    </p:anim>
                                    <p:anim calcmode="lin" valueType="num">
                                      <p:cBhvr>
                                        <p:cTn id="20"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457200"/>
            <a:ext cx="4267200" cy="923330"/>
          </a:xfrm>
          <a:prstGeom prst="rect">
            <a:avLst/>
          </a:prstGeom>
          <a:blipFill>
            <a:blip r:embed="rId2"/>
            <a:tile tx="0" ty="0" sx="100000" sy="100000" flip="none" algn="tl"/>
          </a:blipFill>
        </p:spPr>
        <p:txBody>
          <a:bodyPr wrap="square" rtlCol="0">
            <a:spAutoFit/>
          </a:bodyPr>
          <a:lstStyle/>
          <a:p>
            <a:pPr algn="ctr"/>
            <a:r>
              <a:rPr lang="ar-SA" sz="5400" dirty="0" smtClean="0">
                <a:latin typeface="Simplified Arabic" pitchFamily="18" charset="-78"/>
                <a:cs typeface="Simplified Arabic" pitchFamily="18" charset="-78"/>
              </a:rPr>
              <a:t>عنوان الدرس :</a:t>
            </a:r>
            <a:endParaRPr lang="en-US" sz="5400" dirty="0">
              <a:latin typeface="Simplified Arabic" pitchFamily="18" charset="-78"/>
              <a:cs typeface="Simplified Arabic" pitchFamily="18" charset="-78"/>
            </a:endParaRPr>
          </a:p>
        </p:txBody>
      </p:sp>
      <p:sp>
        <p:nvSpPr>
          <p:cNvPr id="5" name="TextBox 4"/>
          <p:cNvSpPr txBox="1"/>
          <p:nvPr/>
        </p:nvSpPr>
        <p:spPr>
          <a:xfrm>
            <a:off x="762000" y="1905000"/>
            <a:ext cx="7772400" cy="4247317"/>
          </a:xfrm>
          <a:prstGeom prst="rect">
            <a:avLst/>
          </a:prstGeom>
          <a:blipFill>
            <a:blip r:embed="rId3"/>
            <a:tile tx="0" ty="0" sx="100000" sy="100000" flip="none" algn="tl"/>
          </a:blipFill>
        </p:spPr>
        <p:txBody>
          <a:bodyPr wrap="square" rtlCol="0">
            <a:spAutoFit/>
          </a:bodyPr>
          <a:lstStyle/>
          <a:p>
            <a:pPr algn="ctr" rtl="1"/>
            <a:r>
              <a:rPr lang="ar-SA" sz="5400" dirty="0" smtClean="0">
                <a:effectLst>
                  <a:outerShdw blurRad="38100" dist="38100" dir="2700000" algn="tl">
                    <a:srgbClr val="000000">
                      <a:alpha val="43137"/>
                    </a:srgbClr>
                  </a:outerShdw>
                </a:effectLst>
                <a:latin typeface="Simplified Arabic" pitchFamily="18" charset="-78"/>
                <a:cs typeface="Simplified Arabic" pitchFamily="18" charset="-78"/>
              </a:rPr>
              <a:t>الصف العالم</a:t>
            </a:r>
          </a:p>
          <a:p>
            <a:pPr algn="ctr" rtl="1"/>
            <a:r>
              <a:rPr lang="ar-SA" sz="5400" dirty="0" smtClean="0">
                <a:effectLst>
                  <a:outerShdw blurRad="38100" dist="38100" dir="2700000" algn="tl">
                    <a:srgbClr val="000000">
                      <a:alpha val="43137"/>
                    </a:srgbClr>
                  </a:outerShdw>
                </a:effectLst>
                <a:latin typeface="Simplified Arabic" pitchFamily="18" charset="-78"/>
                <a:cs typeface="Simplified Arabic" pitchFamily="18" charset="-78"/>
              </a:rPr>
              <a:t>اللغة العربية الاتصالية</a:t>
            </a:r>
          </a:p>
          <a:p>
            <a:pPr algn="ctr" rtl="1"/>
            <a:r>
              <a:rPr lang="ar-SA" sz="5400" dirty="0" smtClean="0">
                <a:effectLst>
                  <a:outerShdw blurRad="38100" dist="38100" dir="2700000" algn="tl">
                    <a:srgbClr val="000000">
                      <a:alpha val="43137"/>
                    </a:srgbClr>
                  </a:outerShdw>
                </a:effectLst>
                <a:latin typeface="Simplified Arabic" pitchFamily="18" charset="-78"/>
                <a:cs typeface="Simplified Arabic" pitchFamily="18" charset="-78"/>
              </a:rPr>
              <a:t>الوحدة الثالثة</a:t>
            </a:r>
          </a:p>
          <a:p>
            <a:pPr algn="ctr" rtl="1"/>
            <a:r>
              <a:rPr lang="ar-SA" sz="5400" dirty="0" smtClean="0">
                <a:effectLst>
                  <a:outerShdw blurRad="38100" dist="38100" dir="2700000" algn="tl">
                    <a:srgbClr val="000000">
                      <a:alpha val="43137"/>
                    </a:srgbClr>
                  </a:outerShdw>
                </a:effectLst>
                <a:latin typeface="Simplified Arabic" pitchFamily="18" charset="-78"/>
                <a:cs typeface="Simplified Arabic" pitchFamily="18" charset="-78"/>
              </a:rPr>
              <a:t>الدرس الأول</a:t>
            </a:r>
          </a:p>
          <a:p>
            <a:pPr algn="ctr" rtl="1"/>
            <a:r>
              <a:rPr lang="ar-SA" sz="5400" dirty="0" smtClean="0">
                <a:effectLst>
                  <a:outerShdw blurRad="38100" dist="38100" dir="2700000" algn="tl">
                    <a:srgbClr val="000000">
                      <a:alpha val="43137"/>
                    </a:srgbClr>
                  </a:outerShdw>
                </a:effectLst>
                <a:latin typeface="Simplified Arabic" pitchFamily="18" charset="-78"/>
                <a:cs typeface="Simplified Arabic" pitchFamily="18" charset="-78"/>
              </a:rPr>
              <a:t>التاريخ:  م13.09.2020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slide(fromBottom)">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228625" y="4716959"/>
            <a:ext cx="2622834" cy="769441"/>
          </a:xfrm>
          <a:prstGeom prst="rect">
            <a:avLst/>
          </a:prstGeom>
          <a:noFill/>
        </p:spPr>
        <p:txBody>
          <a:bodyPr wrap="none">
            <a:spAutoFit/>
          </a:bodyPr>
          <a:lstStyle/>
          <a:p>
            <a:pPr algn="r" rtl="1"/>
            <a:r>
              <a:rPr lang="ar-SA" sz="4400" dirty="0" smtClean="0">
                <a:solidFill>
                  <a:srgbClr val="FF0000"/>
                </a:solidFill>
                <a:latin typeface="Simplified Arabic" pitchFamily="18" charset="-78"/>
                <a:cs typeface="Simplified Arabic" pitchFamily="18" charset="-78"/>
              </a:rPr>
              <a:t>ماذا تنظرون؟</a:t>
            </a:r>
            <a:endParaRPr lang="en-US" sz="4400" dirty="0">
              <a:solidFill>
                <a:srgbClr val="FF0000"/>
              </a:solidFill>
              <a:latin typeface="Simplified Arabic" pitchFamily="18" charset="-78"/>
              <a:cs typeface="Simplified Arabic" pitchFamily="18" charset="-78"/>
            </a:endParaRPr>
          </a:p>
        </p:txBody>
      </p:sp>
      <p:sp>
        <p:nvSpPr>
          <p:cNvPr id="2" name="TextBox 1"/>
          <p:cNvSpPr txBox="1"/>
          <p:nvPr/>
        </p:nvSpPr>
        <p:spPr>
          <a:xfrm>
            <a:off x="2057400" y="143470"/>
            <a:ext cx="5410200" cy="923330"/>
          </a:xfrm>
          <a:prstGeom prst="rect">
            <a:avLst/>
          </a:prstGeom>
          <a:solidFill>
            <a:schemeClr val="accent6">
              <a:lumMod val="40000"/>
              <a:lumOff val="60000"/>
            </a:schemeClr>
          </a:solidFill>
        </p:spPr>
        <p:txBody>
          <a:bodyPr wrap="square" rtlCol="0">
            <a:spAutoFit/>
          </a:bodyPr>
          <a:lstStyle/>
          <a:p>
            <a:pPr algn="ctr"/>
            <a:r>
              <a:rPr lang="ar-SA" sz="5400" dirty="0" smtClean="0">
                <a:latin typeface="Simplified Arabic" pitchFamily="18" charset="-78"/>
                <a:cs typeface="Simplified Arabic" pitchFamily="18" charset="-78"/>
              </a:rPr>
              <a:t>انظروا الى الصور:</a:t>
            </a:r>
            <a:endParaRPr lang="en-US" sz="5400" dirty="0">
              <a:latin typeface="Simplified Arabic" pitchFamily="18" charset="-78"/>
              <a:cs typeface="Simplified Arabic" pitchFamily="18" charset="-78"/>
            </a:endParaRPr>
          </a:p>
        </p:txBody>
      </p:sp>
      <p:sp>
        <p:nvSpPr>
          <p:cNvPr id="7" name="Isosceles Triangle 6"/>
          <p:cNvSpPr/>
          <p:nvPr/>
        </p:nvSpPr>
        <p:spPr>
          <a:xfrm>
            <a:off x="304800" y="5638800"/>
            <a:ext cx="8534400" cy="990600"/>
          </a:xfrm>
          <a:prstGeom prst="triangl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dirty="0" smtClean="0">
                <a:solidFill>
                  <a:schemeClr val="tx1">
                    <a:lumMod val="95000"/>
                    <a:lumOff val="5000"/>
                  </a:schemeClr>
                </a:solidFill>
                <a:latin typeface="Simplified Arabic" pitchFamily="18" charset="-78"/>
                <a:cs typeface="Simplified Arabic" pitchFamily="18" charset="-78"/>
              </a:rPr>
              <a:t>المرأة فى الظلم والأمن</a:t>
            </a:r>
            <a:endParaRPr lang="en-US" sz="4000" dirty="0">
              <a:solidFill>
                <a:schemeClr val="tx1">
                  <a:lumMod val="95000"/>
                  <a:lumOff val="5000"/>
                </a:schemeClr>
              </a:solidFill>
              <a:latin typeface="Simplified Arabic" pitchFamily="18" charset="-78"/>
              <a:cs typeface="Simplified Arabic" pitchFamily="18" charset="-78"/>
            </a:endParaRPr>
          </a:p>
        </p:txBody>
      </p:sp>
      <p:sp>
        <p:nvSpPr>
          <p:cNvPr id="8" name="Smiley Face 7"/>
          <p:cNvSpPr/>
          <p:nvPr/>
        </p:nvSpPr>
        <p:spPr>
          <a:xfrm>
            <a:off x="2209800" y="4343400"/>
            <a:ext cx="4724400" cy="1219200"/>
          </a:xfrm>
          <a:prstGeom prst="smileyFac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download িা৯.jpg"/>
          <p:cNvPicPr>
            <a:picLocks noChangeAspect="1"/>
          </p:cNvPicPr>
          <p:nvPr/>
        </p:nvPicPr>
        <p:blipFill>
          <a:blip r:embed="rId2"/>
          <a:stretch>
            <a:fillRect/>
          </a:stretch>
        </p:blipFill>
        <p:spPr>
          <a:xfrm>
            <a:off x="1143000" y="1066800"/>
            <a:ext cx="2819400" cy="1695450"/>
          </a:xfrm>
          <a:prstGeom prst="rect">
            <a:avLst/>
          </a:prstGeom>
        </p:spPr>
      </p:pic>
      <p:pic>
        <p:nvPicPr>
          <p:cNvPr id="11" name="Picture 10" descr="images f2.jpg"/>
          <p:cNvPicPr>
            <a:picLocks noChangeAspect="1"/>
          </p:cNvPicPr>
          <p:nvPr/>
        </p:nvPicPr>
        <p:blipFill>
          <a:blip r:embed="rId3"/>
          <a:stretch>
            <a:fillRect/>
          </a:stretch>
        </p:blipFill>
        <p:spPr>
          <a:xfrm>
            <a:off x="1095375" y="2819400"/>
            <a:ext cx="2790825" cy="1638300"/>
          </a:xfrm>
          <a:prstGeom prst="rect">
            <a:avLst/>
          </a:prstGeom>
        </p:spPr>
      </p:pic>
      <p:pic>
        <p:nvPicPr>
          <p:cNvPr id="15" name="Picture 14" descr="images া১১.jpg"/>
          <p:cNvPicPr>
            <a:picLocks noChangeAspect="1"/>
          </p:cNvPicPr>
          <p:nvPr/>
        </p:nvPicPr>
        <p:blipFill>
          <a:blip r:embed="rId4"/>
          <a:stretch>
            <a:fillRect/>
          </a:stretch>
        </p:blipFill>
        <p:spPr>
          <a:xfrm>
            <a:off x="5000625" y="1143000"/>
            <a:ext cx="2847975" cy="1600200"/>
          </a:xfrm>
          <a:prstGeom prst="rect">
            <a:avLst/>
          </a:prstGeom>
        </p:spPr>
      </p:pic>
      <p:pic>
        <p:nvPicPr>
          <p:cNvPr id="13" name="Picture 12" descr="images f6.jpg"/>
          <p:cNvPicPr>
            <a:picLocks noChangeAspect="1"/>
          </p:cNvPicPr>
          <p:nvPr/>
        </p:nvPicPr>
        <p:blipFill>
          <a:blip r:embed="rId5"/>
          <a:stretch>
            <a:fillRect/>
          </a:stretch>
        </p:blipFill>
        <p:spPr>
          <a:xfrm>
            <a:off x="5000625" y="2800350"/>
            <a:ext cx="2847975" cy="15430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1000" fill="hold"/>
                                        <p:tgtEl>
                                          <p:spTgt spid="10"/>
                                        </p:tgtEl>
                                        <p:attrNameLst>
                                          <p:attrName>ppt_w</p:attrName>
                                        </p:attrNameLst>
                                      </p:cBhvr>
                                      <p:tavLst>
                                        <p:tav tm="0">
                                          <p:val>
                                            <p:strVal val="#ppt_w*0.70"/>
                                          </p:val>
                                        </p:tav>
                                        <p:tav tm="100000">
                                          <p:val>
                                            <p:strVal val="#ppt_w"/>
                                          </p:val>
                                        </p:tav>
                                      </p:tavLst>
                                    </p:anim>
                                    <p:anim calcmode="lin" valueType="num">
                                      <p:cBhvr>
                                        <p:cTn id="15" dur="1000" fill="hold"/>
                                        <p:tgtEl>
                                          <p:spTgt spid="10"/>
                                        </p:tgtEl>
                                        <p:attrNameLst>
                                          <p:attrName>ppt_h</p:attrName>
                                        </p:attrNameLst>
                                      </p:cBhvr>
                                      <p:tavLst>
                                        <p:tav tm="0">
                                          <p:val>
                                            <p:strVal val="#ppt_h"/>
                                          </p:val>
                                        </p:tav>
                                        <p:tav tm="100000">
                                          <p:val>
                                            <p:strVal val="#ppt_h"/>
                                          </p:val>
                                        </p:tav>
                                      </p:tavLst>
                                    </p:anim>
                                    <p:animEffect transition="in" filter="fade">
                                      <p:cBhvr>
                                        <p:cTn id="16" dur="10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1000" fill="hold"/>
                                        <p:tgtEl>
                                          <p:spTgt spid="15"/>
                                        </p:tgtEl>
                                        <p:attrNameLst>
                                          <p:attrName>ppt_x</p:attrName>
                                        </p:attrNameLst>
                                      </p:cBhvr>
                                      <p:tavLst>
                                        <p:tav tm="0">
                                          <p:val>
                                            <p:strVal val="#ppt_x-.2"/>
                                          </p:val>
                                        </p:tav>
                                        <p:tav tm="100000">
                                          <p:val>
                                            <p:strVal val="#ppt_x"/>
                                          </p:val>
                                        </p:tav>
                                      </p:tavLst>
                                    </p:anim>
                                    <p:anim calcmode="lin" valueType="num">
                                      <p:cBhvr>
                                        <p:cTn id="22"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anim calcmode="lin" valueType="num">
                                      <p:cBhvr>
                                        <p:cTn id="36" dur="1000" fill="hold"/>
                                        <p:tgtEl>
                                          <p:spTgt spid="13"/>
                                        </p:tgtEl>
                                        <p:attrNameLst>
                                          <p:attrName>ppt_x</p:attrName>
                                        </p:attrNameLst>
                                      </p:cBhvr>
                                      <p:tavLst>
                                        <p:tav tm="0">
                                          <p:val>
                                            <p:strVal val="#ppt_x"/>
                                          </p:val>
                                        </p:tav>
                                        <p:tav tm="100000">
                                          <p:val>
                                            <p:strVal val="#ppt_x"/>
                                          </p:val>
                                        </p:tav>
                                      </p:tavLst>
                                    </p:anim>
                                    <p:anim calcmode="lin" valueType="num">
                                      <p:cBhvr>
                                        <p:cTn id="3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2000"/>
                                        <p:tgtEl>
                                          <p:spTgt spid="8"/>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2000"/>
                                        <p:tgtEl>
                                          <p:spTgt spid="9"/>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wipe(down)">
                                      <p:cBhvr>
                                        <p:cTn id="5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381000"/>
            <a:ext cx="4114800" cy="923330"/>
          </a:xfrm>
          <a:prstGeom prst="rect">
            <a:avLst/>
          </a:prstGeom>
          <a:solidFill>
            <a:schemeClr val="tx2">
              <a:lumMod val="10000"/>
              <a:lumOff val="90000"/>
            </a:schemeClr>
          </a:solidFill>
        </p:spPr>
        <p:txBody>
          <a:bodyPr wrap="square" rtlCol="0">
            <a:spAutoFit/>
          </a:bodyPr>
          <a:lstStyle/>
          <a:p>
            <a:pPr algn="ctr"/>
            <a:r>
              <a:rPr lang="ar-SA" sz="5400" b="1" dirty="0" smtClean="0">
                <a:latin typeface="Simplified Arabic" pitchFamily="18" charset="-78"/>
                <a:cs typeface="Simplified Arabic" pitchFamily="18" charset="-78"/>
              </a:rPr>
              <a:t>اعلان الدرس :</a:t>
            </a:r>
            <a:endParaRPr lang="en-US" sz="5400" b="1" dirty="0">
              <a:latin typeface="Simplified Arabic" pitchFamily="18" charset="-78"/>
              <a:cs typeface="Simplified Arabic" pitchFamily="18" charset="-78"/>
            </a:endParaRPr>
          </a:p>
        </p:txBody>
      </p:sp>
      <p:sp>
        <p:nvSpPr>
          <p:cNvPr id="4" name="Rounded Rectangle 3"/>
          <p:cNvSpPr/>
          <p:nvPr/>
        </p:nvSpPr>
        <p:spPr>
          <a:xfrm>
            <a:off x="457200" y="3810000"/>
            <a:ext cx="8534400" cy="2286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7200" b="1" u="sng" dirty="0" smtClean="0">
                <a:solidFill>
                  <a:schemeClr val="tx1">
                    <a:lumMod val="95000"/>
                    <a:lumOff val="5000"/>
                  </a:schemeClr>
                </a:solidFill>
                <a:effectLst>
                  <a:outerShdw blurRad="38100" dist="38100" dir="2700000" algn="tl">
                    <a:srgbClr val="000000">
                      <a:alpha val="43137"/>
                    </a:srgbClr>
                  </a:outerShdw>
                </a:effectLst>
                <a:latin typeface="Simplified Arabic" pitchFamily="18" charset="-78"/>
                <a:cs typeface="Simplified Arabic" pitchFamily="18" charset="-78"/>
              </a:rPr>
              <a:t>المرأة وكيف عاملها الإسلام</a:t>
            </a:r>
            <a:endParaRPr lang="en-US" sz="7200" b="1" u="sng" dirty="0">
              <a:solidFill>
                <a:schemeClr val="tx1">
                  <a:lumMod val="95000"/>
                  <a:lumOff val="5000"/>
                </a:schemeClr>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pic>
        <p:nvPicPr>
          <p:cNvPr id="6" name="Picture 5" descr="images f3.jpg"/>
          <p:cNvPicPr>
            <a:picLocks noChangeAspect="1"/>
          </p:cNvPicPr>
          <p:nvPr/>
        </p:nvPicPr>
        <p:blipFill>
          <a:blip r:embed="rId2"/>
          <a:stretch>
            <a:fillRect/>
          </a:stretch>
        </p:blipFill>
        <p:spPr>
          <a:xfrm>
            <a:off x="2362200" y="1371600"/>
            <a:ext cx="4267200" cy="288131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304800"/>
            <a:ext cx="5410200" cy="1107996"/>
          </a:xfrm>
          <a:prstGeom prst="rect">
            <a:avLst/>
          </a:prstGeom>
          <a:solidFill>
            <a:schemeClr val="accent4">
              <a:lumMod val="20000"/>
              <a:lumOff val="80000"/>
            </a:schemeClr>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ar-SA" sz="6600" dirty="0" smtClean="0">
                <a:solidFill>
                  <a:srgbClr val="002060"/>
                </a:solidFill>
                <a:latin typeface="Simplified Arabic" pitchFamily="18" charset="-78"/>
                <a:cs typeface="Simplified Arabic" pitchFamily="18" charset="-78"/>
              </a:rPr>
              <a:t>النتائخ من الدرس</a:t>
            </a:r>
            <a:endParaRPr lang="en-US" sz="6600" dirty="0">
              <a:solidFill>
                <a:srgbClr val="002060"/>
              </a:solidFill>
              <a:latin typeface="Simplified Arabic" pitchFamily="18" charset="-78"/>
              <a:cs typeface="Simplified Arabic" pitchFamily="18" charset="-78"/>
            </a:endParaRPr>
          </a:p>
        </p:txBody>
      </p:sp>
      <p:sp>
        <p:nvSpPr>
          <p:cNvPr id="3" name="TextBox 2"/>
          <p:cNvSpPr txBox="1"/>
          <p:nvPr/>
        </p:nvSpPr>
        <p:spPr>
          <a:xfrm>
            <a:off x="1219200" y="1828800"/>
            <a:ext cx="7467600" cy="923330"/>
          </a:xfrm>
          <a:prstGeom prst="rect">
            <a:avLst/>
          </a:prstGeom>
          <a:noFill/>
        </p:spPr>
        <p:txBody>
          <a:bodyPr wrap="square" rtlCol="0">
            <a:spAutoFit/>
          </a:bodyPr>
          <a:lstStyle/>
          <a:p>
            <a:pPr algn="r" rtl="1"/>
            <a:r>
              <a:rPr lang="ar-SA" sz="3600" b="1" dirty="0" smtClean="0">
                <a:latin typeface="Simplified Arabic" pitchFamily="18" charset="-78"/>
                <a:cs typeface="Simplified Arabic" pitchFamily="18" charset="-78"/>
              </a:rPr>
              <a:t>يستطيع الطلاب بعد انتهاء هذا الدرس –</a:t>
            </a:r>
            <a:endParaRPr lang="ar-SA" b="1" dirty="0" smtClean="0">
              <a:latin typeface="Simplified Arabic" pitchFamily="18" charset="-78"/>
              <a:cs typeface="Simplified Arabic" pitchFamily="18" charset="-78"/>
            </a:endParaRPr>
          </a:p>
          <a:p>
            <a:pPr lvl="1" algn="r" rtl="1"/>
            <a:endParaRPr lang="ar-SA" b="1" dirty="0" smtClean="0">
              <a:latin typeface="Arial" pitchFamily="34" charset="0"/>
              <a:cs typeface="Arabic11 BT" pitchFamily="2" charset="-78"/>
            </a:endParaRPr>
          </a:p>
        </p:txBody>
      </p:sp>
      <p:sp>
        <p:nvSpPr>
          <p:cNvPr id="4" name="TextBox 3"/>
          <p:cNvSpPr txBox="1"/>
          <p:nvPr/>
        </p:nvSpPr>
        <p:spPr>
          <a:xfrm>
            <a:off x="457200" y="2667000"/>
            <a:ext cx="7848600" cy="707886"/>
          </a:xfrm>
          <a:prstGeom prst="rect">
            <a:avLst/>
          </a:prstGeom>
          <a:noFill/>
        </p:spPr>
        <p:txBody>
          <a:bodyPr wrap="square" rtlCol="0">
            <a:spAutoFit/>
          </a:bodyPr>
          <a:lstStyle/>
          <a:p>
            <a:pPr algn="r" rtl="1"/>
            <a:r>
              <a:rPr lang="ar-SA" sz="4000" dirty="0" smtClean="0">
                <a:latin typeface="Simplified Arabic" pitchFamily="18" charset="-78"/>
                <a:cs typeface="Simplified Arabic" pitchFamily="18" charset="-78"/>
              </a:rPr>
              <a:t>• </a:t>
            </a:r>
            <a:r>
              <a:rPr lang="ar-SA" sz="3600" dirty="0" smtClean="0">
                <a:latin typeface="Simplified Arabic" pitchFamily="18" charset="-78"/>
                <a:cs typeface="Simplified Arabic" pitchFamily="18" charset="-78"/>
              </a:rPr>
              <a:t>ان يبين حقوق المرأة قبل الإسلام وبعده.</a:t>
            </a:r>
            <a:endParaRPr lang="ar-SA" sz="4000" dirty="0" smtClean="0">
              <a:latin typeface="Simplified Arabic" pitchFamily="18" charset="-78"/>
              <a:cs typeface="Simplified Arabic" pitchFamily="18" charset="-78"/>
            </a:endParaRPr>
          </a:p>
        </p:txBody>
      </p:sp>
      <p:sp>
        <p:nvSpPr>
          <p:cNvPr id="6" name="TextBox 5"/>
          <p:cNvSpPr txBox="1"/>
          <p:nvPr/>
        </p:nvSpPr>
        <p:spPr>
          <a:xfrm>
            <a:off x="762000" y="5486400"/>
            <a:ext cx="8077200" cy="646331"/>
          </a:xfrm>
          <a:prstGeom prst="rect">
            <a:avLst/>
          </a:prstGeom>
          <a:noFill/>
        </p:spPr>
        <p:txBody>
          <a:bodyPr wrap="square" rtlCol="0">
            <a:spAutoFit/>
          </a:bodyPr>
          <a:lstStyle/>
          <a:p>
            <a:pPr lvl="1" algn="r" rtl="1"/>
            <a:r>
              <a:rPr lang="ar-SA" sz="3600" dirty="0" smtClean="0">
                <a:latin typeface="Arial" pitchFamily="34" charset="0"/>
                <a:cs typeface="Arabic11 BT" pitchFamily="2" charset="-78"/>
              </a:rPr>
              <a:t>• </a:t>
            </a:r>
            <a:r>
              <a:rPr lang="ar-SA" sz="3600" dirty="0" smtClean="0">
                <a:latin typeface="Simplified Arabic" pitchFamily="18" charset="-78"/>
                <a:cs typeface="Simplified Arabic" pitchFamily="18" charset="-78"/>
              </a:rPr>
              <a:t>ان يعين صيغ الماضى والمضارع من النص  .</a:t>
            </a:r>
            <a:endParaRPr lang="en-US" sz="3600" dirty="0">
              <a:latin typeface="Simplified Arabic" pitchFamily="18" charset="-78"/>
              <a:cs typeface="Simplified Arabic" pitchFamily="18" charset="-78"/>
            </a:endParaRPr>
          </a:p>
        </p:txBody>
      </p:sp>
      <p:sp>
        <p:nvSpPr>
          <p:cNvPr id="8" name="TextBox 7"/>
          <p:cNvSpPr txBox="1"/>
          <p:nvPr/>
        </p:nvSpPr>
        <p:spPr>
          <a:xfrm>
            <a:off x="228600" y="3657600"/>
            <a:ext cx="8077200" cy="1200329"/>
          </a:xfrm>
          <a:prstGeom prst="rect">
            <a:avLst/>
          </a:prstGeom>
          <a:noFill/>
        </p:spPr>
        <p:txBody>
          <a:bodyPr wrap="square" rtlCol="0">
            <a:spAutoFit/>
          </a:bodyPr>
          <a:lstStyle/>
          <a:p>
            <a:pPr marL="0" lvl="1" algn="r" rtl="1"/>
            <a:r>
              <a:rPr lang="ar-SA" sz="3600" dirty="0" smtClean="0">
                <a:latin typeface="Arial" pitchFamily="34" charset="0"/>
                <a:cs typeface="Arabic11 BT" pitchFamily="2" charset="-78"/>
              </a:rPr>
              <a:t>• </a:t>
            </a:r>
            <a:r>
              <a:rPr lang="ar-SA" sz="3600" dirty="0" smtClean="0">
                <a:latin typeface="Simplified Arabic" pitchFamily="18" charset="-78"/>
                <a:cs typeface="Simplified Arabic" pitchFamily="18" charset="-78"/>
              </a:rPr>
              <a:t>ان يبين الألفاظ المفردات مع الجمع ويستخدمه فى الجمل.</a:t>
            </a:r>
            <a:endParaRPr lang="en-US" dirty="0">
              <a:latin typeface="Simplified Arabic" pitchFamily="18" charset="-78"/>
              <a:cs typeface="Simplified Arabic" pitchFamily="18" charset="-78"/>
            </a:endParaRPr>
          </a:p>
        </p:txBody>
      </p:sp>
      <p:sp>
        <p:nvSpPr>
          <p:cNvPr id="7" name="TextBox 6"/>
          <p:cNvSpPr txBox="1"/>
          <p:nvPr/>
        </p:nvSpPr>
        <p:spPr>
          <a:xfrm>
            <a:off x="762000" y="4800600"/>
            <a:ext cx="8077200" cy="646331"/>
          </a:xfrm>
          <a:prstGeom prst="rect">
            <a:avLst/>
          </a:prstGeom>
          <a:noFill/>
        </p:spPr>
        <p:txBody>
          <a:bodyPr wrap="square" rtlCol="0">
            <a:spAutoFit/>
          </a:bodyPr>
          <a:lstStyle/>
          <a:p>
            <a:pPr lvl="1" algn="r" rtl="1"/>
            <a:r>
              <a:rPr lang="ar-SA" sz="3600" dirty="0" smtClean="0">
                <a:latin typeface="Arial" pitchFamily="34" charset="0"/>
                <a:cs typeface="Arabic11 BT" pitchFamily="2" charset="-78"/>
              </a:rPr>
              <a:t>• </a:t>
            </a:r>
            <a:r>
              <a:rPr lang="ar-SA" sz="3600" dirty="0" smtClean="0">
                <a:latin typeface="Simplified Arabic" pitchFamily="18" charset="-78"/>
                <a:cs typeface="Simplified Arabic" pitchFamily="18" charset="-78"/>
              </a:rPr>
              <a:t>ان يقول مرادف الكلمات من النص.</a:t>
            </a:r>
            <a:endParaRPr lang="en-US" sz="3600"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lide(fromBottom)">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lide(fromBottom)">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slide(fromBottom)">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slide(fromBottom)">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slide(fromBottom)">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6" grpId="0"/>
      <p:bldP spid="8"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743200"/>
            <a:ext cx="8534400" cy="3970318"/>
          </a:xfrm>
          <a:prstGeom prst="rect">
            <a:avLst/>
          </a:prstGeom>
          <a:noFill/>
          <a:ln>
            <a:noFill/>
          </a:ln>
        </p:spPr>
        <p:txBody>
          <a:bodyPr wrap="square" rtlCol="0">
            <a:spAutoFit/>
          </a:bodyPr>
          <a:lstStyle/>
          <a:p>
            <a:pPr algn="just" rtl="1"/>
            <a:r>
              <a:rPr lang="ar-SA" sz="3600" dirty="0" smtClean="0">
                <a:latin typeface="Simplified Arabic" pitchFamily="18" charset="-78"/>
                <a:cs typeface="Simplified Arabic" pitchFamily="18" charset="-78"/>
              </a:rPr>
              <a:t>بعث الله سيدنا محمدا صلى الله عليه وسلم بدعوة عظيمة، فأوقف الظلم الذى كانت المرأة تعيش فيه. وحدد لها مكانها الطبيعى، واعلن انها والرجل فى دين الله سواء. حيث قال تعالى : ‘‘يايها الناس اتقوا ربكم الذى خلقكم من نفس واحدة وخلق منها زوجها وبث منهما رجالا كثيرا ونساء واتقوا الله الذى تسائلون به والأرحام إن الله كان عليكم رقيبا’’. وكلمة الناس فى الأية للرجال والنساء.</a:t>
            </a:r>
            <a:endParaRPr lang="ar-SA" sz="3600" dirty="0" smtClean="0">
              <a:latin typeface="Arial" pitchFamily="34" charset="0"/>
              <a:cs typeface="Arabic11 BT" pitchFamily="2" charset="-78"/>
            </a:endParaRPr>
          </a:p>
        </p:txBody>
      </p:sp>
      <p:sp>
        <p:nvSpPr>
          <p:cNvPr id="6" name="Rounded Rectangle 5"/>
          <p:cNvSpPr/>
          <p:nvPr/>
        </p:nvSpPr>
        <p:spPr>
          <a:xfrm>
            <a:off x="3124200" y="457200"/>
            <a:ext cx="3124200" cy="609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rgbClr val="FF0000"/>
                </a:solidFill>
                <a:latin typeface="Simplified Arabic" pitchFamily="18" charset="-78"/>
                <a:cs typeface="Simplified Arabic" pitchFamily="18" charset="-78"/>
              </a:rPr>
              <a:t>النص المدروس</a:t>
            </a:r>
            <a:endParaRPr lang="en-US" sz="4000" dirty="0">
              <a:solidFill>
                <a:srgbClr val="FF0000"/>
              </a:solidFill>
              <a:latin typeface="Simplified Arabic" pitchFamily="18" charset="-78"/>
              <a:cs typeface="Simplified Arabic" pitchFamily="18" charset="-78"/>
            </a:endParaRPr>
          </a:p>
        </p:txBody>
      </p:sp>
      <p:pic>
        <p:nvPicPr>
          <p:cNvPr id="8" name="Picture 7" descr="download া১৩.jpg"/>
          <p:cNvPicPr>
            <a:picLocks noChangeAspect="1"/>
          </p:cNvPicPr>
          <p:nvPr/>
        </p:nvPicPr>
        <p:blipFill>
          <a:blip r:embed="rId2"/>
          <a:stretch>
            <a:fillRect/>
          </a:stretch>
        </p:blipFill>
        <p:spPr>
          <a:xfrm>
            <a:off x="838200" y="1219200"/>
            <a:ext cx="2324100" cy="1600200"/>
          </a:xfrm>
          <a:prstGeom prst="rect">
            <a:avLst/>
          </a:prstGeom>
        </p:spPr>
      </p:pic>
      <p:pic>
        <p:nvPicPr>
          <p:cNvPr id="9" name="Picture 8" descr="images া১২.jpg"/>
          <p:cNvPicPr>
            <a:picLocks noChangeAspect="1"/>
          </p:cNvPicPr>
          <p:nvPr/>
        </p:nvPicPr>
        <p:blipFill>
          <a:blip r:embed="rId3"/>
          <a:stretch>
            <a:fillRect/>
          </a:stretch>
        </p:blipFill>
        <p:spPr>
          <a:xfrm>
            <a:off x="3276600" y="1219200"/>
            <a:ext cx="2438400" cy="1524000"/>
          </a:xfrm>
          <a:prstGeom prst="rect">
            <a:avLst/>
          </a:prstGeom>
        </p:spPr>
      </p:pic>
      <p:pic>
        <p:nvPicPr>
          <p:cNvPr id="10" name="Picture 9" descr="images ননস.jpg"/>
          <p:cNvPicPr>
            <a:picLocks noChangeAspect="1"/>
          </p:cNvPicPr>
          <p:nvPr/>
        </p:nvPicPr>
        <p:blipFill>
          <a:blip r:embed="rId4"/>
          <a:stretch>
            <a:fillRect/>
          </a:stretch>
        </p:blipFill>
        <p:spPr>
          <a:xfrm>
            <a:off x="5867400" y="1295401"/>
            <a:ext cx="2867025" cy="1447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strVal val="#ppt_w*0.70"/>
                                          </p:val>
                                        </p:tav>
                                        <p:tav tm="100000">
                                          <p:val>
                                            <p:strVal val="#ppt_w"/>
                                          </p:val>
                                        </p:tav>
                                      </p:tavLst>
                                    </p:anim>
                                    <p:anim calcmode="lin" valueType="num">
                                      <p:cBhvr>
                                        <p:cTn id="15" dur="1000" fill="hold"/>
                                        <p:tgtEl>
                                          <p:spTgt spid="8"/>
                                        </p:tgtEl>
                                        <p:attrNameLst>
                                          <p:attrName>ppt_h</p:attrName>
                                        </p:attrNameLst>
                                      </p:cBhvr>
                                      <p:tavLst>
                                        <p:tav tm="0">
                                          <p:val>
                                            <p:strVal val="#ppt_h"/>
                                          </p:val>
                                        </p:tav>
                                        <p:tav tm="100000">
                                          <p:val>
                                            <p:strVal val="#ppt_h"/>
                                          </p:val>
                                        </p:tav>
                                      </p:tavLst>
                                    </p:anim>
                                    <p:animEffect transition="in" filter="fade">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1000" fill="hold"/>
                                        <p:tgtEl>
                                          <p:spTgt spid="9"/>
                                        </p:tgtEl>
                                        <p:attrNameLst>
                                          <p:attrName>ppt_x</p:attrName>
                                        </p:attrNameLst>
                                      </p:cBhvr>
                                      <p:tavLst>
                                        <p:tav tm="0">
                                          <p:val>
                                            <p:strVal val="#ppt_x-.2"/>
                                          </p:val>
                                        </p:tav>
                                        <p:tav tm="100000">
                                          <p:val>
                                            <p:strVal val="#ppt_x"/>
                                          </p:val>
                                        </p:tav>
                                      </p:tavLst>
                                    </p:anim>
                                    <p:anim calcmode="lin" valueType="num">
                                      <p:cBhvr>
                                        <p:cTn id="22"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3" dur="1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 to="" calcmode="lin" valueType="num">
                                      <p:cBhvr>
                                        <p:cTn id="28" dur="1" fill="hold"/>
                                        <p:tgtEl>
                                          <p:spTgt spid="10"/>
                                        </p:tgtEl>
                                        <p:attrNameLst>
                                          <p:attrName/>
                                        </p:attrNameLst>
                                      </p:cBhvr>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2"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fade">
                                      <p:cBhvr>
                                        <p:cTn id="33" dur="1000"/>
                                        <p:tgtEl>
                                          <p:spTgt spid="4"/>
                                        </p:tgtEl>
                                      </p:cBhvr>
                                    </p:animEffect>
                                    <p:anim calcmode="lin" valueType="num">
                                      <p:cBhvr>
                                        <p:cTn id="34" dur="1000" fill="hold"/>
                                        <p:tgtEl>
                                          <p:spTgt spid="4"/>
                                        </p:tgtEl>
                                        <p:attrNameLst>
                                          <p:attrName>ppt_x</p:attrName>
                                        </p:attrNameLst>
                                      </p:cBhvr>
                                      <p:tavLst>
                                        <p:tav tm="0">
                                          <p:val>
                                            <p:strVal val="#ppt_x"/>
                                          </p:val>
                                        </p:tav>
                                        <p:tav tm="100000">
                                          <p:val>
                                            <p:strVal val="#ppt_x"/>
                                          </p:val>
                                        </p:tav>
                                      </p:tavLst>
                                    </p:anim>
                                    <p:anim calcmode="lin" valueType="num">
                                      <p:cBhvr>
                                        <p:cTn id="3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2"/>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514600"/>
            <a:ext cx="8458200" cy="3970318"/>
          </a:xfrm>
          <a:prstGeom prst="rect">
            <a:avLst/>
          </a:prstGeom>
          <a:noFill/>
        </p:spPr>
        <p:txBody>
          <a:bodyPr wrap="square" rtlCol="0">
            <a:spAutoFit/>
          </a:bodyPr>
          <a:lstStyle/>
          <a:p>
            <a:pPr marL="0" lvl="1" algn="just" rtl="1"/>
            <a:r>
              <a:rPr lang="ar-SA" sz="3600" dirty="0" smtClean="0">
                <a:latin typeface="Simplified Arabic" pitchFamily="18" charset="-78"/>
                <a:cs typeface="Simplified Arabic" pitchFamily="18" charset="-78"/>
              </a:rPr>
              <a:t>كانت عادة العرب قبل الإسلام، ألا تأخذ المرأة شيئا فى الميراث وكانوا يقولون ‘‘لا يرثنا إلا من يحمل السيف، ويحمى البيضة</a:t>
            </a:r>
            <a:r>
              <a:rPr lang="en-US" sz="3600" dirty="0" smtClean="0">
                <a:latin typeface="Times New Roman" pitchFamily="18" charset="0"/>
                <a:cs typeface="Times New Roman" pitchFamily="18" charset="0"/>
              </a:rPr>
              <a:t>“</a:t>
            </a:r>
            <a:r>
              <a:rPr lang="ar-SA" sz="3600" dirty="0" smtClean="0">
                <a:latin typeface="Simplified Arabic" pitchFamily="18" charset="-78"/>
                <a:cs typeface="Simplified Arabic" pitchFamily="18" charset="-78"/>
              </a:rPr>
              <a:t>. فإذا مات الرجل ورثه إبنه فإن لم يوجد، فأقرب الرجال إليه ابا كان، أو اخا، أو عما. جاء الإسلام فأوقف هذا الظلم عن النساء، قال تعالى :‘‘للرجال نصيب مما ترك الوالدان والأقربون وللنساء نصيب مما ترك الوالدان والأقربون مما قل منه أو كثر نصيبا مفروضا</a:t>
            </a:r>
            <a:r>
              <a:rPr lang="en-US" sz="3600" dirty="0" smtClean="0">
                <a:latin typeface="Times New Roman" pitchFamily="18" charset="0"/>
                <a:cs typeface="Times New Roman" pitchFamily="18" charset="0"/>
              </a:rPr>
              <a:t> “</a:t>
            </a:r>
            <a:endParaRPr lang="en-US" dirty="0">
              <a:latin typeface="Simplified Arabic" pitchFamily="18" charset="-78"/>
              <a:cs typeface="Simplified Arabic" pitchFamily="18" charset="-78"/>
            </a:endParaRPr>
          </a:p>
        </p:txBody>
      </p:sp>
      <p:sp>
        <p:nvSpPr>
          <p:cNvPr id="6" name="Rounded Rectangle 5"/>
          <p:cNvSpPr/>
          <p:nvPr/>
        </p:nvSpPr>
        <p:spPr>
          <a:xfrm>
            <a:off x="3124200" y="381000"/>
            <a:ext cx="3124200" cy="609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rgbClr val="FF0000"/>
                </a:solidFill>
                <a:latin typeface="Simplified Arabic" pitchFamily="18" charset="-78"/>
                <a:cs typeface="Simplified Arabic" pitchFamily="18" charset="-78"/>
              </a:rPr>
              <a:t>النص المدروس</a:t>
            </a:r>
            <a:endParaRPr lang="en-US" sz="4000" dirty="0">
              <a:solidFill>
                <a:srgbClr val="FF0000"/>
              </a:solidFill>
              <a:latin typeface="Simplified Arabic" pitchFamily="18" charset="-78"/>
              <a:cs typeface="Simplified Arabic" pitchFamily="18" charset="-78"/>
            </a:endParaRPr>
          </a:p>
        </p:txBody>
      </p:sp>
      <p:pic>
        <p:nvPicPr>
          <p:cNvPr id="7" name="Picture 6" descr="images সমসসম.jpg"/>
          <p:cNvPicPr>
            <a:picLocks noChangeAspect="1"/>
          </p:cNvPicPr>
          <p:nvPr/>
        </p:nvPicPr>
        <p:blipFill>
          <a:blip r:embed="rId2"/>
          <a:stretch>
            <a:fillRect/>
          </a:stretch>
        </p:blipFill>
        <p:spPr>
          <a:xfrm>
            <a:off x="1371600" y="990600"/>
            <a:ext cx="3124200" cy="1466850"/>
          </a:xfrm>
          <a:prstGeom prst="rect">
            <a:avLst/>
          </a:prstGeom>
        </p:spPr>
      </p:pic>
      <p:pic>
        <p:nvPicPr>
          <p:cNvPr id="8" name="Picture 7" descr="images সসম.jpg"/>
          <p:cNvPicPr>
            <a:picLocks noChangeAspect="1"/>
          </p:cNvPicPr>
          <p:nvPr/>
        </p:nvPicPr>
        <p:blipFill>
          <a:blip r:embed="rId3"/>
          <a:stretch>
            <a:fillRect/>
          </a:stretch>
        </p:blipFill>
        <p:spPr>
          <a:xfrm>
            <a:off x="5715000" y="990600"/>
            <a:ext cx="2619375" cy="1447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ppt_x</p:attrName>
                                        </p:attrNameLst>
                                      </p:cBhvr>
                                      <p:tavLst>
                                        <p:tav tm="0">
                                          <p:val>
                                            <p:strVal val="#ppt_x-.2"/>
                                          </p:val>
                                        </p:tav>
                                        <p:tav tm="100000">
                                          <p:val>
                                            <p:strVal val="#ppt_x"/>
                                          </p:val>
                                        </p:tav>
                                      </p:tavLst>
                                    </p:anim>
                                    <p:anim calcmode="lin" valueType="num">
                                      <p:cBhvr>
                                        <p:cTn id="13"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ppt_w</p:attrName>
                                        </p:attrNameLst>
                                      </p:cBhvr>
                                      <p:tavLst>
                                        <p:tav tm="0">
                                          <p:val>
                                            <p:strVal val="#ppt_w*0.70"/>
                                          </p:val>
                                        </p:tav>
                                        <p:tav tm="100000">
                                          <p:val>
                                            <p:strVal val="#ppt_w"/>
                                          </p:val>
                                        </p:tav>
                                      </p:tavLst>
                                    </p:anim>
                                    <p:anim calcmode="lin" valueType="num">
                                      <p:cBhvr>
                                        <p:cTn id="20" dur="1000" fill="hold"/>
                                        <p:tgtEl>
                                          <p:spTgt spid="8"/>
                                        </p:tgtEl>
                                        <p:attrNameLst>
                                          <p:attrName>ppt_h</p:attrName>
                                        </p:attrNameLst>
                                      </p:cBhvr>
                                      <p:tavLst>
                                        <p:tav tm="0">
                                          <p:val>
                                            <p:strVal val="#ppt_h"/>
                                          </p:val>
                                        </p:tav>
                                        <p:tav tm="100000">
                                          <p:val>
                                            <p:strVal val="#ppt_h"/>
                                          </p:val>
                                        </p:tav>
                                      </p:tavLst>
                                    </p:anim>
                                    <p:animEffect transition="in" filter="fade">
                                      <p:cBhvr>
                                        <p:cTn id="21" dur="10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500" fill="hold"/>
                                        <p:tgtEl>
                                          <p:spTgt spid="4"/>
                                        </p:tgtEl>
                                        <p:attrNameLst>
                                          <p:attrName>ppt_w</p:attrName>
                                        </p:attrNameLst>
                                      </p:cBhvr>
                                      <p:tavLst>
                                        <p:tav tm="0">
                                          <p:val>
                                            <p:fltVal val="0"/>
                                          </p:val>
                                        </p:tav>
                                        <p:tav tm="100000">
                                          <p:val>
                                            <p:strVal val="#ppt_w"/>
                                          </p:val>
                                        </p:tav>
                                      </p:tavLst>
                                    </p:anim>
                                    <p:anim calcmode="lin" valueType="num">
                                      <p:cBhvr>
                                        <p:cTn id="27" dur="500" fill="hold"/>
                                        <p:tgtEl>
                                          <p:spTgt spid="4"/>
                                        </p:tgtEl>
                                        <p:attrNameLst>
                                          <p:attrName>ppt_h</p:attrName>
                                        </p:attrNameLst>
                                      </p:cBhvr>
                                      <p:tavLst>
                                        <p:tav tm="0">
                                          <p:val>
                                            <p:fltVal val="0"/>
                                          </p:val>
                                        </p:tav>
                                        <p:tav tm="100000">
                                          <p:val>
                                            <p:strVal val="#ppt_h"/>
                                          </p:val>
                                        </p:tav>
                                      </p:tavLst>
                                    </p:anim>
                                    <p:animEffect transition="in" filter="fade">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3579674"/>
            <a:ext cx="8305800" cy="1754326"/>
          </a:xfrm>
          <a:prstGeom prst="rect">
            <a:avLst/>
          </a:prstGeom>
          <a:noFill/>
        </p:spPr>
        <p:txBody>
          <a:bodyPr wrap="square" rtlCol="0">
            <a:spAutoFit/>
          </a:bodyPr>
          <a:lstStyle/>
          <a:p>
            <a:pPr lvl="1" algn="just" rtl="1"/>
            <a:r>
              <a:rPr lang="ar-SA" sz="3600" dirty="0" smtClean="0">
                <a:latin typeface="Simplified Arabic" pitchFamily="18" charset="-78"/>
                <a:cs typeface="Simplified Arabic" pitchFamily="18" charset="-78"/>
              </a:rPr>
              <a:t>كما قال : </a:t>
            </a:r>
            <a:r>
              <a:rPr lang="ar-SA" sz="3600" dirty="0" smtClean="0">
                <a:latin typeface="Times New Roman" pitchFamily="18" charset="0"/>
                <a:cs typeface="Times New Roman" pitchFamily="18" charset="0"/>
              </a:rPr>
              <a:t>“ولهن مثل الذى عليهن بالمعروف وللرجال عليهن درجة والله عزيز حكيم</a:t>
            </a:r>
            <a:r>
              <a:rPr lang="en-US" sz="3600" dirty="0" smtClean="0">
                <a:latin typeface="Times New Roman" pitchFamily="18" charset="0"/>
                <a:cs typeface="Times New Roman" pitchFamily="18" charset="0"/>
              </a:rPr>
              <a:t>“</a:t>
            </a:r>
            <a:r>
              <a:rPr lang="ar-SA" sz="3600" dirty="0" smtClean="0">
                <a:latin typeface="Times New Roman" pitchFamily="18" charset="0"/>
                <a:cs typeface="Times New Roman" pitchFamily="18" charset="0"/>
              </a:rPr>
              <a:t> وهى درجة الرعاية والحماية.</a:t>
            </a:r>
            <a:endParaRPr lang="en-US" sz="3600" dirty="0">
              <a:latin typeface="Simplified Arabic" pitchFamily="18" charset="-78"/>
              <a:cs typeface="Simplified Arabic" pitchFamily="18" charset="-78"/>
            </a:endParaRPr>
          </a:p>
        </p:txBody>
      </p:sp>
      <p:pic>
        <p:nvPicPr>
          <p:cNvPr id="5" name="Picture 4" descr="images নননসম.jpg"/>
          <p:cNvPicPr>
            <a:picLocks noChangeAspect="1"/>
          </p:cNvPicPr>
          <p:nvPr/>
        </p:nvPicPr>
        <p:blipFill>
          <a:blip r:embed="rId2"/>
          <a:stretch>
            <a:fillRect/>
          </a:stretch>
        </p:blipFill>
        <p:spPr>
          <a:xfrm>
            <a:off x="4724400" y="1295400"/>
            <a:ext cx="2876550" cy="1590675"/>
          </a:xfrm>
          <a:prstGeom prst="rect">
            <a:avLst/>
          </a:prstGeom>
          <a:ln w="88900" cap="sq" cmpd="thickThin">
            <a:solidFill>
              <a:srgbClr val="000000"/>
            </a:solidFill>
            <a:prstDash val="solid"/>
            <a:miter lim="800000"/>
          </a:ln>
          <a:effectLst>
            <a:innerShdw blurRad="76200">
              <a:srgbClr val="000000"/>
            </a:innerShdw>
          </a:effectLst>
        </p:spPr>
      </p:pic>
      <p:pic>
        <p:nvPicPr>
          <p:cNvPr id="6" name="Picture 5" descr="download নননসস.jpg"/>
          <p:cNvPicPr>
            <a:picLocks noChangeAspect="1"/>
          </p:cNvPicPr>
          <p:nvPr/>
        </p:nvPicPr>
        <p:blipFill>
          <a:blip r:embed="rId3"/>
          <a:stretch>
            <a:fillRect/>
          </a:stretch>
        </p:blipFill>
        <p:spPr>
          <a:xfrm>
            <a:off x="1447800" y="1295399"/>
            <a:ext cx="2819400" cy="1600201"/>
          </a:xfrm>
          <a:prstGeom prst="rect">
            <a:avLst/>
          </a:prstGeom>
          <a:ln w="88900" cap="sq" cmpd="thickThin">
            <a:solidFill>
              <a:srgbClr val="000000"/>
            </a:solidFill>
            <a:prstDash val="solid"/>
            <a:miter lim="800000"/>
          </a:ln>
          <a:effectLst>
            <a:innerShdw blurRad="76200">
              <a:srgbClr val="000000"/>
            </a:innerShdw>
          </a:effectLst>
        </p:spPr>
      </p:pic>
      <p:sp>
        <p:nvSpPr>
          <p:cNvPr id="7" name="Rounded Rectangle 6"/>
          <p:cNvSpPr/>
          <p:nvPr/>
        </p:nvSpPr>
        <p:spPr>
          <a:xfrm>
            <a:off x="3124200" y="457200"/>
            <a:ext cx="3124200" cy="609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rgbClr val="FF0000"/>
                </a:solidFill>
                <a:latin typeface="Simplified Arabic" pitchFamily="18" charset="-78"/>
                <a:cs typeface="Simplified Arabic" pitchFamily="18" charset="-78"/>
              </a:rPr>
              <a:t>النص المدروس</a:t>
            </a:r>
            <a:endParaRPr lang="en-US" sz="4000" dirty="0">
              <a:solidFill>
                <a:srgbClr val="FF00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ppt_x</p:attrName>
                                        </p:attrNameLst>
                                      </p:cBhvr>
                                      <p:tavLst>
                                        <p:tav tm="0">
                                          <p:val>
                                            <p:strVal val="#ppt_x-.2"/>
                                          </p:val>
                                        </p:tav>
                                        <p:tav tm="100000">
                                          <p:val>
                                            <p:strVal val="#ppt_x"/>
                                          </p:val>
                                        </p:tav>
                                      </p:tavLst>
                                    </p:anim>
                                    <p:anim calcmode="lin" valueType="num">
                                      <p:cBhvr>
                                        <p:cTn id="15"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1"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1485</TotalTime>
  <Words>452</Words>
  <Application>Microsoft Office PowerPoint</Application>
  <PresentationFormat>On-screen Show (4:3)</PresentationFormat>
  <Paragraphs>99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Aspect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wdrruyeu43ip</cp:lastModifiedBy>
  <cp:revision>184</cp:revision>
  <dcterms:created xsi:type="dcterms:W3CDTF">2006-08-16T00:00:00Z</dcterms:created>
  <dcterms:modified xsi:type="dcterms:W3CDTF">2020-09-15T03:21:44Z</dcterms:modified>
</cp:coreProperties>
</file>