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76" r:id="rId5"/>
    <p:sldId id="269" r:id="rId6"/>
    <p:sldId id="260" r:id="rId7"/>
    <p:sldId id="277" r:id="rId8"/>
    <p:sldId id="261" r:id="rId9"/>
    <p:sldId id="270" r:id="rId10"/>
    <p:sldId id="271" r:id="rId11"/>
    <p:sldId id="272" r:id="rId12"/>
    <p:sldId id="262" r:id="rId13"/>
    <p:sldId id="264" r:id="rId14"/>
    <p:sldId id="278" r:id="rId15"/>
    <p:sldId id="263" r:id="rId16"/>
    <p:sldId id="265" r:id="rId17"/>
    <p:sldId id="267" r:id="rId18"/>
    <p:sldId id="266" r:id="rId19"/>
    <p:sldId id="268" r:id="rId20"/>
    <p:sldId id="279" r:id="rId21"/>
    <p:sldId id="273" r:id="rId22"/>
    <p:sldId id="274"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37BF"/>
    <a:srgbClr val="47E13F"/>
    <a:srgbClr val="B0C0EE"/>
    <a:srgbClr val="1AF1F6"/>
    <a:srgbClr val="E0204E"/>
    <a:srgbClr val="198936"/>
    <a:srgbClr val="BDCC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8" d="100"/>
          <a:sy n="68" d="100"/>
        </p:scale>
        <p:origin x="8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16234-7D1F-4FFB-9FCC-9FCEDB0C00C8}" type="datetimeFigureOut">
              <a:rPr lang="en-US" smtClean="0"/>
              <a:t>9/18/2020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2C3D8-ABD5-4605-8AB8-B9DDEBA04B36}" type="slidenum">
              <a:rPr lang="en-US" smtClean="0"/>
              <a:t>‹#›</a:t>
            </a:fld>
            <a:endParaRPr lang="en-US"/>
          </a:p>
        </p:txBody>
      </p:sp>
    </p:spTree>
    <p:extLst>
      <p:ext uri="{BB962C8B-B14F-4D97-AF65-F5344CB8AC3E}">
        <p14:creationId xmlns:p14="http://schemas.microsoft.com/office/powerpoint/2010/main" val="3203032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2C3D8-ABD5-4605-8AB8-B9DDEBA04B36}" type="slidenum">
              <a:rPr lang="en-US" smtClean="0"/>
              <a:t>6</a:t>
            </a:fld>
            <a:endParaRPr lang="en-US"/>
          </a:p>
        </p:txBody>
      </p:sp>
    </p:spTree>
    <p:extLst>
      <p:ext uri="{BB962C8B-B14F-4D97-AF65-F5344CB8AC3E}">
        <p14:creationId xmlns:p14="http://schemas.microsoft.com/office/powerpoint/2010/main" val="419877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55853-2C10-4B87-9240-D2D364F038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DCCA56-0FD8-4883-A164-69FE87C2B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84EAF7-66A5-4BC0-8146-2130CBCF476A}"/>
              </a:ext>
            </a:extLst>
          </p:cNvPr>
          <p:cNvSpPr>
            <a:spLocks noGrp="1"/>
          </p:cNvSpPr>
          <p:nvPr>
            <p:ph type="dt" sz="half" idx="10"/>
          </p:nvPr>
        </p:nvSpPr>
        <p:spPr/>
        <p:txBody>
          <a:bodyPr/>
          <a:lstStyle/>
          <a:p>
            <a:fld id="{B7629A5A-3DD3-4FF3-A273-9432D91C6C0F}" type="datetimeFigureOut">
              <a:rPr lang="en-US" smtClean="0"/>
              <a:t>9/18/2020</a:t>
            </a:fld>
            <a:endParaRPr lang="en-US"/>
          </a:p>
        </p:txBody>
      </p:sp>
      <p:sp>
        <p:nvSpPr>
          <p:cNvPr id="5" name="Footer Placeholder 4">
            <a:extLst>
              <a:ext uri="{FF2B5EF4-FFF2-40B4-BE49-F238E27FC236}">
                <a16:creationId xmlns:a16="http://schemas.microsoft.com/office/drawing/2014/main" id="{38D04CCD-03AE-4634-9155-1F2581A54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CBC96-C9CB-4230-BC20-B27875FBCAD5}"/>
              </a:ext>
            </a:extLst>
          </p:cNvPr>
          <p:cNvSpPr>
            <a:spLocks noGrp="1"/>
          </p:cNvSpPr>
          <p:nvPr>
            <p:ph type="sldNum" sz="quarter" idx="12"/>
          </p:nvPr>
        </p:nvSpPr>
        <p:spPr/>
        <p:txBody>
          <a:bodyPr/>
          <a:lstStyle/>
          <a:p>
            <a:fld id="{E0380573-C213-4B3F-B759-82B77BCF4AEB}" type="slidenum">
              <a:rPr lang="en-US" smtClean="0"/>
              <a:t>‹#›</a:t>
            </a:fld>
            <a:endParaRPr lang="en-US"/>
          </a:p>
        </p:txBody>
      </p:sp>
    </p:spTree>
    <p:extLst>
      <p:ext uri="{BB962C8B-B14F-4D97-AF65-F5344CB8AC3E}">
        <p14:creationId xmlns:p14="http://schemas.microsoft.com/office/powerpoint/2010/main" val="246574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0B722-2134-4C5F-92A5-CF863DA546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9CDB6E-5482-4C77-B585-76E236B112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720DF-2BF3-4F4C-97D5-849BE86C4C00}"/>
              </a:ext>
            </a:extLst>
          </p:cNvPr>
          <p:cNvSpPr>
            <a:spLocks noGrp="1"/>
          </p:cNvSpPr>
          <p:nvPr>
            <p:ph type="dt" sz="half" idx="10"/>
          </p:nvPr>
        </p:nvSpPr>
        <p:spPr/>
        <p:txBody>
          <a:bodyPr/>
          <a:lstStyle/>
          <a:p>
            <a:fld id="{B7629A5A-3DD3-4FF3-A273-9432D91C6C0F}" type="datetimeFigureOut">
              <a:rPr lang="en-US" smtClean="0"/>
              <a:t>9/18/2020</a:t>
            </a:fld>
            <a:endParaRPr lang="en-US"/>
          </a:p>
        </p:txBody>
      </p:sp>
      <p:sp>
        <p:nvSpPr>
          <p:cNvPr id="5" name="Footer Placeholder 4">
            <a:extLst>
              <a:ext uri="{FF2B5EF4-FFF2-40B4-BE49-F238E27FC236}">
                <a16:creationId xmlns:a16="http://schemas.microsoft.com/office/drawing/2014/main" id="{38B942CD-D322-481D-B4AE-B9CCCF3B9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5841F-48B1-4E9C-8F38-658D9303169C}"/>
              </a:ext>
            </a:extLst>
          </p:cNvPr>
          <p:cNvSpPr>
            <a:spLocks noGrp="1"/>
          </p:cNvSpPr>
          <p:nvPr>
            <p:ph type="sldNum" sz="quarter" idx="12"/>
          </p:nvPr>
        </p:nvSpPr>
        <p:spPr/>
        <p:txBody>
          <a:bodyPr/>
          <a:lstStyle/>
          <a:p>
            <a:fld id="{E0380573-C213-4B3F-B759-82B77BCF4AEB}" type="slidenum">
              <a:rPr lang="en-US" smtClean="0"/>
              <a:t>‹#›</a:t>
            </a:fld>
            <a:endParaRPr lang="en-US"/>
          </a:p>
        </p:txBody>
      </p:sp>
    </p:spTree>
    <p:extLst>
      <p:ext uri="{BB962C8B-B14F-4D97-AF65-F5344CB8AC3E}">
        <p14:creationId xmlns:p14="http://schemas.microsoft.com/office/powerpoint/2010/main" val="3920891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A1749-F5D3-4EC9-A52A-32B608CFB4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70E99D-0A9D-457A-8892-1D8AD81BAE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67F67-D6FE-43C5-8B08-A454C7E9C82D}"/>
              </a:ext>
            </a:extLst>
          </p:cNvPr>
          <p:cNvSpPr>
            <a:spLocks noGrp="1"/>
          </p:cNvSpPr>
          <p:nvPr>
            <p:ph type="dt" sz="half" idx="10"/>
          </p:nvPr>
        </p:nvSpPr>
        <p:spPr/>
        <p:txBody>
          <a:bodyPr/>
          <a:lstStyle/>
          <a:p>
            <a:fld id="{B7629A5A-3DD3-4FF3-A273-9432D91C6C0F}" type="datetimeFigureOut">
              <a:rPr lang="en-US" smtClean="0"/>
              <a:t>9/18/2020</a:t>
            </a:fld>
            <a:endParaRPr lang="en-US"/>
          </a:p>
        </p:txBody>
      </p:sp>
      <p:sp>
        <p:nvSpPr>
          <p:cNvPr id="5" name="Footer Placeholder 4">
            <a:extLst>
              <a:ext uri="{FF2B5EF4-FFF2-40B4-BE49-F238E27FC236}">
                <a16:creationId xmlns:a16="http://schemas.microsoft.com/office/drawing/2014/main" id="{0011D267-AF6D-4A98-9368-4A5CD6516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25254-7F84-472A-BF70-FE7F86C01387}"/>
              </a:ext>
            </a:extLst>
          </p:cNvPr>
          <p:cNvSpPr>
            <a:spLocks noGrp="1"/>
          </p:cNvSpPr>
          <p:nvPr>
            <p:ph type="sldNum" sz="quarter" idx="12"/>
          </p:nvPr>
        </p:nvSpPr>
        <p:spPr/>
        <p:txBody>
          <a:bodyPr/>
          <a:lstStyle/>
          <a:p>
            <a:fld id="{E0380573-C213-4B3F-B759-82B77BCF4AEB}" type="slidenum">
              <a:rPr lang="en-US" smtClean="0"/>
              <a:t>‹#›</a:t>
            </a:fld>
            <a:endParaRPr lang="en-US"/>
          </a:p>
        </p:txBody>
      </p:sp>
    </p:spTree>
    <p:extLst>
      <p:ext uri="{BB962C8B-B14F-4D97-AF65-F5344CB8AC3E}">
        <p14:creationId xmlns:p14="http://schemas.microsoft.com/office/powerpoint/2010/main" val="14459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64E07-8817-4765-9008-3CBA33A7F6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DDA186-6E3F-4391-A6B6-1B9382EEE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1A4DDC-91E4-42B2-A342-F0DAF6EC5499}"/>
              </a:ext>
            </a:extLst>
          </p:cNvPr>
          <p:cNvSpPr>
            <a:spLocks noGrp="1"/>
          </p:cNvSpPr>
          <p:nvPr>
            <p:ph type="dt" sz="half" idx="10"/>
          </p:nvPr>
        </p:nvSpPr>
        <p:spPr/>
        <p:txBody>
          <a:bodyPr/>
          <a:lstStyle/>
          <a:p>
            <a:fld id="{B7629A5A-3DD3-4FF3-A273-9432D91C6C0F}" type="datetimeFigureOut">
              <a:rPr lang="en-US" smtClean="0"/>
              <a:t>9/18/2020</a:t>
            </a:fld>
            <a:endParaRPr lang="en-US"/>
          </a:p>
        </p:txBody>
      </p:sp>
      <p:sp>
        <p:nvSpPr>
          <p:cNvPr id="5" name="Footer Placeholder 4">
            <a:extLst>
              <a:ext uri="{FF2B5EF4-FFF2-40B4-BE49-F238E27FC236}">
                <a16:creationId xmlns:a16="http://schemas.microsoft.com/office/drawing/2014/main" id="{7F6E9FDB-3D1A-4048-93EE-750F60FCE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7CDCF-F138-4F75-99C7-01896D3C28DB}"/>
              </a:ext>
            </a:extLst>
          </p:cNvPr>
          <p:cNvSpPr>
            <a:spLocks noGrp="1"/>
          </p:cNvSpPr>
          <p:nvPr>
            <p:ph type="sldNum" sz="quarter" idx="12"/>
          </p:nvPr>
        </p:nvSpPr>
        <p:spPr/>
        <p:txBody>
          <a:bodyPr/>
          <a:lstStyle/>
          <a:p>
            <a:fld id="{E0380573-C213-4B3F-B759-82B77BCF4AEB}" type="slidenum">
              <a:rPr lang="en-US" smtClean="0"/>
              <a:t>‹#›</a:t>
            </a:fld>
            <a:endParaRPr lang="en-US"/>
          </a:p>
        </p:txBody>
      </p:sp>
    </p:spTree>
    <p:extLst>
      <p:ext uri="{BB962C8B-B14F-4D97-AF65-F5344CB8AC3E}">
        <p14:creationId xmlns:p14="http://schemas.microsoft.com/office/powerpoint/2010/main" val="335534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D544-7B23-402B-9E39-BDC7648BE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3DA06C-EED0-4706-B361-1DE05385B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EC82DC-518E-4823-924C-4D663859205F}"/>
              </a:ext>
            </a:extLst>
          </p:cNvPr>
          <p:cNvSpPr>
            <a:spLocks noGrp="1"/>
          </p:cNvSpPr>
          <p:nvPr>
            <p:ph type="dt" sz="half" idx="10"/>
          </p:nvPr>
        </p:nvSpPr>
        <p:spPr/>
        <p:txBody>
          <a:bodyPr/>
          <a:lstStyle/>
          <a:p>
            <a:fld id="{B7629A5A-3DD3-4FF3-A273-9432D91C6C0F}" type="datetimeFigureOut">
              <a:rPr lang="en-US" smtClean="0"/>
              <a:t>9/18/2020</a:t>
            </a:fld>
            <a:endParaRPr lang="en-US"/>
          </a:p>
        </p:txBody>
      </p:sp>
      <p:sp>
        <p:nvSpPr>
          <p:cNvPr id="5" name="Footer Placeholder 4">
            <a:extLst>
              <a:ext uri="{FF2B5EF4-FFF2-40B4-BE49-F238E27FC236}">
                <a16:creationId xmlns:a16="http://schemas.microsoft.com/office/drawing/2014/main" id="{D6AD45A5-42F8-4E8F-80DF-A0E5B9D0A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EF8FA-0E0A-4288-9600-9B2F712930E6}"/>
              </a:ext>
            </a:extLst>
          </p:cNvPr>
          <p:cNvSpPr>
            <a:spLocks noGrp="1"/>
          </p:cNvSpPr>
          <p:nvPr>
            <p:ph type="sldNum" sz="quarter" idx="12"/>
          </p:nvPr>
        </p:nvSpPr>
        <p:spPr/>
        <p:txBody>
          <a:bodyPr/>
          <a:lstStyle/>
          <a:p>
            <a:fld id="{E0380573-C213-4B3F-B759-82B77BCF4AEB}" type="slidenum">
              <a:rPr lang="en-US" smtClean="0"/>
              <a:t>‹#›</a:t>
            </a:fld>
            <a:endParaRPr lang="en-US"/>
          </a:p>
        </p:txBody>
      </p:sp>
    </p:spTree>
    <p:extLst>
      <p:ext uri="{BB962C8B-B14F-4D97-AF65-F5344CB8AC3E}">
        <p14:creationId xmlns:p14="http://schemas.microsoft.com/office/powerpoint/2010/main" val="421552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72E63-1F1C-47E4-B9F5-E2DF123370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6F4A2F-7EE0-4978-A29B-45F2A52B45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7614F3-F86F-429A-8989-D66B76AEBF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125047-00A6-4D8E-B79F-346461B4F356}"/>
              </a:ext>
            </a:extLst>
          </p:cNvPr>
          <p:cNvSpPr>
            <a:spLocks noGrp="1"/>
          </p:cNvSpPr>
          <p:nvPr>
            <p:ph type="dt" sz="half" idx="10"/>
          </p:nvPr>
        </p:nvSpPr>
        <p:spPr/>
        <p:txBody>
          <a:bodyPr/>
          <a:lstStyle/>
          <a:p>
            <a:fld id="{B7629A5A-3DD3-4FF3-A273-9432D91C6C0F}" type="datetimeFigureOut">
              <a:rPr lang="en-US" smtClean="0"/>
              <a:t>9/18/2020</a:t>
            </a:fld>
            <a:endParaRPr lang="en-US"/>
          </a:p>
        </p:txBody>
      </p:sp>
      <p:sp>
        <p:nvSpPr>
          <p:cNvPr id="6" name="Footer Placeholder 5">
            <a:extLst>
              <a:ext uri="{FF2B5EF4-FFF2-40B4-BE49-F238E27FC236}">
                <a16:creationId xmlns:a16="http://schemas.microsoft.com/office/drawing/2014/main" id="{247548FB-5CB4-4AC7-B991-15097A9848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D561-A8A6-42E0-BE65-6CBC8E6768DF}"/>
              </a:ext>
            </a:extLst>
          </p:cNvPr>
          <p:cNvSpPr>
            <a:spLocks noGrp="1"/>
          </p:cNvSpPr>
          <p:nvPr>
            <p:ph type="sldNum" sz="quarter" idx="12"/>
          </p:nvPr>
        </p:nvSpPr>
        <p:spPr/>
        <p:txBody>
          <a:bodyPr/>
          <a:lstStyle/>
          <a:p>
            <a:fld id="{E0380573-C213-4B3F-B759-82B77BCF4AEB}" type="slidenum">
              <a:rPr lang="en-US" smtClean="0"/>
              <a:t>‹#›</a:t>
            </a:fld>
            <a:endParaRPr lang="en-US"/>
          </a:p>
        </p:txBody>
      </p:sp>
    </p:spTree>
    <p:extLst>
      <p:ext uri="{BB962C8B-B14F-4D97-AF65-F5344CB8AC3E}">
        <p14:creationId xmlns:p14="http://schemas.microsoft.com/office/powerpoint/2010/main" val="30436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28120-D817-4AFE-A891-B0502CA9AE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C033C8-3381-4D2B-9522-747C4136E2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55FBF6-FA69-43BF-8ADC-963A1CF969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CD7CF3-1109-4456-BB31-F572D2647E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605288-EB27-4EEB-AB18-FEB246B892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12566D-167B-47B6-9684-5BEC9745AAE3}"/>
              </a:ext>
            </a:extLst>
          </p:cNvPr>
          <p:cNvSpPr>
            <a:spLocks noGrp="1"/>
          </p:cNvSpPr>
          <p:nvPr>
            <p:ph type="dt" sz="half" idx="10"/>
          </p:nvPr>
        </p:nvSpPr>
        <p:spPr/>
        <p:txBody>
          <a:bodyPr/>
          <a:lstStyle/>
          <a:p>
            <a:fld id="{B7629A5A-3DD3-4FF3-A273-9432D91C6C0F}" type="datetimeFigureOut">
              <a:rPr lang="en-US" smtClean="0"/>
              <a:t>9/18/2020</a:t>
            </a:fld>
            <a:endParaRPr lang="en-US"/>
          </a:p>
        </p:txBody>
      </p:sp>
      <p:sp>
        <p:nvSpPr>
          <p:cNvPr id="8" name="Footer Placeholder 7">
            <a:extLst>
              <a:ext uri="{FF2B5EF4-FFF2-40B4-BE49-F238E27FC236}">
                <a16:creationId xmlns:a16="http://schemas.microsoft.com/office/drawing/2014/main" id="{B2DC5012-D582-4A57-B704-27E552A530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B15862-709E-4FFC-86D1-556750F55660}"/>
              </a:ext>
            </a:extLst>
          </p:cNvPr>
          <p:cNvSpPr>
            <a:spLocks noGrp="1"/>
          </p:cNvSpPr>
          <p:nvPr>
            <p:ph type="sldNum" sz="quarter" idx="12"/>
          </p:nvPr>
        </p:nvSpPr>
        <p:spPr/>
        <p:txBody>
          <a:bodyPr/>
          <a:lstStyle/>
          <a:p>
            <a:fld id="{E0380573-C213-4B3F-B759-82B77BCF4AEB}" type="slidenum">
              <a:rPr lang="en-US" smtClean="0"/>
              <a:t>‹#›</a:t>
            </a:fld>
            <a:endParaRPr lang="en-US"/>
          </a:p>
        </p:txBody>
      </p:sp>
    </p:spTree>
    <p:extLst>
      <p:ext uri="{BB962C8B-B14F-4D97-AF65-F5344CB8AC3E}">
        <p14:creationId xmlns:p14="http://schemas.microsoft.com/office/powerpoint/2010/main" val="416254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7D7C5-45B1-4046-9D95-0C5446601A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02510C-5993-46E0-9EE9-2B385B71ADB7}"/>
              </a:ext>
            </a:extLst>
          </p:cNvPr>
          <p:cNvSpPr>
            <a:spLocks noGrp="1"/>
          </p:cNvSpPr>
          <p:nvPr>
            <p:ph type="dt" sz="half" idx="10"/>
          </p:nvPr>
        </p:nvSpPr>
        <p:spPr/>
        <p:txBody>
          <a:bodyPr/>
          <a:lstStyle/>
          <a:p>
            <a:fld id="{B7629A5A-3DD3-4FF3-A273-9432D91C6C0F}" type="datetimeFigureOut">
              <a:rPr lang="en-US" smtClean="0"/>
              <a:t>9/18/2020</a:t>
            </a:fld>
            <a:endParaRPr lang="en-US"/>
          </a:p>
        </p:txBody>
      </p:sp>
      <p:sp>
        <p:nvSpPr>
          <p:cNvPr id="4" name="Footer Placeholder 3">
            <a:extLst>
              <a:ext uri="{FF2B5EF4-FFF2-40B4-BE49-F238E27FC236}">
                <a16:creationId xmlns:a16="http://schemas.microsoft.com/office/drawing/2014/main" id="{72F6AB47-89F5-410C-A7F2-786FFAA25E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488864-ABC9-4E22-9EFB-B0B091AC8E62}"/>
              </a:ext>
            </a:extLst>
          </p:cNvPr>
          <p:cNvSpPr>
            <a:spLocks noGrp="1"/>
          </p:cNvSpPr>
          <p:nvPr>
            <p:ph type="sldNum" sz="quarter" idx="12"/>
          </p:nvPr>
        </p:nvSpPr>
        <p:spPr/>
        <p:txBody>
          <a:bodyPr/>
          <a:lstStyle/>
          <a:p>
            <a:fld id="{E0380573-C213-4B3F-B759-82B77BCF4AEB}" type="slidenum">
              <a:rPr lang="en-US" smtClean="0"/>
              <a:t>‹#›</a:t>
            </a:fld>
            <a:endParaRPr lang="en-US"/>
          </a:p>
        </p:txBody>
      </p:sp>
    </p:spTree>
    <p:extLst>
      <p:ext uri="{BB962C8B-B14F-4D97-AF65-F5344CB8AC3E}">
        <p14:creationId xmlns:p14="http://schemas.microsoft.com/office/powerpoint/2010/main" val="341003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2C98CB-B908-4138-920B-C4A5F88F7DF0}"/>
              </a:ext>
            </a:extLst>
          </p:cNvPr>
          <p:cNvSpPr/>
          <p:nvPr userDrawn="1"/>
        </p:nvSpPr>
        <p:spPr>
          <a:xfrm>
            <a:off x="0" y="0"/>
            <a:ext cx="123444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273050">
            <a:gradFill flip="none" rotWithShape="1">
              <a:gsLst>
                <a:gs pos="30000">
                  <a:srgbClr val="1AF1F6">
                    <a:alpha val="84000"/>
                  </a:srgbClr>
                </a:gs>
                <a:gs pos="9728">
                  <a:srgbClr val="E0204E"/>
                </a:gs>
                <a:gs pos="22110">
                  <a:schemeClr val="accent4">
                    <a:lumMod val="40000"/>
                    <a:lumOff val="60000"/>
                  </a:schemeClr>
                </a:gs>
                <a:gs pos="55000">
                  <a:schemeClr val="tx1">
                    <a:lumMod val="75000"/>
                    <a:lumOff val="25000"/>
                  </a:schemeClr>
                </a:gs>
                <a:gs pos="48664">
                  <a:srgbClr val="47E13F"/>
                </a:gs>
                <a:gs pos="59274">
                  <a:srgbClr val="C937BF"/>
                </a:gs>
                <a:gs pos="74000">
                  <a:srgbClr val="002060"/>
                </a:gs>
                <a:gs pos="83000">
                  <a:srgbClr val="00B0F0"/>
                </a:gs>
                <a:gs pos="88491">
                  <a:schemeClr val="accent2">
                    <a:lumMod val="75000"/>
                  </a:schemeClr>
                </a:gs>
                <a:gs pos="100000">
                  <a:srgbClr val="FF0000"/>
                </a:gs>
              </a:gsLst>
              <a:lin ang="13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164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F1CC-5E30-426F-91FD-02E75405AF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310DCC-8306-4DDE-A3C9-5C9A69B303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5D2B6C-F25E-4070-A1FD-62B62E405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BF9EA0-6F66-44DD-BEAD-22C62F788CAD}"/>
              </a:ext>
            </a:extLst>
          </p:cNvPr>
          <p:cNvSpPr>
            <a:spLocks noGrp="1"/>
          </p:cNvSpPr>
          <p:nvPr>
            <p:ph type="dt" sz="half" idx="10"/>
          </p:nvPr>
        </p:nvSpPr>
        <p:spPr/>
        <p:txBody>
          <a:bodyPr/>
          <a:lstStyle/>
          <a:p>
            <a:fld id="{B7629A5A-3DD3-4FF3-A273-9432D91C6C0F}" type="datetimeFigureOut">
              <a:rPr lang="en-US" smtClean="0"/>
              <a:t>9/18/2020</a:t>
            </a:fld>
            <a:endParaRPr lang="en-US"/>
          </a:p>
        </p:txBody>
      </p:sp>
      <p:sp>
        <p:nvSpPr>
          <p:cNvPr id="6" name="Footer Placeholder 5">
            <a:extLst>
              <a:ext uri="{FF2B5EF4-FFF2-40B4-BE49-F238E27FC236}">
                <a16:creationId xmlns:a16="http://schemas.microsoft.com/office/drawing/2014/main" id="{4C97EDBF-70EB-44D5-9983-F973C00ED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A53AD3-B8F8-480F-8D42-ABDAC4D0D220}"/>
              </a:ext>
            </a:extLst>
          </p:cNvPr>
          <p:cNvSpPr>
            <a:spLocks noGrp="1"/>
          </p:cNvSpPr>
          <p:nvPr>
            <p:ph type="sldNum" sz="quarter" idx="12"/>
          </p:nvPr>
        </p:nvSpPr>
        <p:spPr/>
        <p:txBody>
          <a:bodyPr/>
          <a:lstStyle/>
          <a:p>
            <a:fld id="{E0380573-C213-4B3F-B759-82B77BCF4AEB}" type="slidenum">
              <a:rPr lang="en-US" smtClean="0"/>
              <a:t>‹#›</a:t>
            </a:fld>
            <a:endParaRPr lang="en-US"/>
          </a:p>
        </p:txBody>
      </p:sp>
    </p:spTree>
    <p:extLst>
      <p:ext uri="{BB962C8B-B14F-4D97-AF65-F5344CB8AC3E}">
        <p14:creationId xmlns:p14="http://schemas.microsoft.com/office/powerpoint/2010/main" val="105628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3E334-D4DF-412D-B50D-B3A4CD42A9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096DB1-FE86-442F-9EF5-4B650F9CD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825627-092A-49C5-9445-035A1B5F6E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875BA8-C131-4142-A702-4147F48BE4B6}"/>
              </a:ext>
            </a:extLst>
          </p:cNvPr>
          <p:cNvSpPr>
            <a:spLocks noGrp="1"/>
          </p:cNvSpPr>
          <p:nvPr>
            <p:ph type="dt" sz="half" idx="10"/>
          </p:nvPr>
        </p:nvSpPr>
        <p:spPr/>
        <p:txBody>
          <a:bodyPr/>
          <a:lstStyle/>
          <a:p>
            <a:fld id="{B7629A5A-3DD3-4FF3-A273-9432D91C6C0F}" type="datetimeFigureOut">
              <a:rPr lang="en-US" smtClean="0"/>
              <a:t>9/18/2020</a:t>
            </a:fld>
            <a:endParaRPr lang="en-US"/>
          </a:p>
        </p:txBody>
      </p:sp>
      <p:sp>
        <p:nvSpPr>
          <p:cNvPr id="6" name="Footer Placeholder 5">
            <a:extLst>
              <a:ext uri="{FF2B5EF4-FFF2-40B4-BE49-F238E27FC236}">
                <a16:creationId xmlns:a16="http://schemas.microsoft.com/office/drawing/2014/main" id="{1E0E0C17-3158-43BE-B4B1-76D25C0B85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DBC3A-C86E-4FB3-B0CC-FBA37B56CEC4}"/>
              </a:ext>
            </a:extLst>
          </p:cNvPr>
          <p:cNvSpPr>
            <a:spLocks noGrp="1"/>
          </p:cNvSpPr>
          <p:nvPr>
            <p:ph type="sldNum" sz="quarter" idx="12"/>
          </p:nvPr>
        </p:nvSpPr>
        <p:spPr/>
        <p:txBody>
          <a:bodyPr/>
          <a:lstStyle/>
          <a:p>
            <a:fld id="{E0380573-C213-4B3F-B759-82B77BCF4AEB}" type="slidenum">
              <a:rPr lang="en-US" smtClean="0"/>
              <a:t>‹#›</a:t>
            </a:fld>
            <a:endParaRPr lang="en-US"/>
          </a:p>
        </p:txBody>
      </p:sp>
    </p:spTree>
    <p:extLst>
      <p:ext uri="{BB962C8B-B14F-4D97-AF65-F5344CB8AC3E}">
        <p14:creationId xmlns:p14="http://schemas.microsoft.com/office/powerpoint/2010/main" val="2846972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3CF2BA-1FC2-42E1-BC06-66A4E18E4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CFD8FF-E316-408C-AF85-8FD8B5DEF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69098-5597-4306-9F4F-A425F8C4DD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29A5A-3DD3-4FF3-A273-9432D91C6C0F}" type="datetimeFigureOut">
              <a:rPr lang="en-US" smtClean="0"/>
              <a:t>9/18/2020</a:t>
            </a:fld>
            <a:endParaRPr lang="en-US"/>
          </a:p>
        </p:txBody>
      </p:sp>
      <p:sp>
        <p:nvSpPr>
          <p:cNvPr id="5" name="Footer Placeholder 4">
            <a:extLst>
              <a:ext uri="{FF2B5EF4-FFF2-40B4-BE49-F238E27FC236}">
                <a16:creationId xmlns:a16="http://schemas.microsoft.com/office/drawing/2014/main" id="{9E86B295-F1AD-4E4E-8D28-BE7220C8E8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AF03FA-062F-470C-AFAA-F2E9BD0D4B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0573-C213-4B3F-B759-82B77BCF4AEB}" type="slidenum">
              <a:rPr lang="en-US" smtClean="0"/>
              <a:t>‹#›</a:t>
            </a:fld>
            <a:endParaRPr lang="en-US"/>
          </a:p>
        </p:txBody>
      </p:sp>
    </p:spTree>
    <p:extLst>
      <p:ext uri="{BB962C8B-B14F-4D97-AF65-F5344CB8AC3E}">
        <p14:creationId xmlns:p14="http://schemas.microsoft.com/office/powerpoint/2010/main" val="3394700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image" Target="../media/image4.gif"/><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0.gif"/><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aptaborna: স্বাগতম">
            <a:extLst>
              <a:ext uri="{FF2B5EF4-FFF2-40B4-BE49-F238E27FC236}">
                <a16:creationId xmlns:a16="http://schemas.microsoft.com/office/drawing/2014/main" id="{32CAA231-F183-4C85-A517-DC9CD0DE11B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43386" y="3006428"/>
            <a:ext cx="3775632" cy="323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2" descr="saptaborna: স্বাগতম">
            <a:extLst>
              <a:ext uri="{FF2B5EF4-FFF2-40B4-BE49-F238E27FC236}">
                <a16:creationId xmlns:a16="http://schemas.microsoft.com/office/drawing/2014/main" id="{126C461E-BF7F-4A02-8EBF-A80D551DD34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32544" y="3006428"/>
            <a:ext cx="3775632" cy="33584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86047FB-329B-487E-AF2B-BB94A1EB6C73}"/>
              </a:ext>
            </a:extLst>
          </p:cNvPr>
          <p:cNvSpPr/>
          <p:nvPr/>
        </p:nvSpPr>
        <p:spPr>
          <a:xfrm>
            <a:off x="781736" y="518027"/>
            <a:ext cx="10628244" cy="1391478"/>
          </a:xfrm>
          <a:prstGeom prst="rect">
            <a:avLst/>
          </a:prstGeom>
          <a:noFill/>
          <a:ln w="184150" cmpd="tri">
            <a:gradFill flip="none" rotWithShape="1">
              <a:gsLst>
                <a:gs pos="53980">
                  <a:srgbClr val="C00000"/>
                </a:gs>
                <a:gs pos="29000">
                  <a:srgbClr val="D058CA"/>
                </a:gs>
                <a:gs pos="39000">
                  <a:srgbClr val="92D050"/>
                </a:gs>
                <a:gs pos="14000">
                  <a:srgbClr val="FFC000"/>
                </a:gs>
                <a:gs pos="92000">
                  <a:srgbClr val="00B0F0"/>
                </a:gs>
                <a:gs pos="0">
                  <a:srgbClr val="FF3399"/>
                </a:gs>
                <a:gs pos="75000">
                  <a:srgbClr val="A01340"/>
                </a:gs>
                <a:gs pos="74000">
                  <a:srgbClr val="7030A0"/>
                </a:gs>
                <a:gs pos="83000">
                  <a:srgbClr val="D058CA"/>
                </a:gs>
                <a:gs pos="100000">
                  <a:srgbClr val="FF3399"/>
                </a:gs>
              </a:gsLst>
              <a:lin ang="21594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rgbClr val="FF3399"/>
                </a:solidFill>
                <a:latin typeface="NikoshBAN" panose="02000000000000000000" pitchFamily="2" charset="0"/>
                <a:cs typeface="NikoshBAN" panose="02000000000000000000" pitchFamily="2" charset="0"/>
              </a:rPr>
              <a:t>মাল্টিমিডিয়া ক্লাসে সকলকে স্বাগতম</a:t>
            </a:r>
            <a:endParaRPr lang="en-US" sz="5400" dirty="0">
              <a:solidFill>
                <a:srgbClr val="FF3399"/>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693035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DA3FC2E9-4995-4076-BFEA-BE5704437111}"/>
              </a:ext>
            </a:extLst>
          </p:cNvPr>
          <p:cNvSpPr/>
          <p:nvPr/>
        </p:nvSpPr>
        <p:spPr>
          <a:xfrm>
            <a:off x="3936609" y="320477"/>
            <a:ext cx="5500468" cy="970671"/>
          </a:xfrm>
          <a:prstGeom prst="cloudCallout">
            <a:avLst/>
          </a:prstGeom>
          <a:solidFill>
            <a:schemeClr val="bg2">
              <a:lumMod val="7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ভাইরাসের ইতিহাস</a:t>
            </a:r>
            <a:endParaRPr lang="en-US" sz="3600" dirty="0">
              <a:solidFill>
                <a:schemeClr val="tx1"/>
              </a:solidFill>
              <a:latin typeface="NikoshBAN" panose="02000000000000000000" pitchFamily="2" charset="0"/>
              <a:cs typeface="NikoshBAN" panose="02000000000000000000" pitchFamily="2" charset="0"/>
            </a:endParaRPr>
          </a:p>
        </p:txBody>
      </p:sp>
      <p:pic>
        <p:nvPicPr>
          <p:cNvPr id="3074" name="Picture 2" descr="জন ভন নিউম্যান - উইকিপিডিয়া">
            <a:extLst>
              <a:ext uri="{FF2B5EF4-FFF2-40B4-BE49-F238E27FC236}">
                <a16:creationId xmlns:a16="http://schemas.microsoft.com/office/drawing/2014/main" id="{E7B18670-3E1C-467A-AA80-30E128305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64" y="1039265"/>
            <a:ext cx="2224275" cy="22850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3405626-FF22-4451-9EFB-5A1AB881C717}"/>
              </a:ext>
            </a:extLst>
          </p:cNvPr>
          <p:cNvSpPr/>
          <p:nvPr/>
        </p:nvSpPr>
        <p:spPr>
          <a:xfrm>
            <a:off x="3179298" y="3929276"/>
            <a:ext cx="8746995" cy="2499910"/>
          </a:xfrm>
          <a:prstGeom prst="rect">
            <a:avLst/>
          </a:prstGeom>
          <a:noFill/>
          <a:ln w="381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Ø"/>
            </a:pPr>
            <a:r>
              <a:rPr lang="bn-IN" sz="3200" b="1" dirty="0">
                <a:solidFill>
                  <a:schemeClr val="tx1"/>
                </a:solidFill>
                <a:latin typeface="NikoshBAN" panose="02000000000000000000" pitchFamily="2" charset="0"/>
                <a:cs typeface="NikoshBAN" panose="02000000000000000000" pitchFamily="2" charset="0"/>
              </a:rPr>
              <a:t> পুনরুৎপাদনশীলতার জন্য এই ধরনের কম্পিউটার প্রোগ্রামকে ভাইরাস হিসেবে প্রথম সম্বোধন করেন আমেরিকার কম্পিউটার বিজ্ঞানী ফ্রেডরিক বি কোহেন। জীবজগতে ভাইরাস পোষক দেহে নিজেই পুনরুৎপাদিত হতে পারে।</a:t>
            </a:r>
            <a:endParaRPr lang="en-US" sz="3200" b="1" dirty="0">
              <a:solidFill>
                <a:schemeClr val="tx1"/>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10FF16F6-A87A-484B-8671-CAFB3452C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2964" y="3929276"/>
            <a:ext cx="2224277" cy="23910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a:extLst>
              <a:ext uri="{FF2B5EF4-FFF2-40B4-BE49-F238E27FC236}">
                <a16:creationId xmlns:a16="http://schemas.microsoft.com/office/drawing/2014/main" id="{9830EF3C-E957-4DDB-8279-25BE65981C2C}"/>
              </a:ext>
            </a:extLst>
          </p:cNvPr>
          <p:cNvSpPr/>
          <p:nvPr/>
        </p:nvSpPr>
        <p:spPr>
          <a:xfrm>
            <a:off x="3179298" y="1410817"/>
            <a:ext cx="8746995" cy="1913455"/>
          </a:xfrm>
          <a:prstGeom prst="rect">
            <a:avLst/>
          </a:prstGeom>
          <a:noFill/>
          <a:ln w="381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Ø"/>
            </a:pPr>
            <a:r>
              <a:rPr lang="bn-IN" sz="3200" b="1" dirty="0">
                <a:solidFill>
                  <a:schemeClr val="tx1"/>
                </a:solidFill>
                <a:latin typeface="NikoshBAN" panose="02000000000000000000" pitchFamily="2" charset="0"/>
                <a:cs typeface="NikoshBAN" panose="02000000000000000000" pitchFamily="2" charset="0"/>
              </a:rPr>
              <a:t> কম্পিউটার প্রোগ্রাম লেখার অনেক আগে ১৯৪৯ সালে কম্পিউটার বিজ্ঞানী জন ভন নিউম্যান এ বিষয়ে আলোকপাত করেন। তার স্ব-পুনরুৎপাদিত প্রোগ্রামের ধারণা থেকে ভাইরাস প্রোগ্রামের আবির্ভাব।</a:t>
            </a:r>
            <a:endParaRPr lang="en-US"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3373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strVal val="#ppt_w+.3"/>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ichard Skrenta">
            <a:extLst>
              <a:ext uri="{FF2B5EF4-FFF2-40B4-BE49-F238E27FC236}">
                <a16:creationId xmlns:a16="http://schemas.microsoft.com/office/drawing/2014/main" id="{47820018-7D33-4F45-B7D9-E72D4259D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11" y="4045011"/>
            <a:ext cx="2381250" cy="238125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5124" name="Picture 4" descr="টুইটারে Leyendas 2020: &quot;En 1971 fue creado Creeper,el primer virus  informático y circulaba en ARPANET. Era totalmente inofensivo: se creó sólo  como un experimento, para ver cómo se extendía de un ordenador">
            <a:extLst>
              <a:ext uri="{FF2B5EF4-FFF2-40B4-BE49-F238E27FC236}">
                <a16:creationId xmlns:a16="http://schemas.microsoft.com/office/drawing/2014/main" id="{63DB0625-E20C-4E21-9CA3-93391034F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229" y="431739"/>
            <a:ext cx="2587542" cy="145549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n Introduction to Ancient Malware: The Creeper Virus">
            <a:extLst>
              <a:ext uri="{FF2B5EF4-FFF2-40B4-BE49-F238E27FC236}">
                <a16:creationId xmlns:a16="http://schemas.microsoft.com/office/drawing/2014/main" id="{A0B19228-843C-4330-9F64-DAB6DADE0F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833" y="431739"/>
            <a:ext cx="2510938" cy="145549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
            <a:extLst>
              <a:ext uri="{FF2B5EF4-FFF2-40B4-BE49-F238E27FC236}">
                <a16:creationId xmlns:a16="http://schemas.microsoft.com/office/drawing/2014/main" id="{F15EC295-938C-4CFC-8368-37680907A6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75" y="-334963"/>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2372294-A914-457C-B9E2-79227776BAD7}"/>
              </a:ext>
            </a:extLst>
          </p:cNvPr>
          <p:cNvSpPr/>
          <p:nvPr/>
        </p:nvSpPr>
        <p:spPr>
          <a:xfrm>
            <a:off x="379111" y="2038135"/>
            <a:ext cx="11433775" cy="1632177"/>
          </a:xfrm>
          <a:prstGeom prst="rect">
            <a:avLst/>
          </a:prstGeom>
          <a:noFill/>
          <a:ln w="381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Ø"/>
            </a:pPr>
            <a:r>
              <a:rPr lang="bn-IN" sz="3200" b="1" dirty="0">
                <a:solidFill>
                  <a:schemeClr val="tx1"/>
                </a:solidFill>
                <a:latin typeface="NikoshBAN" panose="02000000000000000000" pitchFamily="2" charset="0"/>
                <a:cs typeface="NikoshBAN" panose="02000000000000000000" pitchFamily="2" charset="0"/>
              </a:rPr>
              <a:t> </a:t>
            </a:r>
            <a:r>
              <a:rPr lang="bn-IN" sz="2800" b="1" dirty="0">
                <a:solidFill>
                  <a:schemeClr val="tx1"/>
                </a:solidFill>
                <a:latin typeface="NikoshBAN" panose="02000000000000000000" pitchFamily="2" charset="0"/>
                <a:cs typeface="NikoshBAN" panose="02000000000000000000" pitchFamily="2" charset="0"/>
              </a:rPr>
              <a:t>সত্তর দশকেই, ইন্টারনেটের আদি অবস্থা, আরপানেটে ক্রিপার ভাইরাস নামে একটি ভাইরাস চিহ্নিত করা হয়। সেই সময় রিপার নামে আর একটি সফটওয়্যার তৈরি করা হয়, যা ক্রিপার ভাইরাসকে মুছে ফেলতে পারত। সে সময় যেখানে ভাইরাসের জন্ম হতো সেখানেই সেটি সীমাবদ্ধ থাকত।</a:t>
            </a:r>
            <a:endParaRPr lang="en-US" sz="3200" b="1" dirty="0">
              <a:solidFill>
                <a:schemeClr val="tx1"/>
              </a:solidFill>
              <a:latin typeface="NikoshBAN" panose="02000000000000000000" pitchFamily="2" charset="0"/>
              <a:cs typeface="NikoshBAN" panose="02000000000000000000" pitchFamily="2" charset="0"/>
            </a:endParaRPr>
          </a:p>
        </p:txBody>
      </p:sp>
      <p:pic>
        <p:nvPicPr>
          <p:cNvPr id="5130" name="Picture 10" descr="ফ্লপি ডিস্ক কি - Business guide bd">
            <a:extLst>
              <a:ext uri="{FF2B5EF4-FFF2-40B4-BE49-F238E27FC236}">
                <a16:creationId xmlns:a16="http://schemas.microsoft.com/office/drawing/2014/main" id="{8F44DA14-8485-422A-936A-B6DAACDB2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1138" y="4045011"/>
            <a:ext cx="2502210" cy="2381250"/>
          </a:xfrm>
          <a:prstGeom prst="rect">
            <a:avLst/>
          </a:prstGeom>
          <a:noFill/>
          <a:ln>
            <a:solidFill>
              <a:srgbClr val="FFFF00"/>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A7BE8DB-910D-4456-B5AF-3EED7BE42416}"/>
              </a:ext>
            </a:extLst>
          </p:cNvPr>
          <p:cNvSpPr/>
          <p:nvPr/>
        </p:nvSpPr>
        <p:spPr>
          <a:xfrm>
            <a:off x="6012934" y="4217065"/>
            <a:ext cx="5879420" cy="2037141"/>
          </a:xfrm>
          <a:prstGeom prst="rect">
            <a:avLst/>
          </a:prstGeom>
          <a:noFill/>
          <a:ln w="381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Ø"/>
            </a:pPr>
            <a:r>
              <a:rPr lang="bn-IN" sz="2800" b="1" dirty="0">
                <a:solidFill>
                  <a:schemeClr val="tx1"/>
                </a:solidFill>
                <a:latin typeface="NikoshBAN" panose="02000000000000000000" pitchFamily="2" charset="0"/>
                <a:cs typeface="NikoshBAN" panose="02000000000000000000" pitchFamily="2" charset="0"/>
              </a:rPr>
              <a:t> ১৯৮২ সালে এলক ক্লোনার ফ্লপি ডিস্ক ব্যবহারের মাধ্যমে সারা পৃথিবীতে ছড়িয়ে পড়ে।</a:t>
            </a:r>
            <a:endParaRPr lang="en-US"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51509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fade">
                                      <p:cBhvr>
                                        <p:cTn id="13" dur="1000"/>
                                        <p:tgtEl>
                                          <p:spTgt spid="5126"/>
                                        </p:tgtEl>
                                      </p:cBhvr>
                                    </p:animEffect>
                                    <p:anim calcmode="lin" valueType="num">
                                      <p:cBhvr>
                                        <p:cTn id="14" dur="1000" fill="hold"/>
                                        <p:tgtEl>
                                          <p:spTgt spid="5126"/>
                                        </p:tgtEl>
                                        <p:attrNameLst>
                                          <p:attrName>ppt_x</p:attrName>
                                        </p:attrNameLst>
                                      </p:cBhvr>
                                      <p:tavLst>
                                        <p:tav tm="0">
                                          <p:val>
                                            <p:strVal val="#ppt_x"/>
                                          </p:val>
                                        </p:tav>
                                        <p:tav tm="100000">
                                          <p:val>
                                            <p:strVal val="#ppt_x"/>
                                          </p:val>
                                        </p:tav>
                                      </p:tavLst>
                                    </p:anim>
                                    <p:anim calcmode="lin" valueType="num">
                                      <p:cBhvr>
                                        <p:cTn id="15" dur="1000" fill="hold"/>
                                        <p:tgtEl>
                                          <p:spTgt spid="512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fade">
                                      <p:cBhvr>
                                        <p:cTn id="25" dur="1000"/>
                                        <p:tgtEl>
                                          <p:spTgt spid="5122"/>
                                        </p:tgtEl>
                                      </p:cBhvr>
                                    </p:animEffect>
                                    <p:anim calcmode="lin" valueType="num">
                                      <p:cBhvr>
                                        <p:cTn id="26" dur="1000" fill="hold"/>
                                        <p:tgtEl>
                                          <p:spTgt spid="5122"/>
                                        </p:tgtEl>
                                        <p:attrNameLst>
                                          <p:attrName>ppt_x</p:attrName>
                                        </p:attrNameLst>
                                      </p:cBhvr>
                                      <p:tavLst>
                                        <p:tav tm="0">
                                          <p:val>
                                            <p:strVal val="#ppt_x"/>
                                          </p:val>
                                        </p:tav>
                                        <p:tav tm="100000">
                                          <p:val>
                                            <p:strVal val="#ppt_x"/>
                                          </p:val>
                                        </p:tav>
                                      </p:tavLst>
                                    </p:anim>
                                    <p:anim calcmode="lin" valueType="num">
                                      <p:cBhvr>
                                        <p:cTn id="27" dur="1000" fill="hold"/>
                                        <p:tgtEl>
                                          <p:spTgt spid="512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5130"/>
                                        </p:tgtEl>
                                        <p:attrNameLst>
                                          <p:attrName>style.visibility</p:attrName>
                                        </p:attrNameLst>
                                      </p:cBhvr>
                                      <p:to>
                                        <p:strVal val="visible"/>
                                      </p:to>
                                    </p:set>
                                    <p:animEffect transition="in" filter="fade">
                                      <p:cBhvr>
                                        <p:cTn id="31" dur="1000"/>
                                        <p:tgtEl>
                                          <p:spTgt spid="5130"/>
                                        </p:tgtEl>
                                      </p:cBhvr>
                                    </p:animEffect>
                                    <p:anim calcmode="lin" valueType="num">
                                      <p:cBhvr>
                                        <p:cTn id="32" dur="1000" fill="hold"/>
                                        <p:tgtEl>
                                          <p:spTgt spid="5130"/>
                                        </p:tgtEl>
                                        <p:attrNameLst>
                                          <p:attrName>ppt_x</p:attrName>
                                        </p:attrNameLst>
                                      </p:cBhvr>
                                      <p:tavLst>
                                        <p:tav tm="0">
                                          <p:val>
                                            <p:strVal val="#ppt_x"/>
                                          </p:val>
                                        </p:tav>
                                        <p:tav tm="100000">
                                          <p:val>
                                            <p:strVal val="#ppt_x"/>
                                          </p:val>
                                        </p:tav>
                                      </p:tavLst>
                                    </p:anim>
                                    <p:anim calcmode="lin" valueType="num">
                                      <p:cBhvr>
                                        <p:cTn id="33" dur="1000" fill="hold"/>
                                        <p:tgtEl>
                                          <p:spTgt spid="513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rain (computer virus) - Wikipedia">
            <a:extLst>
              <a:ext uri="{FF2B5EF4-FFF2-40B4-BE49-F238E27FC236}">
                <a16:creationId xmlns:a16="http://schemas.microsoft.com/office/drawing/2014/main" id="{294E0A8B-C7ED-4FDD-ACB3-06E47F41A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409" y="423789"/>
            <a:ext cx="2536340" cy="2316498"/>
          </a:xfrm>
          <a:prstGeom prst="rect">
            <a:avLst/>
          </a:prstGeom>
          <a:noFill/>
          <a:ln>
            <a:solidFill>
              <a:srgbClr val="FFFF00"/>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6148" name="Picture 4" descr="Brain: Searching for the first PC virus in Pakistan - YouTube">
            <a:extLst>
              <a:ext uri="{FF2B5EF4-FFF2-40B4-BE49-F238E27FC236}">
                <a16:creationId xmlns:a16="http://schemas.microsoft.com/office/drawing/2014/main" id="{45A15366-B766-4667-BA7F-31C2558D2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704" y="423790"/>
            <a:ext cx="2700850" cy="2316498"/>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B620B91-7636-471E-8FA5-DD661228F3BC}"/>
              </a:ext>
            </a:extLst>
          </p:cNvPr>
          <p:cNvSpPr/>
          <p:nvPr/>
        </p:nvSpPr>
        <p:spPr>
          <a:xfrm>
            <a:off x="6362604" y="423789"/>
            <a:ext cx="5612816" cy="2316498"/>
          </a:xfrm>
          <a:prstGeom prst="rect">
            <a:avLst/>
          </a:prstGeom>
          <a:noFill/>
          <a:ln w="381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Ø"/>
            </a:pPr>
            <a:r>
              <a:rPr lang="bn-IN" sz="2800" b="1" dirty="0">
                <a:solidFill>
                  <a:schemeClr val="tx1"/>
                </a:solidFill>
                <a:latin typeface="NikoshBAN" panose="02000000000000000000" pitchFamily="2" charset="0"/>
                <a:cs typeface="NikoshBAN" panose="02000000000000000000" pitchFamily="2" charset="0"/>
              </a:rPr>
              <a:t> ১৯৮৬ সালে ভাইরাসের বিধ্বংসী আচরণ প্রথম প্রকাশিত হয় ব্রেইন ভাইরাসের মাধ্যমে। পাকিস্তানী দুই ভাই লাহোরে এই ভাইরাস সফটওয়্যারটি তৈরি করেন।</a:t>
            </a:r>
            <a:endParaRPr lang="en-US" sz="3200" b="1" dirty="0">
              <a:solidFill>
                <a:schemeClr val="tx1"/>
              </a:solidFill>
              <a:latin typeface="NikoshBAN" panose="02000000000000000000" pitchFamily="2" charset="0"/>
              <a:cs typeface="NikoshBAN" panose="02000000000000000000" pitchFamily="2" charset="0"/>
            </a:endParaRPr>
          </a:p>
        </p:txBody>
      </p:sp>
      <p:pic>
        <p:nvPicPr>
          <p:cNvPr id="6150" name="Picture 6" descr="The CIH Virus: What It Is and How to Remove It">
            <a:extLst>
              <a:ext uri="{FF2B5EF4-FFF2-40B4-BE49-F238E27FC236}">
                <a16:creationId xmlns:a16="http://schemas.microsoft.com/office/drawing/2014/main" id="{11E669AB-2FB1-497F-90C4-143BCD656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958" y="3572607"/>
            <a:ext cx="2846022" cy="23164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4E85A79-F567-40A4-85E5-828725AC529A}"/>
              </a:ext>
            </a:extLst>
          </p:cNvPr>
          <p:cNvSpPr/>
          <p:nvPr/>
        </p:nvSpPr>
        <p:spPr>
          <a:xfrm>
            <a:off x="3556197" y="3713284"/>
            <a:ext cx="8229845" cy="2316498"/>
          </a:xfrm>
          <a:prstGeom prst="rect">
            <a:avLst/>
          </a:prstGeom>
          <a:noFill/>
          <a:ln w="381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Ø"/>
            </a:pPr>
            <a:r>
              <a:rPr lang="bn-IN" sz="2800" b="1" dirty="0">
                <a:solidFill>
                  <a:schemeClr val="tx1"/>
                </a:solidFill>
                <a:latin typeface="NikoshBAN" panose="02000000000000000000" pitchFamily="2" charset="0"/>
                <a:cs typeface="NikoshBAN" panose="02000000000000000000" pitchFamily="2" charset="0"/>
              </a:rPr>
              <a:t> সিআইএইচ নামে একটি সাড়াজাগানো ভাইরাস প্রতিবছর ২৬ এপ্রিল সক্রিয় হয়ে উঠে কম্পিউটার হার্ডডিস্ককে ফরমেট করে দিত। বর্তমানে এটি নিস্ক্রিয় রয়েছে।</a:t>
            </a:r>
            <a:endParaRPr lang="en-US"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48806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1000"/>
                                        <p:tgtEl>
                                          <p:spTgt spid="6146"/>
                                        </p:tgtEl>
                                      </p:cBhvr>
                                    </p:animEffect>
                                    <p:anim calcmode="lin" valueType="num">
                                      <p:cBhvr>
                                        <p:cTn id="14" dur="1000" fill="hold"/>
                                        <p:tgtEl>
                                          <p:spTgt spid="6146"/>
                                        </p:tgtEl>
                                        <p:attrNameLst>
                                          <p:attrName>ppt_x</p:attrName>
                                        </p:attrNameLst>
                                      </p:cBhvr>
                                      <p:tavLst>
                                        <p:tav tm="0">
                                          <p:val>
                                            <p:strVal val="#ppt_x"/>
                                          </p:val>
                                        </p:tav>
                                        <p:tav tm="100000">
                                          <p:val>
                                            <p:strVal val="#ppt_x"/>
                                          </p:val>
                                        </p:tav>
                                      </p:tavLst>
                                    </p:anim>
                                    <p:anim calcmode="lin" valueType="num">
                                      <p:cBhvr>
                                        <p:cTn id="15" dur="1000" fill="hold"/>
                                        <p:tgtEl>
                                          <p:spTgt spid="614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6150"/>
                                        </p:tgtEl>
                                        <p:attrNameLst>
                                          <p:attrName>style.visibility</p:attrName>
                                        </p:attrNameLst>
                                      </p:cBhvr>
                                      <p:to>
                                        <p:strVal val="visible"/>
                                      </p:to>
                                    </p:set>
                                    <p:anim calcmode="lin" valueType="num">
                                      <p:cBhvr>
                                        <p:cTn id="25" dur="1000" fill="hold"/>
                                        <p:tgtEl>
                                          <p:spTgt spid="6150"/>
                                        </p:tgtEl>
                                        <p:attrNameLst>
                                          <p:attrName>ppt_w</p:attrName>
                                        </p:attrNameLst>
                                      </p:cBhvr>
                                      <p:tavLst>
                                        <p:tav tm="0">
                                          <p:val>
                                            <p:strVal val="#ppt_w+.3"/>
                                          </p:val>
                                        </p:tav>
                                        <p:tav tm="100000">
                                          <p:val>
                                            <p:strVal val="#ppt_w"/>
                                          </p:val>
                                        </p:tav>
                                      </p:tavLst>
                                    </p:anim>
                                    <p:anim calcmode="lin" valueType="num">
                                      <p:cBhvr>
                                        <p:cTn id="26" dur="1000" fill="hold"/>
                                        <p:tgtEl>
                                          <p:spTgt spid="6150"/>
                                        </p:tgtEl>
                                        <p:attrNameLst>
                                          <p:attrName>ppt_h</p:attrName>
                                        </p:attrNameLst>
                                      </p:cBhvr>
                                      <p:tavLst>
                                        <p:tav tm="0">
                                          <p:val>
                                            <p:strVal val="#ppt_h"/>
                                          </p:val>
                                        </p:tav>
                                        <p:tav tm="100000">
                                          <p:val>
                                            <p:strVal val="#ppt_h"/>
                                          </p:val>
                                        </p:tav>
                                      </p:tavLst>
                                    </p:anim>
                                    <p:animEffect transition="in" filter="fade">
                                      <p:cBhvr>
                                        <p:cTn id="27" dur="1000"/>
                                        <p:tgtEl>
                                          <p:spTgt spid="615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9138A618-53EB-43DB-B456-DE5D85F78485}"/>
              </a:ext>
            </a:extLst>
          </p:cNvPr>
          <p:cNvSpPr/>
          <p:nvPr/>
        </p:nvSpPr>
        <p:spPr>
          <a:xfrm>
            <a:off x="457477" y="844062"/>
            <a:ext cx="11563365" cy="1156007"/>
          </a:xfrm>
          <a:prstGeom prst="wedgeRectCallout">
            <a:avLst/>
          </a:prstGeom>
          <a:solidFill>
            <a:schemeClr val="accent4">
              <a:lumMod val="20000"/>
              <a:lumOff val="80000"/>
            </a:schemeClr>
          </a:solidFill>
          <a:ln w="76200">
            <a:solidFill>
              <a:srgbClr val="19893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বিশ্বের ক্ষতিকর ভাইরাস ও ম্যালওয়্যারের মধ্য উল্লেখযোগ্য হলো--</a:t>
            </a:r>
            <a:endParaRPr lang="en-US" sz="4000" b="1" dirty="0">
              <a:solidFill>
                <a:schemeClr val="tx1"/>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20610EC1-696E-408A-B81F-651DE9967C54}"/>
              </a:ext>
            </a:extLst>
          </p:cNvPr>
          <p:cNvSpPr/>
          <p:nvPr/>
        </p:nvSpPr>
        <p:spPr>
          <a:xfrm>
            <a:off x="591120" y="2775913"/>
            <a:ext cx="11429722" cy="251811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ভিয়েনা, জেরুজালেম, পিংপং, মাইকেল এঞ্জেলো, ডার্ক এভেঞ্জার, অ্যানাকুর্নিকোভা, কোড রেড ওয়ার্ম, নিমডা ইত্যাদি।</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12590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BDFFD710-8D9B-453F-AF02-FD9186F78CFA}"/>
              </a:ext>
            </a:extLst>
          </p:cNvPr>
          <p:cNvSpPr/>
          <p:nvPr/>
        </p:nvSpPr>
        <p:spPr>
          <a:xfrm>
            <a:off x="4167553" y="348612"/>
            <a:ext cx="3856893" cy="1452052"/>
          </a:xfrm>
          <a:prstGeom prst="cloudCallout">
            <a:avLst/>
          </a:prstGeom>
          <a:solidFill>
            <a:schemeClr val="bg2">
              <a:lumMod val="7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জোড়ায় কাজ</a:t>
            </a:r>
            <a:endParaRPr lang="en-US" sz="3600" dirty="0">
              <a:solidFill>
                <a:schemeClr val="tx1"/>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34352C1F-0547-432D-92AE-231AB4C6975E}"/>
              </a:ext>
            </a:extLst>
          </p:cNvPr>
          <p:cNvSpPr/>
          <p:nvPr/>
        </p:nvSpPr>
        <p:spPr>
          <a:xfrm>
            <a:off x="1418630" y="3429000"/>
            <a:ext cx="9354738" cy="19226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Ø"/>
            </a:pPr>
            <a:r>
              <a:rPr lang="bn-IN" sz="4000" b="1" dirty="0">
                <a:solidFill>
                  <a:schemeClr val="tx1"/>
                </a:solidFill>
                <a:latin typeface="NikoshBAN" panose="02000000000000000000" pitchFamily="2" charset="0"/>
                <a:cs typeface="NikoshBAN" panose="02000000000000000000" pitchFamily="2" charset="0"/>
              </a:rPr>
              <a:t> কম্পিউটার ভাইরাসের দুটি বৈশিষ্ট্য লিখ।</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9512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8F907932-5B2B-4D28-B37D-262BA0DA13E9}"/>
              </a:ext>
            </a:extLst>
          </p:cNvPr>
          <p:cNvSpPr/>
          <p:nvPr/>
        </p:nvSpPr>
        <p:spPr>
          <a:xfrm>
            <a:off x="491403" y="558410"/>
            <a:ext cx="11563365" cy="1156007"/>
          </a:xfrm>
          <a:prstGeom prst="wedgeRectCallout">
            <a:avLst/>
          </a:prstGeom>
          <a:solidFill>
            <a:schemeClr val="accent4">
              <a:lumMod val="20000"/>
              <a:lumOff val="80000"/>
            </a:schemeClr>
          </a:solidFill>
          <a:ln w="76200">
            <a:solidFill>
              <a:srgbClr val="19893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কাজের ধরনের ভিত্তিতে ভাইরাসকে দুইভাগে ভাগ করা যায় -</a:t>
            </a:r>
            <a:endParaRPr lang="en-US" sz="4000" b="1" dirty="0">
              <a:solidFill>
                <a:schemeClr val="tx1"/>
              </a:solidFill>
              <a:latin typeface="NikoshBAN" panose="02000000000000000000" pitchFamily="2" charset="0"/>
              <a:cs typeface="NikoshBAN" panose="02000000000000000000" pitchFamily="2" charset="0"/>
            </a:endParaRPr>
          </a:p>
        </p:txBody>
      </p:sp>
      <p:cxnSp>
        <p:nvCxnSpPr>
          <p:cNvPr id="6" name="Straight Arrow Connector 5">
            <a:extLst>
              <a:ext uri="{FF2B5EF4-FFF2-40B4-BE49-F238E27FC236}">
                <a16:creationId xmlns:a16="http://schemas.microsoft.com/office/drawing/2014/main" id="{B3877469-EFD2-4EE1-98FD-6498ADAEEE6D}"/>
              </a:ext>
            </a:extLst>
          </p:cNvPr>
          <p:cNvCxnSpPr>
            <a:cxnSpLocks/>
          </p:cNvCxnSpPr>
          <p:nvPr/>
        </p:nvCxnSpPr>
        <p:spPr>
          <a:xfrm flipH="1">
            <a:off x="6095998" y="3307134"/>
            <a:ext cx="1" cy="757199"/>
          </a:xfrm>
          <a:prstGeom prst="straightConnector1">
            <a:avLst/>
          </a:prstGeom>
          <a:ln w="76200">
            <a:solidFill>
              <a:srgbClr val="C937BF"/>
            </a:solidFill>
            <a:tailEnd type="triangle"/>
          </a:ln>
        </p:spPr>
        <p:style>
          <a:lnRef idx="1">
            <a:schemeClr val="accent2"/>
          </a:lnRef>
          <a:fillRef idx="0">
            <a:schemeClr val="accent2"/>
          </a:fillRef>
          <a:effectRef idx="0">
            <a:schemeClr val="accent2"/>
          </a:effectRef>
          <a:fontRef idx="minor">
            <a:schemeClr val="tx1"/>
          </a:fontRef>
        </p:style>
      </p:cxnSp>
      <p:grpSp>
        <p:nvGrpSpPr>
          <p:cNvPr id="22" name="Group 21">
            <a:extLst>
              <a:ext uri="{FF2B5EF4-FFF2-40B4-BE49-F238E27FC236}">
                <a16:creationId xmlns:a16="http://schemas.microsoft.com/office/drawing/2014/main" id="{6252F527-0E35-48CD-A25C-D9903E21CB09}"/>
              </a:ext>
            </a:extLst>
          </p:cNvPr>
          <p:cNvGrpSpPr/>
          <p:nvPr/>
        </p:nvGrpSpPr>
        <p:grpSpPr>
          <a:xfrm>
            <a:off x="1178374" y="2349305"/>
            <a:ext cx="10205976" cy="3788785"/>
            <a:chOff x="1001287" y="2138289"/>
            <a:chExt cx="10205976" cy="3788785"/>
          </a:xfrm>
        </p:grpSpPr>
        <p:sp>
          <p:nvSpPr>
            <p:cNvPr id="4" name="Rectangle: Rounded Corners 3">
              <a:extLst>
                <a:ext uri="{FF2B5EF4-FFF2-40B4-BE49-F238E27FC236}">
                  <a16:creationId xmlns:a16="http://schemas.microsoft.com/office/drawing/2014/main" id="{DFA26379-F5C9-45FB-9A12-FE31E2738004}"/>
                </a:ext>
              </a:extLst>
            </p:cNvPr>
            <p:cNvSpPr/>
            <p:nvPr/>
          </p:nvSpPr>
          <p:spPr>
            <a:xfrm>
              <a:off x="4224996" y="2138289"/>
              <a:ext cx="3742006" cy="115600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w="38100">
              <a:solidFill>
                <a:srgbClr val="C937B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ভাইরাস</a:t>
              </a:r>
              <a:endParaRPr lang="en-US" sz="4000" b="1" dirty="0">
                <a:solidFill>
                  <a:schemeClr val="tx1"/>
                </a:solidFill>
                <a:latin typeface="NikoshBAN" panose="02000000000000000000" pitchFamily="2" charset="0"/>
                <a:cs typeface="NikoshBAN" panose="02000000000000000000" pitchFamily="2" charset="0"/>
              </a:endParaRPr>
            </a:p>
          </p:txBody>
        </p:sp>
        <p:cxnSp>
          <p:nvCxnSpPr>
            <p:cNvPr id="11" name="Straight Connector 10">
              <a:extLst>
                <a:ext uri="{FF2B5EF4-FFF2-40B4-BE49-F238E27FC236}">
                  <a16:creationId xmlns:a16="http://schemas.microsoft.com/office/drawing/2014/main" id="{05CFBF3E-DBA3-4384-B5DF-3060EE447B47}"/>
                </a:ext>
              </a:extLst>
            </p:cNvPr>
            <p:cNvCxnSpPr>
              <a:cxnSpLocks/>
            </p:cNvCxnSpPr>
            <p:nvPr/>
          </p:nvCxnSpPr>
          <p:spPr>
            <a:xfrm>
              <a:off x="2872290" y="3967087"/>
              <a:ext cx="6447419" cy="46782"/>
            </a:xfrm>
            <a:prstGeom prst="line">
              <a:avLst/>
            </a:prstGeom>
            <a:ln w="76200">
              <a:solidFill>
                <a:srgbClr val="C937BF"/>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C04B819-7A6C-4EB9-B4A1-B89A8D75DF58}"/>
                </a:ext>
              </a:extLst>
            </p:cNvPr>
            <p:cNvSpPr/>
            <p:nvPr/>
          </p:nvSpPr>
          <p:spPr>
            <a:xfrm>
              <a:off x="1001287" y="4771067"/>
              <a:ext cx="3742006" cy="115600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w="38100">
              <a:solidFill>
                <a:srgbClr val="C937B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অনিবাসী ভাইরাস</a:t>
              </a:r>
              <a:endParaRPr lang="en-US" sz="4000" b="1" dirty="0">
                <a:solidFill>
                  <a:schemeClr val="tx1"/>
                </a:solidFill>
                <a:latin typeface="NikoshBAN" panose="02000000000000000000" pitchFamily="2" charset="0"/>
                <a:cs typeface="NikoshBAN" panose="02000000000000000000" pitchFamily="2" charset="0"/>
              </a:endParaRPr>
            </a:p>
          </p:txBody>
        </p:sp>
        <p:sp>
          <p:nvSpPr>
            <p:cNvPr id="15" name="Rectangle: Rounded Corners 14">
              <a:extLst>
                <a:ext uri="{FF2B5EF4-FFF2-40B4-BE49-F238E27FC236}">
                  <a16:creationId xmlns:a16="http://schemas.microsoft.com/office/drawing/2014/main" id="{BF74FC76-1DCF-45F9-91E5-DCA1830A34E6}"/>
                </a:ext>
              </a:extLst>
            </p:cNvPr>
            <p:cNvSpPr/>
            <p:nvPr/>
          </p:nvSpPr>
          <p:spPr>
            <a:xfrm>
              <a:off x="7465257" y="4771067"/>
              <a:ext cx="3742006" cy="115600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w="38100">
              <a:solidFill>
                <a:srgbClr val="C937B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নিবাসী ভাইরাস</a:t>
              </a:r>
              <a:endParaRPr lang="en-US" sz="4000" b="1" dirty="0">
                <a:solidFill>
                  <a:schemeClr val="tx1"/>
                </a:solidFill>
                <a:latin typeface="NikoshBAN" panose="02000000000000000000" pitchFamily="2" charset="0"/>
                <a:cs typeface="NikoshBAN" panose="02000000000000000000" pitchFamily="2" charset="0"/>
              </a:endParaRPr>
            </a:p>
          </p:txBody>
        </p:sp>
        <p:cxnSp>
          <p:nvCxnSpPr>
            <p:cNvPr id="16" name="Straight Arrow Connector 15">
              <a:extLst>
                <a:ext uri="{FF2B5EF4-FFF2-40B4-BE49-F238E27FC236}">
                  <a16:creationId xmlns:a16="http://schemas.microsoft.com/office/drawing/2014/main" id="{79563D81-7604-4F61-813F-285D10DD51B2}"/>
                </a:ext>
              </a:extLst>
            </p:cNvPr>
            <p:cNvCxnSpPr>
              <a:cxnSpLocks/>
            </p:cNvCxnSpPr>
            <p:nvPr/>
          </p:nvCxnSpPr>
          <p:spPr>
            <a:xfrm flipH="1">
              <a:off x="2872290" y="3967087"/>
              <a:ext cx="1" cy="757199"/>
            </a:xfrm>
            <a:prstGeom prst="straightConnector1">
              <a:avLst/>
            </a:prstGeom>
            <a:ln w="76200">
              <a:solidFill>
                <a:srgbClr val="C937BF"/>
              </a:solidFill>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1A89B4F6-5704-4BB8-AE16-46B0821A2E53}"/>
                </a:ext>
              </a:extLst>
            </p:cNvPr>
            <p:cNvCxnSpPr>
              <a:cxnSpLocks/>
            </p:cNvCxnSpPr>
            <p:nvPr/>
          </p:nvCxnSpPr>
          <p:spPr>
            <a:xfrm flipH="1">
              <a:off x="9319709" y="4013869"/>
              <a:ext cx="1" cy="757199"/>
            </a:xfrm>
            <a:prstGeom prst="straightConnector1">
              <a:avLst/>
            </a:prstGeom>
            <a:ln w="76200">
              <a:solidFill>
                <a:srgbClr val="C937BF"/>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7784293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3066B5-B61D-4403-BB7C-A65C3760423D}"/>
              </a:ext>
            </a:extLst>
          </p:cNvPr>
          <p:cNvSpPr/>
          <p:nvPr/>
        </p:nvSpPr>
        <p:spPr>
          <a:xfrm>
            <a:off x="450164" y="590843"/>
            <a:ext cx="11535508" cy="2349305"/>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8900000" scaled="1"/>
            <a:tileRect/>
          </a:gradFill>
          <a:ln w="12700">
            <a:solidFill>
              <a:srgbClr val="C937B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600" b="1" u="sng" dirty="0">
                <a:solidFill>
                  <a:srgbClr val="C00000"/>
                </a:solidFill>
                <a:latin typeface="NikoshBAN" panose="02000000000000000000" pitchFamily="2" charset="0"/>
                <a:cs typeface="NikoshBAN" panose="02000000000000000000" pitchFamily="2" charset="0"/>
              </a:rPr>
              <a:t>অনিবাসী ভাইরাস : </a:t>
            </a:r>
            <a:r>
              <a:rPr lang="bn-IN" sz="3200" b="1" dirty="0">
                <a:solidFill>
                  <a:schemeClr val="tx1"/>
                </a:solidFill>
                <a:latin typeface="NikoshBAN" panose="02000000000000000000" pitchFamily="2" charset="0"/>
                <a:cs typeface="NikoshBAN" panose="02000000000000000000" pitchFamily="2" charset="0"/>
              </a:rPr>
              <a:t>কোনো কোনো ভাইরাস সক্রিয় হয়ে উঠার পর অন্য প্রোগ্রামকে  কিভাবে সংক্রমন করা যায় সেটি খুজে বের করে। তারপর সেগুলোকে সংক্রমন করে । এক পর্যায়ে মূল প্রোগ্রামের কাছে নিয়ন্ত্রন দিয়ে নিস্ক্রিয় হয়ে যায়। এগুলোকে বলা হয় অনিবাসী ভাইরাস বা </a:t>
            </a:r>
            <a:r>
              <a:rPr lang="en-US" sz="3200" b="1" dirty="0">
                <a:solidFill>
                  <a:schemeClr val="tx1"/>
                </a:solidFill>
                <a:latin typeface="NikoshBAN" panose="02000000000000000000" pitchFamily="2" charset="0"/>
                <a:cs typeface="NikoshBAN" panose="02000000000000000000" pitchFamily="2" charset="0"/>
              </a:rPr>
              <a:t> Non Resident Virus.</a:t>
            </a:r>
          </a:p>
        </p:txBody>
      </p:sp>
      <p:sp>
        <p:nvSpPr>
          <p:cNvPr id="5" name="Rectangle 4">
            <a:extLst>
              <a:ext uri="{FF2B5EF4-FFF2-40B4-BE49-F238E27FC236}">
                <a16:creationId xmlns:a16="http://schemas.microsoft.com/office/drawing/2014/main" id="{737E44AC-26F9-493E-AA2E-F5C6A3750F93}"/>
              </a:ext>
            </a:extLst>
          </p:cNvPr>
          <p:cNvSpPr/>
          <p:nvPr/>
        </p:nvSpPr>
        <p:spPr>
          <a:xfrm>
            <a:off x="450165" y="3710353"/>
            <a:ext cx="11535507" cy="2138289"/>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8900000" scaled="1"/>
            <a:tileRect/>
          </a:gradFill>
          <a:ln w="12700">
            <a:solidFill>
              <a:srgbClr val="C937B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600" b="1" u="sng" dirty="0">
                <a:solidFill>
                  <a:srgbClr val="C00000"/>
                </a:solidFill>
                <a:latin typeface="NikoshBAN" panose="02000000000000000000" pitchFamily="2" charset="0"/>
                <a:cs typeface="NikoshBAN" panose="02000000000000000000" pitchFamily="2" charset="0"/>
              </a:rPr>
              <a:t>নিবাসী ভাইরাস : </a:t>
            </a:r>
            <a:r>
              <a:rPr lang="bn-IN" sz="3200" b="1" dirty="0">
                <a:solidFill>
                  <a:schemeClr val="tx1"/>
                </a:solidFill>
                <a:latin typeface="NikoshBAN" panose="02000000000000000000" pitchFamily="2" charset="0"/>
                <a:cs typeface="NikoshBAN" panose="02000000000000000000" pitchFamily="2" charset="0"/>
              </a:rPr>
              <a:t>কোনো কোনো ভাইরাস সক্রিয় হওয়ার পর হার্ডডিস্ক বা মেমোরিতে স্থায়ী হয়ে বসে থাকে। যখনই অন্য কোনো প্রোগ্রাম চালু হয়, তখনই</a:t>
            </a:r>
            <a:r>
              <a:rPr lang="en-US" sz="3200" b="1" dirty="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সেই প্রোগ্রামকে সংক্রমন করে। এ ধরনের ভাইরাসকে বলা হয় নিবাসী ভাইরাস বা </a:t>
            </a:r>
            <a:r>
              <a:rPr lang="en-US" sz="3200" b="1" dirty="0">
                <a:solidFill>
                  <a:schemeClr val="tx1"/>
                </a:solidFill>
                <a:latin typeface="NikoshBAN" panose="02000000000000000000" pitchFamily="2" charset="0"/>
                <a:cs typeface="NikoshBAN" panose="02000000000000000000" pitchFamily="2" charset="0"/>
              </a:rPr>
              <a:t>Resident Virus.</a:t>
            </a:r>
          </a:p>
        </p:txBody>
      </p:sp>
    </p:spTree>
    <p:extLst>
      <p:ext uri="{BB962C8B-B14F-4D97-AF65-F5344CB8AC3E}">
        <p14:creationId xmlns:p14="http://schemas.microsoft.com/office/powerpoint/2010/main" val="1942492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BB8B4CBC-2A02-4211-A46F-AAFB4530E022}"/>
              </a:ext>
            </a:extLst>
          </p:cNvPr>
          <p:cNvSpPr/>
          <p:nvPr/>
        </p:nvSpPr>
        <p:spPr>
          <a:xfrm>
            <a:off x="519260" y="333328"/>
            <a:ext cx="11563365" cy="904630"/>
          </a:xfrm>
          <a:prstGeom prst="wedgeRectCallout">
            <a:avLst/>
          </a:prstGeom>
          <a:solidFill>
            <a:schemeClr val="accent4">
              <a:lumMod val="20000"/>
              <a:lumOff val="80000"/>
            </a:schemeClr>
          </a:solidFill>
          <a:ln w="76200">
            <a:solidFill>
              <a:srgbClr val="19893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ম্যালওয়্যার থেকে নিস্কৃতি পাওয়ার উপায়সমূহ -</a:t>
            </a:r>
            <a:endParaRPr lang="en-US" sz="4000" b="1" dirty="0">
              <a:solidFill>
                <a:schemeClr val="tx1"/>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CE88D354-C5FF-4540-B03C-7AA0043C2BB8}"/>
              </a:ext>
            </a:extLst>
          </p:cNvPr>
          <p:cNvSpPr/>
          <p:nvPr/>
        </p:nvSpPr>
        <p:spPr>
          <a:xfrm>
            <a:off x="505331" y="1494888"/>
            <a:ext cx="11535508" cy="159648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8900000" scaled="1"/>
            <a:tileRect/>
          </a:gradFill>
          <a:ln w="12700">
            <a:solidFill>
              <a:srgbClr val="C937B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v"/>
            </a:pPr>
            <a:r>
              <a:rPr lang="bn-IN" sz="3600" b="1" dirty="0">
                <a:solidFill>
                  <a:srgbClr val="C00000"/>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বিশেষ ধরনের কম্পিউটার প্রোগ্রাম বা এন্টিভাইরাস কম্পিউটারের ম্যালওয়্যারের হাত থেকে রক্ষা পাওয়ার জন্য কাজ করে, যা এক ধরনের সফটওয়্যার, যা ম্যালওয়্যারে বিরুদ্ধে কাজ করে।</a:t>
            </a:r>
            <a:endParaRPr lang="en-US" sz="3200" b="1" dirty="0">
              <a:solidFill>
                <a:schemeClr val="tx1"/>
              </a:solidFill>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ECC72FEC-1CFD-4AE1-A5AD-1975379CB5EF}"/>
              </a:ext>
            </a:extLst>
          </p:cNvPr>
          <p:cNvSpPr/>
          <p:nvPr/>
        </p:nvSpPr>
        <p:spPr>
          <a:xfrm>
            <a:off x="519260" y="3298565"/>
            <a:ext cx="11535508" cy="159648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8900000" scaled="1"/>
            <a:tileRect/>
          </a:gradFill>
          <a:ln w="12700">
            <a:solidFill>
              <a:srgbClr val="C937B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v"/>
            </a:pPr>
            <a:r>
              <a:rPr lang="bn-IN" sz="3600" b="1" dirty="0">
                <a:solidFill>
                  <a:srgbClr val="C00000"/>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ফায়ারওয়াল ব্যবস্থার মাধ্যমেও ব্যবহারকারীরা ম্যালওয়্যারের হাত থেকে রক্ষা পাওয়ার চেষ্টা করে থাকে।</a:t>
            </a:r>
            <a:endParaRPr lang="en-US" sz="3200" b="1" dirty="0">
              <a:solidFill>
                <a:schemeClr val="tx1"/>
              </a:solidFill>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5FE5F573-3E80-4258-9276-F6A16951A93C}"/>
              </a:ext>
            </a:extLst>
          </p:cNvPr>
          <p:cNvSpPr/>
          <p:nvPr/>
        </p:nvSpPr>
        <p:spPr>
          <a:xfrm>
            <a:off x="505331" y="4987777"/>
            <a:ext cx="11535508" cy="159648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8900000" scaled="1"/>
            <a:tileRect/>
          </a:gradFill>
          <a:ln w="12700">
            <a:solidFill>
              <a:srgbClr val="C937B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v"/>
            </a:pPr>
            <a:r>
              <a:rPr lang="bn-IN" sz="3600" b="1" dirty="0">
                <a:solidFill>
                  <a:srgbClr val="C00000"/>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ইন্টারনেট থেকে যাতে ভাইরাস আক্রমন করতে না পারে, সেজন্য ইন্টারনেট সিকিউরিটি এন্টিভাইরাস ব্যবহার করতে হবে।</a:t>
            </a:r>
            <a:endParaRPr lang="en-US"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88710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3"/>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3"/>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430D39-BD23-48EE-8CF1-6D0CF3EB5C0F}"/>
              </a:ext>
            </a:extLst>
          </p:cNvPr>
          <p:cNvSpPr/>
          <p:nvPr/>
        </p:nvSpPr>
        <p:spPr>
          <a:xfrm>
            <a:off x="328246" y="489914"/>
            <a:ext cx="11535508" cy="1774984"/>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8900000" scaled="1"/>
            <a:tileRect/>
          </a:gradFill>
          <a:ln w="12700">
            <a:solidFill>
              <a:srgbClr val="C937B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v"/>
            </a:pPr>
            <a:r>
              <a:rPr lang="bn-IN" sz="3600" b="1" dirty="0">
                <a:solidFill>
                  <a:srgbClr val="C00000"/>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 যেহেতু প্রতিনিয়ত ম্যালওয়্যার তৈরি হচ্ছে, তাই এর তৈরি, বিপণন ও বিকাশের ব্যাপারটি আইনের মাধ্যমে নিষিদ্ধ করা উচিত।</a:t>
            </a:r>
            <a:endParaRPr lang="en-US" sz="3200" b="1" dirty="0">
              <a:solidFill>
                <a:schemeClr val="tx1"/>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C1BD7581-EA00-4124-B0AD-929370C8FBF6}"/>
              </a:ext>
            </a:extLst>
          </p:cNvPr>
          <p:cNvSpPr/>
          <p:nvPr/>
        </p:nvSpPr>
        <p:spPr>
          <a:xfrm>
            <a:off x="328246" y="2314137"/>
            <a:ext cx="11535508" cy="2278966"/>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8900000" scaled="1"/>
            <a:tileRect/>
          </a:gradFill>
          <a:ln w="12700">
            <a:solidFill>
              <a:srgbClr val="C937B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v"/>
            </a:pPr>
            <a:r>
              <a:rPr lang="bn-IN" sz="3600" b="1" dirty="0">
                <a:solidFill>
                  <a:srgbClr val="C00000"/>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 সব ভাইরাস বা ম্যালওয়্যারের একটি নিদিষ্ট প্যাটার্ন রয়েছে। এন্টিম্যালওয়্যার এসব প্যাটার্নের তালিকা সংগ্রহ করে এবং এর ভিত্তিতে ভাইরাস বা ম্যালওয়্যারটি সনাক্ত করে তাই এই তালিকাটি নিয়মিত হালনাগাদ করার প্রয়োজন। এভাবে সব সময় ভাইরাস থেকে আইসিটি যন্ত্রকে রক্ষা করা যায়।</a:t>
            </a:r>
            <a:endParaRPr lang="en-US" sz="3200" b="1" dirty="0">
              <a:solidFill>
                <a:schemeClr val="tx1"/>
              </a:solidFill>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1AA1280D-F106-4A30-AC98-9E81F5FF28BD}"/>
              </a:ext>
            </a:extLst>
          </p:cNvPr>
          <p:cNvSpPr/>
          <p:nvPr/>
        </p:nvSpPr>
        <p:spPr>
          <a:xfrm>
            <a:off x="328246" y="4806240"/>
            <a:ext cx="11535508" cy="1774984"/>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8900000" scaled="1"/>
            <a:tileRect/>
          </a:gradFill>
          <a:ln w="12700">
            <a:solidFill>
              <a:srgbClr val="C937B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v"/>
            </a:pPr>
            <a:r>
              <a:rPr lang="bn-IN" sz="3600" b="1" dirty="0">
                <a:solidFill>
                  <a:srgbClr val="C00000"/>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 পেনড্রাইভ, হার্ডডিস্ক, নেটওয়ার্ক গেটওয়ের সাহায্যে ভাইরাস ছড়ায়, তাই এসব ব্যবহারে সচেতন হলে এর থেকে অনেকটা নিস্কৃতি পাওয়া য়াবে।</a:t>
            </a:r>
            <a:endParaRPr lang="en-US"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70383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D38CA06-732E-4294-9C9B-8E5EEDE46DD9}"/>
              </a:ext>
            </a:extLst>
          </p:cNvPr>
          <p:cNvGrpSpPr/>
          <p:nvPr/>
        </p:nvGrpSpPr>
        <p:grpSpPr>
          <a:xfrm>
            <a:off x="2034381" y="1262116"/>
            <a:ext cx="8123237" cy="4302372"/>
            <a:chOff x="2034381" y="1262116"/>
            <a:chExt cx="8123237" cy="4302372"/>
          </a:xfrm>
        </p:grpSpPr>
        <p:sp>
          <p:nvSpPr>
            <p:cNvPr id="2" name="Straight Connector 3">
              <a:extLst>
                <a:ext uri="{FF2B5EF4-FFF2-40B4-BE49-F238E27FC236}">
                  <a16:creationId xmlns:a16="http://schemas.microsoft.com/office/drawing/2014/main" id="{2B5DCD79-133F-4610-9C9D-AECA8C16FB91}"/>
                </a:ext>
              </a:extLst>
            </p:cNvPr>
            <p:cNvSpPr/>
            <p:nvPr/>
          </p:nvSpPr>
          <p:spPr>
            <a:xfrm>
              <a:off x="6001543" y="2341751"/>
              <a:ext cx="3117056" cy="494478"/>
            </a:xfrm>
            <a:custGeom>
              <a:avLst/>
              <a:gdLst/>
              <a:ahLst/>
              <a:cxnLst/>
              <a:rect l="0" t="0" r="0" b="0"/>
              <a:pathLst>
                <a:path>
                  <a:moveTo>
                    <a:pt x="0" y="0"/>
                  </a:moveTo>
                  <a:lnTo>
                    <a:pt x="0" y="336972"/>
                  </a:lnTo>
                  <a:lnTo>
                    <a:pt x="3117056" y="336972"/>
                  </a:lnTo>
                  <a:lnTo>
                    <a:pt x="3117056" y="49447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 name="Straight Connector 4">
              <a:extLst>
                <a:ext uri="{FF2B5EF4-FFF2-40B4-BE49-F238E27FC236}">
                  <a16:creationId xmlns:a16="http://schemas.microsoft.com/office/drawing/2014/main" id="{4DEE4BA4-C611-4813-BECE-43E905B39526}"/>
                </a:ext>
              </a:extLst>
            </p:cNvPr>
            <p:cNvSpPr/>
            <p:nvPr/>
          </p:nvSpPr>
          <p:spPr>
            <a:xfrm>
              <a:off x="6001543" y="2341751"/>
              <a:ext cx="1039018" cy="494478"/>
            </a:xfrm>
            <a:custGeom>
              <a:avLst/>
              <a:gdLst/>
              <a:ahLst/>
              <a:cxnLst/>
              <a:rect l="0" t="0" r="0" b="0"/>
              <a:pathLst>
                <a:path>
                  <a:moveTo>
                    <a:pt x="0" y="0"/>
                  </a:moveTo>
                  <a:lnTo>
                    <a:pt x="0" y="336972"/>
                  </a:lnTo>
                  <a:lnTo>
                    <a:pt x="1039018" y="336972"/>
                  </a:lnTo>
                  <a:lnTo>
                    <a:pt x="1039018" y="49447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 name="Straight Connector 5">
              <a:extLst>
                <a:ext uri="{FF2B5EF4-FFF2-40B4-BE49-F238E27FC236}">
                  <a16:creationId xmlns:a16="http://schemas.microsoft.com/office/drawing/2014/main" id="{ACF5AFD2-FF74-4BEB-B166-2DD923872666}"/>
                </a:ext>
              </a:extLst>
            </p:cNvPr>
            <p:cNvSpPr/>
            <p:nvPr/>
          </p:nvSpPr>
          <p:spPr>
            <a:xfrm>
              <a:off x="4962524" y="2341751"/>
              <a:ext cx="1039018" cy="494478"/>
            </a:xfrm>
            <a:custGeom>
              <a:avLst/>
              <a:gdLst/>
              <a:ahLst/>
              <a:cxnLst/>
              <a:rect l="0" t="0" r="0" b="0"/>
              <a:pathLst>
                <a:path>
                  <a:moveTo>
                    <a:pt x="1039018" y="0"/>
                  </a:moveTo>
                  <a:lnTo>
                    <a:pt x="1039018" y="336972"/>
                  </a:lnTo>
                  <a:lnTo>
                    <a:pt x="0" y="336972"/>
                  </a:lnTo>
                  <a:lnTo>
                    <a:pt x="0" y="49447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Straight Connector 6">
              <a:extLst>
                <a:ext uri="{FF2B5EF4-FFF2-40B4-BE49-F238E27FC236}">
                  <a16:creationId xmlns:a16="http://schemas.microsoft.com/office/drawing/2014/main" id="{28C205A0-606D-43CA-AF73-E93B35320B46}"/>
                </a:ext>
              </a:extLst>
            </p:cNvPr>
            <p:cNvSpPr/>
            <p:nvPr/>
          </p:nvSpPr>
          <p:spPr>
            <a:xfrm>
              <a:off x="2884487" y="2341751"/>
              <a:ext cx="3117056" cy="494478"/>
            </a:xfrm>
            <a:custGeom>
              <a:avLst/>
              <a:gdLst/>
              <a:ahLst/>
              <a:cxnLst/>
              <a:rect l="0" t="0" r="0" b="0"/>
              <a:pathLst>
                <a:path>
                  <a:moveTo>
                    <a:pt x="3117056" y="0"/>
                  </a:moveTo>
                  <a:lnTo>
                    <a:pt x="3117056" y="336972"/>
                  </a:lnTo>
                  <a:lnTo>
                    <a:pt x="0" y="336972"/>
                  </a:lnTo>
                  <a:lnTo>
                    <a:pt x="0" y="49447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6" name="Group 25">
              <a:extLst>
                <a:ext uri="{FF2B5EF4-FFF2-40B4-BE49-F238E27FC236}">
                  <a16:creationId xmlns:a16="http://schemas.microsoft.com/office/drawing/2014/main" id="{24F9444A-EAAC-4671-B822-5CF9F6C0621D}"/>
                </a:ext>
              </a:extLst>
            </p:cNvPr>
            <p:cNvGrpSpPr/>
            <p:nvPr/>
          </p:nvGrpSpPr>
          <p:grpSpPr>
            <a:xfrm>
              <a:off x="3545058" y="1262116"/>
              <a:ext cx="5573541" cy="1079634"/>
              <a:chOff x="3545058" y="1343310"/>
              <a:chExt cx="5573541" cy="1079634"/>
            </a:xfrm>
          </p:grpSpPr>
          <p:sp>
            <p:nvSpPr>
              <p:cNvPr id="24" name="Rectangle: Rounded Corners 23">
                <a:extLst>
                  <a:ext uri="{FF2B5EF4-FFF2-40B4-BE49-F238E27FC236}">
                    <a16:creationId xmlns:a16="http://schemas.microsoft.com/office/drawing/2014/main" id="{F0687E23-A703-4823-BAE6-3078F1B88A54}"/>
                  </a:ext>
                </a:extLst>
              </p:cNvPr>
              <p:cNvSpPr/>
              <p:nvPr/>
            </p:nvSpPr>
            <p:spPr>
              <a:xfrm>
                <a:off x="3545058" y="1343310"/>
                <a:ext cx="5573541" cy="1079634"/>
              </a:xfrm>
              <a:prstGeom prst="roundRect">
                <a:avLst>
                  <a:gd name="adj" fmla="val 10000"/>
                </a:avLst>
              </a:prstGeom>
              <a:solidFill>
                <a:schemeClr val="accent4">
                  <a:lumMod val="60000"/>
                  <a:lumOff val="4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Rounded Corners 9">
                <a:extLst>
                  <a:ext uri="{FF2B5EF4-FFF2-40B4-BE49-F238E27FC236}">
                    <a16:creationId xmlns:a16="http://schemas.microsoft.com/office/drawing/2014/main" id="{F6312370-FB2D-4FAD-8858-0B014A18B890}"/>
                  </a:ext>
                </a:extLst>
              </p:cNvPr>
              <p:cNvSpPr txBox="1"/>
              <p:nvPr/>
            </p:nvSpPr>
            <p:spPr>
              <a:xfrm>
                <a:off x="3648716" y="1374931"/>
                <a:ext cx="5366225" cy="1016392"/>
              </a:xfrm>
              <a:prstGeom prst="rect">
                <a:avLst/>
              </a:prstGeom>
              <a:solidFill>
                <a:schemeClr val="accent4">
                  <a:lumMod val="60000"/>
                  <a:lumOff val="4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bn-BD" sz="3600" b="1" kern="1200" dirty="0">
                    <a:solidFill>
                      <a:schemeClr val="bg2">
                        <a:lumMod val="10000"/>
                      </a:schemeClr>
                    </a:solidFill>
                    <a:latin typeface="NikoshBAN" panose="02000000000000000000" pitchFamily="2" charset="0"/>
                    <a:cs typeface="NikoshBAN" panose="02000000000000000000" pitchFamily="2" charset="0"/>
                  </a:rPr>
                  <a:t>পরিচিত কিছু </a:t>
                </a:r>
                <a:r>
                  <a:rPr lang="en-US" sz="3600" b="1" kern="1200" dirty="0" err="1">
                    <a:solidFill>
                      <a:schemeClr val="bg2">
                        <a:lumMod val="10000"/>
                      </a:schemeClr>
                    </a:solidFill>
                    <a:latin typeface="NikoshBAN" panose="02000000000000000000" pitchFamily="2" charset="0"/>
                    <a:cs typeface="NikoshBAN" panose="02000000000000000000" pitchFamily="2" charset="0"/>
                  </a:rPr>
                  <a:t>এন্টি</a:t>
                </a:r>
                <a:r>
                  <a:rPr lang="bn-BD" sz="3600" b="1" kern="1200" dirty="0">
                    <a:solidFill>
                      <a:schemeClr val="bg2">
                        <a:lumMod val="10000"/>
                      </a:schemeClr>
                    </a:solidFill>
                    <a:latin typeface="NikoshBAN" panose="02000000000000000000" pitchFamily="2" charset="0"/>
                    <a:cs typeface="NikoshBAN" panose="02000000000000000000" pitchFamily="2" charset="0"/>
                  </a:rPr>
                  <a:t>ভাইরাস</a:t>
                </a:r>
                <a:endParaRPr lang="en-US" sz="3600" b="1" kern="1200" dirty="0"/>
              </a:p>
            </p:txBody>
          </p:sp>
        </p:grpSp>
        <p:sp>
          <p:nvSpPr>
            <p:cNvPr id="8" name="Rectangle: Rounded Corners 7">
              <a:extLst>
                <a:ext uri="{FF2B5EF4-FFF2-40B4-BE49-F238E27FC236}">
                  <a16:creationId xmlns:a16="http://schemas.microsoft.com/office/drawing/2014/main" id="{84158AB3-56C0-49FD-B2B3-87F7862FE4CF}"/>
                </a:ext>
              </a:extLst>
            </p:cNvPr>
            <p:cNvSpPr/>
            <p:nvPr/>
          </p:nvSpPr>
          <p:spPr>
            <a:xfrm>
              <a:off x="2034381" y="2836230"/>
              <a:ext cx="1700212" cy="253329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9" name="Group 8">
              <a:extLst>
                <a:ext uri="{FF2B5EF4-FFF2-40B4-BE49-F238E27FC236}">
                  <a16:creationId xmlns:a16="http://schemas.microsoft.com/office/drawing/2014/main" id="{71E182ED-1E36-4EE6-9007-4B7B54162C8E}"/>
                </a:ext>
              </a:extLst>
            </p:cNvPr>
            <p:cNvGrpSpPr/>
            <p:nvPr/>
          </p:nvGrpSpPr>
          <p:grpSpPr>
            <a:xfrm>
              <a:off x="2223293" y="3015697"/>
              <a:ext cx="1700212" cy="2533298"/>
              <a:chOff x="191293" y="2296030"/>
              <a:chExt cx="1700212" cy="2533298"/>
            </a:xfrm>
          </p:grpSpPr>
          <p:sp>
            <p:nvSpPr>
              <p:cNvPr id="22" name="Rectangle: Rounded Corners 21">
                <a:extLst>
                  <a:ext uri="{FF2B5EF4-FFF2-40B4-BE49-F238E27FC236}">
                    <a16:creationId xmlns:a16="http://schemas.microsoft.com/office/drawing/2014/main" id="{5B0106E2-68E1-4B5B-83E9-26F4202FA496}"/>
                  </a:ext>
                </a:extLst>
              </p:cNvPr>
              <p:cNvSpPr/>
              <p:nvPr/>
            </p:nvSpPr>
            <p:spPr>
              <a:xfrm>
                <a:off x="191293" y="2296030"/>
                <a:ext cx="1700212" cy="2533298"/>
              </a:xfrm>
              <a:prstGeom prst="roundRect">
                <a:avLst>
                  <a:gd name="adj" fmla="val 10000"/>
                </a:avLst>
              </a:prstGeom>
              <a:blipFill rotWithShape="0">
                <a:blip r:embed="rId2"/>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ectangle: Rounded Corners 12">
                <a:extLst>
                  <a:ext uri="{FF2B5EF4-FFF2-40B4-BE49-F238E27FC236}">
                    <a16:creationId xmlns:a16="http://schemas.microsoft.com/office/drawing/2014/main" id="{6956EE0F-0A8A-4937-985E-12E6D52B6B98}"/>
                  </a:ext>
                </a:extLst>
              </p:cNvPr>
              <p:cNvSpPr txBox="1"/>
              <p:nvPr/>
            </p:nvSpPr>
            <p:spPr>
              <a:xfrm>
                <a:off x="241091" y="2345828"/>
                <a:ext cx="1600616" cy="24337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grpSp>
        <p:sp>
          <p:nvSpPr>
            <p:cNvPr id="10" name="Rectangle: Rounded Corners 9">
              <a:extLst>
                <a:ext uri="{FF2B5EF4-FFF2-40B4-BE49-F238E27FC236}">
                  <a16:creationId xmlns:a16="http://schemas.microsoft.com/office/drawing/2014/main" id="{F4DB9F04-04E0-4D61-B811-CD993213F1F7}"/>
                </a:ext>
              </a:extLst>
            </p:cNvPr>
            <p:cNvSpPr/>
            <p:nvPr/>
          </p:nvSpPr>
          <p:spPr>
            <a:xfrm>
              <a:off x="4112418" y="2836230"/>
              <a:ext cx="1700212" cy="254879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D12E3A6D-AB70-44A1-9D18-6B3F22D8548C}"/>
                </a:ext>
              </a:extLst>
            </p:cNvPr>
            <p:cNvGrpSpPr/>
            <p:nvPr/>
          </p:nvGrpSpPr>
          <p:grpSpPr>
            <a:xfrm>
              <a:off x="4301331" y="3015697"/>
              <a:ext cx="1700212" cy="2548791"/>
              <a:chOff x="2269331" y="2296030"/>
              <a:chExt cx="1700212" cy="2548791"/>
            </a:xfrm>
          </p:grpSpPr>
          <p:sp>
            <p:nvSpPr>
              <p:cNvPr id="20" name="Rectangle: Rounded Corners 19">
                <a:extLst>
                  <a:ext uri="{FF2B5EF4-FFF2-40B4-BE49-F238E27FC236}">
                    <a16:creationId xmlns:a16="http://schemas.microsoft.com/office/drawing/2014/main" id="{85839C40-3789-459A-80E6-82F6CA4F02F3}"/>
                  </a:ext>
                </a:extLst>
              </p:cNvPr>
              <p:cNvSpPr/>
              <p:nvPr/>
            </p:nvSpPr>
            <p:spPr>
              <a:xfrm>
                <a:off x="2269331" y="2296030"/>
                <a:ext cx="1700212" cy="2548791"/>
              </a:xfrm>
              <a:prstGeom prst="roundRect">
                <a:avLst>
                  <a:gd name="adj" fmla="val 10000"/>
                </a:avLst>
              </a:prstGeom>
              <a:blipFill rotWithShape="0">
                <a:blip r:embed="rId3"/>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ectangle: Rounded Corners 15">
                <a:extLst>
                  <a:ext uri="{FF2B5EF4-FFF2-40B4-BE49-F238E27FC236}">
                    <a16:creationId xmlns:a16="http://schemas.microsoft.com/office/drawing/2014/main" id="{F7E7E1CA-68CB-4844-BC88-FD44D20D347F}"/>
                  </a:ext>
                </a:extLst>
              </p:cNvPr>
              <p:cNvSpPr txBox="1"/>
              <p:nvPr/>
            </p:nvSpPr>
            <p:spPr>
              <a:xfrm>
                <a:off x="2319129" y="2345828"/>
                <a:ext cx="1600616" cy="24491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grpSp>
        <p:sp>
          <p:nvSpPr>
            <p:cNvPr id="12" name="Rectangle: Rounded Corners 11">
              <a:extLst>
                <a:ext uri="{FF2B5EF4-FFF2-40B4-BE49-F238E27FC236}">
                  <a16:creationId xmlns:a16="http://schemas.microsoft.com/office/drawing/2014/main" id="{A9DEE46C-06BE-4F5F-B716-53E658085453}"/>
                </a:ext>
              </a:extLst>
            </p:cNvPr>
            <p:cNvSpPr/>
            <p:nvPr/>
          </p:nvSpPr>
          <p:spPr>
            <a:xfrm>
              <a:off x="6190456" y="2836230"/>
              <a:ext cx="1700212" cy="25801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3" name="Group 12">
              <a:extLst>
                <a:ext uri="{FF2B5EF4-FFF2-40B4-BE49-F238E27FC236}">
                  <a16:creationId xmlns:a16="http://schemas.microsoft.com/office/drawing/2014/main" id="{A08E485E-2344-43B3-AD72-61E67DE2C834}"/>
                </a:ext>
              </a:extLst>
            </p:cNvPr>
            <p:cNvGrpSpPr/>
            <p:nvPr/>
          </p:nvGrpSpPr>
          <p:grpSpPr>
            <a:xfrm>
              <a:off x="6260013" y="2836229"/>
              <a:ext cx="1700212" cy="2580187"/>
              <a:chOff x="4347368" y="2296030"/>
              <a:chExt cx="1700212" cy="2580187"/>
            </a:xfrm>
          </p:grpSpPr>
          <p:sp>
            <p:nvSpPr>
              <p:cNvPr id="18" name="Rectangle: Rounded Corners 17">
                <a:extLst>
                  <a:ext uri="{FF2B5EF4-FFF2-40B4-BE49-F238E27FC236}">
                    <a16:creationId xmlns:a16="http://schemas.microsoft.com/office/drawing/2014/main" id="{C0C41105-FF2E-4518-9546-E30C1BACB10B}"/>
                  </a:ext>
                </a:extLst>
              </p:cNvPr>
              <p:cNvSpPr/>
              <p:nvPr/>
            </p:nvSpPr>
            <p:spPr>
              <a:xfrm>
                <a:off x="4347368" y="2296030"/>
                <a:ext cx="1700212" cy="2580187"/>
              </a:xfrm>
              <a:prstGeom prst="roundRect">
                <a:avLst>
                  <a:gd name="adj" fmla="val 10000"/>
                </a:avLst>
              </a:prstGeom>
              <a:blipFill rotWithShape="0">
                <a:blip r:embed="rId4"/>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ectangle: Rounded Corners 18">
                <a:extLst>
                  <a:ext uri="{FF2B5EF4-FFF2-40B4-BE49-F238E27FC236}">
                    <a16:creationId xmlns:a16="http://schemas.microsoft.com/office/drawing/2014/main" id="{88141F80-575C-4345-8D4F-54085DB05198}"/>
                  </a:ext>
                </a:extLst>
              </p:cNvPr>
              <p:cNvSpPr txBox="1"/>
              <p:nvPr/>
            </p:nvSpPr>
            <p:spPr>
              <a:xfrm>
                <a:off x="4397166" y="2345828"/>
                <a:ext cx="1600616" cy="24805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grpSp>
        <p:sp>
          <p:nvSpPr>
            <p:cNvPr id="14" name="Rectangle: Rounded Corners 13">
              <a:extLst>
                <a:ext uri="{FF2B5EF4-FFF2-40B4-BE49-F238E27FC236}">
                  <a16:creationId xmlns:a16="http://schemas.microsoft.com/office/drawing/2014/main" id="{07CA64C7-CA7A-4A33-BE7C-CB773A6204DE}"/>
                </a:ext>
              </a:extLst>
            </p:cNvPr>
            <p:cNvSpPr/>
            <p:nvPr/>
          </p:nvSpPr>
          <p:spPr>
            <a:xfrm>
              <a:off x="8268493" y="2836230"/>
              <a:ext cx="1700212" cy="254879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5" name="Group 14">
              <a:extLst>
                <a:ext uri="{FF2B5EF4-FFF2-40B4-BE49-F238E27FC236}">
                  <a16:creationId xmlns:a16="http://schemas.microsoft.com/office/drawing/2014/main" id="{D453BE98-9799-4E2D-8A16-8C3E5DBD1C28}"/>
                </a:ext>
              </a:extLst>
            </p:cNvPr>
            <p:cNvGrpSpPr/>
            <p:nvPr/>
          </p:nvGrpSpPr>
          <p:grpSpPr>
            <a:xfrm>
              <a:off x="8457406" y="3015697"/>
              <a:ext cx="1700212" cy="2548791"/>
              <a:chOff x="6425406" y="2296030"/>
              <a:chExt cx="1700212" cy="2548791"/>
            </a:xfrm>
          </p:grpSpPr>
          <p:sp>
            <p:nvSpPr>
              <p:cNvPr id="16" name="Rectangle: Rounded Corners 15">
                <a:extLst>
                  <a:ext uri="{FF2B5EF4-FFF2-40B4-BE49-F238E27FC236}">
                    <a16:creationId xmlns:a16="http://schemas.microsoft.com/office/drawing/2014/main" id="{245F1CE9-E991-4980-8727-2106686A376F}"/>
                  </a:ext>
                </a:extLst>
              </p:cNvPr>
              <p:cNvSpPr/>
              <p:nvPr/>
            </p:nvSpPr>
            <p:spPr>
              <a:xfrm>
                <a:off x="6425406" y="2296030"/>
                <a:ext cx="1700212" cy="2548791"/>
              </a:xfrm>
              <a:prstGeom prst="roundRect">
                <a:avLst>
                  <a:gd name="adj" fmla="val 10000"/>
                </a:avLst>
              </a:prstGeom>
              <a:blipFill rotWithShape="0">
                <a:blip r:embed="rId5"/>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ectangle: Rounded Corners 21">
                <a:extLst>
                  <a:ext uri="{FF2B5EF4-FFF2-40B4-BE49-F238E27FC236}">
                    <a16:creationId xmlns:a16="http://schemas.microsoft.com/office/drawing/2014/main" id="{78395E6E-1C71-4824-8299-12CB8B2510A8}"/>
                  </a:ext>
                </a:extLst>
              </p:cNvPr>
              <p:cNvSpPr txBox="1"/>
              <p:nvPr/>
            </p:nvSpPr>
            <p:spPr>
              <a:xfrm>
                <a:off x="6475204" y="2345828"/>
                <a:ext cx="1600616" cy="24491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grpSp>
      </p:grpSp>
    </p:spTree>
    <p:extLst>
      <p:ext uri="{BB962C8B-B14F-4D97-AF65-F5344CB8AC3E}">
        <p14:creationId xmlns:p14="http://schemas.microsoft.com/office/powerpoint/2010/main" val="3677276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7A2ECF-82C7-4FC3-8FB0-FB258DFAC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759" y="749666"/>
            <a:ext cx="2284719" cy="2340107"/>
          </a:xfrm>
          <a:prstGeom prst="roundRect">
            <a:avLst>
              <a:gd name="adj" fmla="val 16667"/>
            </a:avLst>
          </a:prstGeom>
          <a:ln>
            <a:solidFill>
              <a:srgbClr val="C937BF"/>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prst="angle"/>
            <a:contourClr>
              <a:srgbClr val="969696"/>
            </a:contourClr>
          </a:sp3d>
        </p:spPr>
      </p:pic>
      <p:pic>
        <p:nvPicPr>
          <p:cNvPr id="3" name="Picture 2" descr="I:\DCIM\Camera\IMG_20151118_080245.jpg">
            <a:extLst>
              <a:ext uri="{FF2B5EF4-FFF2-40B4-BE49-F238E27FC236}">
                <a16:creationId xmlns:a16="http://schemas.microsoft.com/office/drawing/2014/main" id="{7AFC00AF-500B-4D40-9F52-D8A2187EEF9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65" t="6908" r="6729" b="3723"/>
          <a:stretch/>
        </p:blipFill>
        <p:spPr bwMode="auto">
          <a:xfrm>
            <a:off x="8586566" y="749666"/>
            <a:ext cx="1472675" cy="1745915"/>
          </a:xfrm>
          <a:prstGeom prst="roundRect">
            <a:avLst>
              <a:gd name="adj" fmla="val 16667"/>
            </a:avLst>
          </a:prstGeom>
          <a:ln>
            <a:solidFill>
              <a:srgbClr val="C937BF"/>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C62D429F-FE08-488C-95FB-10A24692E61C}"/>
              </a:ext>
            </a:extLst>
          </p:cNvPr>
          <p:cNvCxnSpPr>
            <a:cxnSpLocks/>
          </p:cNvCxnSpPr>
          <p:nvPr/>
        </p:nvCxnSpPr>
        <p:spPr>
          <a:xfrm>
            <a:off x="6096000" y="1280426"/>
            <a:ext cx="0" cy="4391504"/>
          </a:xfrm>
          <a:prstGeom prst="straightConnector1">
            <a:avLst/>
          </a:prstGeom>
          <a:ln w="76200">
            <a:solidFill>
              <a:srgbClr val="C937BF"/>
            </a:solidFill>
            <a:headEnd type="triangle"/>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75940E06-0E53-4AA6-9FD1-E8A1D17C6FCD}"/>
              </a:ext>
            </a:extLst>
          </p:cNvPr>
          <p:cNvCxnSpPr/>
          <p:nvPr/>
        </p:nvCxnSpPr>
        <p:spPr>
          <a:xfrm>
            <a:off x="6261652" y="543433"/>
            <a:ext cx="0" cy="5741540"/>
          </a:xfrm>
          <a:prstGeom prst="straightConnector1">
            <a:avLst/>
          </a:prstGeom>
          <a:ln w="76200">
            <a:solidFill>
              <a:srgbClr val="C937BF"/>
            </a:solidFill>
            <a:headEnd type="triangle"/>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984F039-59EB-4D80-90D8-B6E3860FBC48}"/>
              </a:ext>
            </a:extLst>
          </p:cNvPr>
          <p:cNvCxnSpPr>
            <a:cxnSpLocks/>
          </p:cNvCxnSpPr>
          <p:nvPr/>
        </p:nvCxnSpPr>
        <p:spPr>
          <a:xfrm>
            <a:off x="6440557" y="1280426"/>
            <a:ext cx="0" cy="4391504"/>
          </a:xfrm>
          <a:prstGeom prst="straightConnector1">
            <a:avLst/>
          </a:prstGeom>
          <a:ln w="76200">
            <a:solidFill>
              <a:srgbClr val="C937BF"/>
            </a:solidFill>
            <a:headEnd type="triangle"/>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BDA3C3A5-5C86-47F3-8F83-B620F1479AAF}"/>
              </a:ext>
            </a:extLst>
          </p:cNvPr>
          <p:cNvSpPr/>
          <p:nvPr/>
        </p:nvSpPr>
        <p:spPr>
          <a:xfrm>
            <a:off x="381003" y="3191405"/>
            <a:ext cx="5444985" cy="2900364"/>
          </a:xfrm>
          <a:prstGeom prst="roundRect">
            <a:avLst/>
          </a:prstGeom>
          <a:solidFill>
            <a:schemeClr val="tx2">
              <a:lumMod val="20000"/>
              <a:lumOff val="80000"/>
            </a:schemeClr>
          </a:solidFill>
          <a:ln w="76200">
            <a:solidFill>
              <a:srgbClr val="C937B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মদিনা খাতুন</a:t>
            </a:r>
          </a:p>
          <a:p>
            <a:pPr algn="ctr"/>
            <a:r>
              <a:rPr lang="bn-IN" sz="3200" dirty="0">
                <a:solidFill>
                  <a:schemeClr val="tx1"/>
                </a:solidFill>
                <a:latin typeface="NikoshBAN" panose="02000000000000000000" pitchFamily="2" charset="0"/>
                <a:cs typeface="NikoshBAN" panose="02000000000000000000" pitchFamily="2" charset="0"/>
              </a:rPr>
              <a:t>সহকারী শিক্ষক (আইসিটি)</a:t>
            </a:r>
          </a:p>
          <a:p>
            <a:pPr algn="ctr"/>
            <a:r>
              <a:rPr lang="bn-IN" sz="4000" dirty="0">
                <a:solidFill>
                  <a:schemeClr val="tx1"/>
                </a:solidFill>
                <a:latin typeface="NikoshBAN" panose="02000000000000000000" pitchFamily="2" charset="0"/>
                <a:cs typeface="NikoshBAN" panose="02000000000000000000" pitchFamily="2" charset="0"/>
              </a:rPr>
              <a:t>লক্ষ্মীপুর দ্বিমুখী উচ্চ বিদ্যালয়</a:t>
            </a:r>
          </a:p>
          <a:p>
            <a:pPr algn="ctr"/>
            <a:r>
              <a:rPr lang="bn-IN" sz="4000" dirty="0">
                <a:solidFill>
                  <a:schemeClr val="tx1"/>
                </a:solidFill>
                <a:latin typeface="NikoshBAN" panose="02000000000000000000" pitchFamily="2" charset="0"/>
                <a:cs typeface="NikoshBAN" panose="02000000000000000000" pitchFamily="2" charset="0"/>
              </a:rPr>
              <a:t>কুলিয়ারচর, কিশোরগঞ্জ।</a:t>
            </a:r>
            <a:endParaRPr lang="en-US" sz="4000" dirty="0">
              <a:solidFill>
                <a:schemeClr val="tx1"/>
              </a:solidFill>
              <a:latin typeface="NikoshBAN" panose="02000000000000000000" pitchFamily="2" charset="0"/>
              <a:cs typeface="NikoshBAN" panose="02000000000000000000" pitchFamily="2" charset="0"/>
            </a:endParaRPr>
          </a:p>
        </p:txBody>
      </p:sp>
      <p:sp>
        <p:nvSpPr>
          <p:cNvPr id="8" name="Rectangle: Rounded Corners 7">
            <a:extLst>
              <a:ext uri="{FF2B5EF4-FFF2-40B4-BE49-F238E27FC236}">
                <a16:creationId xmlns:a16="http://schemas.microsoft.com/office/drawing/2014/main" id="{795A5C5B-799B-4348-9455-DFEB758AFDA0}"/>
              </a:ext>
            </a:extLst>
          </p:cNvPr>
          <p:cNvSpPr/>
          <p:nvPr/>
        </p:nvSpPr>
        <p:spPr>
          <a:xfrm>
            <a:off x="6697317" y="3191404"/>
            <a:ext cx="5251171" cy="2900365"/>
          </a:xfrm>
          <a:prstGeom prst="roundRect">
            <a:avLst/>
          </a:prstGeom>
          <a:solidFill>
            <a:schemeClr val="tx2">
              <a:lumMod val="20000"/>
              <a:lumOff val="80000"/>
            </a:schemeClr>
          </a:solidFill>
          <a:ln w="76200">
            <a:solidFill>
              <a:srgbClr val="C937B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শ্রেণি : অষ্টম</a:t>
            </a:r>
          </a:p>
          <a:p>
            <a:pPr algn="ctr"/>
            <a:r>
              <a:rPr lang="bn-IN" sz="3600" dirty="0">
                <a:solidFill>
                  <a:schemeClr val="tx1"/>
                </a:solidFill>
                <a:latin typeface="NikoshBAN" panose="02000000000000000000" pitchFamily="2" charset="0"/>
                <a:cs typeface="NikoshBAN" panose="02000000000000000000" pitchFamily="2" charset="0"/>
              </a:rPr>
              <a:t>বিষয় : তথ্য ও যোগাযোগ প্রযুক্তি</a:t>
            </a:r>
          </a:p>
          <a:p>
            <a:pPr algn="ctr"/>
            <a:r>
              <a:rPr lang="bn-IN" sz="4000" dirty="0">
                <a:solidFill>
                  <a:schemeClr val="tx1"/>
                </a:solidFill>
                <a:latin typeface="NikoshBAN" panose="02000000000000000000" pitchFamily="2" charset="0"/>
                <a:cs typeface="NikoshBAN" panose="02000000000000000000" pitchFamily="2" charset="0"/>
              </a:rPr>
              <a:t>অধ্যায় : তৃতীয়</a:t>
            </a:r>
          </a:p>
          <a:p>
            <a:pPr algn="ctr"/>
            <a:r>
              <a:rPr lang="bn-IN" sz="4000" dirty="0">
                <a:solidFill>
                  <a:schemeClr val="tx1"/>
                </a:solidFill>
                <a:latin typeface="NikoshBAN" panose="02000000000000000000" pitchFamily="2" charset="0"/>
                <a:cs typeface="NikoshBAN" panose="02000000000000000000" pitchFamily="2" charset="0"/>
              </a:rPr>
              <a:t>পাঠ : ১৭</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560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43413AC-B5FD-4A5D-B91B-D7D378A3A7ED}"/>
              </a:ext>
            </a:extLst>
          </p:cNvPr>
          <p:cNvSpPr/>
          <p:nvPr/>
        </p:nvSpPr>
        <p:spPr>
          <a:xfrm>
            <a:off x="4473526" y="334544"/>
            <a:ext cx="3452446" cy="1663068"/>
          </a:xfrm>
          <a:prstGeom prst="cloudCallout">
            <a:avLst/>
          </a:prstGeom>
          <a:solidFill>
            <a:schemeClr val="bg2">
              <a:lumMod val="7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দলগত কাজ</a:t>
            </a:r>
            <a:endParaRPr lang="en-US" sz="3600" dirty="0">
              <a:solidFill>
                <a:schemeClr val="tx1"/>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8C4DAD1B-107E-4E44-8CAD-B967F8E41004}"/>
              </a:ext>
            </a:extLst>
          </p:cNvPr>
          <p:cNvSpPr/>
          <p:nvPr/>
        </p:nvSpPr>
        <p:spPr>
          <a:xfrm>
            <a:off x="1009426" y="3429000"/>
            <a:ext cx="10173147" cy="19226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Ø"/>
            </a:pPr>
            <a:r>
              <a:rPr lang="bn-IN" sz="4000" b="1" dirty="0">
                <a:solidFill>
                  <a:schemeClr val="tx1"/>
                </a:solidFill>
                <a:latin typeface="NikoshBAN" panose="02000000000000000000" pitchFamily="2" charset="0"/>
                <a:cs typeface="NikoshBAN" panose="02000000000000000000" pitchFamily="2" charset="0"/>
              </a:rPr>
              <a:t>নিবাসী ও অনিবাসী ভাইরাসের ৪টি পার্থক্য ৫টি দলে বিভক্ত হয়ে পোষ্টারে লিখ।</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564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8112-4826-46E4-9D37-0F04FED838DC}"/>
              </a:ext>
            </a:extLst>
          </p:cNvPr>
          <p:cNvSpPr txBox="1">
            <a:spLocks/>
          </p:cNvSpPr>
          <p:nvPr/>
        </p:nvSpPr>
        <p:spPr>
          <a:xfrm>
            <a:off x="4045634" y="397998"/>
            <a:ext cx="4100732" cy="1143000"/>
          </a:xfrm>
          <a:prstGeom prst="rect">
            <a:avLst/>
          </a:prstGeom>
          <a:solidFill>
            <a:srgbClr val="47E13F"/>
          </a:solidFill>
          <a:ln>
            <a:solidFill>
              <a:srgbClr val="C937BF"/>
            </a:solidFill>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50" dirty="0" err="1">
                <a:ln w="11430">
                  <a:solidFill>
                    <a:sysClr val="windowText" lastClr="000000"/>
                  </a:solidFill>
                </a:ln>
                <a:solidFill>
                  <a:sysClr val="windowText" lastClr="000000"/>
                </a:solidFill>
                <a:effectLst>
                  <a:outerShdw blurRad="76200" dist="50800" dir="5400000" algn="tl" rotWithShape="0">
                    <a:srgbClr val="000000">
                      <a:alpha val="65000"/>
                    </a:srgbClr>
                  </a:outerShdw>
                </a:effectLst>
                <a:latin typeface="Nikosh" pitchFamily="2" charset="0"/>
                <a:cs typeface="Nikosh" pitchFamily="2" charset="0"/>
              </a:rPr>
              <a:t>মূল্যায়ন</a:t>
            </a:r>
            <a:endParaRPr lang="en-US" sz="4800" b="1"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latin typeface="Nikosh" pitchFamily="2" charset="0"/>
              <a:cs typeface="Nikosh" pitchFamily="2" charset="0"/>
            </a:endParaRPr>
          </a:p>
        </p:txBody>
      </p:sp>
      <p:sp>
        <p:nvSpPr>
          <p:cNvPr id="3" name="Content Placeholder 2">
            <a:extLst>
              <a:ext uri="{FF2B5EF4-FFF2-40B4-BE49-F238E27FC236}">
                <a16:creationId xmlns:a16="http://schemas.microsoft.com/office/drawing/2014/main" id="{165787C9-6C4A-4B16-86CC-EF2CA78C7213}"/>
              </a:ext>
            </a:extLst>
          </p:cNvPr>
          <p:cNvSpPr txBox="1">
            <a:spLocks/>
          </p:cNvSpPr>
          <p:nvPr/>
        </p:nvSpPr>
        <p:spPr>
          <a:xfrm>
            <a:off x="731520" y="1744394"/>
            <a:ext cx="10677377" cy="4909624"/>
          </a:xfrm>
          <a:prstGeom prst="rect">
            <a:avLst/>
          </a:prstGeom>
          <a:gradFill flip="none" rotWithShape="1">
            <a:gsLst>
              <a:gs pos="0">
                <a:srgbClr val="47E13F">
                  <a:tint val="66000"/>
                  <a:satMod val="160000"/>
                </a:srgbClr>
              </a:gs>
              <a:gs pos="50000">
                <a:srgbClr val="47E13F">
                  <a:tint val="44500"/>
                  <a:satMod val="160000"/>
                </a:srgbClr>
              </a:gs>
              <a:gs pos="100000">
                <a:srgbClr val="47E13F">
                  <a:tint val="23500"/>
                  <a:satMod val="160000"/>
                </a:srgbClr>
              </a:gs>
            </a:gsLst>
            <a:lin ang="13500000" scaled="1"/>
            <a:tileRect/>
          </a:gradFill>
          <a:ln w="19050">
            <a:solidFill>
              <a:srgbClr val="C937B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bn-IN" sz="1200" dirty="0">
              <a:latin typeface="Nikosh" pitchFamily="2" charset="0"/>
              <a:cs typeface="Nikosh" pitchFamily="2" charset="0"/>
            </a:endParaRPr>
          </a:p>
          <a:p>
            <a:pPr>
              <a:buFont typeface="Wingdings" panose="05000000000000000000" pitchFamily="2" charset="2"/>
              <a:buChar char="q"/>
            </a:pPr>
            <a:r>
              <a:rPr lang="en-US" sz="3600" dirty="0" err="1">
                <a:latin typeface="Nikosh" pitchFamily="2" charset="0"/>
                <a:cs typeface="Nikosh" pitchFamily="2" charset="0"/>
              </a:rPr>
              <a:t>কম্পিউটার</a:t>
            </a:r>
            <a:r>
              <a:rPr lang="en-US" sz="3600" dirty="0">
                <a:latin typeface="Nikosh" pitchFamily="2" charset="0"/>
                <a:cs typeface="Nikosh" pitchFamily="2" charset="0"/>
              </a:rPr>
              <a:t> </a:t>
            </a:r>
            <a:r>
              <a:rPr lang="en-US" sz="3600" dirty="0" err="1">
                <a:latin typeface="Nikosh" pitchFamily="2" charset="0"/>
                <a:cs typeface="Nikosh" pitchFamily="2" charset="0"/>
              </a:rPr>
              <a:t>ভাইরাস</a:t>
            </a:r>
            <a:r>
              <a:rPr lang="en-US" sz="3600" dirty="0">
                <a:latin typeface="Nikosh" pitchFamily="2" charset="0"/>
                <a:cs typeface="Nikosh" pitchFamily="2" charset="0"/>
              </a:rPr>
              <a:t> </a:t>
            </a:r>
            <a:r>
              <a:rPr lang="en-US" sz="3600" dirty="0" err="1">
                <a:latin typeface="Nikosh" pitchFamily="2" charset="0"/>
                <a:cs typeface="Nikosh" pitchFamily="2" charset="0"/>
              </a:rPr>
              <a:t>কী</a:t>
            </a:r>
            <a:r>
              <a:rPr lang="en-US" sz="3600" dirty="0">
                <a:latin typeface="Nikosh" pitchFamily="2" charset="0"/>
                <a:cs typeface="Nikosh" pitchFamily="2" charset="0"/>
              </a:rPr>
              <a:t>?</a:t>
            </a:r>
            <a:endParaRPr lang="bn-IN" sz="3600" dirty="0">
              <a:latin typeface="Nikosh" pitchFamily="2" charset="0"/>
              <a:cs typeface="Nikosh" pitchFamily="2" charset="0"/>
            </a:endParaRPr>
          </a:p>
          <a:p>
            <a:pPr marL="0" indent="0">
              <a:buNone/>
            </a:pPr>
            <a:endParaRPr lang="en-US" dirty="0">
              <a:latin typeface="Nikosh" pitchFamily="2" charset="0"/>
              <a:cs typeface="Nikosh" pitchFamily="2" charset="0"/>
            </a:endParaRPr>
          </a:p>
          <a:p>
            <a:pPr>
              <a:buFont typeface="Wingdings" panose="05000000000000000000" pitchFamily="2" charset="2"/>
              <a:buChar char="q"/>
            </a:pPr>
            <a:r>
              <a:rPr lang="bn-IN" sz="3600" dirty="0">
                <a:latin typeface="Nikosh" pitchFamily="2" charset="0"/>
                <a:cs typeface="Nikosh" pitchFamily="2" charset="0"/>
              </a:rPr>
              <a:t> </a:t>
            </a:r>
            <a:r>
              <a:rPr lang="en-US" sz="3600" dirty="0" err="1">
                <a:latin typeface="Nikosh" pitchFamily="2" charset="0"/>
                <a:cs typeface="Nikosh" pitchFamily="2" charset="0"/>
              </a:rPr>
              <a:t>ভাইরাস</a:t>
            </a:r>
            <a:r>
              <a:rPr lang="en-US" sz="3600" dirty="0">
                <a:latin typeface="Nikosh" pitchFamily="2" charset="0"/>
                <a:cs typeface="Nikosh" pitchFamily="2" charset="0"/>
              </a:rPr>
              <a:t> </a:t>
            </a:r>
            <a:r>
              <a:rPr lang="en-US" sz="3600" dirty="0" err="1">
                <a:latin typeface="Nikosh" pitchFamily="2" charset="0"/>
                <a:cs typeface="Nikosh" pitchFamily="2" charset="0"/>
              </a:rPr>
              <a:t>কত</a:t>
            </a:r>
            <a:r>
              <a:rPr lang="en-US" sz="3600" dirty="0">
                <a:latin typeface="Nikosh" pitchFamily="2" charset="0"/>
                <a:cs typeface="Nikosh" pitchFamily="2" charset="0"/>
              </a:rPr>
              <a:t> </a:t>
            </a:r>
            <a:r>
              <a:rPr lang="en-US" sz="3600" dirty="0" err="1">
                <a:latin typeface="Nikosh" pitchFamily="2" charset="0"/>
                <a:cs typeface="Nikosh" pitchFamily="2" charset="0"/>
              </a:rPr>
              <a:t>প্রকার</a:t>
            </a:r>
            <a:r>
              <a:rPr lang="en-US" sz="3600" dirty="0">
                <a:latin typeface="Nikosh" pitchFamily="2" charset="0"/>
                <a:cs typeface="Nikosh" pitchFamily="2" charset="0"/>
              </a:rPr>
              <a:t> ও </a:t>
            </a:r>
            <a:r>
              <a:rPr lang="en-US" sz="3600" dirty="0" err="1">
                <a:latin typeface="Nikosh" pitchFamily="2" charset="0"/>
                <a:cs typeface="Nikosh" pitchFamily="2" charset="0"/>
              </a:rPr>
              <a:t>কী</a:t>
            </a:r>
            <a:r>
              <a:rPr lang="en-US" sz="3600" dirty="0">
                <a:latin typeface="Nikosh" pitchFamily="2" charset="0"/>
                <a:cs typeface="Nikosh" pitchFamily="2" charset="0"/>
              </a:rPr>
              <a:t> </a:t>
            </a:r>
            <a:r>
              <a:rPr lang="en-US" sz="3600" dirty="0" err="1">
                <a:latin typeface="Nikosh" pitchFamily="2" charset="0"/>
                <a:cs typeface="Nikosh" pitchFamily="2" charset="0"/>
              </a:rPr>
              <a:t>কী</a:t>
            </a:r>
            <a:r>
              <a:rPr lang="en-US" sz="3600" dirty="0">
                <a:latin typeface="Nikosh" pitchFamily="2" charset="0"/>
                <a:cs typeface="Nikosh" pitchFamily="2" charset="0"/>
              </a:rPr>
              <a:t>?</a:t>
            </a:r>
            <a:endParaRPr lang="bn-IN" sz="3600" dirty="0">
              <a:latin typeface="Nikosh" pitchFamily="2" charset="0"/>
              <a:cs typeface="Nikosh" pitchFamily="2" charset="0"/>
            </a:endParaRPr>
          </a:p>
          <a:p>
            <a:pPr marL="0" indent="0">
              <a:buNone/>
            </a:pPr>
            <a:endParaRPr lang="en-US" sz="3600" dirty="0">
              <a:latin typeface="Nikosh" pitchFamily="2" charset="0"/>
              <a:cs typeface="Nikosh" pitchFamily="2" charset="0"/>
            </a:endParaRPr>
          </a:p>
          <a:p>
            <a:pPr>
              <a:buFont typeface="Wingdings" panose="05000000000000000000" pitchFamily="2" charset="2"/>
              <a:buChar char="q"/>
            </a:pPr>
            <a:r>
              <a:rPr lang="bn-IN" sz="3600" dirty="0">
                <a:latin typeface="Nikosh" pitchFamily="2" charset="0"/>
                <a:cs typeface="Nikosh" pitchFamily="2" charset="0"/>
              </a:rPr>
              <a:t> </a:t>
            </a:r>
            <a:r>
              <a:rPr lang="en-US" sz="3600" dirty="0" err="1">
                <a:latin typeface="Nikosh" pitchFamily="2" charset="0"/>
                <a:cs typeface="Nikosh" pitchFamily="2" charset="0"/>
              </a:rPr>
              <a:t>নিবাসী</a:t>
            </a:r>
            <a:r>
              <a:rPr lang="en-US" sz="3600" dirty="0">
                <a:latin typeface="Nikosh" pitchFamily="2" charset="0"/>
                <a:cs typeface="Nikosh" pitchFamily="2" charset="0"/>
              </a:rPr>
              <a:t> ও </a:t>
            </a:r>
            <a:r>
              <a:rPr lang="en-US" sz="3600" dirty="0" err="1">
                <a:latin typeface="Nikosh" pitchFamily="2" charset="0"/>
                <a:cs typeface="Nikosh" pitchFamily="2" charset="0"/>
              </a:rPr>
              <a:t>অনিবাসী</a:t>
            </a:r>
            <a:r>
              <a:rPr lang="en-US" sz="3600" dirty="0">
                <a:latin typeface="Nikosh" pitchFamily="2" charset="0"/>
                <a:cs typeface="Nikosh" pitchFamily="2" charset="0"/>
              </a:rPr>
              <a:t> </a:t>
            </a:r>
            <a:r>
              <a:rPr lang="en-US" sz="3600" dirty="0" err="1">
                <a:latin typeface="Nikosh" pitchFamily="2" charset="0"/>
                <a:cs typeface="Nikosh" pitchFamily="2" charset="0"/>
              </a:rPr>
              <a:t>ভাইরাসের</a:t>
            </a:r>
            <a:r>
              <a:rPr lang="en-US" sz="3600" dirty="0">
                <a:latin typeface="Nikosh" pitchFamily="2" charset="0"/>
                <a:cs typeface="Nikosh" pitchFamily="2" charset="0"/>
              </a:rPr>
              <a:t> </a:t>
            </a:r>
            <a:r>
              <a:rPr lang="en-US" sz="3600" dirty="0" err="1">
                <a:latin typeface="Nikosh" pitchFamily="2" charset="0"/>
                <a:cs typeface="Nikosh" pitchFamily="2" charset="0"/>
              </a:rPr>
              <a:t>দু’টি</a:t>
            </a:r>
            <a:r>
              <a:rPr lang="en-US" sz="3600" dirty="0">
                <a:latin typeface="Nikosh" pitchFamily="2" charset="0"/>
                <a:cs typeface="Nikosh" pitchFamily="2" charset="0"/>
              </a:rPr>
              <a:t> </a:t>
            </a:r>
            <a:r>
              <a:rPr lang="en-US" sz="3600" dirty="0" err="1">
                <a:latin typeface="Nikosh" pitchFamily="2" charset="0"/>
                <a:cs typeface="Nikosh" pitchFamily="2" charset="0"/>
              </a:rPr>
              <a:t>পার্থক্য</a:t>
            </a:r>
            <a:r>
              <a:rPr lang="en-US" sz="3600" dirty="0">
                <a:latin typeface="Nikosh" pitchFamily="2" charset="0"/>
                <a:cs typeface="Nikosh" pitchFamily="2" charset="0"/>
              </a:rPr>
              <a:t> </a:t>
            </a:r>
            <a:r>
              <a:rPr lang="en-US" sz="3600" dirty="0" err="1">
                <a:latin typeface="Nikosh" pitchFamily="2" charset="0"/>
                <a:cs typeface="Nikosh" pitchFamily="2" charset="0"/>
              </a:rPr>
              <a:t>বল</a:t>
            </a:r>
            <a:r>
              <a:rPr lang="en-US" sz="3600" dirty="0">
                <a:latin typeface="Nikosh" pitchFamily="2" charset="0"/>
                <a:cs typeface="Nikosh" pitchFamily="2" charset="0"/>
              </a:rPr>
              <a:t>।</a:t>
            </a:r>
            <a:endParaRPr lang="bn-IN" sz="3600" dirty="0">
              <a:latin typeface="Nikosh" pitchFamily="2" charset="0"/>
              <a:cs typeface="Nikosh" pitchFamily="2" charset="0"/>
            </a:endParaRPr>
          </a:p>
          <a:p>
            <a:pPr marL="0" indent="0">
              <a:buNone/>
            </a:pPr>
            <a:endParaRPr lang="en-US" sz="3600" dirty="0">
              <a:latin typeface="Nikosh" pitchFamily="2" charset="0"/>
              <a:cs typeface="Nikosh" pitchFamily="2" charset="0"/>
            </a:endParaRPr>
          </a:p>
          <a:p>
            <a:pPr>
              <a:buFont typeface="Wingdings" panose="05000000000000000000" pitchFamily="2" charset="2"/>
              <a:buChar char="q"/>
            </a:pPr>
            <a:r>
              <a:rPr lang="bn-IN" sz="3600" dirty="0">
                <a:latin typeface="Nikosh" pitchFamily="2" charset="0"/>
                <a:cs typeface="Nikosh" pitchFamily="2" charset="0"/>
              </a:rPr>
              <a:t> </a:t>
            </a:r>
            <a:r>
              <a:rPr lang="en-US" sz="3600" dirty="0" err="1">
                <a:latin typeface="Nikosh" pitchFamily="2" charset="0"/>
                <a:cs typeface="Nikosh" pitchFamily="2" charset="0"/>
              </a:rPr>
              <a:t>চারটি</a:t>
            </a:r>
            <a:r>
              <a:rPr lang="en-US" sz="3600" dirty="0">
                <a:latin typeface="Nikosh" pitchFamily="2" charset="0"/>
                <a:cs typeface="Nikosh" pitchFamily="2" charset="0"/>
              </a:rPr>
              <a:t> </a:t>
            </a:r>
            <a:r>
              <a:rPr lang="en-US" sz="3600" dirty="0" err="1">
                <a:latin typeface="Nikosh" pitchFamily="2" charset="0"/>
                <a:cs typeface="Nikosh" pitchFamily="2" charset="0"/>
              </a:rPr>
              <a:t>এন্টিভাইরাসের</a:t>
            </a:r>
            <a:r>
              <a:rPr lang="en-US" sz="3600" dirty="0">
                <a:latin typeface="Nikosh" pitchFamily="2" charset="0"/>
                <a:cs typeface="Nikosh" pitchFamily="2" charset="0"/>
              </a:rPr>
              <a:t> </a:t>
            </a:r>
            <a:r>
              <a:rPr lang="en-US" sz="3600" dirty="0" err="1">
                <a:latin typeface="Nikosh" pitchFamily="2" charset="0"/>
                <a:cs typeface="Nikosh" pitchFamily="2" charset="0"/>
              </a:rPr>
              <a:t>নাম</a:t>
            </a:r>
            <a:r>
              <a:rPr lang="en-US" sz="3600" dirty="0">
                <a:latin typeface="Nikosh" pitchFamily="2" charset="0"/>
                <a:cs typeface="Nikosh" pitchFamily="2" charset="0"/>
              </a:rPr>
              <a:t> </a:t>
            </a:r>
            <a:r>
              <a:rPr lang="en-US" sz="3600" dirty="0" err="1">
                <a:latin typeface="Nikosh" pitchFamily="2" charset="0"/>
                <a:cs typeface="Nikosh" pitchFamily="2" charset="0"/>
              </a:rPr>
              <a:t>বল</a:t>
            </a:r>
            <a:r>
              <a:rPr lang="en-US" sz="3600" dirty="0">
                <a:latin typeface="Nikosh" pitchFamily="2" charset="0"/>
                <a:cs typeface="Nikosh" pitchFamily="2" charset="0"/>
              </a:rPr>
              <a:t>।</a:t>
            </a:r>
          </a:p>
        </p:txBody>
      </p:sp>
    </p:spTree>
    <p:extLst>
      <p:ext uri="{BB962C8B-B14F-4D97-AF65-F5344CB8AC3E}">
        <p14:creationId xmlns:p14="http://schemas.microsoft.com/office/powerpoint/2010/main" val="3598043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69F0E812-28B0-47C4-870A-DBB4A5F3AA44}"/>
              </a:ext>
            </a:extLst>
          </p:cNvPr>
          <p:cNvSpPr/>
          <p:nvPr/>
        </p:nvSpPr>
        <p:spPr>
          <a:xfrm>
            <a:off x="3937781" y="243108"/>
            <a:ext cx="4316437" cy="1304338"/>
          </a:xfrm>
          <a:prstGeom prst="cloudCallout">
            <a:avLst/>
          </a:prstGeom>
          <a:solidFill>
            <a:srgbClr val="FFFF00"/>
          </a:solidFill>
          <a:ln w="57150">
            <a:solidFill>
              <a:srgbClr val="C937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বাড়ির কাজ</a:t>
            </a:r>
            <a:endParaRPr lang="en-US" sz="3600" b="1" dirty="0">
              <a:solidFill>
                <a:schemeClr val="tx1"/>
              </a:solidFill>
              <a:latin typeface="NikoshBAN" panose="02000000000000000000" pitchFamily="2" charset="0"/>
              <a:cs typeface="NikoshBAN" panose="02000000000000000000" pitchFamily="2" charset="0"/>
            </a:endParaRPr>
          </a:p>
        </p:txBody>
      </p:sp>
      <p:sp>
        <p:nvSpPr>
          <p:cNvPr id="4" name="Scroll: Horizontal 3">
            <a:extLst>
              <a:ext uri="{FF2B5EF4-FFF2-40B4-BE49-F238E27FC236}">
                <a16:creationId xmlns:a16="http://schemas.microsoft.com/office/drawing/2014/main" id="{8D5A29FE-FC9B-4A75-A53E-E23609BFC535}"/>
              </a:ext>
            </a:extLst>
          </p:cNvPr>
          <p:cNvSpPr/>
          <p:nvPr/>
        </p:nvSpPr>
        <p:spPr>
          <a:xfrm>
            <a:off x="722141" y="2124222"/>
            <a:ext cx="10747717" cy="4037427"/>
          </a:xfrm>
          <a:prstGeom prst="horizontalScroll">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89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bn-IN" sz="4000" b="1" dirty="0">
                <a:solidFill>
                  <a:schemeClr val="tx1"/>
                </a:solidFill>
              </a:rPr>
              <a:t> </a:t>
            </a:r>
            <a:r>
              <a:rPr lang="bn-IN" sz="4000" b="1" dirty="0">
                <a:solidFill>
                  <a:schemeClr val="tx1"/>
                </a:solidFill>
                <a:latin typeface="NikoshBAN" panose="02000000000000000000" pitchFamily="2" charset="0"/>
                <a:cs typeface="NikoshBAN" panose="02000000000000000000" pitchFamily="2" charset="0"/>
              </a:rPr>
              <a:t>তোমার কম্পিউটার বা আইসিটি ডিভাইসকে কিভাবে ভাইরাসের হাত থেকে রক্ষা করবে? তোমার মতামত বিশ্লেষণ কর। </a:t>
            </a:r>
            <a:endParaRPr lang="en-US" sz="4000" b="1" dirty="0">
              <a:solidFill>
                <a:schemeClr val="tx1"/>
              </a:solidFill>
            </a:endParaRPr>
          </a:p>
        </p:txBody>
      </p:sp>
    </p:spTree>
    <p:extLst>
      <p:ext uri="{BB962C8B-B14F-4D97-AF65-F5344CB8AC3E}">
        <p14:creationId xmlns:p14="http://schemas.microsoft.com/office/powerpoint/2010/main" val="20877651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osen7 | Blumen gif, Rote rose, Schöne blumen">
            <a:extLst>
              <a:ext uri="{FF2B5EF4-FFF2-40B4-BE49-F238E27FC236}">
                <a16:creationId xmlns:a16="http://schemas.microsoft.com/office/drawing/2014/main" id="{1DCE79D3-2F6C-4D96-808E-4007D40A8E3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44937" y="1938777"/>
            <a:ext cx="4702126" cy="4748529"/>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Magnetic Disk 1">
            <a:extLst>
              <a:ext uri="{FF2B5EF4-FFF2-40B4-BE49-F238E27FC236}">
                <a16:creationId xmlns:a16="http://schemas.microsoft.com/office/drawing/2014/main" id="{C6D015A2-0B3B-4774-8148-EEB4746D2C62}"/>
              </a:ext>
            </a:extLst>
          </p:cNvPr>
          <p:cNvSpPr/>
          <p:nvPr/>
        </p:nvSpPr>
        <p:spPr>
          <a:xfrm>
            <a:off x="2353994" y="534573"/>
            <a:ext cx="7484012" cy="1150986"/>
          </a:xfrm>
          <a:prstGeom prst="flowChartMagneticDisk">
            <a:avLst/>
          </a:prstGeom>
          <a:solidFill>
            <a:srgbClr val="00B05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সকলকে ধন্যবাদ</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89970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F computer - animated GIF on GIFER">
            <a:extLst>
              <a:ext uri="{FF2B5EF4-FFF2-40B4-BE49-F238E27FC236}">
                <a16:creationId xmlns:a16="http://schemas.microsoft.com/office/drawing/2014/main" id="{CB18F4A6-70C1-420A-96E0-C1B99F92AF0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61714" y="1838321"/>
            <a:ext cx="3473943" cy="1947409"/>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BCD9B86-B318-42D9-AD91-A0A0351A183F}"/>
              </a:ext>
            </a:extLst>
          </p:cNvPr>
          <p:cNvGrpSpPr/>
          <p:nvPr/>
        </p:nvGrpSpPr>
        <p:grpSpPr>
          <a:xfrm>
            <a:off x="3978383" y="4250346"/>
            <a:ext cx="3373472" cy="2087573"/>
            <a:chOff x="3918857" y="3959891"/>
            <a:chExt cx="3265713" cy="2602687"/>
          </a:xfrm>
        </p:grpSpPr>
        <p:pic>
          <p:nvPicPr>
            <p:cNvPr id="6" name="Picture 5">
              <a:extLst>
                <a:ext uri="{FF2B5EF4-FFF2-40B4-BE49-F238E27FC236}">
                  <a16:creationId xmlns:a16="http://schemas.microsoft.com/office/drawing/2014/main" id="{3447DE6E-F95E-42F3-9D4D-E8F45ED39B45}"/>
                </a:ext>
              </a:extLst>
            </p:cNvPr>
            <p:cNvPicPr>
              <a:picLocks noChangeAspect="1"/>
            </p:cNvPicPr>
            <p:nvPr/>
          </p:nvPicPr>
          <p:blipFill>
            <a:blip r:embed="rId3"/>
            <a:stretch>
              <a:fillRect/>
            </a:stretch>
          </p:blipFill>
          <p:spPr>
            <a:xfrm>
              <a:off x="3918857" y="3959891"/>
              <a:ext cx="3265713" cy="2602687"/>
            </a:xfrm>
            <a:prstGeom prst="rect">
              <a:avLst/>
            </a:prstGeom>
            <a:ln>
              <a:solidFill>
                <a:schemeClr val="bg1">
                  <a:lumMod val="65000"/>
                </a:schemeClr>
              </a:solidFill>
            </a:ln>
          </p:spPr>
        </p:pic>
        <p:pic>
          <p:nvPicPr>
            <p:cNvPr id="1028" name="Picture 4" descr="Computer Virus GIFs | Tenor">
              <a:extLst>
                <a:ext uri="{FF2B5EF4-FFF2-40B4-BE49-F238E27FC236}">
                  <a16:creationId xmlns:a16="http://schemas.microsoft.com/office/drawing/2014/main" id="{65E94731-555E-43EE-BD76-67DF95A0116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649" y="4302396"/>
              <a:ext cx="1718979" cy="1326719"/>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pic>
        <p:nvPicPr>
          <p:cNvPr id="1030" name="Picture 6" descr="Why You Need Professional Virus Removal | Y-Not Tech – Lethbridge">
            <a:extLst>
              <a:ext uri="{FF2B5EF4-FFF2-40B4-BE49-F238E27FC236}">
                <a16:creationId xmlns:a16="http://schemas.microsoft.com/office/drawing/2014/main" id="{4DB0F2BD-BECF-40C8-9868-01E099149F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699" y="1838323"/>
            <a:ext cx="2997773" cy="1947409"/>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84B922C9-A203-4E8F-B049-50E82D68247C}"/>
              </a:ext>
            </a:extLst>
          </p:cNvPr>
          <p:cNvGrpSpPr/>
          <p:nvPr/>
        </p:nvGrpSpPr>
        <p:grpSpPr>
          <a:xfrm>
            <a:off x="3978383" y="1834804"/>
            <a:ext cx="3373472" cy="1947409"/>
            <a:chOff x="4261637" y="1961943"/>
            <a:chExt cx="3362711" cy="2714625"/>
          </a:xfrm>
        </p:grpSpPr>
        <p:pic>
          <p:nvPicPr>
            <p:cNvPr id="3" name="Picture 2" descr="GIF computer - animated GIF on GIFER">
              <a:extLst>
                <a:ext uri="{FF2B5EF4-FFF2-40B4-BE49-F238E27FC236}">
                  <a16:creationId xmlns:a16="http://schemas.microsoft.com/office/drawing/2014/main" id="{F4F305A4-653F-4D52-A10F-7E3A31D4023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61637" y="1961943"/>
              <a:ext cx="3362711" cy="271462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32" name="Picture 8" descr="Best Computer Virus GIFs | Gfycat">
              <a:extLst>
                <a:ext uri="{FF2B5EF4-FFF2-40B4-BE49-F238E27FC236}">
                  <a16:creationId xmlns:a16="http://schemas.microsoft.com/office/drawing/2014/main" id="{DE665E90-A055-484A-832A-6D6D8737FB6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16374" y="2305880"/>
              <a:ext cx="1840407" cy="139851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DF4C14D3-41C8-4FF3-A1E5-EEDEA118CF91}"/>
              </a:ext>
            </a:extLst>
          </p:cNvPr>
          <p:cNvGrpSpPr/>
          <p:nvPr/>
        </p:nvGrpSpPr>
        <p:grpSpPr>
          <a:xfrm>
            <a:off x="351699" y="4376131"/>
            <a:ext cx="2997773" cy="1947409"/>
            <a:chOff x="409329" y="3962379"/>
            <a:chExt cx="2997773" cy="1947409"/>
          </a:xfrm>
        </p:grpSpPr>
        <p:pic>
          <p:nvPicPr>
            <p:cNvPr id="13" name="Picture 2" descr="GIF computer - animated GIF on GIFER">
              <a:extLst>
                <a:ext uri="{FF2B5EF4-FFF2-40B4-BE49-F238E27FC236}">
                  <a16:creationId xmlns:a16="http://schemas.microsoft.com/office/drawing/2014/main" id="{5F6A7D10-0E21-44F7-8978-5BD0F964281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9329" y="3962379"/>
              <a:ext cx="2997773" cy="1947409"/>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36" name="Picture 12" descr="See the World's First Computer Viruses | Time.com">
              <a:extLst>
                <a:ext uri="{FF2B5EF4-FFF2-40B4-BE49-F238E27FC236}">
                  <a16:creationId xmlns:a16="http://schemas.microsoft.com/office/drawing/2014/main" id="{E23BA70B-7ECF-4F8E-B480-777A637EEF0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97718" y="4200762"/>
              <a:ext cx="1595708" cy="1028163"/>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sp>
        <p:nvSpPr>
          <p:cNvPr id="10" name="Speech Bubble: Rectangle 9">
            <a:extLst>
              <a:ext uri="{FF2B5EF4-FFF2-40B4-BE49-F238E27FC236}">
                <a16:creationId xmlns:a16="http://schemas.microsoft.com/office/drawing/2014/main" id="{FEB309F3-D81D-4E29-8939-E27693EB3A38}"/>
              </a:ext>
            </a:extLst>
          </p:cNvPr>
          <p:cNvSpPr/>
          <p:nvPr/>
        </p:nvSpPr>
        <p:spPr>
          <a:xfrm>
            <a:off x="457478" y="295422"/>
            <a:ext cx="11563365" cy="1156007"/>
          </a:xfrm>
          <a:prstGeom prst="wedgeRectCallout">
            <a:avLst/>
          </a:prstGeom>
          <a:solidFill>
            <a:schemeClr val="accent4">
              <a:lumMod val="20000"/>
              <a:lumOff val="80000"/>
            </a:schemeClr>
          </a:solidFill>
          <a:ln w="76200">
            <a:solidFill>
              <a:srgbClr val="19893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নিচের ছবিগুলো দেখ এবং চিন্তা করে বল ছবিগুলো কিসের?</a:t>
            </a:r>
            <a:endParaRPr lang="en-US" sz="4000" b="1" dirty="0">
              <a:solidFill>
                <a:schemeClr val="tx1"/>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6C188562-E7D5-47FB-8A44-32056ED04154}"/>
              </a:ext>
            </a:extLst>
          </p:cNvPr>
          <p:cNvSpPr/>
          <p:nvPr/>
        </p:nvSpPr>
        <p:spPr>
          <a:xfrm>
            <a:off x="7976382" y="4376131"/>
            <a:ext cx="3587261" cy="1961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কম্পিউটারের</a:t>
            </a:r>
            <a:endParaRPr lang="en-US" sz="4000" b="1" dirty="0">
              <a:solidFill>
                <a:schemeClr val="tx1"/>
              </a:solidFill>
              <a:latin typeface="NikoshBAN" panose="02000000000000000000" pitchFamily="2" charset="0"/>
              <a:cs typeface="NikoshBAN" panose="02000000000000000000" pitchFamily="2" charset="0"/>
            </a:endParaRPr>
          </a:p>
        </p:txBody>
      </p:sp>
      <p:sp>
        <p:nvSpPr>
          <p:cNvPr id="7" name="Speech Bubble: Rectangle 6">
            <a:extLst>
              <a:ext uri="{FF2B5EF4-FFF2-40B4-BE49-F238E27FC236}">
                <a16:creationId xmlns:a16="http://schemas.microsoft.com/office/drawing/2014/main" id="{E096B890-0151-46D1-A4A3-9E730B7B81A5}"/>
              </a:ext>
            </a:extLst>
          </p:cNvPr>
          <p:cNvSpPr/>
          <p:nvPr/>
        </p:nvSpPr>
        <p:spPr>
          <a:xfrm>
            <a:off x="457478" y="329398"/>
            <a:ext cx="11563365" cy="1156007"/>
          </a:xfrm>
          <a:prstGeom prst="wedgeRectCallout">
            <a:avLst/>
          </a:prstGeom>
          <a:solidFill>
            <a:schemeClr val="accent4">
              <a:lumMod val="20000"/>
              <a:lumOff val="80000"/>
            </a:schemeClr>
          </a:solidFill>
          <a:ln w="76200">
            <a:solidFill>
              <a:srgbClr val="19893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তোমরা কী বলতে পারবে কম্পিউটার গুলো কিসের দ্বারা আক্রান্ত?</a:t>
            </a:r>
            <a:endParaRPr lang="en-US" sz="4000" b="1" dirty="0">
              <a:solidFill>
                <a:schemeClr val="tx1"/>
              </a:solidFill>
              <a:latin typeface="NikoshBAN" panose="02000000000000000000" pitchFamily="2" charset="0"/>
              <a:cs typeface="NikoshBAN" panose="02000000000000000000" pitchFamily="2" charset="0"/>
            </a:endParaRPr>
          </a:p>
        </p:txBody>
      </p:sp>
      <p:sp>
        <p:nvSpPr>
          <p:cNvPr id="18" name="Rectangle 17">
            <a:extLst>
              <a:ext uri="{FF2B5EF4-FFF2-40B4-BE49-F238E27FC236}">
                <a16:creationId xmlns:a16="http://schemas.microsoft.com/office/drawing/2014/main" id="{0825F4A3-D08D-4005-B7C9-0ABB6E34B76E}"/>
              </a:ext>
            </a:extLst>
          </p:cNvPr>
          <p:cNvSpPr/>
          <p:nvPr/>
        </p:nvSpPr>
        <p:spPr>
          <a:xfrm>
            <a:off x="7976382" y="4376131"/>
            <a:ext cx="3587261" cy="1961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ভাইরাসের দ্বারা</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37180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4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xit" presetSubtype="0" fill="hold" grpId="1" nodeType="clickEffect">
                                  <p:stCondLst>
                                    <p:cond delay="0"/>
                                  </p:stCondLst>
                                  <p:childTnLst>
                                    <p:animEffect transition="out" filter="fade">
                                      <p:cBhvr>
                                        <p:cTn id="43" dur="1000"/>
                                        <p:tgtEl>
                                          <p:spTgt spid="5"/>
                                        </p:tgtEl>
                                      </p:cBhvr>
                                    </p:animEffect>
                                    <p:anim calcmode="lin" valueType="num">
                                      <p:cBhvr>
                                        <p:cTn id="44" dur="1000"/>
                                        <p:tgtEl>
                                          <p:spTgt spid="5"/>
                                        </p:tgtEl>
                                        <p:attrNameLst>
                                          <p:attrName>ppt_x</p:attrName>
                                        </p:attrNameLst>
                                      </p:cBhvr>
                                      <p:tavLst>
                                        <p:tav tm="0">
                                          <p:val>
                                            <p:strVal val="ppt_x"/>
                                          </p:val>
                                        </p:tav>
                                        <p:tav tm="100000">
                                          <p:val>
                                            <p:strVal val="ppt_x"/>
                                          </p:val>
                                        </p:tav>
                                      </p:tavLst>
                                    </p:anim>
                                    <p:anim calcmode="lin" valueType="num">
                                      <p:cBhvr>
                                        <p:cTn id="45" dur="1000"/>
                                        <p:tgtEl>
                                          <p:spTgt spid="5"/>
                                        </p:tgtEl>
                                        <p:attrNameLst>
                                          <p:attrName>ppt_y</p:attrName>
                                        </p:attrNameLst>
                                      </p:cBhvr>
                                      <p:tavLst>
                                        <p:tav tm="0">
                                          <p:val>
                                            <p:strVal val="ppt_y"/>
                                          </p:val>
                                        </p:tav>
                                        <p:tav tm="100000">
                                          <p:val>
                                            <p:strVal val="ppt_y-.1"/>
                                          </p:val>
                                        </p:tav>
                                      </p:tavLst>
                                    </p:anim>
                                    <p:set>
                                      <p:cBhvr>
                                        <p:cTn id="46" dur="1" fill="hold">
                                          <p:stCondLst>
                                            <p:cond delay="999"/>
                                          </p:stCondLst>
                                        </p:cTn>
                                        <p:tgtEl>
                                          <p:spTgt spid="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xit" presetSubtype="0" fill="hold" grpId="0" nodeType="clickEffect">
                                  <p:stCondLst>
                                    <p:cond delay="0"/>
                                  </p:stCondLst>
                                  <p:childTnLst>
                                    <p:animEffect transition="out" filter="fade">
                                      <p:cBhvr>
                                        <p:cTn id="50" dur="1000"/>
                                        <p:tgtEl>
                                          <p:spTgt spid="10"/>
                                        </p:tgtEl>
                                      </p:cBhvr>
                                    </p:animEffect>
                                    <p:anim calcmode="lin" valueType="num">
                                      <p:cBhvr>
                                        <p:cTn id="51" dur="1000"/>
                                        <p:tgtEl>
                                          <p:spTgt spid="10"/>
                                        </p:tgtEl>
                                        <p:attrNameLst>
                                          <p:attrName>ppt_x</p:attrName>
                                        </p:attrNameLst>
                                      </p:cBhvr>
                                      <p:tavLst>
                                        <p:tav tm="0">
                                          <p:val>
                                            <p:strVal val="ppt_x"/>
                                          </p:val>
                                        </p:tav>
                                        <p:tav tm="100000">
                                          <p:val>
                                            <p:strVal val="ppt_x"/>
                                          </p:val>
                                        </p:tav>
                                      </p:tavLst>
                                    </p:anim>
                                    <p:anim calcmode="lin" valueType="num">
                                      <p:cBhvr>
                                        <p:cTn id="52" dur="1000"/>
                                        <p:tgtEl>
                                          <p:spTgt spid="10"/>
                                        </p:tgtEl>
                                        <p:attrNameLst>
                                          <p:attrName>ppt_y</p:attrName>
                                        </p:attrNameLst>
                                      </p:cBhvr>
                                      <p:tavLst>
                                        <p:tav tm="0">
                                          <p:val>
                                            <p:strVal val="ppt_y"/>
                                          </p:val>
                                        </p:tav>
                                        <p:tav tm="100000">
                                          <p:val>
                                            <p:strVal val="ppt_y+.1"/>
                                          </p:val>
                                        </p:tav>
                                      </p:tavLst>
                                    </p:anim>
                                    <p:set>
                                      <p:cBhvr>
                                        <p:cTn id="53" dur="1" fill="hold">
                                          <p:stCondLst>
                                            <p:cond delay="9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0" presetClass="entr" presetSubtype="0" decel="10000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1000" fill="hold"/>
                                        <p:tgtEl>
                                          <p:spTgt spid="7"/>
                                        </p:tgtEl>
                                        <p:attrNameLst>
                                          <p:attrName>ppt_w</p:attrName>
                                        </p:attrNameLst>
                                      </p:cBhvr>
                                      <p:tavLst>
                                        <p:tav tm="0">
                                          <p:val>
                                            <p:strVal val="#ppt_w+.3"/>
                                          </p:val>
                                        </p:tav>
                                        <p:tav tm="100000">
                                          <p:val>
                                            <p:strVal val="#ppt_w"/>
                                          </p:val>
                                        </p:tav>
                                      </p:tavLst>
                                    </p:anim>
                                    <p:anim calcmode="lin" valueType="num">
                                      <p:cBhvr>
                                        <p:cTn id="59" dur="1000" fill="hold"/>
                                        <p:tgtEl>
                                          <p:spTgt spid="7"/>
                                        </p:tgtEl>
                                        <p:attrNameLst>
                                          <p:attrName>ppt_h</p:attrName>
                                        </p:attrNameLst>
                                      </p:cBhvr>
                                      <p:tavLst>
                                        <p:tav tm="0">
                                          <p:val>
                                            <p:strVal val="#ppt_h"/>
                                          </p:val>
                                        </p:tav>
                                        <p:tav tm="100000">
                                          <p:val>
                                            <p:strVal val="#ppt_h"/>
                                          </p:val>
                                        </p:tav>
                                      </p:tavLst>
                                    </p:anim>
                                    <p:animEffect transition="in" filter="fade">
                                      <p:cBhvr>
                                        <p:cTn id="60" dur="10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5" grpId="1" animBg="1"/>
      <p:bldP spid="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56ED2F-3C2F-4172-9389-72ACF3F97D90}"/>
              </a:ext>
            </a:extLst>
          </p:cNvPr>
          <p:cNvSpPr/>
          <p:nvPr/>
        </p:nvSpPr>
        <p:spPr>
          <a:xfrm>
            <a:off x="2668338" y="2541285"/>
            <a:ext cx="5956775" cy="2389954"/>
          </a:xfrm>
          <a:prstGeom prst="rect">
            <a:avLst/>
          </a:prstGeom>
          <a:solidFill>
            <a:schemeClr val="accent6">
              <a:lumMod val="40000"/>
              <a:lumOff val="60000"/>
            </a:schemeClr>
          </a:solidFill>
          <a:ln w="57150">
            <a:solidFill>
              <a:srgbClr val="E0204E"/>
            </a:solidFill>
          </a:ln>
          <a:scene3d>
            <a:camera prst="perspectiveHeroicExtremeLeftFacing"/>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a:solidFill>
                  <a:schemeClr val="tx1"/>
                </a:solidFill>
                <a:latin typeface="NikoshBAN" panose="02000000000000000000" pitchFamily="2" charset="0"/>
                <a:cs typeface="NikoshBAN" panose="02000000000000000000" pitchFamily="2" charset="0"/>
              </a:rPr>
              <a:t>পাঠ :-১৭-কম্পিউটার ভাইরাস</a:t>
            </a:r>
            <a:endParaRPr lang="en-US" sz="5400" b="1" dirty="0">
              <a:solidFill>
                <a:schemeClr val="tx1"/>
              </a:solidFill>
              <a:latin typeface="NikoshBAN" panose="02000000000000000000" pitchFamily="2" charset="0"/>
              <a:cs typeface="NikoshBAN" panose="02000000000000000000" pitchFamily="2" charset="0"/>
            </a:endParaRPr>
          </a:p>
        </p:txBody>
      </p:sp>
      <p:sp>
        <p:nvSpPr>
          <p:cNvPr id="4" name="Speech Bubble: Rectangle 3">
            <a:extLst>
              <a:ext uri="{FF2B5EF4-FFF2-40B4-BE49-F238E27FC236}">
                <a16:creationId xmlns:a16="http://schemas.microsoft.com/office/drawing/2014/main" id="{231D9967-D509-434D-8CCC-68DED5B95D36}"/>
              </a:ext>
            </a:extLst>
          </p:cNvPr>
          <p:cNvSpPr/>
          <p:nvPr/>
        </p:nvSpPr>
        <p:spPr>
          <a:xfrm>
            <a:off x="560364" y="717453"/>
            <a:ext cx="5690381" cy="1040495"/>
          </a:xfrm>
          <a:prstGeom prst="wedgeRectCallout">
            <a:avLst/>
          </a:prstGeom>
          <a:solidFill>
            <a:schemeClr val="accent4">
              <a:lumMod val="20000"/>
              <a:lumOff val="80000"/>
            </a:schemeClr>
          </a:solidFill>
          <a:ln w="76200">
            <a:solidFill>
              <a:srgbClr val="19893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আজকের পাঠ ..........</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8681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A6385697-CB65-49EA-891E-FA470C5216B2}"/>
              </a:ext>
            </a:extLst>
          </p:cNvPr>
          <p:cNvSpPr/>
          <p:nvPr/>
        </p:nvSpPr>
        <p:spPr>
          <a:xfrm>
            <a:off x="3876260" y="274320"/>
            <a:ext cx="4439478" cy="1099299"/>
          </a:xfrm>
          <a:prstGeom prst="wedgeRectCallout">
            <a:avLst/>
          </a:prstGeom>
          <a:solidFill>
            <a:schemeClr val="accent4">
              <a:lumMod val="20000"/>
              <a:lumOff val="80000"/>
            </a:schemeClr>
          </a:solidFill>
          <a:ln w="114300">
            <a:solidFill>
              <a:srgbClr val="E0204E">
                <a:alpha val="89000"/>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chemeClr val="tx1"/>
                </a:solidFill>
                <a:latin typeface="NikoshBAN" panose="02000000000000000000" pitchFamily="2" charset="0"/>
                <a:cs typeface="NikoshBAN" panose="02000000000000000000" pitchFamily="2" charset="0"/>
              </a:rPr>
              <a:t>শিখনফল :</a:t>
            </a:r>
            <a:endParaRPr lang="en-US" sz="4800" b="1" dirty="0">
              <a:solidFill>
                <a:schemeClr val="tx1"/>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8397ECD6-0668-4BC8-8290-0F9273671D4E}"/>
              </a:ext>
            </a:extLst>
          </p:cNvPr>
          <p:cNvSpPr/>
          <p:nvPr/>
        </p:nvSpPr>
        <p:spPr>
          <a:xfrm>
            <a:off x="484720" y="1786598"/>
            <a:ext cx="11475777" cy="4797082"/>
          </a:xfrm>
          <a:prstGeom prst="rect">
            <a:avLst/>
          </a:prstGeom>
          <a:solidFill>
            <a:schemeClr val="bg1">
              <a:lumMod val="95000"/>
            </a:schemeClr>
          </a:solidFill>
          <a:ln w="174625">
            <a:solidFill>
              <a:srgbClr val="C937BF">
                <a:alpha val="45000"/>
              </a:srgbClr>
            </a:solidFill>
          </a:ln>
          <a:scene3d>
            <a:camera prst="orthographicFront"/>
            <a:lightRig rig="threePt" dir="t"/>
          </a:scene3d>
          <a:sp3d>
            <a:bevelT w="101600" h="292100"/>
            <a:bevelB w="184150" h="222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a:solidFill>
                  <a:schemeClr val="tx1"/>
                </a:solidFill>
                <a:latin typeface="NikoshBAN" panose="02000000000000000000" pitchFamily="2" charset="0"/>
                <a:cs typeface="NikoshBAN" panose="02000000000000000000" pitchFamily="2" charset="0"/>
              </a:rPr>
              <a:t>পাঠ শেষে শিক্ষার্থীরা-------</a:t>
            </a:r>
          </a:p>
          <a:p>
            <a:pPr marL="571500" indent="-571500" algn="ctr">
              <a:buFont typeface="Wingdings" panose="05000000000000000000" pitchFamily="2" charset="2"/>
              <a:buChar char="q"/>
            </a:pPr>
            <a:r>
              <a:rPr lang="bn-IN" sz="3600" b="1" dirty="0">
                <a:solidFill>
                  <a:schemeClr val="tx1"/>
                </a:solidFill>
                <a:latin typeface="NikoshBAN" panose="02000000000000000000" pitchFamily="2" charset="0"/>
                <a:cs typeface="NikoshBAN" panose="02000000000000000000" pitchFamily="2" charset="0"/>
              </a:rPr>
              <a:t> কম্পিউটার ভাইরাস কী তা বলতে পারবে;</a:t>
            </a:r>
          </a:p>
          <a:p>
            <a:pPr algn="ctr"/>
            <a:endParaRPr lang="bn-IN" sz="1400" b="1" dirty="0">
              <a:solidFill>
                <a:schemeClr val="tx1"/>
              </a:solidFill>
              <a:latin typeface="NikoshBAN" panose="02000000000000000000" pitchFamily="2" charset="0"/>
              <a:cs typeface="NikoshBAN" panose="02000000000000000000" pitchFamily="2" charset="0"/>
            </a:endParaRPr>
          </a:p>
          <a:p>
            <a:pPr marL="571500" indent="-571500" algn="ctr">
              <a:buFont typeface="Wingdings" panose="05000000000000000000" pitchFamily="2" charset="2"/>
              <a:buChar char="q"/>
            </a:pPr>
            <a:r>
              <a:rPr lang="bn-IN" sz="3600" b="1" dirty="0">
                <a:solidFill>
                  <a:schemeClr val="tx1"/>
                </a:solidFill>
                <a:latin typeface="NikoshBAN" panose="02000000000000000000" pitchFamily="2" charset="0"/>
                <a:cs typeface="NikoshBAN" panose="02000000000000000000" pitchFamily="2" charset="0"/>
              </a:rPr>
              <a:t> কম্পিউটার ভাইরাসের বৈশিষ্ট্য ও </a:t>
            </a:r>
            <a:r>
              <a:rPr lang="bn-IN" sz="3600" b="1">
                <a:solidFill>
                  <a:schemeClr val="tx1"/>
                </a:solidFill>
                <a:latin typeface="NikoshBAN" panose="02000000000000000000" pitchFamily="2" charset="0"/>
                <a:cs typeface="NikoshBAN" panose="02000000000000000000" pitchFamily="2" charset="0"/>
              </a:rPr>
              <a:t>ইতিহাস বর্ণনা </a:t>
            </a:r>
            <a:r>
              <a:rPr lang="bn-IN" sz="3600" b="1" dirty="0">
                <a:solidFill>
                  <a:schemeClr val="tx1"/>
                </a:solidFill>
                <a:latin typeface="NikoshBAN" panose="02000000000000000000" pitchFamily="2" charset="0"/>
                <a:cs typeface="NikoshBAN" panose="02000000000000000000" pitchFamily="2" charset="0"/>
              </a:rPr>
              <a:t>করতে পারবে;</a:t>
            </a:r>
          </a:p>
          <a:p>
            <a:pPr algn="ctr"/>
            <a:endParaRPr lang="bn-IN" sz="1400" b="1" dirty="0">
              <a:solidFill>
                <a:schemeClr val="tx1"/>
              </a:solidFill>
              <a:latin typeface="NikoshBAN" panose="02000000000000000000" pitchFamily="2" charset="0"/>
              <a:cs typeface="NikoshBAN" panose="02000000000000000000" pitchFamily="2" charset="0"/>
            </a:endParaRPr>
          </a:p>
          <a:p>
            <a:pPr marL="571500" indent="-571500" algn="ctr">
              <a:buFont typeface="Wingdings" panose="05000000000000000000" pitchFamily="2" charset="2"/>
              <a:buChar char="q"/>
            </a:pPr>
            <a:r>
              <a:rPr lang="bn-IN" sz="3600" b="1" dirty="0">
                <a:solidFill>
                  <a:schemeClr val="tx1"/>
                </a:solidFill>
                <a:latin typeface="NikoshBAN" panose="02000000000000000000" pitchFamily="2" charset="0"/>
                <a:cs typeface="NikoshBAN" panose="02000000000000000000" pitchFamily="2" charset="0"/>
              </a:rPr>
              <a:t>ভাইরাসের প্রকারভেদ ব্যাখ্যা করতে পারবে;</a:t>
            </a:r>
          </a:p>
          <a:p>
            <a:pPr algn="ctr"/>
            <a:endParaRPr lang="bn-IN" sz="1400" b="1" dirty="0">
              <a:solidFill>
                <a:schemeClr val="tx1"/>
              </a:solidFill>
              <a:latin typeface="NikoshBAN" panose="02000000000000000000" pitchFamily="2" charset="0"/>
              <a:cs typeface="NikoshBAN" panose="02000000000000000000" pitchFamily="2" charset="0"/>
            </a:endParaRPr>
          </a:p>
          <a:p>
            <a:pPr marL="571500" indent="-571500" algn="ctr">
              <a:buFont typeface="Wingdings" panose="05000000000000000000" pitchFamily="2" charset="2"/>
              <a:buChar char="q"/>
            </a:pPr>
            <a:r>
              <a:rPr lang="bn-IN" sz="3600" b="1" dirty="0">
                <a:solidFill>
                  <a:schemeClr val="tx1"/>
                </a:solidFill>
                <a:latin typeface="NikoshBAN" panose="02000000000000000000" pitchFamily="2" charset="0"/>
                <a:cs typeface="NikoshBAN" panose="02000000000000000000" pitchFamily="2" charset="0"/>
              </a:rPr>
              <a:t>ম্যালওয়্যার থেকে নিস্কৃতি পাওয়ার উপায়সমূহ ব্যাখ্যা করতে পারবে। </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697217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1">
            <a:extLst>
              <a:ext uri="{FF2B5EF4-FFF2-40B4-BE49-F238E27FC236}">
                <a16:creationId xmlns:a16="http://schemas.microsoft.com/office/drawing/2014/main" id="{601DEF41-5C21-45A9-92D6-770B667F3999}"/>
              </a:ext>
            </a:extLst>
          </p:cNvPr>
          <p:cNvSpPr/>
          <p:nvPr/>
        </p:nvSpPr>
        <p:spPr>
          <a:xfrm>
            <a:off x="3876261" y="368123"/>
            <a:ext cx="4439478" cy="855766"/>
          </a:xfrm>
          <a:prstGeom prst="wedgeRectCallout">
            <a:avLst/>
          </a:prstGeom>
          <a:solidFill>
            <a:schemeClr val="accent4">
              <a:lumMod val="20000"/>
              <a:lumOff val="80000"/>
            </a:schemeClr>
          </a:solidFill>
          <a:ln w="57150">
            <a:solidFill>
              <a:srgbClr val="C937B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chemeClr val="tx1"/>
                </a:solidFill>
                <a:latin typeface="NikoshBAN" panose="02000000000000000000" pitchFamily="2" charset="0"/>
                <a:cs typeface="NikoshBAN" panose="02000000000000000000" pitchFamily="2" charset="0"/>
              </a:rPr>
              <a:t>কম্পিউটার ভাইরাস</a:t>
            </a:r>
            <a:endParaRPr lang="en-US" sz="4800" b="1" dirty="0">
              <a:solidFill>
                <a:schemeClr val="tx1"/>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0DE645DB-FC3E-4869-A832-7ED49A5A12C1}"/>
              </a:ext>
            </a:extLst>
          </p:cNvPr>
          <p:cNvSpPr/>
          <p:nvPr/>
        </p:nvSpPr>
        <p:spPr>
          <a:xfrm>
            <a:off x="243839" y="3910818"/>
            <a:ext cx="11910646" cy="272434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NikoshBAN" panose="02000000000000000000" pitchFamily="2" charset="0"/>
                <a:cs typeface="NikoshBAN" panose="02000000000000000000" pitchFamily="2" charset="0"/>
              </a:rPr>
              <a:t>VIRUS :- Vital Information Resources Under Seize. </a:t>
            </a:r>
            <a:r>
              <a:rPr lang="bn-IN" sz="3200" b="1" dirty="0">
                <a:solidFill>
                  <a:schemeClr val="tx1"/>
                </a:solidFill>
                <a:latin typeface="NikoshBAN" panose="02000000000000000000" pitchFamily="2" charset="0"/>
                <a:cs typeface="NikoshBAN" panose="02000000000000000000" pitchFamily="2" charset="0"/>
              </a:rPr>
              <a:t>যার অর্থ হলো গুরুত্বপূর্ণ তথ্যসমূহ দখলে নেওয়া বা ক্ষতি সাধন করা ।</a:t>
            </a:r>
          </a:p>
          <a:p>
            <a:pPr algn="ctr"/>
            <a:endParaRPr lang="bn-IN" sz="2000" b="1" dirty="0">
              <a:solidFill>
                <a:schemeClr val="tx1"/>
              </a:solidFill>
              <a:latin typeface="NikoshBAN" panose="02000000000000000000" pitchFamily="2" charset="0"/>
              <a:cs typeface="NikoshBAN" panose="02000000000000000000" pitchFamily="2" charset="0"/>
            </a:endParaRPr>
          </a:p>
          <a:p>
            <a:pPr algn="ctr"/>
            <a:r>
              <a:rPr lang="bn-IN" sz="3200" b="1" dirty="0">
                <a:solidFill>
                  <a:schemeClr val="tx1"/>
                </a:solidFill>
                <a:latin typeface="NikoshBAN" panose="02000000000000000000" pitchFamily="2" charset="0"/>
                <a:cs typeface="NikoshBAN" panose="02000000000000000000" pitchFamily="2" charset="0"/>
              </a:rPr>
              <a:t>কম্পিউটার ভাইরাস হলো একধরনের ক্ষতিকারক সফটওয়্যার বা ম্যালওয়্যার যা পুনরুৎপাদনে সক্ষম এবং এক কম্পিউটার থেকে অন্য কম্পিউটারে সংক্রমিত হতে পারে। </a:t>
            </a:r>
            <a:endParaRPr lang="en-US" sz="3200" b="1" dirty="0">
              <a:solidFill>
                <a:schemeClr val="tx1"/>
              </a:solidFill>
              <a:latin typeface="NikoshBAN" panose="02000000000000000000" pitchFamily="2" charset="0"/>
              <a:cs typeface="NikoshBAN" panose="02000000000000000000" pitchFamily="2" charset="0"/>
            </a:endParaRPr>
          </a:p>
        </p:txBody>
      </p:sp>
      <p:pic>
        <p:nvPicPr>
          <p:cNvPr id="1026" name="Picture 2" descr="Computer Virus. বাড়ছে কম্পিউটার ভাইরাস! – TunerPage">
            <a:extLst>
              <a:ext uri="{FF2B5EF4-FFF2-40B4-BE49-F238E27FC236}">
                <a16:creationId xmlns:a16="http://schemas.microsoft.com/office/drawing/2014/main" id="{B196E50E-ABCB-473D-89ED-EE8566FA1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575" y="1541010"/>
            <a:ext cx="3508349" cy="2052686"/>
          </a:xfrm>
          <a:prstGeom prst="rect">
            <a:avLst/>
          </a:prstGeom>
          <a:noFill/>
          <a:ln>
            <a:solidFill>
              <a:schemeClr val="bg1">
                <a:lumMod val="65000"/>
              </a:schemeClr>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1028" name="Picture 4" descr="ভয়ংকর পাঁচ ভাইরাস! – টেক শহর">
            <a:extLst>
              <a:ext uri="{FF2B5EF4-FFF2-40B4-BE49-F238E27FC236}">
                <a16:creationId xmlns:a16="http://schemas.microsoft.com/office/drawing/2014/main" id="{7C4F4641-579E-47EB-A7D5-AF285DD1BE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4629" y="1376315"/>
            <a:ext cx="3643532" cy="2052685"/>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1030" name="Picture 6" descr="Virus GIF - Find on GIFER">
            <a:extLst>
              <a:ext uri="{FF2B5EF4-FFF2-40B4-BE49-F238E27FC236}">
                <a16:creationId xmlns:a16="http://schemas.microsoft.com/office/drawing/2014/main" id="{FB430E9B-1FF2-4A08-8F34-743B5F5AF11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98609" y="1541008"/>
            <a:ext cx="2945917" cy="2052687"/>
          </a:xfrm>
          <a:prstGeom prst="rect">
            <a:avLst/>
          </a:prstGeom>
          <a:solidFill>
            <a:schemeClr val="accent6">
              <a:lumMod val="40000"/>
              <a:lumOff val="60000"/>
            </a:schemeClr>
          </a:solidFill>
          <a:ln w="57150">
            <a:solidFill>
              <a:schemeClr val="tx1"/>
            </a:solidFill>
          </a:ln>
        </p:spPr>
      </p:pic>
    </p:spTree>
    <p:extLst>
      <p:ext uri="{BB962C8B-B14F-4D97-AF65-F5344CB8AC3E}">
        <p14:creationId xmlns:p14="http://schemas.microsoft.com/office/powerpoint/2010/main" val="79960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p:cTn id="13" dur="500" fill="hold"/>
                                        <p:tgtEl>
                                          <p:spTgt spid="1030"/>
                                        </p:tgtEl>
                                        <p:attrNameLst>
                                          <p:attrName>ppt_w</p:attrName>
                                        </p:attrNameLst>
                                      </p:cBhvr>
                                      <p:tavLst>
                                        <p:tav tm="0">
                                          <p:val>
                                            <p:fltVal val="0"/>
                                          </p:val>
                                        </p:tav>
                                        <p:tav tm="100000">
                                          <p:val>
                                            <p:strVal val="#ppt_w"/>
                                          </p:val>
                                        </p:tav>
                                      </p:tavLst>
                                    </p:anim>
                                    <p:anim calcmode="lin" valueType="num">
                                      <p:cBhvr>
                                        <p:cTn id="14" dur="500" fill="hold"/>
                                        <p:tgtEl>
                                          <p:spTgt spid="1030"/>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50" presetClass="entr" presetSubtype="0" decel="100000" fill="hold" nodeType="afterEffect">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cBhvr>
                                        <p:cTn id="18" dur="1000" fill="hold"/>
                                        <p:tgtEl>
                                          <p:spTgt spid="1028"/>
                                        </p:tgtEl>
                                        <p:attrNameLst>
                                          <p:attrName>ppt_w</p:attrName>
                                        </p:attrNameLst>
                                      </p:cBhvr>
                                      <p:tavLst>
                                        <p:tav tm="0">
                                          <p:val>
                                            <p:strVal val="#ppt_w+.3"/>
                                          </p:val>
                                        </p:tav>
                                        <p:tav tm="100000">
                                          <p:val>
                                            <p:strVal val="#ppt_w"/>
                                          </p:val>
                                        </p:tav>
                                      </p:tavLst>
                                    </p:anim>
                                    <p:anim calcmode="lin" valueType="num">
                                      <p:cBhvr>
                                        <p:cTn id="19" dur="1000" fill="hold"/>
                                        <p:tgtEl>
                                          <p:spTgt spid="1028"/>
                                        </p:tgtEl>
                                        <p:attrNameLst>
                                          <p:attrName>ppt_h</p:attrName>
                                        </p:attrNameLst>
                                      </p:cBhvr>
                                      <p:tavLst>
                                        <p:tav tm="0">
                                          <p:val>
                                            <p:strVal val="#ppt_h"/>
                                          </p:val>
                                        </p:tav>
                                        <p:tav tm="100000">
                                          <p:val>
                                            <p:strVal val="#ppt_h"/>
                                          </p:val>
                                        </p:tav>
                                      </p:tavLst>
                                    </p:anim>
                                    <p:animEffect transition="in" filter="fade">
                                      <p:cBhvr>
                                        <p:cTn id="20" dur="1000"/>
                                        <p:tgtEl>
                                          <p:spTgt spid="1028"/>
                                        </p:tgtEl>
                                      </p:cBhvr>
                                    </p:animEffect>
                                  </p:childTnLst>
                                </p:cTn>
                              </p:par>
                            </p:childTnLst>
                          </p:cTn>
                        </p:par>
                        <p:par>
                          <p:cTn id="21" fill="hold">
                            <p:stCondLst>
                              <p:cond delay="2500"/>
                            </p:stCondLst>
                            <p:childTnLst>
                              <p:par>
                                <p:cTn id="22" presetID="47" presetClass="entr" presetSubtype="0" fill="hold" grpId="0" nodeType="afterEffect">
                                  <p:stCondLst>
                                    <p:cond delay="0"/>
                                  </p:stCondLst>
                                  <p:iterate type="lt">
                                    <p:tmPct val="20000"/>
                                  </p:iterate>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363005E9-FE25-482F-B7A9-673F6ED7D3E4}"/>
              </a:ext>
            </a:extLst>
          </p:cNvPr>
          <p:cNvSpPr/>
          <p:nvPr/>
        </p:nvSpPr>
        <p:spPr>
          <a:xfrm>
            <a:off x="3876261" y="579139"/>
            <a:ext cx="4439478" cy="855766"/>
          </a:xfrm>
          <a:prstGeom prst="wedgeRectCallout">
            <a:avLst/>
          </a:prstGeom>
          <a:solidFill>
            <a:schemeClr val="accent4">
              <a:lumMod val="20000"/>
              <a:lumOff val="80000"/>
            </a:schemeClr>
          </a:solidFill>
          <a:ln w="57150">
            <a:solidFill>
              <a:srgbClr val="C937B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chemeClr val="tx1"/>
                </a:solidFill>
                <a:latin typeface="NikoshBAN" panose="02000000000000000000" pitchFamily="2" charset="0"/>
                <a:cs typeface="NikoshBAN" panose="02000000000000000000" pitchFamily="2" charset="0"/>
              </a:rPr>
              <a:t>একক কাজ</a:t>
            </a:r>
            <a:endParaRPr lang="en-US" sz="4800" b="1" dirty="0">
              <a:solidFill>
                <a:schemeClr val="tx1"/>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0826C7F9-DC7C-4C3C-9C5E-45D3D2CE37F4}"/>
              </a:ext>
            </a:extLst>
          </p:cNvPr>
          <p:cNvSpPr/>
          <p:nvPr/>
        </p:nvSpPr>
        <p:spPr>
          <a:xfrm>
            <a:off x="1228578" y="3010485"/>
            <a:ext cx="9734843" cy="243371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q"/>
            </a:pPr>
            <a:r>
              <a:rPr lang="bn-IN" sz="4000" b="1" dirty="0">
                <a:solidFill>
                  <a:schemeClr val="tx1"/>
                </a:solidFill>
                <a:latin typeface="NikoshBAN" panose="02000000000000000000" pitchFamily="2" charset="0"/>
                <a:cs typeface="NikoshBAN" panose="02000000000000000000" pitchFamily="2" charset="0"/>
              </a:rPr>
              <a:t> কম্পিউটার ভাইরাস বলতে কী বুঝায়?</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56099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BB3AB48C-1507-4975-A541-04090B8D4892}"/>
              </a:ext>
            </a:extLst>
          </p:cNvPr>
          <p:cNvSpPr/>
          <p:nvPr/>
        </p:nvSpPr>
        <p:spPr>
          <a:xfrm>
            <a:off x="2011680" y="351691"/>
            <a:ext cx="9129932" cy="885914"/>
          </a:xfrm>
          <a:prstGeom prst="wedgeEllipseCallout">
            <a:avLst/>
          </a:prstGeom>
          <a:gradFill flip="none" rotWithShape="1">
            <a:gsLst>
              <a:gs pos="0">
                <a:srgbClr val="C937BF">
                  <a:tint val="66000"/>
                  <a:satMod val="160000"/>
                </a:srgbClr>
              </a:gs>
              <a:gs pos="50000">
                <a:srgbClr val="C937BF">
                  <a:tint val="44500"/>
                  <a:satMod val="160000"/>
                </a:srgbClr>
              </a:gs>
              <a:gs pos="100000">
                <a:srgbClr val="C937BF">
                  <a:tint val="23500"/>
                  <a:satMod val="160000"/>
                </a:srgbClr>
              </a:gs>
            </a:gsLst>
            <a:lin ang="16200000" scaled="1"/>
            <a:tileRect/>
          </a:grad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solidFill>
                  <a:schemeClr val="tx1"/>
                </a:solidFill>
                <a:latin typeface="NikoshBAN" panose="02000000000000000000" pitchFamily="2" charset="0"/>
                <a:cs typeface="NikoshBAN" panose="02000000000000000000" pitchFamily="2" charset="0"/>
              </a:rPr>
              <a:t>কম্পিউটার ভাইরাসের বৈশিষ্ট্যসমূহ</a:t>
            </a:r>
            <a:endParaRPr lang="en-US" sz="4400" b="1" dirty="0">
              <a:solidFill>
                <a:schemeClr val="tx1"/>
              </a:solidFill>
              <a:latin typeface="NikoshBAN" panose="02000000000000000000" pitchFamily="2" charset="0"/>
              <a:cs typeface="NikoshBAN" panose="02000000000000000000" pitchFamily="2" charset="0"/>
            </a:endParaRPr>
          </a:p>
        </p:txBody>
      </p:sp>
      <p:pic>
        <p:nvPicPr>
          <p:cNvPr id="2050" name="Picture 2" descr="জুনিয়র স্কুল সাটিির্ফকেট পরীক্ষার প্রস্তুতি তথ্য ও যোগাযোগ প্রযুক্তি">
            <a:extLst>
              <a:ext uri="{FF2B5EF4-FFF2-40B4-BE49-F238E27FC236}">
                <a16:creationId xmlns:a16="http://schemas.microsoft.com/office/drawing/2014/main" id="{73593B37-E918-420D-ABBD-2260CAA93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1513"/>
            <a:ext cx="2665828" cy="1764792"/>
          </a:xfrm>
          <a:prstGeom prst="rect">
            <a:avLst/>
          </a:prstGeom>
          <a:solidFill>
            <a:srgbClr val="C937BF"/>
          </a:solidFill>
          <a:ln w="76200">
            <a:solidFill>
              <a:srgbClr val="00B050"/>
            </a:solidFill>
          </a:ln>
          <a:scene3d>
            <a:camera prst="perspectiveHeroicExtremeLeftFacing"/>
            <a:lightRig rig="threePt" dir="t"/>
          </a:scene3d>
          <a:sp3d>
            <a:bevelT prst="angle"/>
          </a:sp3d>
        </p:spPr>
      </p:pic>
      <p:sp>
        <p:nvSpPr>
          <p:cNvPr id="5" name="Rectangle 4">
            <a:extLst>
              <a:ext uri="{FF2B5EF4-FFF2-40B4-BE49-F238E27FC236}">
                <a16:creationId xmlns:a16="http://schemas.microsoft.com/office/drawing/2014/main" id="{2B576DA6-B607-4517-89AE-3B653D285724}"/>
              </a:ext>
            </a:extLst>
          </p:cNvPr>
          <p:cNvSpPr/>
          <p:nvPr/>
        </p:nvSpPr>
        <p:spPr>
          <a:xfrm>
            <a:off x="2984694" y="1911271"/>
            <a:ext cx="8975188" cy="1347333"/>
          </a:xfrm>
          <a:prstGeom prst="rect">
            <a:avLst/>
          </a:prstGeom>
          <a:noFill/>
          <a:ln w="381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bn-IN" sz="3600" b="1" dirty="0">
                <a:solidFill>
                  <a:schemeClr val="tx1"/>
                </a:solidFill>
                <a:latin typeface="NikoshBAN" panose="02000000000000000000" pitchFamily="2" charset="0"/>
                <a:cs typeface="NikoshBAN" panose="02000000000000000000" pitchFamily="2" charset="0"/>
              </a:rPr>
              <a:t> এটি একটি ক্ষতিকারক সফটওয়্যার বা ম্যালওয়্যার যা পুনরুৎপাদনে সক্ষম।</a:t>
            </a:r>
            <a:endParaRPr lang="en-US" sz="3600" b="1" dirty="0">
              <a:solidFill>
                <a:schemeClr val="tx1"/>
              </a:solidFill>
              <a:latin typeface="NikoshBAN" panose="02000000000000000000" pitchFamily="2" charset="0"/>
              <a:cs typeface="NikoshBAN" panose="02000000000000000000" pitchFamily="2" charset="0"/>
            </a:endParaRPr>
          </a:p>
        </p:txBody>
      </p:sp>
      <p:pic>
        <p:nvPicPr>
          <p:cNvPr id="2052" name="Picture 4" descr="7 Useful Tips to Protect Your USB Flash Drive from Viruses - Data Recovery  Blog">
            <a:extLst>
              <a:ext uri="{FF2B5EF4-FFF2-40B4-BE49-F238E27FC236}">
                <a16:creationId xmlns:a16="http://schemas.microsoft.com/office/drawing/2014/main" id="{2438E810-2411-4FF8-ADF9-E1D73E5CF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18" y="4166499"/>
            <a:ext cx="2433710" cy="13473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prst="angle"/>
            <a:contourClr>
              <a:srgbClr val="969696"/>
            </a:contourClr>
          </a:sp3d>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744259E-FA6F-498B-A88D-83C81B1A87E8}"/>
              </a:ext>
            </a:extLst>
          </p:cNvPr>
          <p:cNvSpPr/>
          <p:nvPr/>
        </p:nvSpPr>
        <p:spPr>
          <a:xfrm>
            <a:off x="2984694" y="4273062"/>
            <a:ext cx="8975188" cy="1347333"/>
          </a:xfrm>
          <a:prstGeom prst="rect">
            <a:avLst/>
          </a:prstGeom>
          <a:noFill/>
          <a:ln w="381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bn-IN" sz="3600" b="1" dirty="0">
                <a:solidFill>
                  <a:schemeClr val="tx1"/>
                </a:solidFill>
                <a:latin typeface="NikoshBAN" panose="02000000000000000000" pitchFamily="2" charset="0"/>
                <a:cs typeface="NikoshBAN" panose="02000000000000000000" pitchFamily="2" charset="0"/>
              </a:rPr>
              <a:t> এটি এক কম্পিউটার থেকে বিভিন্ন মাধ্যমের সাহায্যে অন্য কম্পিউটারে সংক্রমিত হতে পারে।</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319929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strVal val="#ppt_w+.3"/>
                                          </p:val>
                                        </p:tav>
                                        <p:tav tm="100000">
                                          <p:val>
                                            <p:strVal val="#ppt_w"/>
                                          </p:val>
                                        </p:tav>
                                      </p:tavLst>
                                    </p:anim>
                                    <p:anim calcmode="lin" valueType="num">
                                      <p:cBhvr>
                                        <p:cTn id="20" dur="1000" fill="hold"/>
                                        <p:tgtEl>
                                          <p:spTgt spid="2052"/>
                                        </p:tgtEl>
                                        <p:attrNameLst>
                                          <p:attrName>ppt_h</p:attrName>
                                        </p:attrNameLst>
                                      </p:cBhvr>
                                      <p:tavLst>
                                        <p:tav tm="0">
                                          <p:val>
                                            <p:strVal val="#ppt_h"/>
                                          </p:val>
                                        </p:tav>
                                        <p:tav tm="100000">
                                          <p:val>
                                            <p:strVal val="#ppt_h"/>
                                          </p:val>
                                        </p:tav>
                                      </p:tavLst>
                                    </p:anim>
                                    <p:animEffect transition="in" filter="fade">
                                      <p:cBhvr>
                                        <p:cTn id="21" dur="1000"/>
                                        <p:tgtEl>
                                          <p:spTgt spid="2052"/>
                                        </p:tgtEl>
                                      </p:cBhvr>
                                    </p:animEffect>
                                  </p:childTnLst>
                                </p:cTn>
                              </p:par>
                            </p:childTnLst>
                          </p:cTn>
                        </p:par>
                        <p:par>
                          <p:cTn id="22" fill="hold">
                            <p:stCondLst>
                              <p:cond delay="3000"/>
                            </p:stCondLst>
                            <p:childTnLst>
                              <p:par>
                                <p:cTn id="23" presetID="8"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ABA8E8-0868-4E6A-8D16-FF34571400D6}"/>
              </a:ext>
            </a:extLst>
          </p:cNvPr>
          <p:cNvGrpSpPr/>
          <p:nvPr/>
        </p:nvGrpSpPr>
        <p:grpSpPr>
          <a:xfrm>
            <a:off x="424201" y="598518"/>
            <a:ext cx="2315085" cy="1808415"/>
            <a:chOff x="288333" y="1517336"/>
            <a:chExt cx="4426433" cy="3925957"/>
          </a:xfrm>
        </p:grpSpPr>
        <p:pic>
          <p:nvPicPr>
            <p:cNvPr id="3" name="Picture 4" descr="computer open screen large time এর ছবির ফলাফল">
              <a:extLst>
                <a:ext uri="{FF2B5EF4-FFF2-40B4-BE49-F238E27FC236}">
                  <a16:creationId xmlns:a16="http://schemas.microsoft.com/office/drawing/2014/main" id="{0A0CAC39-8B06-42CE-8F91-04A20EEF5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47324">
              <a:off x="288333" y="1517336"/>
              <a:ext cx="4426433" cy="39259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সম্পর্কিত ছবি">
              <a:extLst>
                <a:ext uri="{FF2B5EF4-FFF2-40B4-BE49-F238E27FC236}">
                  <a16:creationId xmlns:a16="http://schemas.microsoft.com/office/drawing/2014/main" id="{6EF67D3A-B30F-4DE1-ABF6-2DEDE860A8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315471">
              <a:off x="785617" y="1754189"/>
              <a:ext cx="3523651" cy="25866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2F292D2A-F633-4F3E-A2CB-A38058D3BF69}"/>
              </a:ext>
            </a:extLst>
          </p:cNvPr>
          <p:cNvGrpSpPr/>
          <p:nvPr/>
        </p:nvGrpSpPr>
        <p:grpSpPr>
          <a:xfrm>
            <a:off x="3446199" y="548018"/>
            <a:ext cx="2334470" cy="1863701"/>
            <a:chOff x="6303356" y="1033826"/>
            <a:chExt cx="4691374" cy="3815422"/>
          </a:xfrm>
        </p:grpSpPr>
        <p:pic>
          <p:nvPicPr>
            <p:cNvPr id="6" name="Picture 4" descr="computer open screen large time এর ছবির ফলাফল">
              <a:extLst>
                <a:ext uri="{FF2B5EF4-FFF2-40B4-BE49-F238E27FC236}">
                  <a16:creationId xmlns:a16="http://schemas.microsoft.com/office/drawing/2014/main" id="{529A46A6-87D0-407C-BBAF-2E5D25848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47324">
              <a:off x="6303356" y="1033826"/>
              <a:ext cx="4691374" cy="38154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reventing Hangs in Windows Applications - Win32 apps | Microsoft Docs">
              <a:extLst>
                <a:ext uri="{FF2B5EF4-FFF2-40B4-BE49-F238E27FC236}">
                  <a16:creationId xmlns:a16="http://schemas.microsoft.com/office/drawing/2014/main" id="{0E32FCBB-50DE-482B-ADEA-89948B2C96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66198">
              <a:off x="6667318" y="1319155"/>
              <a:ext cx="3951158" cy="253048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4242393E-93D5-4838-B583-DC5D21F8F150}"/>
              </a:ext>
            </a:extLst>
          </p:cNvPr>
          <p:cNvSpPr/>
          <p:nvPr/>
        </p:nvSpPr>
        <p:spPr>
          <a:xfrm>
            <a:off x="537618" y="5000431"/>
            <a:ext cx="11433775" cy="1615842"/>
          </a:xfrm>
          <a:prstGeom prst="rect">
            <a:avLst/>
          </a:prstGeom>
          <a:noFill/>
          <a:ln w="381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Ø"/>
            </a:pPr>
            <a:r>
              <a:rPr lang="bn-IN" sz="3200" b="1" dirty="0">
                <a:solidFill>
                  <a:schemeClr val="tx1"/>
                </a:solidFill>
                <a:latin typeface="NikoshBAN" panose="02000000000000000000" pitchFamily="2" charset="0"/>
                <a:cs typeface="NikoshBAN" panose="02000000000000000000" pitchFamily="2" charset="0"/>
              </a:rPr>
              <a:t>ভাইরাস কম্পিউটার বা এ ধরনের ডিভাইসে বিভিন্ন রকমের ক্ষতি করে যেমন- কম্পিউটারের গতি কমে যাওয়া, হঠাৎ হ্যাং হয়ে যাওয়া, ঘন ঘন রিবোট বা স্বয়ংক্রিভাবে রিস্টার্ট হত্যাদি ।</a:t>
            </a:r>
            <a:endParaRPr lang="en-US" sz="3200" b="1" dirty="0">
              <a:solidFill>
                <a:schemeClr val="tx1"/>
              </a:solidFill>
              <a:latin typeface="NikoshBAN" panose="02000000000000000000" pitchFamily="2" charset="0"/>
              <a:cs typeface="NikoshBAN" panose="02000000000000000000" pitchFamily="2" charset="0"/>
            </a:endParaRPr>
          </a:p>
        </p:txBody>
      </p:sp>
      <p:grpSp>
        <p:nvGrpSpPr>
          <p:cNvPr id="12" name="Group 11">
            <a:extLst>
              <a:ext uri="{FF2B5EF4-FFF2-40B4-BE49-F238E27FC236}">
                <a16:creationId xmlns:a16="http://schemas.microsoft.com/office/drawing/2014/main" id="{AD8F583B-D4D7-4850-B4C0-93199A22AFB8}"/>
              </a:ext>
            </a:extLst>
          </p:cNvPr>
          <p:cNvGrpSpPr/>
          <p:nvPr/>
        </p:nvGrpSpPr>
        <p:grpSpPr>
          <a:xfrm>
            <a:off x="6227885" y="557370"/>
            <a:ext cx="2878346" cy="1863701"/>
            <a:chOff x="690675" y="1260012"/>
            <a:chExt cx="5405325" cy="3629853"/>
          </a:xfrm>
        </p:grpSpPr>
        <p:pic>
          <p:nvPicPr>
            <p:cNvPr id="13" name="Picture 8" descr="কম্পিউটার এর ছবির ফলাফল">
              <a:extLst>
                <a:ext uri="{FF2B5EF4-FFF2-40B4-BE49-F238E27FC236}">
                  <a16:creationId xmlns:a16="http://schemas.microsoft.com/office/drawing/2014/main" id="{5D967CD9-C09A-409B-894A-A4A7D9A316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75" y="1260012"/>
              <a:ext cx="5405325" cy="36298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omputer shut down gif animated এর ছবির ফলাফল">
              <a:extLst>
                <a:ext uri="{FF2B5EF4-FFF2-40B4-BE49-F238E27FC236}">
                  <a16:creationId xmlns:a16="http://schemas.microsoft.com/office/drawing/2014/main" id="{15583578-D75C-4933-BDE9-0918CD4ACFD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676939" y="1654668"/>
              <a:ext cx="3134329" cy="20029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D5AE3725-236F-4054-9D79-C8D1C2D02E1C}"/>
              </a:ext>
            </a:extLst>
          </p:cNvPr>
          <p:cNvGrpSpPr/>
          <p:nvPr/>
        </p:nvGrpSpPr>
        <p:grpSpPr>
          <a:xfrm>
            <a:off x="9475472" y="489182"/>
            <a:ext cx="2495921" cy="1911999"/>
            <a:chOff x="7296151" y="1260012"/>
            <a:chExt cx="4675438" cy="3139710"/>
          </a:xfrm>
        </p:grpSpPr>
        <p:pic>
          <p:nvPicPr>
            <p:cNvPr id="16" name="Picture 6" descr="কম্পিউটার এর ছবির ফলাফল">
              <a:extLst>
                <a:ext uri="{FF2B5EF4-FFF2-40B4-BE49-F238E27FC236}">
                  <a16:creationId xmlns:a16="http://schemas.microsoft.com/office/drawing/2014/main" id="{62CBBD9E-B01C-47B6-94C9-035809659F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151" y="1260012"/>
              <a:ext cx="4675438" cy="31397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সম্পর্কিত ছবি">
              <a:extLst>
                <a:ext uri="{FF2B5EF4-FFF2-40B4-BE49-F238E27FC236}">
                  <a16:creationId xmlns:a16="http://schemas.microsoft.com/office/drawing/2014/main" id="{E440011A-900B-40EB-9B96-DA283B035B9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037983" y="1620611"/>
              <a:ext cx="2662125" cy="173869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a:extLst>
              <a:ext uri="{FF2B5EF4-FFF2-40B4-BE49-F238E27FC236}">
                <a16:creationId xmlns:a16="http://schemas.microsoft.com/office/drawing/2014/main" id="{D399E59C-1670-425E-876F-0B4CF2D56FBF}"/>
              </a:ext>
            </a:extLst>
          </p:cNvPr>
          <p:cNvSpPr/>
          <p:nvPr/>
        </p:nvSpPr>
        <p:spPr>
          <a:xfrm>
            <a:off x="537618" y="2684389"/>
            <a:ext cx="11433775" cy="2135826"/>
          </a:xfrm>
          <a:prstGeom prst="rect">
            <a:avLst/>
          </a:prstGeom>
          <a:noFill/>
          <a:ln w="381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bn-IN" sz="3200" b="1" dirty="0">
                <a:solidFill>
                  <a:schemeClr val="tx1"/>
                </a:solidFill>
                <a:latin typeface="NikoshBAN" panose="02000000000000000000" pitchFamily="2" charset="0"/>
                <a:cs typeface="NikoshBAN" panose="02000000000000000000" pitchFamily="2" charset="0"/>
              </a:rPr>
              <a:t>বেশিরভাগ ভাইরাস ব্যবহারকারীর অজান্তে তার সিস্টেমের ক্ষতি করে থাকে।</a:t>
            </a:r>
          </a:p>
          <a:p>
            <a:pPr marL="285750" indent="-285750" algn="ctr">
              <a:buFont typeface="Wingdings" panose="05000000000000000000" pitchFamily="2" charset="2"/>
              <a:buChar char="Ø"/>
            </a:pPr>
            <a:r>
              <a:rPr lang="bn-IN" sz="3200" b="1" dirty="0">
                <a:solidFill>
                  <a:schemeClr val="tx1"/>
                </a:solidFill>
                <a:latin typeface="NikoshBAN" panose="02000000000000000000" pitchFamily="2" charset="0"/>
                <a:cs typeface="NikoshBAN" panose="02000000000000000000" pitchFamily="2" charset="0"/>
              </a:rPr>
              <a:t> ব্যবহারকারীর হস্তক্ষেপ ছাড়া সাধারণত এটি সংক্রমিত হতে পারেনা।</a:t>
            </a:r>
          </a:p>
          <a:p>
            <a:pPr marL="285750" indent="-285750" algn="ctr">
              <a:buFont typeface="Wingdings" panose="05000000000000000000" pitchFamily="2" charset="2"/>
              <a:buChar char="Ø"/>
            </a:pPr>
            <a:r>
              <a:rPr lang="bn-IN" sz="3200" b="1" dirty="0">
                <a:solidFill>
                  <a:schemeClr val="tx1"/>
                </a:solidFill>
                <a:latin typeface="NikoshBAN" panose="02000000000000000000" pitchFamily="2" charset="0"/>
                <a:cs typeface="NikoshBAN" panose="02000000000000000000" pitchFamily="2" charset="0"/>
              </a:rPr>
              <a:t>কিছু কিছু ভাইরাস সিস্টেমের ক্ষতি করেনা কেবল ব্যবহারকারীর দৃষ্টি আকর্ষন করে।</a:t>
            </a:r>
            <a:endParaRPr lang="en-US"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65669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3"/>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strVal val="#ppt_w+.3"/>
                                          </p:val>
                                        </p:tav>
                                        <p:tav tm="100000">
                                          <p:val>
                                            <p:strVal val="#ppt_w"/>
                                          </p:val>
                                        </p:tav>
                                      </p:tavLst>
                                    </p:anim>
                                    <p:anim calcmode="lin" valueType="num">
                                      <p:cBhvr>
                                        <p:cTn id="36" dur="1000" fill="hold"/>
                                        <p:tgtEl>
                                          <p:spTgt spid="11"/>
                                        </p:tgtEl>
                                        <p:attrNameLst>
                                          <p:attrName>ppt_h</p:attrName>
                                        </p:attrNameLst>
                                      </p:cBhvr>
                                      <p:tavLst>
                                        <p:tav tm="0">
                                          <p:val>
                                            <p:strVal val="#ppt_h"/>
                                          </p:val>
                                        </p:tav>
                                        <p:tav tm="100000">
                                          <p:val>
                                            <p:strVal val="#ppt_h"/>
                                          </p:val>
                                        </p:tav>
                                      </p:tavLst>
                                    </p:anim>
                                    <p:animEffect transition="in" filter="fade">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772</Words>
  <Application>Microsoft Office PowerPoint</Application>
  <PresentationFormat>Widescreen</PresentationFormat>
  <Paragraphs>77</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Nikosh</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42</cp:revision>
  <dcterms:created xsi:type="dcterms:W3CDTF">2020-09-06T17:56:55Z</dcterms:created>
  <dcterms:modified xsi:type="dcterms:W3CDTF">2020-09-18T15:08:00Z</dcterms:modified>
</cp:coreProperties>
</file>