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313" r:id="rId5"/>
    <p:sldId id="314" r:id="rId6"/>
    <p:sldId id="258" r:id="rId7"/>
    <p:sldId id="259" r:id="rId8"/>
    <p:sldId id="315" r:id="rId9"/>
    <p:sldId id="260" r:id="rId10"/>
    <p:sldId id="261" r:id="rId11"/>
    <p:sldId id="262" r:id="rId12"/>
    <p:sldId id="263" r:id="rId13"/>
    <p:sldId id="310" r:id="rId14"/>
    <p:sldId id="311" r:id="rId15"/>
    <p:sldId id="312" r:id="rId16"/>
    <p:sldId id="264" r:id="rId17"/>
    <p:sldId id="297" r:id="rId18"/>
    <p:sldId id="265" r:id="rId19"/>
    <p:sldId id="266" r:id="rId20"/>
    <p:sldId id="267" r:id="rId21"/>
    <p:sldId id="269" r:id="rId22"/>
    <p:sldId id="309" r:id="rId23"/>
    <p:sldId id="270" r:id="rId24"/>
    <p:sldId id="271" r:id="rId25"/>
    <p:sldId id="272" r:id="rId26"/>
    <p:sldId id="273" r:id="rId27"/>
    <p:sldId id="307" r:id="rId28"/>
    <p:sldId id="274" r:id="rId29"/>
    <p:sldId id="275" r:id="rId30"/>
    <p:sldId id="298" r:id="rId31"/>
    <p:sldId id="299" r:id="rId32"/>
    <p:sldId id="300" r:id="rId33"/>
    <p:sldId id="301" r:id="rId34"/>
    <p:sldId id="302" r:id="rId35"/>
    <p:sldId id="303" r:id="rId36"/>
    <p:sldId id="304" r:id="rId37"/>
    <p:sldId id="305" r:id="rId38"/>
    <p:sldId id="306" r:id="rId39"/>
    <p:sldId id="292"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18-Sep-20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71849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711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42620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7559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418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025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661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17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3834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425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663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6303234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990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3682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5591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2904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9259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5453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6594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12137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8423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5137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0515021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7388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18-Sep-20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118050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2595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8277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098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5613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2094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0195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4964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8780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18-Sep-20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18-Sep-20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18-Sep-20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18-Sep-20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2807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40833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18-Sep-20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771354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75779305"/>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229703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194650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347601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38400"/>
            <a:ext cx="7696200" cy="2026920"/>
          </a:xfrm>
        </p:spPr>
        <p:txBody>
          <a:bodyPr>
            <a:normAutofit/>
          </a:bodyPr>
          <a:lstStyle/>
          <a:p>
            <a:pPr algn="ctr">
              <a:buNone/>
            </a:pPr>
            <a:r>
              <a:rPr lang="bn-BD" sz="2800" dirty="0" smtClean="0">
                <a:latin typeface="Nikosh" pitchFamily="2" charset="0"/>
                <a:cs typeface="Nikosh" pitchFamily="2" charset="0"/>
              </a:rPr>
              <a:t>  </a:t>
            </a:r>
            <a:r>
              <a:rPr lang="bn-BD" sz="4000" dirty="0" smtClean="0">
                <a:latin typeface="Nikosh" pitchFamily="2" charset="0"/>
                <a:cs typeface="Nikosh" pitchFamily="2" charset="0"/>
              </a:rPr>
              <a:t>ধর্মতান্ত্রিক সরকার </a:t>
            </a:r>
            <a:endParaRPr lang="en-US" sz="4000" dirty="0"/>
          </a:p>
        </p:txBody>
      </p:sp>
      <p:sp>
        <p:nvSpPr>
          <p:cNvPr id="2" name="Title 1"/>
          <p:cNvSpPr>
            <a:spLocks noGrp="1"/>
          </p:cNvSpPr>
          <p:nvPr>
            <p:ph type="title"/>
          </p:nvPr>
        </p:nvSpPr>
        <p:spPr>
          <a:xfrm>
            <a:off x="2667000" y="704088"/>
            <a:ext cx="3352800" cy="1143000"/>
          </a:xfrm>
        </p:spPr>
        <p:txBody>
          <a:bodyPr/>
          <a:lstStyle/>
          <a:p>
            <a:pPr algn="ct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2"/>
                                        </p:tgtEl>
                                        <p:attrNameLst>
                                          <p:attrName>fillcolor</p:attrName>
                                        </p:attrNameLst>
                                      </p:cBhvr>
                                      <p:to>
                                        <a:schemeClr val="accent2"/>
                                      </p:to>
                                    </p:animClr>
                                    <p:set>
                                      <p:cBhvr>
                                        <p:cTn id="18" dur="2000" fill="hold"/>
                                        <p:tgtEl>
                                          <p:spTgt spid="2"/>
                                        </p:tgtEl>
                                        <p:attrNameLst>
                                          <p:attrName>fill.type</p:attrName>
                                        </p:attrNameLst>
                                      </p:cBhvr>
                                      <p:to>
                                        <p:strVal val="solid"/>
                                      </p:to>
                                    </p:set>
                                    <p:set>
                                      <p:cBhvr>
                                        <p:cTn id="19"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86800" cy="3200400"/>
          </a:xfrm>
        </p:spPr>
        <p:txBody>
          <a:bodyPr>
            <a:normAutofit/>
          </a:bodyPr>
          <a:lstStyle/>
          <a:p>
            <a:pPr>
              <a:buNone/>
            </a:pPr>
            <a:r>
              <a:rPr lang="bn-BD" sz="4000" dirty="0" smtClean="0">
                <a:latin typeface="Nikosh" pitchFamily="2" charset="0"/>
                <a:cs typeface="Nikosh" pitchFamily="2" charset="0"/>
              </a:rPr>
              <a:t>১।  ধর্মতান্ত্রিক সরকার কি বলতে পারবে?                </a:t>
            </a:r>
          </a:p>
          <a:p>
            <a:pPr>
              <a:buNone/>
            </a:pPr>
            <a:r>
              <a:rPr lang="bn-BD" sz="4000" dirty="0" smtClean="0">
                <a:latin typeface="Nikosh" pitchFamily="2" charset="0"/>
                <a:cs typeface="Nikosh" pitchFamily="2" charset="0"/>
              </a:rPr>
              <a:t>২। ধর্মতান্ত্রিক  সরকারের বৈশিষ্ট্য কি বলতে পারবে? </a:t>
            </a:r>
          </a:p>
          <a:p>
            <a:pPr>
              <a:buNone/>
            </a:pPr>
            <a:r>
              <a:rPr lang="bn-BD" sz="4000" dirty="0" smtClean="0">
                <a:latin typeface="Nikosh" pitchFamily="2" charset="0"/>
                <a:cs typeface="Nikosh" pitchFamily="2" charset="0"/>
              </a:rPr>
              <a:t>৩। ধর্মতান্ত্রিক সরকারের গুনাবলি কি বলতে পারবে?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16649184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2"/>
                                        </p:tgtEl>
                                        <p:attrNameLst>
                                          <p:attrName>fillcolor</p:attrName>
                                        </p:attrNameLst>
                                      </p:cBhvr>
                                      <p:to>
                                        <a:schemeClr val="accent2"/>
                                      </p:to>
                                    </p:animClr>
                                    <p:set>
                                      <p:cBhvr>
                                        <p:cTn id="26" dur="2000" fill="hold"/>
                                        <p:tgtEl>
                                          <p:spTgt spid="2"/>
                                        </p:tgtEl>
                                        <p:attrNameLst>
                                          <p:attrName>fill.type</p:attrName>
                                        </p:attrNameLst>
                                      </p:cBhvr>
                                      <p:to>
                                        <p:strVal val="solid"/>
                                      </p:to>
                                    </p:set>
                                    <p:set>
                                      <p:cBhvr>
                                        <p:cTn id="27"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458200" cy="3124200"/>
          </a:xfrm>
        </p:spPr>
        <p:txBody>
          <a:bodyPr>
            <a:normAutofit/>
          </a:bodyPr>
          <a:lstStyle/>
          <a:p>
            <a:pPr>
              <a:buNone/>
            </a:pPr>
            <a:r>
              <a:rPr lang="bn-BD" sz="4000" dirty="0" smtClean="0">
                <a:latin typeface="Nikosh" pitchFamily="2" charset="0"/>
                <a:cs typeface="Nikosh" pitchFamily="2" charset="0"/>
              </a:rPr>
              <a:t>১।  ধর্মতান্ত্রিক সরকার কি বল?                </a:t>
            </a:r>
          </a:p>
          <a:p>
            <a:pPr>
              <a:buNone/>
            </a:pPr>
            <a:r>
              <a:rPr lang="bn-BD" sz="4000" dirty="0" smtClean="0">
                <a:latin typeface="Nikosh" pitchFamily="2" charset="0"/>
                <a:cs typeface="Nikosh" pitchFamily="2" charset="0"/>
              </a:rPr>
              <a:t>২। ধর্মতান্ত্রিক  সরকারের বৈশিষ্ট্যগুলি লিখ? </a:t>
            </a:r>
          </a:p>
          <a:p>
            <a:pPr>
              <a:buNone/>
            </a:pPr>
            <a:r>
              <a:rPr lang="bn-BD" sz="4000" dirty="0" smtClean="0">
                <a:latin typeface="Nikosh" pitchFamily="2" charset="0"/>
                <a:cs typeface="Nikosh" pitchFamily="2" charset="0"/>
              </a:rPr>
              <a:t>৩। ধর্মতান্ত্রিক সরকারের গুনাবলি কি লিখ?  </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1"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2"/>
                                        </p:tgtEl>
                                        <p:attrNameLst>
                                          <p:attrName>ppt_x</p:attrName>
                                          <p:attrName>ppt_y</p:attrName>
                                        </p:attrNameLst>
                                      </p:cBhvr>
                                    </p:animMotion>
                                    <p:animRot by="1500000">
                                      <p:cBhvr>
                                        <p:cTn id="30" dur="125" fill="hold">
                                          <p:stCondLst>
                                            <p:cond delay="0"/>
                                          </p:stCondLst>
                                        </p:cTn>
                                        <p:tgtEl>
                                          <p:spTgt spid="2"/>
                                        </p:tgtEl>
                                        <p:attrNameLst>
                                          <p:attrName>r</p:attrName>
                                        </p:attrNameLst>
                                      </p:cBhvr>
                                    </p:animRot>
                                    <p:animRot by="-1500000">
                                      <p:cBhvr>
                                        <p:cTn id="31" dur="125" fill="hold">
                                          <p:stCondLst>
                                            <p:cond delay="125"/>
                                          </p:stCondLst>
                                        </p:cTn>
                                        <p:tgtEl>
                                          <p:spTgt spid="2"/>
                                        </p:tgtEl>
                                        <p:attrNameLst>
                                          <p:attrName>r</p:attrName>
                                        </p:attrNameLst>
                                      </p:cBhvr>
                                    </p:animRot>
                                    <p:animRot by="-1500000">
                                      <p:cBhvr>
                                        <p:cTn id="32" dur="125" fill="hold">
                                          <p:stCondLst>
                                            <p:cond delay="250"/>
                                          </p:stCondLst>
                                        </p:cTn>
                                        <p:tgtEl>
                                          <p:spTgt spid="2"/>
                                        </p:tgtEl>
                                        <p:attrNameLst>
                                          <p:attrName>r</p:attrName>
                                        </p:attrNameLst>
                                      </p:cBhvr>
                                    </p:animRot>
                                    <p:animRot by="1500000">
                                      <p:cBhvr>
                                        <p:cTn id="3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6858000" cy="1752600"/>
          </a:xfrm>
        </p:spPr>
        <p:txBody>
          <a:bodyPr>
            <a:normAutofit lnSpcReduction="10000"/>
          </a:bodyPr>
          <a:lstStyle/>
          <a:p>
            <a:pPr algn="ctr">
              <a:buNone/>
            </a:pPr>
            <a:r>
              <a:rPr lang="bn-BD" sz="4000" dirty="0" smtClean="0">
                <a:latin typeface="Nikosh" pitchFamily="2" charset="0"/>
                <a:cs typeface="Nikosh" pitchFamily="2" charset="0"/>
              </a:rPr>
              <a:t>ধর্মতান্ত্রিক সরকার কি বল?</a:t>
            </a:r>
          </a:p>
          <a:p>
            <a:pPr algn="ctr">
              <a:buNone/>
            </a:pPr>
            <a:r>
              <a:rPr lang="bn-BD" sz="40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8763000" cy="5334000"/>
          </a:xfrm>
        </p:spPr>
        <p:txBody>
          <a:bodyPr>
            <a:normAutofit/>
          </a:bodyPr>
          <a:lstStyle/>
          <a:p>
            <a:pPr>
              <a:buNone/>
            </a:pPr>
            <a:r>
              <a:rPr lang="bn-BD" sz="2800" dirty="0" smtClean="0">
                <a:latin typeface="Times New Roman" pitchFamily="18" charset="0"/>
                <a:cs typeface="Nikosh" pitchFamily="2" charset="0"/>
              </a:rPr>
              <a:t>ধর্মীয় বি</a:t>
            </a:r>
            <a:r>
              <a:rPr lang="en-US" sz="2800" dirty="0" err="1" smtClean="0">
                <a:latin typeface="Times New Roman" pitchFamily="18" charset="0"/>
                <a:cs typeface="Nikosh" pitchFamily="2" charset="0"/>
              </a:rPr>
              <a:t>ধি</a:t>
            </a:r>
            <a:r>
              <a:rPr lang="bn-BD" sz="2800" dirty="0" smtClean="0">
                <a:latin typeface="Times New Roman" pitchFamily="18" charset="0"/>
                <a:cs typeface="Nikosh" pitchFamily="2" charset="0"/>
              </a:rPr>
              <a:t>-বিধান  এবং আদেশ নিষেধ অনুযায়ী যখন কোনো রাষ্ট্রের শাসনব্যবস্থা পরিচালিত হয় তখন তাকে ধর্মতান্ত্রিক সরকার বলে। অনেক সময় ধর্মীয় নেতার নেতৃত্বে গঠিত ও পরিচালিত সরকারকেও ধর্মতান্ত্রিক সরকার বলা হত। </a:t>
            </a:r>
          </a:p>
          <a:p>
            <a:pPr>
              <a:buNone/>
            </a:pPr>
            <a:r>
              <a:rPr lang="bn-BD" sz="2800" dirty="0" smtClean="0">
                <a:latin typeface="Times New Roman" pitchFamily="18" charset="0"/>
                <a:cs typeface="Nikosh" pitchFamily="2" charset="0"/>
              </a:rPr>
              <a:t>মধ্যযুগে ছিল ধর্মের জয়জয়কার। ধর্মগ্রন্থ, ধর্মীয় অনুশাসনের আলোকেও তখন রাষ্ট্র ও সরকার পরিচালিত হত। খ্রিষ্ট্রান জগতে চার্চ শুধু ধর্মীত অনুষ্ঠান পরিচালনা করতো না, রাষ্ট্রীয় বিষয়েও হস্তক্ষেপ করতো। আধুনিক যুগে শিল্প বিপ্লব, রেনেসা বা পুনর্জাগরণ, জাতীয় রাষ্ট্র, সার্বভৌমত্ব এবং সবশেষে গণতন্ত্রের বিকাশ ঘটতে থাকলে ধর্মীয় রাষ্ট্র এবং ধর্মতান্ত্রিক সরকারেরও প্রভাব কমতে থাকে। ভ্যাটিক্যান সিটিতে ধর্মতান্ত্রিক সরকার প্রতিষ্ঠিত। অতি সম্প্রতি ইরানে, আফগানিস্তানে ধর্মতান্ত্রিক সরকার প্রতিষ্ঠিত হয়েছে। </a:t>
            </a:r>
          </a:p>
        </p:txBody>
      </p:sp>
      <p:sp>
        <p:nvSpPr>
          <p:cNvPr id="2" name="Title 1"/>
          <p:cNvSpPr>
            <a:spLocks noGrp="1"/>
          </p:cNvSpPr>
          <p:nvPr>
            <p:ph type="title"/>
          </p:nvPr>
        </p:nvSpPr>
        <p:spPr>
          <a:xfrm>
            <a:off x="1752600" y="228600"/>
            <a:ext cx="5562600" cy="1143000"/>
          </a:xfrm>
        </p:spPr>
        <p:txBody>
          <a:bodyPr/>
          <a:lstStyle/>
          <a:p>
            <a:pPr algn="ctr"/>
            <a:r>
              <a:rPr lang="bn-BD" dirty="0" smtClean="0">
                <a:latin typeface="Nikosh" pitchFamily="2" charset="0"/>
                <a:cs typeface="Nikosh" pitchFamily="2" charset="0"/>
              </a:rPr>
              <a:t>    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2"/>
                                        </p:tgtEl>
                                        <p:attrNameLst>
                                          <p:attrName>ppt_x</p:attrName>
                                          <p:attrName>ppt_y</p:attrName>
                                        </p:attrNameLst>
                                      </p:cBhvr>
                                    </p:animMotion>
                                    <p:animRot by="1500000">
                                      <p:cBhvr>
                                        <p:cTn id="22" dur="125" fill="hold">
                                          <p:stCondLst>
                                            <p:cond delay="0"/>
                                          </p:stCondLst>
                                        </p:cTn>
                                        <p:tgtEl>
                                          <p:spTgt spid="2"/>
                                        </p:tgtEl>
                                        <p:attrNameLst>
                                          <p:attrName>r</p:attrName>
                                        </p:attrNameLst>
                                      </p:cBhvr>
                                    </p:animRot>
                                    <p:animRot by="-1500000">
                                      <p:cBhvr>
                                        <p:cTn id="23" dur="125" fill="hold">
                                          <p:stCondLst>
                                            <p:cond delay="125"/>
                                          </p:stCondLst>
                                        </p:cTn>
                                        <p:tgtEl>
                                          <p:spTgt spid="2"/>
                                        </p:tgtEl>
                                        <p:attrNameLst>
                                          <p:attrName>r</p:attrName>
                                        </p:attrNameLst>
                                      </p:cBhvr>
                                    </p:animRot>
                                    <p:animRot by="-1500000">
                                      <p:cBhvr>
                                        <p:cTn id="24" dur="125" fill="hold">
                                          <p:stCondLst>
                                            <p:cond delay="250"/>
                                          </p:stCondLst>
                                        </p:cTn>
                                        <p:tgtEl>
                                          <p:spTgt spid="2"/>
                                        </p:tgtEl>
                                        <p:attrNameLst>
                                          <p:attrName>r</p:attrName>
                                        </p:attrNameLst>
                                      </p:cBhvr>
                                    </p:animRot>
                                    <p:animRot by="1500000">
                                      <p:cBhvr>
                                        <p:cTn id="2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152400"/>
            <a:ext cx="4495800" cy="1325563"/>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52400" y="1905000"/>
            <a:ext cx="86106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2400607595"/>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16147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05000"/>
            <a:ext cx="6934200" cy="1828800"/>
          </a:xfrm>
        </p:spPr>
        <p:txBody>
          <a:bodyPr>
            <a:normAutofit/>
          </a:bodyPr>
          <a:lstStyle/>
          <a:p>
            <a:pPr algn="ctr">
              <a:buNone/>
            </a:pPr>
            <a:r>
              <a:rPr lang="bn-BD" sz="4000" dirty="0" smtClean="0">
                <a:latin typeface="Nikosh" pitchFamily="2" charset="0"/>
                <a:cs typeface="Nikosh" pitchFamily="2" charset="0"/>
              </a:rPr>
              <a:t>ধর্মতান্ত্রিক  সরকারের বৈশিষ্ট্যগুলি লিখ?</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1"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2"/>
                                        </p:tgtEl>
                                        <p:attrNameLst>
                                          <p:attrName>ppt_x</p:attrName>
                                          <p:attrName>ppt_y</p:attrName>
                                        </p:attrNameLst>
                                      </p:cBhvr>
                                    </p:animMotion>
                                    <p:animRot by="1500000">
                                      <p:cBhvr>
                                        <p:cTn id="21" dur="125" fill="hold">
                                          <p:stCondLst>
                                            <p:cond delay="0"/>
                                          </p:stCondLst>
                                        </p:cTn>
                                        <p:tgtEl>
                                          <p:spTgt spid="2"/>
                                        </p:tgtEl>
                                        <p:attrNameLst>
                                          <p:attrName>r</p:attrName>
                                        </p:attrNameLst>
                                      </p:cBhvr>
                                    </p:animRot>
                                    <p:animRot by="-1500000">
                                      <p:cBhvr>
                                        <p:cTn id="22" dur="125" fill="hold">
                                          <p:stCondLst>
                                            <p:cond delay="125"/>
                                          </p:stCondLst>
                                        </p:cTn>
                                        <p:tgtEl>
                                          <p:spTgt spid="2"/>
                                        </p:tgtEl>
                                        <p:attrNameLst>
                                          <p:attrName>r</p:attrName>
                                        </p:attrNameLst>
                                      </p:cBhvr>
                                    </p:animRot>
                                    <p:animRot by="-1500000">
                                      <p:cBhvr>
                                        <p:cTn id="23" dur="125" fill="hold">
                                          <p:stCondLst>
                                            <p:cond delay="250"/>
                                          </p:stCondLst>
                                        </p:cTn>
                                        <p:tgtEl>
                                          <p:spTgt spid="2"/>
                                        </p:tgtEl>
                                        <p:attrNameLst>
                                          <p:attrName>r</p:attrName>
                                        </p:attrNameLst>
                                      </p:cBhvr>
                                    </p:animRot>
                                    <p:animRot by="1500000">
                                      <p:cBhvr>
                                        <p:cTn id="24"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057400"/>
            <a:ext cx="8458200" cy="4343400"/>
          </a:xfrm>
        </p:spPr>
        <p:txBody>
          <a:bodyPr>
            <a:normAutofit/>
          </a:bodyPr>
          <a:lstStyle/>
          <a:p>
            <a:pPr algn="ctr">
              <a:buNone/>
            </a:pPr>
            <a:r>
              <a:rPr lang="bn-BD" sz="4000" b="1" dirty="0" smtClean="0">
                <a:latin typeface="Times New Roman" pitchFamily="18" charset="0"/>
                <a:cs typeface="Nikosh" pitchFamily="2" charset="0"/>
              </a:rPr>
              <a:t>ধর্মতান্ত্রিক সরকারের বৈশিষ্ট্যঃ</a:t>
            </a:r>
          </a:p>
          <a:p>
            <a:pPr>
              <a:buNone/>
            </a:pPr>
            <a:r>
              <a:rPr lang="bn-BD" sz="4000" dirty="0" smtClean="0">
                <a:latin typeface="Times New Roman" pitchFamily="18" charset="0"/>
                <a:cs typeface="Nikosh" pitchFamily="2" charset="0"/>
              </a:rPr>
              <a:t>১। ধর্মীয় বিধি-বিধান মেনে চলা   ২। বিশেষ সার্বভৌম ক্ষমতা  ৩। বিধাতার প্রতিনিধি   </a:t>
            </a:r>
            <a:endParaRPr lang="en-US" sz="4000" dirty="0" smtClean="0">
              <a:latin typeface="Times New Roman" pitchFamily="18" charset="0"/>
              <a:cs typeface="Nikosh" pitchFamily="2" charset="0"/>
            </a:endParaRPr>
          </a:p>
          <a:p>
            <a:pPr>
              <a:buNone/>
            </a:pPr>
            <a:r>
              <a:rPr lang="bn-BD" sz="4000" dirty="0" smtClean="0">
                <a:latin typeface="Times New Roman" pitchFamily="18" charset="0"/>
                <a:cs typeface="Nikosh" pitchFamily="2" charset="0"/>
              </a:rPr>
              <a:t>৪। ধর্মভিত্তিক রাজনৈতিক দল  ৫। একদলীয় ব্যবস্থা   ৬। ধর্ম রাষ্ট্রীয় আইনের উৎস   ৭। ধর্মের ভিত্তিতে অর্থনৈতিক কর্মকান্ড পরিচালনা</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514600" y="1535843"/>
            <a:ext cx="3810000" cy="4800600"/>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mph" presetSubtype="0" fill="hold" grpId="1" nodeType="clickEffect">
                                  <p:stCondLst>
                                    <p:cond delay="0"/>
                                  </p:stCondLst>
                                  <p:childTnLst>
                                    <p:animClr clrSpc="hsl" dir="cw">
                                      <p:cBhvr override="childStyle">
                                        <p:cTn id="12" dur="500" fill="hold"/>
                                        <p:tgtEl>
                                          <p:spTgt spid="2"/>
                                        </p:tgtEl>
                                        <p:attrNameLst>
                                          <p:attrName>style.color</p:attrName>
                                        </p:attrNameLst>
                                      </p:cBhvr>
                                      <p:by>
                                        <p:hsl h="0" s="-70588" l="0"/>
                                      </p:by>
                                    </p:animClr>
                                    <p:animClr clrSpc="hsl" dir="cw">
                                      <p:cBhvr>
                                        <p:cTn id="13" dur="500" fill="hold"/>
                                        <p:tgtEl>
                                          <p:spTgt spid="2"/>
                                        </p:tgtEl>
                                        <p:attrNameLst>
                                          <p:attrName>fillcolor</p:attrName>
                                        </p:attrNameLst>
                                      </p:cBhvr>
                                      <p:by>
                                        <p:hsl h="0" s="-70588" l="0"/>
                                      </p:by>
                                    </p:animClr>
                                    <p:animClr clrSpc="hsl" dir="cw">
                                      <p:cBhvr>
                                        <p:cTn id="14" dur="500" fill="hold"/>
                                        <p:tgtEl>
                                          <p:spTgt spid="2"/>
                                        </p:tgtEl>
                                        <p:attrNameLst>
                                          <p:attrName>stroke.color</p:attrName>
                                        </p:attrNameLst>
                                      </p:cBhvr>
                                      <p:by>
                                        <p:hsl h="0" s="-70588" l="0"/>
                                      </p:by>
                                    </p:animClr>
                                    <p:set>
                                      <p:cBhvr>
                                        <p:cTn id="1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3810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676400" y="1828800"/>
            <a:ext cx="4379912"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117084242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162800" cy="1752600"/>
          </a:xfrm>
        </p:spPr>
        <p:txBody>
          <a:bodyPr>
            <a:normAutofit/>
          </a:bodyPr>
          <a:lstStyle/>
          <a:p>
            <a:pPr algn="ctr">
              <a:buNone/>
            </a:pPr>
            <a:r>
              <a:rPr lang="bn-BD" sz="4000" dirty="0" smtClean="0">
                <a:latin typeface="Nikosh" pitchFamily="2" charset="0"/>
                <a:cs typeface="Nikosh" pitchFamily="2" charset="0"/>
              </a:rPr>
              <a:t>ধর্মতান্ত্রিক সরকারের গুনাবলি কি লিখ?</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481328"/>
            <a:ext cx="8610600" cy="5071872"/>
          </a:xfrm>
        </p:spPr>
        <p:txBody>
          <a:bodyPr>
            <a:normAutofit/>
          </a:bodyPr>
          <a:lstStyle/>
          <a:p>
            <a:pPr algn="ctr">
              <a:buNone/>
            </a:pPr>
            <a:r>
              <a:rPr lang="bn-BD" sz="4000" b="1" dirty="0" smtClean="0">
                <a:latin typeface="Nikosh" pitchFamily="2" charset="0"/>
                <a:cs typeface="Nikosh" pitchFamily="2" charset="0"/>
              </a:rPr>
              <a:t>ধর্মতান্ত্রিক সরকারের গুনাবলিঃ</a:t>
            </a:r>
          </a:p>
          <a:p>
            <a:pPr>
              <a:buNone/>
            </a:pPr>
            <a:r>
              <a:rPr lang="bn-BD" sz="4000" dirty="0" smtClean="0">
                <a:latin typeface="Nikosh" pitchFamily="2" charset="0"/>
                <a:cs typeface="Nikosh" pitchFamily="2" charset="0"/>
              </a:rPr>
              <a:t>১। ঐক্য ও সংহতি প্রতিষ্ঠা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 অবিচার-অনাচার দুরীকরণ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৩। সামাজিক সুবিচার প্রতিষ্ঠা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৪। ভ্রাতৃত্ববোধ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৫। শান্তি- শৃংখলা রক্ষা </a:t>
            </a:r>
          </a:p>
        </p:txBody>
      </p:sp>
      <p:sp>
        <p:nvSpPr>
          <p:cNvPr id="2" name="Title 1"/>
          <p:cNvSpPr>
            <a:spLocks noGrp="1"/>
          </p:cNvSpPr>
          <p:nvPr>
            <p:ph type="title"/>
          </p:nvPr>
        </p:nvSpPr>
        <p:spPr>
          <a:xfrm>
            <a:off x="1676400" y="274638"/>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267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(ক)</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সরকারের বিভাগ কয়টি?</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৪টি  ঘ।  ৫টি</a:t>
            </a:r>
          </a:p>
          <a:p>
            <a:pPr>
              <a:buNone/>
            </a:pPr>
            <a:r>
              <a:rPr lang="bn-BD" dirty="0" smtClean="0">
                <a:latin typeface="Nikosh" pitchFamily="2" charset="0"/>
                <a:cs typeface="Nikosh" pitchFamily="2" charset="0"/>
              </a:rPr>
              <a:t>২।  গঠনগত দিক দিয়ে আইনসভা কয়ভাগে বিভক্ত?  </a:t>
            </a:r>
          </a:p>
          <a:p>
            <a:pPr>
              <a:buNone/>
            </a:pPr>
            <a:r>
              <a:rPr lang="bn-BD" b="1" dirty="0" smtClean="0">
                <a:latin typeface="Nikosh" pitchFamily="2" charset="0"/>
                <a:cs typeface="Nikosh" pitchFamily="2" charset="0"/>
              </a:rPr>
              <a:t>ক। ২  </a:t>
            </a:r>
            <a:r>
              <a:rPr lang="bn-BD" dirty="0" smtClean="0">
                <a:latin typeface="Nikosh" pitchFamily="2" charset="0"/>
                <a:cs typeface="Nikosh" pitchFamily="2" charset="0"/>
              </a:rPr>
              <a:t>খ।  ৩</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৪</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ব্রিটেনের উচ্চকক্ষ গঠিত হয় কিভাবে?  </a:t>
            </a:r>
          </a:p>
          <a:p>
            <a:pPr>
              <a:buNone/>
            </a:pPr>
            <a:r>
              <a:rPr lang="bn-BD" dirty="0" smtClean="0">
                <a:latin typeface="Nikosh" pitchFamily="2" charset="0"/>
                <a:cs typeface="Nikosh" pitchFamily="2" charset="0"/>
              </a:rPr>
              <a:t>ক। নির্বাচনের মাধ্যমে</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প্রত্যক্ষ ভোটের মাধ্যমে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উত্তরাধিকার সুত্রে</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সাংসদের ভোটের মাধ্যমে   </a:t>
            </a:r>
          </a:p>
          <a:p>
            <a:pPr>
              <a:buNone/>
            </a:pPr>
            <a:r>
              <a:rPr lang="bn-BD" dirty="0" smtClean="0">
                <a:latin typeface="Nikosh" pitchFamily="2" charset="0"/>
                <a:cs typeface="Nikosh" pitchFamily="2" charset="0"/>
              </a:rPr>
              <a:t>৪।  ব্রিটেনের নিম্ন কক্ষের নাম কি?         </a:t>
            </a:r>
          </a:p>
          <a:p>
            <a:pPr>
              <a:buNone/>
            </a:pPr>
            <a:r>
              <a:rPr lang="bn-BD" b="1" dirty="0" smtClean="0">
                <a:latin typeface="Nikosh" pitchFamily="2" charset="0"/>
                <a:cs typeface="Nikosh" pitchFamily="2" charset="0"/>
              </a:rPr>
              <a:t>ক। কমন্স সভা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সিনেট  গ।  নেসেট  ঘ।  লর্ডসভা </a:t>
            </a:r>
          </a:p>
          <a:p>
            <a:pPr>
              <a:buNone/>
            </a:pPr>
            <a:r>
              <a:rPr lang="bn-BD" dirty="0" smtClean="0">
                <a:latin typeface="Nikosh" pitchFamily="2" charset="0"/>
                <a:cs typeface="Nikosh" pitchFamily="2" charset="0"/>
              </a:rPr>
              <a:t>৫। আমেরিকার যুক্তরাষ্ট্রের কংগ্রেসের উচ্চকক্ষকে </a:t>
            </a:r>
            <a:r>
              <a:rPr lang="en-US" dirty="0" err="1" smtClean="0">
                <a:latin typeface="Nikosh" pitchFamily="2" charset="0"/>
                <a:cs typeface="Nikosh" pitchFamily="2" charset="0"/>
              </a:rPr>
              <a:t>কি</a:t>
            </a:r>
            <a:r>
              <a:rPr lang="bn-BD" dirty="0" smtClean="0">
                <a:latin typeface="Nikosh" pitchFamily="2" charset="0"/>
                <a:cs typeface="Nikosh" pitchFamily="2" charset="0"/>
              </a:rPr>
              <a:t> বলে?     </a:t>
            </a:r>
          </a:p>
          <a:p>
            <a:pPr>
              <a:buNone/>
            </a:pPr>
            <a:r>
              <a:rPr lang="bn-BD" dirty="0" smtClean="0">
                <a:latin typeface="Nikosh" pitchFamily="2" charset="0"/>
                <a:cs typeface="Nikosh" pitchFamily="2" charset="0"/>
              </a:rPr>
              <a:t>ক। রাজ্যসভা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লর্ডসভা  </a:t>
            </a:r>
            <a:r>
              <a:rPr lang="bn-BD" b="1" dirty="0" smtClean="0">
                <a:latin typeface="Nikosh" pitchFamily="2" charset="0"/>
                <a:cs typeface="Nikosh" pitchFamily="2" charset="0"/>
              </a:rPr>
              <a:t>গ।  সিনেট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কমন্সসভা</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21947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143000"/>
          </a:xfrm>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r>
              <a:rPr lang="bn-BD" sz="2800" dirty="0" smtClean="0">
                <a:latin typeface="Nikosh" pitchFamily="2" charset="0"/>
                <a:cs typeface="Nikosh" pitchFamily="2" charset="0"/>
              </a:rPr>
              <a:t/>
            </a:r>
            <a:br>
              <a:rPr lang="bn-BD" sz="2800" dirty="0" smtClean="0">
                <a:latin typeface="Nikosh" pitchFamily="2" charset="0"/>
                <a:cs typeface="Nikosh" pitchFamily="2" charset="0"/>
              </a:rPr>
            </a:br>
            <a:endParaRPr lang="en-US" sz="2800" dirty="0"/>
          </a:p>
        </p:txBody>
      </p:sp>
      <p:sp>
        <p:nvSpPr>
          <p:cNvPr id="3" name="Content Placeholder 2"/>
          <p:cNvSpPr>
            <a:spLocks noGrp="1"/>
          </p:cNvSpPr>
          <p:nvPr>
            <p:ph idx="1"/>
          </p:nvPr>
        </p:nvSpPr>
        <p:spPr>
          <a:xfrm>
            <a:off x="152400" y="1524000"/>
            <a:ext cx="8763000" cy="5105400"/>
          </a:xfrm>
        </p:spPr>
        <p:txBody>
          <a:bodyPr>
            <a:normAutofit fontScale="92500" lnSpcReduction="10000"/>
          </a:bodyPr>
          <a:lstStyle/>
          <a:p>
            <a:pPr>
              <a:buNone/>
            </a:pPr>
            <a:r>
              <a:rPr lang="bn-BD" dirty="0" smtClean="0">
                <a:latin typeface="Nikosh" pitchFamily="2" charset="0"/>
                <a:cs typeface="Nikosh" pitchFamily="2" charset="0"/>
              </a:rPr>
              <a:t>৬। আমেরিকার যুক্তরাষ্ট্রের কংগ্রেসের নিম্নকক্ষের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কমন্সসভা  খ।</a:t>
            </a:r>
            <a:r>
              <a:rPr lang="bn-BD" b="1" dirty="0" smtClean="0">
                <a:latin typeface="Nikosh" pitchFamily="2" charset="0"/>
                <a:cs typeface="Nikosh" pitchFamily="2" charset="0"/>
              </a:rPr>
              <a:t> </a:t>
            </a:r>
            <a:r>
              <a:rPr lang="bn-BD" dirty="0" smtClean="0">
                <a:latin typeface="Nikosh" pitchFamily="2" charset="0"/>
                <a:cs typeface="Nikosh" pitchFamily="2" charset="0"/>
              </a:rPr>
              <a:t>লর্ডসভা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b="1" dirty="0" smtClean="0">
                <a:latin typeface="Nikosh" pitchFamily="2" charset="0"/>
                <a:cs typeface="Nikosh" pitchFamily="2" charset="0"/>
              </a:rPr>
              <a:t>ঘ।  প্রতিনিধি সভা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ক্ষমতা স্বতন্ত্রীকরণ নীতির শ্রেষ্ট প্রবক্তা কাকে বলে?   </a:t>
            </a:r>
          </a:p>
          <a:p>
            <a:pPr>
              <a:buNone/>
            </a:pPr>
            <a:r>
              <a:rPr lang="bn-BD" dirty="0" smtClean="0">
                <a:latin typeface="Nikosh" pitchFamily="2" charset="0"/>
                <a:cs typeface="Nikosh" pitchFamily="2" charset="0"/>
              </a:rPr>
              <a:t>ক। জ্যাঁ বোঁদা   </a:t>
            </a:r>
            <a:r>
              <a:rPr lang="bn-BD" b="1" dirty="0" smtClean="0">
                <a:latin typeface="Nikosh" pitchFamily="2" charset="0"/>
                <a:cs typeface="Nikosh" pitchFamily="2" charset="0"/>
              </a:rPr>
              <a:t>খ। মন্টেস্কু</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লক</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এরিস্টটল</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মন্টেস্কু কোন দেশের অধিবাসী?  </a:t>
            </a:r>
          </a:p>
          <a:p>
            <a:pPr>
              <a:buNone/>
            </a:pPr>
            <a:r>
              <a:rPr lang="bn-BD" b="1" dirty="0" smtClean="0">
                <a:latin typeface="Nikosh" pitchFamily="2" charset="0"/>
                <a:cs typeface="Nikosh" pitchFamily="2" charset="0"/>
              </a:rPr>
              <a:t>ক। ফ্রান্স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স্পেন  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অস্ট্রিয়া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জাপান  </a:t>
            </a:r>
          </a:p>
          <a:p>
            <a:pPr>
              <a:buNone/>
            </a:pPr>
            <a:r>
              <a:rPr lang="bn-BD" dirty="0" smtClean="0">
                <a:latin typeface="Nikosh" pitchFamily="2" charset="0"/>
                <a:cs typeface="Nikosh" pitchFamily="2" charset="0"/>
              </a:rPr>
              <a:t>৯।  আইন প্রণয়ন কোন বিভাগের কাজ?         </a:t>
            </a:r>
          </a:p>
          <a:p>
            <a:pPr>
              <a:buNone/>
            </a:pPr>
            <a:r>
              <a:rPr lang="bn-BD" b="1" dirty="0" smtClean="0">
                <a:latin typeface="Nikosh" pitchFamily="2" charset="0"/>
                <a:cs typeface="Nikosh" pitchFamily="2" charset="0"/>
              </a:rPr>
              <a:t>ক। আইন বিভাগ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শাসন বিভাগ  গ।  বিচার বিভাগ ঘ।  সুপ্রিম কোর্ট </a:t>
            </a:r>
          </a:p>
          <a:p>
            <a:pPr>
              <a:buNone/>
            </a:pPr>
            <a:r>
              <a:rPr lang="bn-BD" dirty="0" smtClean="0">
                <a:latin typeface="Nikosh" pitchFamily="2" charset="0"/>
                <a:cs typeface="Nikosh" pitchFamily="2" charset="0"/>
              </a:rPr>
              <a:t>১০। মার্সিলিও কোথায় জন্ম গ্রহন করেন?      </a:t>
            </a:r>
          </a:p>
          <a:p>
            <a:pPr>
              <a:buNone/>
            </a:pPr>
            <a:r>
              <a:rPr lang="bn-BD" b="1" dirty="0" smtClean="0">
                <a:latin typeface="Nikosh" pitchFamily="2" charset="0"/>
                <a:cs typeface="Nikosh" pitchFamily="2" charset="0"/>
              </a:rPr>
              <a:t>ক।  পাদুয়া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বার্সেলোনা   গ।  রোম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মস্কো</a:t>
            </a:r>
          </a:p>
          <a:p>
            <a:pPr>
              <a:buNone/>
            </a:pPr>
            <a:r>
              <a:rPr lang="bn-BD" dirty="0" smtClean="0">
                <a:latin typeface="Nikosh" pitchFamily="2" charset="0"/>
                <a:cs typeface="Nikosh" pitchFamily="2" charset="0"/>
              </a:rPr>
              <a:t>১১। </a:t>
            </a:r>
            <a:r>
              <a:rPr lang="en-US" dirty="0" smtClean="0">
                <a:latin typeface="Times New Roman" pitchFamily="18" charset="0"/>
                <a:cs typeface="Times New Roman" pitchFamily="18" charset="0"/>
              </a:rPr>
              <a:t>The Spirit of Laws </a:t>
            </a:r>
            <a:r>
              <a:rPr lang="bn-BD" dirty="0" smtClean="0">
                <a:latin typeface="Nikosh" pitchFamily="2" charset="0"/>
                <a:cs typeface="Nikosh" pitchFamily="2" charset="0"/>
              </a:rPr>
              <a:t> গ্রন্থখানি কার লেখা ?     </a:t>
            </a:r>
          </a:p>
          <a:p>
            <a:pPr>
              <a:buNone/>
            </a:pPr>
            <a:r>
              <a:rPr lang="bn-BD" dirty="0" smtClean="0">
                <a:latin typeface="Nikosh" pitchFamily="2" charset="0"/>
                <a:cs typeface="Nikosh" pitchFamily="2" charset="0"/>
              </a:rPr>
              <a:t>ক। ব্লাকস্টোন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মন্টেস্কু   </a:t>
            </a:r>
            <a:r>
              <a:rPr lang="bn-BD" dirty="0" smtClean="0">
                <a:latin typeface="Nikosh" pitchFamily="2" charset="0"/>
                <a:cs typeface="Nikosh" pitchFamily="2" charset="0"/>
              </a:rPr>
              <a:t>গ।  এরিস্টটল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জন অস্টিন</a:t>
            </a:r>
            <a:endParaRPr lang="bn-BD" sz="3100"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780809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5224272"/>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a:t>
            </a:r>
            <a:r>
              <a:rPr lang="en-US" dirty="0">
                <a:latin typeface="Nikosh" pitchFamily="2" charset="0"/>
                <a:cs typeface="Nikosh" pitchFamily="2" charset="0"/>
              </a:rPr>
              <a:t>খ</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মুলমন্ত্র কি?</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সাম্য, স্বাধীনতা ও নিরাপত্তা  খ।</a:t>
            </a:r>
            <a:r>
              <a:rPr lang="bn-BD" b="1" dirty="0" smtClean="0">
                <a:latin typeface="Nikosh" pitchFamily="2" charset="0"/>
                <a:cs typeface="Nikosh" pitchFamily="2" charset="0"/>
              </a:rPr>
              <a:t> </a:t>
            </a:r>
            <a:r>
              <a:rPr lang="bn-BD" dirty="0" smtClean="0">
                <a:latin typeface="Nikosh" pitchFamily="2" charset="0"/>
                <a:cs typeface="Nikosh" pitchFamily="2" charset="0"/>
              </a:rPr>
              <a:t>সাম্য, স্বাধীনতা ও অধিকার </a:t>
            </a:r>
            <a:r>
              <a:rPr lang="bn-BD" dirty="0" smtClean="0">
                <a:latin typeface="Times New Roman" pitchFamily="18" charset="0"/>
                <a:cs typeface="Nikosh" pitchFamily="2" charset="0"/>
              </a:rPr>
              <a:t> </a:t>
            </a:r>
            <a:endParaRPr lang="en-US" dirty="0" smtClean="0">
              <a:latin typeface="Times New Roman" pitchFamily="18" charset="0"/>
              <a:cs typeface="Nikosh" pitchFamily="2" charset="0"/>
            </a:endParaRPr>
          </a:p>
          <a:p>
            <a:pPr>
              <a:buNone/>
            </a:pP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অধিকার, কর্তব্য ও দায়িত্ব  </a:t>
            </a:r>
            <a:r>
              <a:rPr lang="bn-BD" b="1" dirty="0" smtClean="0">
                <a:latin typeface="Nikosh" pitchFamily="2" charset="0"/>
                <a:cs typeface="Nikosh" pitchFamily="2" charset="0"/>
              </a:rPr>
              <a:t>ঘ।  সাম্য, স্বাধীনতা ও ভাতৃত্ব</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সরকারের অংঙ্গ বা বিভাগ কয়টি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৪টি</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৫টি</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শাসন বিভাগের মুল কাজ হলো-?  </a:t>
            </a:r>
          </a:p>
          <a:p>
            <a:pPr>
              <a:buNone/>
            </a:pPr>
            <a:r>
              <a:rPr lang="bn-BD" dirty="0" smtClean="0">
                <a:latin typeface="Nikosh" pitchFamily="2" charset="0"/>
                <a:cs typeface="Nikosh" pitchFamily="2" charset="0"/>
              </a:rPr>
              <a:t>ক। আইন প্রণয়ন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আইন সংশোধন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আইন প্রয়োগ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বিচার করা   </a:t>
            </a:r>
          </a:p>
          <a:p>
            <a:pPr>
              <a:buNone/>
            </a:pPr>
            <a:r>
              <a:rPr lang="bn-BD" dirty="0" smtClean="0">
                <a:latin typeface="Nikosh" pitchFamily="2" charset="0"/>
                <a:cs typeface="Nikosh" pitchFamily="2" charset="0"/>
              </a:rPr>
              <a:t>৪।  আইন বিভাগের মুল কাজ কি?         </a:t>
            </a:r>
          </a:p>
          <a:p>
            <a:pPr>
              <a:buNone/>
            </a:pPr>
            <a:r>
              <a:rPr lang="bn-BD" b="1" dirty="0" smtClean="0">
                <a:latin typeface="Nikosh" pitchFamily="2" charset="0"/>
                <a:cs typeface="Nikosh" pitchFamily="2" charset="0"/>
              </a:rPr>
              <a:t>ক। আইন প্রণয়ন </a:t>
            </a:r>
            <a:r>
              <a:rPr lang="bn-BD" b="1" dirty="0" smtClean="0">
                <a:latin typeface="Times New Roman" pitchFamily="18" charset="0"/>
                <a:cs typeface="Nikosh" pitchFamily="2" charset="0"/>
              </a:rPr>
              <a:t>  </a:t>
            </a:r>
            <a:r>
              <a:rPr lang="bn-BD" dirty="0" smtClean="0">
                <a:latin typeface="Nikosh" pitchFamily="2" charset="0"/>
                <a:cs typeface="Nikosh" pitchFamily="2" charset="0"/>
              </a:rPr>
              <a:t>  গ।  আইনের আলোকে বিচার করা  </a:t>
            </a:r>
            <a:r>
              <a:rPr lang="bn-BD" dirty="0" smtClean="0">
                <a:latin typeface="Times New Roman" pitchFamily="18" charset="0"/>
                <a:cs typeface="Times New Roman" pitchFamily="18" charset="0"/>
              </a:rPr>
              <a:t> </a:t>
            </a:r>
          </a:p>
          <a:p>
            <a:pPr>
              <a:buNone/>
            </a:pPr>
            <a:r>
              <a:rPr lang="bn-BD" dirty="0" smtClean="0">
                <a:solidFill>
                  <a:prstClr val="black"/>
                </a:solidFill>
                <a:latin typeface="Nikosh" pitchFamily="2" charset="0"/>
                <a:cs typeface="Nikosh" pitchFamily="2" charset="0"/>
              </a:rPr>
              <a:t>খ।  </a:t>
            </a:r>
            <a:r>
              <a:rPr lang="en-US" dirty="0" err="1" smtClean="0">
                <a:solidFill>
                  <a:prstClr val="black"/>
                </a:solidFill>
                <a:latin typeface="Nikosh" pitchFamily="2" charset="0"/>
                <a:cs typeface="Nikosh" pitchFamily="2" charset="0"/>
              </a:rPr>
              <a:t>বিচার</a:t>
            </a:r>
            <a:r>
              <a:rPr lang="en-US" dirty="0" smtClean="0">
                <a:solidFill>
                  <a:prstClr val="black"/>
                </a:solidFill>
                <a:latin typeface="Nikosh" pitchFamily="2" charset="0"/>
                <a:cs typeface="Nikosh" pitchFamily="2" charset="0"/>
              </a:rPr>
              <a:t> </a:t>
            </a:r>
            <a:r>
              <a:rPr lang="en-US" dirty="0" err="1" smtClean="0">
                <a:solidFill>
                  <a:prstClr val="black"/>
                </a:solidFill>
                <a:latin typeface="Nikosh" pitchFamily="2" charset="0"/>
                <a:cs typeface="Nikosh" pitchFamily="2" charset="0"/>
              </a:rPr>
              <a:t>করা</a:t>
            </a:r>
            <a:r>
              <a:rPr lang="en-US" dirty="0" smtClean="0">
                <a:solidFill>
                  <a:prstClr val="black"/>
                </a:solidFill>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ঘ।  বিদেশের সাথে সম্পর্ক রক্ষা করা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৫। গ্রেট ব্রিটেন/যুক্তরাজ্যের আইনসভার নাম কি?     </a:t>
            </a:r>
          </a:p>
          <a:p>
            <a:pPr>
              <a:buNone/>
            </a:pPr>
            <a:r>
              <a:rPr lang="bn-BD" dirty="0" smtClean="0">
                <a:latin typeface="Nikosh" pitchFamily="2" charset="0"/>
                <a:cs typeface="Nikosh" pitchFamily="2" charset="0"/>
              </a:rPr>
              <a:t>ক। কংগ্রেস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লোকসভা  </a:t>
            </a:r>
            <a:r>
              <a:rPr lang="bn-BD" b="1" dirty="0" smtClean="0">
                <a:latin typeface="Nikosh" pitchFamily="2" charset="0"/>
                <a:cs typeface="Nikosh" pitchFamily="2" charset="0"/>
              </a:rPr>
              <a:t>গ।  পার্লামেন্ট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endParaRPr lang="en-US" dirty="0" smtClean="0"/>
          </a:p>
          <a:p>
            <a:pPr>
              <a:buNone/>
            </a:pPr>
            <a:endParaRPr lang="en-US" dirty="0"/>
          </a:p>
        </p:txBody>
      </p:sp>
      <p:sp>
        <p:nvSpPr>
          <p:cNvPr id="2" name="Title 1"/>
          <p:cNvSpPr>
            <a:spLocks noGrp="1"/>
          </p:cNvSpPr>
          <p:nvPr>
            <p:ph type="title"/>
          </p:nvPr>
        </p:nvSpPr>
        <p:spPr>
          <a:xfrm>
            <a:off x="2895600" y="274638"/>
            <a:ext cx="33528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9782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410200" cy="31242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১৪</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10000"/>
          </a:bodyPr>
          <a:lstStyle/>
          <a:p>
            <a:pPr>
              <a:buNone/>
            </a:pPr>
            <a:r>
              <a:rPr lang="bn-BD" dirty="0" smtClean="0">
                <a:latin typeface="Nikosh" pitchFamily="2" charset="0"/>
                <a:cs typeface="Nikosh" pitchFamily="2" charset="0"/>
              </a:rPr>
              <a:t>৬। বাংলাদেশের আইনসভার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পার্লামেন্ট  খ।</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মজলিশ  </a:t>
            </a:r>
            <a:r>
              <a:rPr lang="bn-BD" b="1" dirty="0" smtClean="0">
                <a:latin typeface="Nikosh" pitchFamily="2" charset="0"/>
                <a:cs typeface="Nikosh" pitchFamily="2" charset="0"/>
              </a:rPr>
              <a:t>ঘ।  জাতীয় সংসদ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বিচার বিভাগের কর্মদক্ষতা অপেক্ষা সরকারের উৎকর্ষ বিচারের আর কোন শ্রেষ্ট মানদন্ড নেই- উক্তিটি কার-?   </a:t>
            </a:r>
          </a:p>
          <a:p>
            <a:pPr>
              <a:buNone/>
            </a:pPr>
            <a:r>
              <a:rPr lang="bn-BD" dirty="0" smtClean="0">
                <a:latin typeface="Nikosh" pitchFamily="2" charset="0"/>
                <a:cs typeface="Nikosh" pitchFamily="2" charset="0"/>
              </a:rPr>
              <a:t>ক। অধ্যাপক লাস্কি  </a:t>
            </a:r>
            <a:r>
              <a:rPr lang="bn-BD" b="1" dirty="0" smtClean="0">
                <a:latin typeface="Nikosh" pitchFamily="2" charset="0"/>
                <a:cs typeface="Nikosh" pitchFamily="2" charset="0"/>
              </a:rPr>
              <a:t>খ। 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স্টুয়াট মিল</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বিচারপতি হিউজেস</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বিচারক নিয়োগের সবচেয়ে উত্তম পদ্ধতি কোনটি?  </a:t>
            </a:r>
          </a:p>
          <a:p>
            <a:pPr>
              <a:buNone/>
            </a:pPr>
            <a:r>
              <a:rPr lang="bn-BD" b="1" dirty="0" smtClean="0">
                <a:latin typeface="Nikosh" pitchFamily="2" charset="0"/>
                <a:cs typeface="Nikosh" pitchFamily="2" charset="0"/>
              </a:rPr>
              <a:t>ক। শাসন বিভাগ কর্তৃক সরাসরি নিয়োগ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বিচারকগণের ভোটে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আইনসভার ভোটে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জনগনের ভোটে   </a:t>
            </a:r>
          </a:p>
          <a:p>
            <a:pPr>
              <a:buNone/>
            </a:pPr>
            <a:r>
              <a:rPr lang="bn-BD" dirty="0" smtClean="0">
                <a:latin typeface="Nikosh" pitchFamily="2" charset="0"/>
                <a:cs typeface="Nikosh" pitchFamily="2" charset="0"/>
              </a:rPr>
              <a:t>৯।  ব্যক্তিস্বাধীনতার জন্য বিচার বিভাগের স্বাধীনতা অপরিহার্য- উক্তিটি কার?         </a:t>
            </a:r>
          </a:p>
          <a:p>
            <a:pPr>
              <a:buNone/>
            </a:pPr>
            <a:r>
              <a:rPr lang="bn-BD" b="1" dirty="0" smtClean="0">
                <a:latin typeface="Nikosh" pitchFamily="2" charset="0"/>
                <a:cs typeface="Nikosh" pitchFamily="2" charset="0"/>
              </a:rPr>
              <a:t>ক। অধ্যাপক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আব্রাহাম লিংকন  গ।  বিচারপতি হিউজেস ঘ।  লর্ড ব্রাইস </a:t>
            </a:r>
          </a:p>
          <a:p>
            <a:pPr>
              <a:buNone/>
            </a:pPr>
            <a:r>
              <a:rPr lang="bn-BD" dirty="0" smtClean="0">
                <a:latin typeface="Nikosh" pitchFamily="2" charset="0"/>
                <a:cs typeface="Nikosh" pitchFamily="2" charset="0"/>
              </a:rPr>
              <a:t>১০। আমেরিকা যুক্তরাষ্ট্রের আইনসভার নাম কি?     </a:t>
            </a:r>
          </a:p>
          <a:p>
            <a:pPr>
              <a:buNone/>
            </a:pPr>
            <a:r>
              <a:rPr lang="bn-BD" b="1" dirty="0" smtClean="0">
                <a:latin typeface="Nikosh" pitchFamily="2" charset="0"/>
                <a:cs typeface="Nikosh" pitchFamily="2" charset="0"/>
              </a:rPr>
              <a:t>ক। কংগ্রেস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লোকসভা  গ।  পার্লামেন্ট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r>
              <a:rPr lang="bn-BD" dirty="0" smtClean="0">
                <a:latin typeface="Nikosh" pitchFamily="2" charset="0"/>
                <a:cs typeface="Nikosh" pitchFamily="2" charset="0"/>
              </a:rPr>
              <a:t>১১। সরকারের কাজ ক</a:t>
            </a:r>
            <a:r>
              <a:rPr lang="en-US" dirty="0" smtClean="0">
                <a:latin typeface="Nikosh" pitchFamily="2" charset="0"/>
                <a:cs typeface="Nikosh" pitchFamily="2" charset="0"/>
              </a:rPr>
              <a:t>ত </a:t>
            </a:r>
            <a:r>
              <a:rPr lang="bn-BD" dirty="0" smtClean="0">
                <a:latin typeface="Nikosh" pitchFamily="2" charset="0"/>
                <a:cs typeface="Nikosh" pitchFamily="2" charset="0"/>
              </a:rPr>
              <a:t>প্রকার ?     </a:t>
            </a:r>
          </a:p>
          <a:p>
            <a:pPr>
              <a:buNone/>
            </a:pPr>
            <a:r>
              <a:rPr lang="bn-BD" dirty="0" smtClean="0">
                <a:latin typeface="Nikosh" pitchFamily="2" charset="0"/>
                <a:cs typeface="Nikosh" pitchFamily="2" charset="0"/>
              </a:rPr>
              <a:t>ক। দুই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তিন  </a:t>
            </a:r>
            <a:r>
              <a:rPr lang="bn-BD" dirty="0" smtClean="0">
                <a:latin typeface="Nikosh" pitchFamily="2" charset="0"/>
                <a:cs typeface="Nikosh" pitchFamily="2" charset="0"/>
              </a:rPr>
              <a:t>গ।  চার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endParaRPr lang="bn-BD" sz="3100" dirty="0" smtClean="0">
              <a:latin typeface="Nikosh" pitchFamily="2" charset="0"/>
              <a:cs typeface="Nikosh" pitchFamily="2" charset="0"/>
            </a:endParaRPr>
          </a:p>
          <a:p>
            <a:pPr>
              <a:buNone/>
            </a:pPr>
            <a:endParaRPr lang="bn-BD" sz="3100"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খ</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22595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a:bodyPr>
          <a:lstStyle/>
          <a:p>
            <a:pPr>
              <a:buNone/>
            </a:pPr>
            <a:r>
              <a:rPr lang="bn-BD" dirty="0" smtClean="0">
                <a:latin typeface="Nikosh" pitchFamily="2" charset="0"/>
                <a:cs typeface="Nikosh" pitchFamily="2" charset="0"/>
              </a:rPr>
              <a:t>জ্ঞান মুলক,অনুধাবন মুলক, প্রয়োগ মুলক প্রশ্ন  (</a:t>
            </a:r>
            <a:r>
              <a:rPr lang="en-US" dirty="0" smtClean="0">
                <a:latin typeface="Nikosh" pitchFamily="2" charset="0"/>
                <a:cs typeface="Nikosh" pitchFamily="2" charset="0"/>
              </a:rPr>
              <a:t>গ</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বাংলাদেশে কোন ধরনের সরকার ব্যবস্থা প্রচলিত?</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রাষ্ট্রপতি শাসিত   খ।</a:t>
            </a:r>
            <a:r>
              <a:rPr lang="bn-BD" b="1" dirty="0" smtClean="0">
                <a:latin typeface="Nikosh" pitchFamily="2" charset="0"/>
                <a:cs typeface="Nikosh" pitchFamily="2" charset="0"/>
              </a:rPr>
              <a:t> </a:t>
            </a:r>
            <a:r>
              <a:rPr lang="bn-BD" dirty="0" smtClean="0">
                <a:latin typeface="Nikosh" pitchFamily="2" charset="0"/>
                <a:cs typeface="Nikosh" pitchFamily="2" charset="0"/>
              </a:rPr>
              <a:t>যুক্তরাষ্ট্রীয়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নিয়মতান্ত্রিক রাজতন্ত্র  </a:t>
            </a:r>
            <a:r>
              <a:rPr lang="bn-BD" b="1" dirty="0" smtClean="0">
                <a:latin typeface="Nikosh" pitchFamily="2" charset="0"/>
                <a:cs typeface="Nikosh" pitchFamily="2" charset="0"/>
              </a:rPr>
              <a:t>ঘ।  এককেন্দ্রিক</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বাংলাদেশ রাষ্ট্রটি কোন ধরনের?  </a:t>
            </a:r>
          </a:p>
          <a:p>
            <a:pPr>
              <a:buNone/>
            </a:pPr>
            <a:r>
              <a:rPr lang="bn-BD" dirty="0" smtClean="0">
                <a:latin typeface="Nikosh" pitchFamily="2" charset="0"/>
                <a:cs typeface="Nikosh" pitchFamily="2" charset="0"/>
              </a:rPr>
              <a:t>ক। রাজতান্ত্রিক  খ।  সমাজতান্ত্রিক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ধর্মতান্ত্রিক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প্রজাতান্ত্রিক</a:t>
            </a:r>
            <a:endParaRPr lang="en-US" b="1"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ফোয়েডাস কোন ভাষার শব্দ-?  </a:t>
            </a:r>
          </a:p>
          <a:p>
            <a:pPr>
              <a:buNone/>
            </a:pPr>
            <a:r>
              <a:rPr lang="bn-BD" dirty="0" smtClean="0">
                <a:latin typeface="Nikosh" pitchFamily="2" charset="0"/>
                <a:cs typeface="Nikosh" pitchFamily="2" charset="0"/>
              </a:rPr>
              <a:t>ক।  গ্রিক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রোমান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ল্যাটিন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জার্মান   </a:t>
            </a:r>
          </a:p>
          <a:p>
            <a:pPr>
              <a:buNone/>
            </a:pPr>
            <a:r>
              <a:rPr lang="bn-BD" dirty="0" smtClean="0">
                <a:latin typeface="Nikosh" pitchFamily="2" charset="0"/>
                <a:cs typeface="Nikosh" pitchFamily="2" charset="0"/>
              </a:rPr>
              <a:t>৪।  ফোয়েডাস শব্দের অর্থ কি?         </a:t>
            </a:r>
          </a:p>
          <a:p>
            <a:pPr>
              <a:buNone/>
            </a:pPr>
            <a:r>
              <a:rPr lang="bn-BD" b="1" dirty="0" smtClean="0">
                <a:latin typeface="Nikosh" pitchFamily="2" charset="0"/>
                <a:cs typeface="Nikosh" pitchFamily="2" charset="0"/>
              </a:rPr>
              <a:t>ক। মিলন/ সন্ধি</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সহযোগীতা     গ।  যুদ্ধ-বিগ্রহ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শান্তি </a:t>
            </a:r>
          </a:p>
          <a:p>
            <a:pPr>
              <a:buNone/>
            </a:pPr>
            <a:r>
              <a:rPr lang="bn-BD" dirty="0" smtClean="0">
                <a:latin typeface="Nikosh" pitchFamily="2" charset="0"/>
                <a:cs typeface="Nikosh" pitchFamily="2" charset="0"/>
              </a:rPr>
              <a:t>৫। গণতন্ত্র কত ভাগে বিভক্ত–    </a:t>
            </a:r>
          </a:p>
          <a:p>
            <a:pPr>
              <a:buNone/>
            </a:pPr>
            <a:r>
              <a:rPr lang="bn-BD" dirty="0" smtClean="0">
                <a:latin typeface="Nikosh" pitchFamily="2" charset="0"/>
                <a:cs typeface="Nikosh" pitchFamily="2" charset="0"/>
              </a:rPr>
              <a:t>ক।  তিন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চার  </a:t>
            </a:r>
            <a:r>
              <a:rPr lang="bn-BD" b="1" dirty="0" smtClean="0">
                <a:latin typeface="Nikosh" pitchFamily="2" charset="0"/>
                <a:cs typeface="Nikosh" pitchFamily="2" charset="0"/>
              </a:rPr>
              <a:t>গ।  তিন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p>
          <a:p>
            <a:pPr>
              <a:buNone/>
            </a:pPr>
            <a:endParaRPr lang="en-US" dirty="0"/>
          </a:p>
        </p:txBody>
      </p:sp>
      <p:sp>
        <p:nvSpPr>
          <p:cNvPr id="2" name="Title 1"/>
          <p:cNvSpPr>
            <a:spLocks noGrp="1"/>
          </p:cNvSpPr>
          <p:nvPr>
            <p:ph type="title"/>
          </p:nvPr>
        </p:nvSpPr>
        <p:spPr>
          <a:xfrm>
            <a:off x="2590800" y="274638"/>
            <a:ext cx="3886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424509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334000"/>
          </a:xfrm>
        </p:spPr>
        <p:txBody>
          <a:bodyPr>
            <a:normAutofit fontScale="92500" lnSpcReduction="1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বিপরিতধর্মী সরকার কোনটি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রাজতন্ত্র    খ।</a:t>
            </a:r>
            <a:r>
              <a:rPr lang="bn-BD" b="1" dirty="0" smtClean="0">
                <a:latin typeface="Nikosh" pitchFamily="2" charset="0"/>
                <a:cs typeface="Nikosh" pitchFamily="2" charset="0"/>
              </a:rPr>
              <a:t>  </a:t>
            </a:r>
            <a:r>
              <a:rPr lang="bn-BD" dirty="0" smtClean="0">
                <a:latin typeface="Nikosh" pitchFamily="2" charset="0"/>
                <a:cs typeface="Nikosh" pitchFamily="2" charset="0"/>
              </a:rPr>
              <a:t>প্রজাতন্ত্র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ধনিকতন্ত্র</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   একনায়কতন্ত্র</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গণতন্ত্রে সার্বভৌম ক্ষমতা কার হাতে থাকে?  </a:t>
            </a:r>
          </a:p>
          <a:p>
            <a:pPr>
              <a:buNone/>
            </a:pPr>
            <a:r>
              <a:rPr lang="bn-BD" dirty="0" smtClean="0">
                <a:latin typeface="Nikosh" pitchFamily="2" charset="0"/>
                <a:cs typeface="Nikosh" pitchFamily="2" charset="0"/>
              </a:rPr>
              <a:t>ক। রাষ্ট্রের রাষ্ট্র প্রধানের হাতে খ। রাষ্ট্রের প্রধানমন্ত্রীর হাতে</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গ।  রাষ্ট্রের এক ব্যক্তি ও সংখ্যাগরিষ্ট দলের হাতে</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রাষ্ট্রের জনগনের হাতে</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একনায়কতন্ত্রে সার্বভৌম ক্ষমতা কার হাতে থাকে-?  </a:t>
            </a:r>
          </a:p>
          <a:p>
            <a:pPr>
              <a:buNone/>
            </a:pPr>
            <a:r>
              <a:rPr lang="bn-BD" dirty="0" smtClean="0">
                <a:latin typeface="Nikosh" pitchFamily="2" charset="0"/>
                <a:cs typeface="Nikosh" pitchFamily="2" charset="0"/>
              </a:rPr>
              <a:t>ক।  রাষ্ট্রপ্রধানের হাতে </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প্রধানমন্ত্রীর হাতে </a:t>
            </a:r>
            <a:r>
              <a:rPr lang="en-US" dirty="0" smtClean="0">
                <a:latin typeface="Nikosh" pitchFamily="2" charset="0"/>
                <a:cs typeface="Nikosh" pitchFamily="2" charset="0"/>
              </a:rPr>
              <a:t> </a:t>
            </a: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এক ব্যক্তি বা দলের হাতে</a:t>
            </a:r>
            <a:r>
              <a:rPr lang="en-US" b="1" dirty="0" smtClean="0">
                <a:latin typeface="Times New Roman" pitchFamily="18" charset="0"/>
                <a:cs typeface="Nikosh" pitchFamily="2" charset="0"/>
              </a:rPr>
              <a:t>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জনগনের হাতে   </a:t>
            </a:r>
          </a:p>
          <a:p>
            <a:pPr>
              <a:buNone/>
            </a:pPr>
            <a:r>
              <a:rPr lang="bn-BD" dirty="0" smtClean="0">
                <a:latin typeface="Nikosh" pitchFamily="2" charset="0"/>
                <a:cs typeface="Nikosh" pitchFamily="2" charset="0"/>
              </a:rPr>
              <a:t>৯।  গণতান্ত্রিক সরকারগুলোর মধ্যে কোনটি সর্বাপেক্ষা জটিল?         </a:t>
            </a:r>
          </a:p>
          <a:p>
            <a:pPr>
              <a:buNone/>
            </a:pPr>
            <a:r>
              <a:rPr lang="bn-BD" b="1" dirty="0" smtClean="0">
                <a:latin typeface="Nikosh" pitchFamily="2" charset="0"/>
                <a:cs typeface="Nikosh" pitchFamily="2" charset="0"/>
              </a:rPr>
              <a:t>ক। যুক্তরাষ্টীয়</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সংসদীয়    গ।  এককেন্দ্রিক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 </a:t>
            </a:r>
          </a:p>
          <a:p>
            <a:pPr>
              <a:buNone/>
            </a:pPr>
            <a:r>
              <a:rPr lang="bn-BD" dirty="0" smtClean="0">
                <a:latin typeface="Nikosh" pitchFamily="2" charset="0"/>
                <a:cs typeface="Nikosh" pitchFamily="2" charset="0"/>
              </a:rPr>
              <a:t>১০। গণতান্ত্রিক সমাজের ভিত্তি কি –?    </a:t>
            </a:r>
          </a:p>
          <a:p>
            <a:pPr>
              <a:buNone/>
            </a:pPr>
            <a:r>
              <a:rPr lang="bn-BD" dirty="0" smtClean="0">
                <a:latin typeface="Nikosh" pitchFamily="2" charset="0"/>
                <a:cs typeface="Nikosh" pitchFamily="2" charset="0"/>
              </a:rPr>
              <a:t>ক। শিক্ষা ও সচেতনতা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মানবতাবোধ ও ভাতৃত্ববোধ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সাম্য ও স্বাধীনতা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অধিকার ও কর্তব্যবোধ </a:t>
            </a:r>
          </a:p>
          <a:p>
            <a:pPr>
              <a:buNone/>
            </a:pPr>
            <a:endParaRPr lang="en-US" dirty="0"/>
          </a:p>
        </p:txBody>
      </p:sp>
      <p:sp>
        <p:nvSpPr>
          <p:cNvPr id="2" name="Title 1"/>
          <p:cNvSpPr>
            <a:spLocks noGrp="1"/>
          </p:cNvSpPr>
          <p:nvPr>
            <p:ph type="title"/>
          </p:nvPr>
        </p:nvSpPr>
        <p:spPr>
          <a:xfrm>
            <a:off x="609600" y="274638"/>
            <a:ext cx="7924800" cy="11430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en-US" sz="3600" dirty="0" smtClean="0">
                <a:latin typeface="Nikosh" pitchFamily="2" charset="0"/>
                <a:cs typeface="Nikosh" pitchFamily="2" charset="0"/>
              </a:rPr>
              <a:t>গ</a:t>
            </a:r>
            <a:r>
              <a:rPr lang="bn-BD" sz="3600" dirty="0" smtClean="0">
                <a:latin typeface="Nikosh" pitchFamily="2" charset="0"/>
                <a:cs typeface="Nikosh" pitchFamily="2" charset="0"/>
              </a:rPr>
              <a:t>)</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166660451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10200"/>
          </a:xfrm>
        </p:spPr>
        <p:txBody>
          <a:bodyPr>
            <a:normAutofit/>
          </a:bodyPr>
          <a:lstStyle/>
          <a:p>
            <a:pPr>
              <a:buNone/>
            </a:pPr>
            <a:r>
              <a:rPr lang="bn-BD" sz="2800" dirty="0" smtClean="0">
                <a:latin typeface="Nikosh" pitchFamily="2" charset="0"/>
                <a:cs typeface="Nikosh" pitchFamily="2" charset="0"/>
              </a:rPr>
              <a:t>জ্ঞান মুলক,অনুধাবন মুলক, প্রয়োগ মুলক প্রশ্ন  (</a:t>
            </a:r>
            <a:r>
              <a:rPr lang="en-US" sz="2800" dirty="0">
                <a:latin typeface="Nikosh" pitchFamily="2" charset="0"/>
                <a:cs typeface="Nikosh" pitchFamily="2" charset="0"/>
              </a:rPr>
              <a:t>ঘ</a:t>
            </a:r>
            <a:r>
              <a:rPr lang="bn-BD" sz="2800" dirty="0" smtClean="0">
                <a:latin typeface="Nikosh" pitchFamily="2" charset="0"/>
                <a:cs typeface="Nikosh" pitchFamily="2" charset="0"/>
              </a:rPr>
              <a:t>)</a:t>
            </a:r>
          </a:p>
          <a:p>
            <a:pPr>
              <a:buNone/>
            </a:pPr>
            <a:r>
              <a:rPr lang="bn-BD" sz="2400" dirty="0" smtClean="0">
                <a:latin typeface="Nikosh" pitchFamily="2" charset="0"/>
                <a:cs typeface="Nikosh" pitchFamily="2" charset="0"/>
              </a:rPr>
              <a:t>১।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সমাজতান্ত্রিক সরকার প্রচলিত রয়েছে কোন দেশে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যুক্তরাষ্ট্র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রাশিয়া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জার্মানি  </a:t>
            </a:r>
            <a:r>
              <a:rPr lang="bn-BD" sz="2400" b="1" dirty="0" smtClean="0">
                <a:latin typeface="Nikosh" pitchFamily="2" charset="0"/>
                <a:cs typeface="Nikosh" pitchFamily="2" charset="0"/>
              </a:rPr>
              <a:t>ঘ।   কিউবা</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 </a:t>
            </a:r>
            <a:endParaRPr lang="bn-BD" sz="2400" b="1"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 ২।  গণতন্ত্র সম্পর্কে সর্বাপেক্ষা জনপ্রিয় সংজ্ঞাটি কে প্রদান করাছেন?  </a:t>
            </a:r>
          </a:p>
          <a:p>
            <a:pPr>
              <a:buNone/>
            </a:pPr>
            <a:r>
              <a:rPr lang="bn-BD" sz="2400" dirty="0" smtClean="0">
                <a:latin typeface="Nikosh" pitchFamily="2" charset="0"/>
                <a:cs typeface="Nikosh" pitchFamily="2" charset="0"/>
              </a:rPr>
              <a:t>ক। নেলসেন ম্যান্ডেলা  খ।  অধ্যাপক সিলি</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গ।  অধ্যাপক ডাইসি</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ঘ।</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আব্রাহাম লিংকন</a:t>
            </a:r>
            <a:r>
              <a:rPr lang="en-US" sz="2400" b="1" dirty="0" smtClean="0">
                <a:latin typeface="Nikosh" pitchFamily="2" charset="0"/>
                <a:cs typeface="Nikosh" pitchFamily="2" charset="0"/>
              </a:rPr>
              <a:t> </a:t>
            </a:r>
          </a:p>
          <a:p>
            <a:pPr>
              <a:buNone/>
            </a:pPr>
            <a:r>
              <a:rPr lang="bn-BD" sz="2400" dirty="0" smtClean="0">
                <a:latin typeface="Nikosh" pitchFamily="2" charset="0"/>
                <a:cs typeface="Nikosh" pitchFamily="2" charset="0"/>
              </a:rPr>
              <a:t>৩।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সমাজতন্ত্রের যুক্তিভিত্তিক ও বিজ্ঞানসম্মত ব্যাখ্যা প্রদান করেন-?  </a:t>
            </a:r>
          </a:p>
          <a:p>
            <a:pPr>
              <a:buNone/>
            </a:pPr>
            <a:r>
              <a:rPr lang="bn-BD" sz="2400" dirty="0" smtClean="0">
                <a:latin typeface="Nikosh" pitchFamily="2" charset="0"/>
                <a:cs typeface="Nikosh" pitchFamily="2" charset="0"/>
              </a:rPr>
              <a:t>ক।  এরিস্টটল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প্লেটো  </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Times New Roman" pitchFamily="18" charset="0"/>
                <a:cs typeface="Nikosh" pitchFamily="2" charset="0"/>
              </a:rPr>
              <a:t> কার্ল মার্কস  </a:t>
            </a:r>
            <a:r>
              <a:rPr lang="en-US"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হিটলার   </a:t>
            </a:r>
          </a:p>
          <a:p>
            <a:pPr>
              <a:buNone/>
            </a:pPr>
            <a:r>
              <a:rPr lang="bn-BD" sz="2400" dirty="0" smtClean="0">
                <a:latin typeface="Nikosh" pitchFamily="2" charset="0"/>
                <a:cs typeface="Nikosh" pitchFamily="2" charset="0"/>
              </a:rPr>
              <a:t>৪।  এক জাতি এক দেশ এক নেতা এটি কোন সরকারের আদর্শ?         </a:t>
            </a:r>
          </a:p>
          <a:p>
            <a:pPr>
              <a:buNone/>
            </a:pPr>
            <a:r>
              <a:rPr lang="bn-BD" sz="2400" b="1" dirty="0" smtClean="0">
                <a:latin typeface="Nikosh" pitchFamily="2" charset="0"/>
                <a:cs typeface="Nikosh" pitchFamily="2" charset="0"/>
              </a:rPr>
              <a:t>ক। একনায়কতন্ত্র</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সমাজতন্ত্র    গ।  রাজতন্ত্র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গণতন্ত্র </a:t>
            </a:r>
          </a:p>
          <a:p>
            <a:pPr>
              <a:buNone/>
            </a:pPr>
            <a:r>
              <a:rPr lang="bn-BD" sz="2400" dirty="0" smtClean="0">
                <a:latin typeface="Nikosh" pitchFamily="2" charset="0"/>
                <a:cs typeface="Nikosh" pitchFamily="2" charset="0"/>
              </a:rPr>
              <a:t>৫। আব্রাহাম লিংকন কোন দেশের প্রেসিডেন্ট ছিলেন –    </a:t>
            </a:r>
          </a:p>
          <a:p>
            <a:pPr>
              <a:buNone/>
            </a:pPr>
            <a:r>
              <a:rPr lang="bn-BD" sz="2400" dirty="0" smtClean="0">
                <a:latin typeface="Nikosh" pitchFamily="2" charset="0"/>
                <a:cs typeface="Nikosh" pitchFamily="2" charset="0"/>
              </a:rPr>
              <a:t>ক। চীন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রাশিয়া  </a:t>
            </a:r>
            <a:r>
              <a:rPr lang="bn-BD" sz="2400" b="1" dirty="0" smtClean="0">
                <a:latin typeface="Nikosh" pitchFamily="2" charset="0"/>
                <a:cs typeface="Nikosh" pitchFamily="2" charset="0"/>
              </a:rPr>
              <a:t>গ।  যুক্তরাষ্ট্র   </a:t>
            </a:r>
            <a:r>
              <a:rPr lang="bn-BD"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   যুক্তরাজ্য </a:t>
            </a:r>
          </a:p>
          <a:p>
            <a:pPr>
              <a:buNone/>
            </a:pPr>
            <a:endParaRPr lang="bn-BD" sz="2000"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2286000" y="228600"/>
            <a:ext cx="3505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3706677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638800"/>
          </a:xfrm>
        </p:spPr>
        <p:txBody>
          <a:bodyPr>
            <a:normAutofit fontScale="85000" lnSpcReduction="2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হিটলার কোন দেশের একনায়ক ছিলেন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ইতালী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খ।</a:t>
            </a:r>
            <a:r>
              <a:rPr lang="bn-BD" b="1" dirty="0" smtClean="0">
                <a:latin typeface="Nikosh" pitchFamily="2" charset="0"/>
                <a:cs typeface="Nikosh" pitchFamily="2" charset="0"/>
              </a:rPr>
              <a:t>  </a:t>
            </a:r>
            <a:r>
              <a:rPr lang="bn-BD" dirty="0" smtClean="0">
                <a:latin typeface="Nikosh" pitchFamily="2" charset="0"/>
                <a:cs typeface="Nikosh" pitchFamily="2" charset="0"/>
              </a:rPr>
              <a:t>স্পেন</a:t>
            </a:r>
            <a:r>
              <a:rPr lang="bn-BD" b="1" dirty="0" smtClean="0">
                <a:latin typeface="Nikosh" pitchFamily="2" charset="0"/>
                <a:cs typeface="Nikosh" pitchFamily="2" charset="0"/>
              </a:rPr>
              <a:t>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পাকিস্তান  </a:t>
            </a:r>
            <a:r>
              <a:rPr lang="bn-BD" b="1" dirty="0" smtClean="0">
                <a:latin typeface="Nikosh" pitchFamily="2" charset="0"/>
                <a:cs typeface="Nikosh" pitchFamily="2" charset="0"/>
              </a:rPr>
              <a:t>ঘ।   জার্মানী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ডিমোস শব্দটি এসেছে কোন ভাষা থেকে ?  </a:t>
            </a:r>
          </a:p>
          <a:p>
            <a:pPr>
              <a:buNone/>
            </a:pPr>
            <a:r>
              <a:rPr lang="bn-BD" dirty="0" smtClean="0">
                <a:latin typeface="Nikosh" pitchFamily="2" charset="0"/>
                <a:cs typeface="Nikosh" pitchFamily="2" charset="0"/>
              </a:rPr>
              <a:t>ক। স্পানিস  খ।  ল্যটিন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টিউটনিক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গ্রিক</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 প্রত্যক্ষ গণতন্ত্রের অতীতে কোথায় প্রচলিত ছিল?  </a:t>
            </a:r>
          </a:p>
          <a:p>
            <a:pPr>
              <a:buNone/>
            </a:pPr>
            <a:r>
              <a:rPr lang="bn-BD" dirty="0" smtClean="0">
                <a:latin typeface="Nikosh" pitchFamily="2" charset="0"/>
                <a:cs typeface="Nikosh" pitchFamily="2" charset="0"/>
              </a:rPr>
              <a:t>ক।  প্রাচীন রোমে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প্রাচীন চীনে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প্রাচীন গ্রিসের নগররাষ্ট্রে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প্রাচীন সৌদি আরবে  </a:t>
            </a:r>
          </a:p>
          <a:p>
            <a:pPr>
              <a:buNone/>
            </a:pPr>
            <a:r>
              <a:rPr lang="bn-BD" dirty="0" smtClean="0">
                <a:latin typeface="Nikosh" pitchFamily="2" charset="0"/>
                <a:cs typeface="Nikosh" pitchFamily="2" charset="0"/>
              </a:rPr>
              <a:t>৯।  সংসদীয় সরকার প্রধান কে?         </a:t>
            </a:r>
          </a:p>
          <a:p>
            <a:pPr>
              <a:buNone/>
            </a:pPr>
            <a:r>
              <a:rPr lang="bn-BD" b="1" dirty="0" smtClean="0">
                <a:latin typeface="Nikosh" pitchFamily="2" charset="0"/>
                <a:cs typeface="Nikosh" pitchFamily="2" charset="0"/>
              </a:rPr>
              <a:t>ক। প্রধানমন্ত্রী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গ।  স্পিকার   ঘ। চীপ হুইপ </a:t>
            </a:r>
          </a:p>
          <a:p>
            <a:pPr>
              <a:buNone/>
            </a:pPr>
            <a:r>
              <a:rPr lang="bn-BD" dirty="0" smtClean="0">
                <a:latin typeface="Nikosh" pitchFamily="2" charset="0"/>
                <a:cs typeface="Nikosh" pitchFamily="2" charset="0"/>
              </a:rPr>
              <a:t>১০। বাংলাদেশে কোন ধরনের সরকার ব্যবস্থা প্রচলিত-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এককেন্দ্রিক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শাসিত  গ। যুক্তরাষ্ট্রীয়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a:t>
            </a:r>
          </a:p>
          <a:p>
            <a:pPr>
              <a:buNone/>
            </a:pPr>
            <a:r>
              <a:rPr lang="bn-BD" dirty="0" smtClean="0">
                <a:latin typeface="Nikosh" pitchFamily="2" charset="0"/>
                <a:cs typeface="Nikosh" pitchFamily="2" charset="0"/>
              </a:rPr>
              <a:t>১১। বাংলাদেশ রাষ্ট্রটি কোন ধরনের-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প্রজাতান্ত্রিক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ধর্মতান্ত্রিক   গ। সমাজতান্ত্রিক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রাজতন্ত্রিক</a:t>
            </a:r>
            <a:endParaRPr lang="en-US" dirty="0" smtClean="0">
              <a:latin typeface="Nikosh" pitchFamily="2" charset="0"/>
              <a:cs typeface="Nikosh" pitchFamily="2" charset="0"/>
            </a:endParaRPr>
          </a:p>
          <a:p>
            <a:pPr marL="274320" lvl="0" indent="-274320">
              <a:spcBef>
                <a:spcPct val="20000"/>
              </a:spcBef>
              <a:buClr>
                <a:srgbClr val="0BD0D9"/>
              </a:buClr>
              <a:buSzPct val="95000"/>
              <a:buNone/>
            </a:pPr>
            <a:r>
              <a:rPr lang="en-US" sz="2800" dirty="0" smtClean="0">
                <a:latin typeface="Nikosh" pitchFamily="2" charset="0"/>
                <a:cs typeface="Nikosh" pitchFamily="2" charset="0"/>
              </a:rPr>
              <a:t>১২। </a:t>
            </a:r>
            <a:r>
              <a:rPr lang="bn-BD" sz="2800" dirty="0">
                <a:solidFill>
                  <a:prstClr val="black"/>
                </a:solidFill>
                <a:latin typeface="Times New Roman" pitchFamily="18" charset="0"/>
                <a:cs typeface="Nikosh" pitchFamily="2" charset="0"/>
              </a:rPr>
              <a:t>ফরাসি বিপ্লবের সমাজতান্ত্রিক </a:t>
            </a:r>
            <a:r>
              <a:rPr lang="en-US" sz="2800" dirty="0">
                <a:solidFill>
                  <a:prstClr val="black"/>
                </a:solidFill>
                <a:latin typeface="Times New Roman" pitchFamily="18" charset="0"/>
                <a:cs typeface="Nikosh" pitchFamily="2" charset="0"/>
              </a:rPr>
              <a:t> </a:t>
            </a:r>
            <a:r>
              <a:rPr lang="en-US" sz="2800" dirty="0" err="1">
                <a:solidFill>
                  <a:prstClr val="black"/>
                </a:solidFill>
                <a:latin typeface="Times New Roman" pitchFamily="18" charset="0"/>
                <a:cs typeface="Nikosh" pitchFamily="2" charset="0"/>
              </a:rPr>
              <a:t>কোন</a:t>
            </a:r>
            <a:r>
              <a:rPr lang="en-US" sz="2800"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নেতা </a:t>
            </a:r>
            <a:r>
              <a:rPr lang="bn-BD" sz="2800" b="1"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সমাজের আমুল পরিবর্তনের জন্য বৈপ্লবিক পন্থায় সাম্যবাদ প্রতিষ্ঠার আহবান জানাতে গিয়ে প্রাণদন্ডে দন্ডিত হন</a:t>
            </a:r>
            <a:endParaRPr lang="en-US" sz="2800" dirty="0">
              <a:solidFill>
                <a:prstClr val="black"/>
              </a:solidFill>
              <a:latin typeface="Times New Roman" pitchFamily="18" charset="0"/>
              <a:cs typeface="Nikosh" pitchFamily="2" charset="0"/>
            </a:endParaRPr>
          </a:p>
          <a:p>
            <a:pPr marL="274320" lvl="0" indent="-274320">
              <a:spcBef>
                <a:spcPct val="20000"/>
              </a:spcBef>
              <a:buClr>
                <a:srgbClr val="0BD0D9"/>
              </a:buClr>
              <a:buSzPct val="95000"/>
              <a:buNone/>
            </a:pPr>
            <a:r>
              <a:rPr lang="bn-BD" sz="2800" b="1" dirty="0">
                <a:solidFill>
                  <a:prstClr val="black"/>
                </a:solidFill>
                <a:latin typeface="Nikosh" pitchFamily="2" charset="0"/>
                <a:cs typeface="Nikosh" pitchFamily="2" charset="0"/>
              </a:rPr>
              <a:t>ক। </a:t>
            </a:r>
            <a:r>
              <a:rPr lang="en-US" sz="2800" dirty="0" err="1">
                <a:solidFill>
                  <a:prstClr val="black"/>
                </a:solidFill>
                <a:latin typeface="Nikosh" pitchFamily="2" charset="0"/>
                <a:cs typeface="Nikosh" pitchFamily="2" charset="0"/>
              </a:rPr>
              <a:t>ববউফ</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খ। </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কার্ল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মার্কস</a:t>
            </a:r>
            <a:r>
              <a:rPr lang="en-US" sz="2800" dirty="0">
                <a:solidFill>
                  <a:prstClr val="black"/>
                </a:solidFill>
                <a:latin typeface="Nikosh" pitchFamily="2" charset="0"/>
                <a:cs typeface="Nikosh" pitchFamily="2" charset="0"/>
              </a:rPr>
              <a:t>   </a:t>
            </a:r>
            <a:r>
              <a:rPr lang="bn-BD" sz="2800" dirty="0">
                <a:solidFill>
                  <a:prstClr val="black"/>
                </a:solidFill>
                <a:latin typeface="Times New Roman" pitchFamily="18" charset="0"/>
                <a:cs typeface="Nikosh" pitchFamily="2" charset="0"/>
              </a:rPr>
              <a:t> </a:t>
            </a:r>
            <a:r>
              <a:rPr lang="bn-BD" sz="2800" dirty="0">
                <a:solidFill>
                  <a:prstClr val="black"/>
                </a:solidFill>
                <a:latin typeface="Nikosh" pitchFamily="2" charset="0"/>
                <a:cs typeface="Nikosh" pitchFamily="2" charset="0"/>
              </a:rPr>
              <a:t>গ।</a:t>
            </a:r>
            <a:r>
              <a:rPr lang="bn-BD" sz="2800" b="1" dirty="0">
                <a:solidFill>
                  <a:prstClr val="black"/>
                </a:solidFill>
                <a:latin typeface="Nikosh" pitchFamily="2" charset="0"/>
                <a:cs typeface="Nikosh" pitchFamily="2" charset="0"/>
              </a:rPr>
              <a:t> </a:t>
            </a:r>
            <a:r>
              <a:rPr lang="en-US" sz="2800" b="1"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লেলিন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ঘ।  </a:t>
            </a:r>
            <a:r>
              <a:rPr lang="en-US" sz="2800" dirty="0" err="1">
                <a:solidFill>
                  <a:prstClr val="black"/>
                </a:solidFill>
                <a:latin typeface="Nikosh" pitchFamily="2" charset="0"/>
                <a:cs typeface="Nikosh" pitchFamily="2" charset="0"/>
              </a:rPr>
              <a:t>ফ্রেড্রিক</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এংগেল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বার্ক</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buNone/>
            </a:pPr>
            <a:endParaRPr lang="en-US" dirty="0" smtClean="0"/>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ঘ</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1975211573"/>
      </p:ext>
    </p:extLst>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1219200"/>
            <a:ext cx="8686800" cy="5181600"/>
          </a:xfrm>
        </p:spPr>
        <p:txBody>
          <a:bodyPr>
            <a:noAutofit/>
          </a:bodyPr>
          <a:lstStyle/>
          <a:p>
            <a:pPr>
              <a:buNone/>
            </a:pPr>
            <a:r>
              <a:rPr lang="bn-BD" sz="3600" b="1" dirty="0" smtClean="0">
                <a:latin typeface="Nikosh" pitchFamily="2" charset="0"/>
                <a:cs typeface="Nikosh" pitchFamily="2" charset="0"/>
              </a:rPr>
              <a:t>(ক) </a:t>
            </a:r>
            <a:r>
              <a:rPr lang="bn-BD" sz="3600" dirty="0" smtClean="0">
                <a:latin typeface="Nikosh" pitchFamily="2" charset="0"/>
                <a:cs typeface="Nikosh" pitchFamily="2" charset="0"/>
              </a:rPr>
              <a:t>১। খ  ২। ক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(খ) </a:t>
            </a:r>
            <a:r>
              <a:rPr lang="bn-BD" sz="3600" dirty="0" smtClean="0">
                <a:latin typeface="Nikosh" pitchFamily="2" charset="0"/>
                <a:cs typeface="Nikosh" pitchFamily="2" charset="0"/>
              </a:rPr>
              <a:t>১। ঘ  ২। খ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(গ)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গ</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(ঘ)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ক  ১১। ক </a:t>
            </a:r>
            <a:r>
              <a:rPr lang="en-US" sz="3600" dirty="0" smtClean="0">
                <a:latin typeface="Nikosh" pitchFamily="2" charset="0"/>
                <a:cs typeface="Nikosh" pitchFamily="2" charset="0"/>
              </a:rPr>
              <a:t> ১২। ক </a:t>
            </a:r>
            <a:endParaRPr lang="bn-BD" sz="3600" b="1" dirty="0" smtClean="0">
              <a:latin typeface="Nikosh" pitchFamily="2" charset="0"/>
              <a:cs typeface="Nikosh" pitchFamily="2" charset="0"/>
            </a:endParaRPr>
          </a:p>
        </p:txBody>
      </p:sp>
    </p:spTree>
    <p:extLst>
      <p:ext uri="{BB962C8B-B14F-4D97-AF65-F5344CB8AC3E}">
        <p14:creationId xmlns:p14="http://schemas.microsoft.com/office/powerpoint/2010/main" val="5122170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3505200"/>
          </a:xfrm>
        </p:spPr>
        <p:txBody>
          <a:bodyPr>
            <a:normAutofit/>
          </a:bodyPr>
          <a:lstStyle/>
          <a:p>
            <a:pPr algn="ctr">
              <a:buNone/>
            </a:pPr>
            <a:r>
              <a:rPr lang="bn-BD" sz="4000" dirty="0" smtClean="0">
                <a:latin typeface="Nikosh" pitchFamily="2" charset="0"/>
                <a:cs typeface="Nikosh" pitchFamily="2" charset="0"/>
              </a:rPr>
              <a:t>ধর্মতান্ত্রিক সরকারের দোষ ত্রুটি অনেক তারপরও সমাজে শান্তি বিরাজিত </a:t>
            </a:r>
            <a:r>
              <a:rPr lang="en-US" sz="4000" dirty="0" err="1" smtClean="0">
                <a:latin typeface="Nikosh" pitchFamily="2" charset="0"/>
                <a:cs typeface="Nikosh" pitchFamily="2" charset="0"/>
              </a:rPr>
              <a:t>থাকে</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আলোচনা কর?</a:t>
            </a:r>
            <a:endParaRPr lang="en-US" sz="40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endParaRPr lang="en-US" sz="2400" dirty="0">
              <a:latin typeface="Nikosh" pitchFamily="2" charset="0"/>
              <a:cs typeface="Nikosh" pitchFamily="2" charset="0"/>
            </a:endParaRPr>
          </a:p>
          <a:p>
            <a:pPr marL="274320" lvl="0" indent="-274320" algn="ctr">
              <a:spcBef>
                <a:spcPct val="20000"/>
              </a:spcBef>
              <a:buClr>
                <a:srgbClr val="0BD0D9"/>
              </a:buClr>
              <a:buSzPct val="95000"/>
              <a:buNone/>
            </a:pPr>
            <a:r>
              <a:rPr lang="bn-BD" sz="2600" dirty="0">
                <a:solidFill>
                  <a:prstClr val="black"/>
                </a:solidFill>
                <a:latin typeface="Nikosh" pitchFamily="2" charset="0"/>
                <a:cs typeface="Nikosh" pitchFamily="2" charset="0"/>
              </a:rPr>
              <a:t>সহায়ক গ্রন্থ</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প্রকাশনীঃ</a:t>
            </a:r>
            <a:r>
              <a:rPr lang="bn-BD"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পৌরনীতি</a:t>
            </a:r>
            <a:r>
              <a:rPr lang="en-US" sz="2600" dirty="0">
                <a:solidFill>
                  <a:prstClr val="black"/>
                </a:solidFill>
                <a:latin typeface="Nikosh" pitchFamily="2" charset="0"/>
                <a:cs typeface="Nikosh" pitchFamily="2" charset="0"/>
              </a:rPr>
              <a:t> ও </a:t>
            </a:r>
            <a:r>
              <a:rPr lang="en-US" sz="2600" dirty="0" err="1">
                <a:solidFill>
                  <a:prstClr val="black"/>
                </a:solidFill>
                <a:latin typeface="Nikosh" pitchFamily="2" charset="0"/>
                <a:cs typeface="Nikosh" pitchFamily="2" charset="0"/>
              </a:rPr>
              <a:t>সুশাসনঃ</a:t>
            </a:r>
            <a:r>
              <a:rPr lang="en-US" sz="2600" dirty="0">
                <a:solidFill>
                  <a:prstClr val="black"/>
                </a:solidFill>
                <a:latin typeface="Nikosh" pitchFamily="2" charset="0"/>
                <a:cs typeface="Nikosh" pitchFamily="2" charset="0"/>
              </a:rPr>
              <a:t> </a:t>
            </a:r>
            <a:r>
              <a:rPr lang="bn-BD" sz="2600" dirty="0">
                <a:solidFill>
                  <a:prstClr val="black"/>
                </a:solidFill>
                <a:latin typeface="Nikosh" pitchFamily="2" charset="0"/>
                <a:cs typeface="Nikosh" pitchFamily="2" charset="0"/>
              </a:rPr>
              <a:t>হাসান বুক হাউস, লেকচার প্রকাশনী</a:t>
            </a:r>
            <a:r>
              <a:rPr lang="en-US" sz="2600" dirty="0">
                <a:solidFill>
                  <a:prstClr val="black"/>
                </a:solidFill>
                <a:latin typeface="Nikosh" pitchFamily="2" charset="0"/>
                <a:cs typeface="Nikosh" pitchFamily="2" charset="0"/>
              </a:rPr>
              <a:t>,</a:t>
            </a:r>
            <a:r>
              <a:rPr lang="bn-BD" sz="2600" dirty="0">
                <a:solidFill>
                  <a:prstClr val="black"/>
                </a:solidFill>
                <a:latin typeface="Nikosh" pitchFamily="2" charset="0"/>
                <a:cs typeface="Nikosh" pitchFamily="2" charset="0"/>
              </a:rPr>
              <a:t> অক্ষরপত্র প্রকাশনী</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ব্যতিক্রম</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ধারা</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কাজল</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ব্রাদার্স</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লিমিটেড</a:t>
            </a:r>
            <a:endParaRPr lang="bn-BD" sz="2600" dirty="0">
              <a:solidFill>
                <a:prstClr val="black"/>
              </a:solidFill>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048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077200" cy="27432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৭   </a:t>
            </a:r>
          </a:p>
          <a:p>
            <a:pPr algn="ctr">
              <a:buNone/>
            </a:pPr>
            <a:r>
              <a:rPr lang="bn-BD" sz="4000" dirty="0" smtClean="0">
                <a:latin typeface="Nikosh" pitchFamily="2" charset="0"/>
                <a:cs typeface="Nikosh" pitchFamily="2" charset="0"/>
              </a:rPr>
              <a:t>আজকের পাঠ/পাঠ ঘোষনাঃ ধর্মতান্ত্রিক সরকার  </a:t>
            </a:r>
          </a:p>
          <a:p>
            <a:pPr algn="ctr">
              <a:buNone/>
            </a:pPr>
            <a:endParaRPr lang="bn-BD" sz="4000" dirty="0" smtClean="0">
              <a:latin typeface="Nikosh" pitchFamily="2" charset="0"/>
              <a:cs typeface="Nikosh" pitchFamily="2" charset="0"/>
            </a:endParaRPr>
          </a:p>
        </p:txBody>
      </p:sp>
      <p:sp>
        <p:nvSpPr>
          <p:cNvPr id="2" name="Title 1"/>
          <p:cNvSpPr>
            <a:spLocks noGrp="1"/>
          </p:cNvSpPr>
          <p:nvPr>
            <p:ph type="title"/>
          </p:nvPr>
        </p:nvSpPr>
        <p:spPr>
          <a:xfrm>
            <a:off x="1600200" y="274638"/>
            <a:ext cx="60198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সরকার কাঠামো</a:t>
            </a:r>
            <a:r>
              <a:rPr lang="en-US" sz="4000" dirty="0" smtClean="0">
                <a:latin typeface="Times New Roman" pitchFamily="18" charset="0"/>
                <a:cs typeface="Times New Roman" pitchFamily="18" charset="0"/>
              </a:rPr>
              <a:t>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1"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
                                        </p:tgtEl>
                                        <p:attrNameLst>
                                          <p:attrName>ppt_x</p:attrName>
                                          <p:attrName>ppt_y</p:attrName>
                                        </p:attrNameLst>
                                      </p:cBhvr>
                                    </p:animMotion>
                                    <p:animRot by="1500000">
                                      <p:cBhvr>
                                        <p:cTn id="20" dur="125" fill="hold">
                                          <p:stCondLst>
                                            <p:cond delay="0"/>
                                          </p:stCondLst>
                                        </p:cTn>
                                        <p:tgtEl>
                                          <p:spTgt spid="2"/>
                                        </p:tgtEl>
                                        <p:attrNameLst>
                                          <p:attrName>r</p:attrName>
                                        </p:attrNameLst>
                                      </p:cBhvr>
                                    </p:animRot>
                                    <p:animRot by="-1500000">
                                      <p:cBhvr>
                                        <p:cTn id="21" dur="125" fill="hold">
                                          <p:stCondLst>
                                            <p:cond delay="125"/>
                                          </p:stCondLst>
                                        </p:cTn>
                                        <p:tgtEl>
                                          <p:spTgt spid="2"/>
                                        </p:tgtEl>
                                        <p:attrNameLst>
                                          <p:attrName>r</p:attrName>
                                        </p:attrNameLst>
                                      </p:cBhvr>
                                    </p:animRot>
                                    <p:animRot by="-1500000">
                                      <p:cBhvr>
                                        <p:cTn id="22" dur="125" fill="hold">
                                          <p:stCondLst>
                                            <p:cond delay="250"/>
                                          </p:stCondLst>
                                        </p:cTn>
                                        <p:tgtEl>
                                          <p:spTgt spid="2"/>
                                        </p:tgtEl>
                                        <p:attrNameLst>
                                          <p:attrName>r</p:attrName>
                                        </p:attrNameLst>
                                      </p:cBhvr>
                                    </p:animRot>
                                    <p:animRot by="1500000">
                                      <p:cBhvr>
                                        <p:cTn id="2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https://youtu.be/bocONGJ2HVg</a:t>
            </a:r>
          </a:p>
        </p:txBody>
      </p:sp>
      <p:sp>
        <p:nvSpPr>
          <p:cNvPr id="3" name="Title 2"/>
          <p:cNvSpPr>
            <a:spLocks noGrp="1"/>
          </p:cNvSpPr>
          <p:nvPr>
            <p:ph type="title"/>
          </p:nvPr>
        </p:nvSpPr>
        <p:spPr/>
        <p:txBody>
          <a:bodyPr/>
          <a:lstStyle/>
          <a:p>
            <a:pPr algn="ctr"/>
            <a:r>
              <a:rPr lang="bn-BD" sz="3200" dirty="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এসো</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বন্ধুরা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আমার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একটি</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ভিডিও</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ক্লাস</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দেখ</a:t>
            </a:r>
            <a:r>
              <a:rPr lang="en-US" sz="4000" smtClean="0">
                <a:solidFill>
                  <a:srgbClr val="464646"/>
                </a:solidFill>
                <a:latin typeface="Nikosh" pitchFamily="2" charset="0"/>
                <a:cs typeface="Nikosh" pitchFamily="2" charset="0"/>
              </a:rPr>
              <a:t> </a:t>
            </a:r>
            <a:endParaRPr lang="en-US" dirty="0"/>
          </a:p>
        </p:txBody>
      </p:sp>
    </p:spTree>
    <p:extLst>
      <p:ext uri="{BB962C8B-B14F-4D97-AF65-F5344CB8AC3E}">
        <p14:creationId xmlns:p14="http://schemas.microsoft.com/office/powerpoint/2010/main" val="201768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1" nodeType="clickEffect">
                                  <p:stCondLst>
                                    <p:cond delay="0"/>
                                  </p:stCondLst>
                                  <p:childTnLst>
                                    <p:animClr clrSpc="hsl" dir="cw">
                                      <p:cBhvr override="childStyle">
                                        <p:cTn id="11" dur="500" fill="hold"/>
                                        <p:tgtEl>
                                          <p:spTgt spid="6">
                                            <p:txEl>
                                              <p:pRg st="0" end="0"/>
                                            </p:txEl>
                                          </p:spTgt>
                                        </p:tgtEl>
                                        <p:attrNameLst>
                                          <p:attrName>style.color</p:attrName>
                                        </p:attrNameLst>
                                      </p:cBhvr>
                                      <p:by>
                                        <p:hsl h="0" s="-12549" l="-25098"/>
                                      </p:by>
                                    </p:animClr>
                                    <p:animClr clrSpc="hsl" dir="cw">
                                      <p:cBhvr>
                                        <p:cTn id="12" dur="500" fill="hold"/>
                                        <p:tgtEl>
                                          <p:spTgt spid="6">
                                            <p:txEl>
                                              <p:pRg st="0" end="0"/>
                                            </p:txEl>
                                          </p:spTgt>
                                        </p:tgtEl>
                                        <p:attrNameLst>
                                          <p:attrName>fillcolor</p:attrName>
                                        </p:attrNameLst>
                                      </p:cBhvr>
                                      <p:by>
                                        <p:hsl h="0" s="-12549" l="-25098"/>
                                      </p:by>
                                    </p:animClr>
                                    <p:animClr clrSpc="hsl" dir="cw">
                                      <p:cBhvr>
                                        <p:cTn id="13" dur="500" fill="hold"/>
                                        <p:tgtEl>
                                          <p:spTgt spid="6">
                                            <p:txEl>
                                              <p:pRg st="0" end="0"/>
                                            </p:txEl>
                                          </p:spTgt>
                                        </p:tgtEl>
                                        <p:attrNameLst>
                                          <p:attrName>stroke.color</p:attrName>
                                        </p:attrNameLst>
                                      </p:cBhvr>
                                      <p:by>
                                        <p:hsl h="0" s="-12549" l="-25098"/>
                                      </p:by>
                                    </p:animClr>
                                    <p:set>
                                      <p:cBhvr>
                                        <p:cTn id="14"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25"/>
                                  </p:iterate>
                                  <p:childTnLst>
                                    <p:set>
                                      <p:cBhvr override="childStyle">
                                        <p:cTn id="12"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mph" presetSubtype="0" fill="hold" grpId="1" nodeType="clickEffect">
                                  <p:stCondLst>
                                    <p:cond delay="0"/>
                                  </p:stCondLst>
                                  <p:childTnLst>
                                    <p:anim calcmode="discrete" valueType="str">
                                      <p:cBhvr override="childStyle">
                                        <p:cTn id="12"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TotalTime>
  <Words>1725</Words>
  <Application>Microsoft Office PowerPoint</Application>
  <PresentationFormat>On-screen Show (4:3)</PresentationFormat>
  <Paragraphs>202</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Concourse</vt:lpstr>
      <vt:lpstr>Flow</vt:lpstr>
      <vt:lpstr>Theme1</vt:lpstr>
      <vt:lpstr>1_Theme1</vt:lpstr>
      <vt:lpstr>        শুভেচ্ছা/ স্বাগতম</vt:lpstr>
      <vt:lpstr>শিক্ষক পরিচিতি</vt:lpstr>
      <vt:lpstr>  পাঠ পরিচিতি</vt:lpstr>
      <vt:lpstr> মুল শিরোনামঃ সরকার কাঠামো </vt:lpstr>
      <vt:lpstr> 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প্রারম্ভিক বক্তব্য</vt:lpstr>
      <vt:lpstr>   শিখন ফল </vt:lpstr>
      <vt:lpstr> শিখন ফলের আলোকে প্রশ্ন  </vt:lpstr>
      <vt:lpstr>   একক কাজের প্রশ্ন</vt:lpstr>
      <vt:lpstr>    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(খ) </vt:lpstr>
      <vt:lpstr>মুল্যায়ন</vt:lpstr>
      <vt:lpstr>জ্ঞান মুলক,অনুধাবন মুলক, প্রয়োগ মুলক প্রশ্ন  (গ) </vt:lpstr>
      <vt:lpstr>মুল্যায়ন</vt:lpstr>
      <vt:lpstr>জ্ঞান মুলক,অনুধাবন মুলক, প্রয়োগ মুলক প্রশ্ন  (ঘ)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23</cp:revision>
  <dcterms:created xsi:type="dcterms:W3CDTF">2006-08-16T00:00:00Z</dcterms:created>
  <dcterms:modified xsi:type="dcterms:W3CDTF">2020-09-18T04:53:03Z</dcterms:modified>
</cp:coreProperties>
</file>