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71" r:id="rId7"/>
    <p:sldId id="264" r:id="rId8"/>
    <p:sldId id="263" r:id="rId9"/>
    <p:sldId id="272" r:id="rId10"/>
    <p:sldId id="270"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2B045E-6FBD-4E45-BD26-CC02D3A08DD5}" type="datetimeFigureOut">
              <a:rPr lang="en-US" smtClean="0"/>
              <a:t>9/18/2020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168D3E-28B1-413F-9363-D9A058B9C07D}" type="slidenum">
              <a:rPr lang="en-US" smtClean="0"/>
              <a:t>‹#›</a:t>
            </a:fld>
            <a:endParaRPr lang="en-US"/>
          </a:p>
        </p:txBody>
      </p:sp>
    </p:spTree>
    <p:extLst>
      <p:ext uri="{BB962C8B-B14F-4D97-AF65-F5344CB8AC3E}">
        <p14:creationId xmlns:p14="http://schemas.microsoft.com/office/powerpoint/2010/main" val="71338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2B045E-6FBD-4E45-BD26-CC02D3A08DD5}" type="datetimeFigureOut">
              <a:rPr lang="en-US" smtClean="0"/>
              <a:t>9/18/2020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168D3E-28B1-413F-9363-D9A058B9C07D}" type="slidenum">
              <a:rPr lang="en-US" smtClean="0"/>
              <a:t>‹#›</a:t>
            </a:fld>
            <a:endParaRPr lang="en-US"/>
          </a:p>
        </p:txBody>
      </p:sp>
    </p:spTree>
    <p:extLst>
      <p:ext uri="{BB962C8B-B14F-4D97-AF65-F5344CB8AC3E}">
        <p14:creationId xmlns:p14="http://schemas.microsoft.com/office/powerpoint/2010/main" val="326510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2B045E-6FBD-4E45-BD26-CC02D3A08DD5}" type="datetimeFigureOut">
              <a:rPr lang="en-US" smtClean="0"/>
              <a:t>9/18/2020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168D3E-28B1-413F-9363-D9A058B9C07D}" type="slidenum">
              <a:rPr lang="en-US" smtClean="0"/>
              <a:t>‹#›</a:t>
            </a:fld>
            <a:endParaRPr lang="en-US"/>
          </a:p>
        </p:txBody>
      </p:sp>
    </p:spTree>
    <p:extLst>
      <p:ext uri="{BB962C8B-B14F-4D97-AF65-F5344CB8AC3E}">
        <p14:creationId xmlns:p14="http://schemas.microsoft.com/office/powerpoint/2010/main" val="259999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2B045E-6FBD-4E45-BD26-CC02D3A08DD5}" type="datetimeFigureOut">
              <a:rPr lang="en-US" smtClean="0"/>
              <a:t>9/18/2020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168D3E-28B1-413F-9363-D9A058B9C07D}" type="slidenum">
              <a:rPr lang="en-US" smtClean="0"/>
              <a:t>‹#›</a:t>
            </a:fld>
            <a:endParaRPr lang="en-US"/>
          </a:p>
        </p:txBody>
      </p:sp>
    </p:spTree>
    <p:extLst>
      <p:ext uri="{BB962C8B-B14F-4D97-AF65-F5344CB8AC3E}">
        <p14:creationId xmlns:p14="http://schemas.microsoft.com/office/powerpoint/2010/main" val="285204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2B045E-6FBD-4E45-BD26-CC02D3A08DD5}" type="datetimeFigureOut">
              <a:rPr lang="en-US" smtClean="0"/>
              <a:t>9/18/2020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168D3E-28B1-413F-9363-D9A058B9C07D}" type="slidenum">
              <a:rPr lang="en-US" smtClean="0"/>
              <a:t>‹#›</a:t>
            </a:fld>
            <a:endParaRPr lang="en-US"/>
          </a:p>
        </p:txBody>
      </p:sp>
    </p:spTree>
    <p:extLst>
      <p:ext uri="{BB962C8B-B14F-4D97-AF65-F5344CB8AC3E}">
        <p14:creationId xmlns:p14="http://schemas.microsoft.com/office/powerpoint/2010/main" val="176961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52B045E-6FBD-4E45-BD26-CC02D3A08DD5}" type="datetimeFigureOut">
              <a:rPr lang="en-US" smtClean="0"/>
              <a:t>9/18/2020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3168D3E-28B1-413F-9363-D9A058B9C07D}" type="slidenum">
              <a:rPr lang="en-US" smtClean="0"/>
              <a:t>‹#›</a:t>
            </a:fld>
            <a:endParaRPr lang="en-US"/>
          </a:p>
        </p:txBody>
      </p:sp>
    </p:spTree>
    <p:extLst>
      <p:ext uri="{BB962C8B-B14F-4D97-AF65-F5344CB8AC3E}">
        <p14:creationId xmlns:p14="http://schemas.microsoft.com/office/powerpoint/2010/main" val="262639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52B045E-6FBD-4E45-BD26-CC02D3A08DD5}" type="datetimeFigureOut">
              <a:rPr lang="en-US" smtClean="0"/>
              <a:t>9/18/2020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3168D3E-28B1-413F-9363-D9A058B9C07D}" type="slidenum">
              <a:rPr lang="en-US" smtClean="0"/>
              <a:t>‹#›</a:t>
            </a:fld>
            <a:endParaRPr lang="en-US"/>
          </a:p>
        </p:txBody>
      </p:sp>
    </p:spTree>
    <p:extLst>
      <p:ext uri="{BB962C8B-B14F-4D97-AF65-F5344CB8AC3E}">
        <p14:creationId xmlns:p14="http://schemas.microsoft.com/office/powerpoint/2010/main" val="389761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52B045E-6FBD-4E45-BD26-CC02D3A08DD5}" type="datetimeFigureOut">
              <a:rPr lang="en-US" smtClean="0"/>
              <a:t>9/18/2020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3168D3E-28B1-413F-9363-D9A058B9C07D}" type="slidenum">
              <a:rPr lang="en-US" smtClean="0"/>
              <a:t>‹#›</a:t>
            </a:fld>
            <a:endParaRPr lang="en-US"/>
          </a:p>
        </p:txBody>
      </p:sp>
    </p:spTree>
    <p:extLst>
      <p:ext uri="{BB962C8B-B14F-4D97-AF65-F5344CB8AC3E}">
        <p14:creationId xmlns:p14="http://schemas.microsoft.com/office/powerpoint/2010/main" val="126999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52B045E-6FBD-4E45-BD26-CC02D3A08DD5}" type="datetimeFigureOut">
              <a:rPr lang="en-US" smtClean="0"/>
              <a:t>9/18/2020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3168D3E-28B1-413F-9363-D9A058B9C07D}" type="slidenum">
              <a:rPr lang="en-US" smtClean="0"/>
              <a:t>‹#›</a:t>
            </a:fld>
            <a:endParaRPr lang="en-US"/>
          </a:p>
        </p:txBody>
      </p:sp>
    </p:spTree>
    <p:extLst>
      <p:ext uri="{BB962C8B-B14F-4D97-AF65-F5344CB8AC3E}">
        <p14:creationId xmlns:p14="http://schemas.microsoft.com/office/powerpoint/2010/main" val="14603783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52B045E-6FBD-4E45-BD26-CC02D3A08DD5}" type="datetimeFigureOut">
              <a:rPr lang="en-US" smtClean="0"/>
              <a:t>9/18/2020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3168D3E-28B1-413F-9363-D9A058B9C07D}" type="slidenum">
              <a:rPr lang="en-US" smtClean="0"/>
              <a:t>‹#›</a:t>
            </a:fld>
            <a:endParaRPr lang="en-US"/>
          </a:p>
        </p:txBody>
      </p:sp>
    </p:spTree>
    <p:extLst>
      <p:ext uri="{BB962C8B-B14F-4D97-AF65-F5344CB8AC3E}">
        <p14:creationId xmlns:p14="http://schemas.microsoft.com/office/powerpoint/2010/main" val="168587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52B045E-6FBD-4E45-BD26-CC02D3A08DD5}" type="datetimeFigureOut">
              <a:rPr lang="en-US" smtClean="0"/>
              <a:t>9/18/2020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3168D3E-28B1-413F-9363-D9A058B9C07D}" type="slidenum">
              <a:rPr lang="en-US" smtClean="0"/>
              <a:t>‹#›</a:t>
            </a:fld>
            <a:endParaRPr lang="en-US"/>
          </a:p>
        </p:txBody>
      </p:sp>
    </p:spTree>
    <p:extLst>
      <p:ext uri="{BB962C8B-B14F-4D97-AF65-F5344CB8AC3E}">
        <p14:creationId xmlns:p14="http://schemas.microsoft.com/office/powerpoint/2010/main" val="206507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1"/>
            <a:ext cx="12192000" cy="6858000"/>
          </a:xfrm>
          <a:prstGeom prst="frame">
            <a:avLst>
              <a:gd name="adj1" fmla="val 138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52400" y="160867"/>
            <a:ext cx="11887200" cy="6553200"/>
          </a:xfrm>
          <a:prstGeom prst="frame">
            <a:avLst>
              <a:gd name="adj1" fmla="val 126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9" name="Rectangle 8"/>
          <p:cNvSpPr/>
          <p:nvPr userDrawn="1"/>
        </p:nvSpPr>
        <p:spPr>
          <a:xfrm>
            <a:off x="237067" y="6163733"/>
            <a:ext cx="11709400" cy="4487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p:cNvSpPr txBox="1"/>
          <p:nvPr userDrawn="1"/>
        </p:nvSpPr>
        <p:spPr>
          <a:xfrm>
            <a:off x="4705970" y="6232036"/>
            <a:ext cx="2771593" cy="369332"/>
          </a:xfrm>
          <a:prstGeom prst="rect">
            <a:avLst/>
          </a:prstGeom>
          <a:noFill/>
        </p:spPr>
        <p:txBody>
          <a:bodyPr wrap="none" rtlCol="0">
            <a:spAutoFit/>
          </a:bodyPr>
          <a:lstStyle/>
          <a:p>
            <a:r>
              <a:rPr lang="en-US" dirty="0" smtClean="0">
                <a:solidFill>
                  <a:schemeClr val="bg1"/>
                </a:solidFill>
              </a:rPr>
              <a:t>Shirinmirpur99@gmail.com</a:t>
            </a:r>
            <a:endParaRPr lang="en-US" dirty="0">
              <a:solidFill>
                <a:schemeClr val="bg1"/>
              </a:solidFill>
            </a:endParaRPr>
          </a:p>
        </p:txBody>
      </p:sp>
    </p:spTree>
    <p:extLst>
      <p:ext uri="{BB962C8B-B14F-4D97-AF65-F5344CB8AC3E}">
        <p14:creationId xmlns:p14="http://schemas.microsoft.com/office/powerpoint/2010/main" val="1741285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9277" y="145414"/>
            <a:ext cx="5077031" cy="2646878"/>
          </a:xfrm>
          <a:prstGeom prst="rect">
            <a:avLst/>
          </a:prstGeom>
        </p:spPr>
        <p:txBody>
          <a:bodyPr wrap="none">
            <a:spAutoFit/>
          </a:bodyPr>
          <a:lstStyle/>
          <a:p>
            <a:r>
              <a:rPr lang="bn-BD" sz="16600" dirty="0" smtClean="0">
                <a:latin typeface="NikoshBAN" pitchFamily="2" charset="0"/>
                <a:cs typeface="NikoshBAN" pitchFamily="2" charset="0"/>
              </a:rPr>
              <a:t>স্বাগতম</a:t>
            </a:r>
            <a:endParaRPr lang="en-US" sz="166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626" y="2214384"/>
            <a:ext cx="6819900" cy="3762375"/>
          </a:xfrm>
          <a:prstGeom prst="rect">
            <a:avLst/>
          </a:prstGeom>
        </p:spPr>
      </p:pic>
    </p:spTree>
    <p:extLst>
      <p:ext uri="{BB962C8B-B14F-4D97-AF65-F5344CB8AC3E}">
        <p14:creationId xmlns:p14="http://schemas.microsoft.com/office/powerpoint/2010/main" val="801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611" y="464920"/>
            <a:ext cx="2497800" cy="584775"/>
          </a:xfrm>
          <a:prstGeom prst="rect">
            <a:avLst/>
          </a:prstGeom>
        </p:spPr>
        <p:txBody>
          <a:bodyPr wrap="none">
            <a:spAutoFit/>
          </a:bodyPr>
          <a:lstStyle/>
          <a:p>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মাল্টিমিডিয়া ক্লাস</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effectLst>
                <a:outerShdw blurRad="38100" dist="38100" dir="2700000" algn="tl">
                  <a:srgbClr val="000000">
                    <a:alpha val="43137"/>
                  </a:srgbClr>
                </a:outerShdw>
              </a:effectLst>
            </a:endParaRPr>
          </a:p>
        </p:txBody>
      </p:sp>
      <p:sp>
        <p:nvSpPr>
          <p:cNvPr id="3" name="Rectangle 2"/>
          <p:cNvSpPr/>
          <p:nvPr/>
        </p:nvSpPr>
        <p:spPr>
          <a:xfrm>
            <a:off x="539611" y="1049695"/>
            <a:ext cx="11257054" cy="1938992"/>
          </a:xfrm>
          <a:prstGeom prst="rect">
            <a:avLst/>
          </a:prstGeom>
        </p:spPr>
        <p:txBody>
          <a:bodyPr wrap="square">
            <a:spAutoFit/>
          </a:bodyPr>
          <a:lstStyle/>
          <a:p>
            <a:r>
              <a:rPr lang="as-IN" sz="2400" dirty="0">
                <a:latin typeface="NikoshBAN" panose="02000000000000000000" pitchFamily="2" charset="0"/>
                <a:cs typeface="NikoshBAN" panose="02000000000000000000" pitchFamily="2" charset="0"/>
              </a:rPr>
              <a:t>মাল্টিমিডিয়া ক্লাস অর্থ বহু মাধ্যম যোগে পরিচালিত শ্রেণীকার্যক্রম। মাল্টিমিডিয়া হ’তে হ’লে তিনটি জিনিস লাগে। ১.বর্ণ (লেখা)  ২. চিত্র/ছবি ৩. শব্দ। এরূপ ক্লাসে বর্ণ বা লেখা (</a:t>
            </a:r>
            <a:r>
              <a:rPr lang="en-US" sz="2400" dirty="0">
                <a:latin typeface="NikoshBAN" panose="02000000000000000000" pitchFamily="2" charset="0"/>
                <a:cs typeface="NikoshBAN" panose="02000000000000000000" pitchFamily="2" charset="0"/>
              </a:rPr>
              <a:t>Text), </a:t>
            </a:r>
            <a:r>
              <a:rPr lang="as-IN" sz="2400" dirty="0">
                <a:latin typeface="NikoshBAN" panose="02000000000000000000" pitchFamily="2" charset="0"/>
                <a:cs typeface="NikoshBAN" panose="02000000000000000000" pitchFamily="2" charset="0"/>
              </a:rPr>
              <a:t>চিত্র (</a:t>
            </a:r>
            <a:r>
              <a:rPr lang="en-US" sz="2400" dirty="0">
                <a:latin typeface="NikoshBAN" panose="02000000000000000000" pitchFamily="2" charset="0"/>
                <a:cs typeface="NikoshBAN" panose="02000000000000000000" pitchFamily="2" charset="0"/>
              </a:rPr>
              <a:t>Graphics) </a:t>
            </a:r>
            <a:r>
              <a:rPr lang="as-IN" sz="2400" dirty="0">
                <a:latin typeface="NikoshBAN" panose="02000000000000000000" pitchFamily="2" charset="0"/>
                <a:cs typeface="NikoshBAN" panose="02000000000000000000" pitchFamily="2" charset="0"/>
              </a:rPr>
              <a:t>ও শব্দ (</a:t>
            </a:r>
            <a:r>
              <a:rPr lang="en-US" sz="2400" dirty="0">
                <a:latin typeface="NikoshBAN" panose="02000000000000000000" pitchFamily="2" charset="0"/>
                <a:cs typeface="NikoshBAN" panose="02000000000000000000" pitchFamily="2" charset="0"/>
              </a:rPr>
              <a:t>sound) </a:t>
            </a:r>
            <a:r>
              <a:rPr lang="as-IN" sz="2400" dirty="0">
                <a:latin typeface="NikoshBAN" panose="02000000000000000000" pitchFamily="2" charset="0"/>
                <a:cs typeface="NikoshBAN" panose="02000000000000000000" pitchFamily="2" charset="0"/>
              </a:rPr>
              <a:t>যোগে পাওয়ার পয়েন্টে সলাইড তৈরি করে উপস্থাপন করতে হয়। একটি শ্রেণিপাঠে সাধারণত ১০ থেকে ২০টা সলাইডই যথেষ্ট। মাল্টিমিডিয়া ক্লাস নিতে হ’লে শ্রেণীকক্ষে বিদ্যুৎ, ১টি ল্যাপটপ, ১টি প্রজেক্টর ও একটি সাদা স্ক্রীন অথবা দেয়াল থাকা আবশ্যক।</a:t>
            </a:r>
            <a:endParaRPr lang="en-US" sz="2400" dirty="0">
              <a:latin typeface="NikoshBAN" panose="02000000000000000000" pitchFamily="2" charset="0"/>
              <a:cs typeface="NikoshBAN" panose="02000000000000000000" pitchFamily="2" charset="0"/>
            </a:endParaRPr>
          </a:p>
        </p:txBody>
      </p:sp>
      <p:sp>
        <p:nvSpPr>
          <p:cNvPr id="4" name="Rectangle 3"/>
          <p:cNvSpPr/>
          <p:nvPr/>
        </p:nvSpPr>
        <p:spPr>
          <a:xfrm>
            <a:off x="539611" y="2973297"/>
            <a:ext cx="10468824" cy="1200329"/>
          </a:xfrm>
          <a:prstGeom prst="rect">
            <a:avLst/>
          </a:prstGeom>
        </p:spPr>
        <p:txBody>
          <a:bodyPr wrap="square">
            <a:spAutoFit/>
          </a:bodyPr>
          <a:lstStyle/>
          <a:p>
            <a:r>
              <a:rPr lang="en-US" sz="2400" dirty="0">
                <a:latin typeface="NikoshBAN" panose="02000000000000000000" pitchFamily="2" charset="0"/>
                <a:cs typeface="NikoshBAN" panose="02000000000000000000" pitchFamily="2" charset="0"/>
              </a:rPr>
              <a:t>ICT </a:t>
            </a:r>
            <a:r>
              <a:rPr lang="as-IN" sz="2400" dirty="0">
                <a:latin typeface="NikoshBAN" panose="02000000000000000000" pitchFamily="2" charset="0"/>
                <a:cs typeface="NikoshBAN" panose="02000000000000000000" pitchFamily="2" charset="0"/>
              </a:rPr>
              <a:t>ট্রেনিং-এর মাধ্যমে শিক্ষকদের এ বিষয়ে দক্ষ করার চেষ্টা সরকারের পক্ষ থেকে অব্যাহত রয়েছে। এই ক্লাস নেওয়ার সময় সলাইডে প্রদর্শিত স্বাগতম, পরিচিতি, শিখনফল ইত্যাদি যা থাকে শ্রেণীকক্ষে তা দেখানো যাবে না। বরং পাঠ ঘোষণা থেকে বাড়ির কাজ পর্যন্ত দেখাতে হবে।</a:t>
            </a:r>
            <a:endParaRPr lang="en-US" sz="2400" dirty="0">
              <a:latin typeface="NikoshBAN" panose="02000000000000000000" pitchFamily="2" charset="0"/>
              <a:cs typeface="NikoshBAN" panose="02000000000000000000" pitchFamily="2" charset="0"/>
            </a:endParaRPr>
          </a:p>
        </p:txBody>
      </p:sp>
      <p:sp>
        <p:nvSpPr>
          <p:cNvPr id="5" name="Rectangle 4"/>
          <p:cNvSpPr/>
          <p:nvPr/>
        </p:nvSpPr>
        <p:spPr>
          <a:xfrm>
            <a:off x="539611" y="4358354"/>
            <a:ext cx="11492444" cy="1631216"/>
          </a:xfrm>
          <a:prstGeom prst="rect">
            <a:avLst/>
          </a:prstGeom>
        </p:spPr>
        <p:txBody>
          <a:bodyPr wrap="square">
            <a:spAutoFit/>
          </a:bodyPr>
          <a:lstStyle/>
          <a:p>
            <a:r>
              <a:rPr lang="as-IN" sz="2000" dirty="0">
                <a:latin typeface="NikoshBAN" panose="02000000000000000000" pitchFamily="2" charset="0"/>
                <a:cs typeface="NikoshBAN" panose="02000000000000000000" pitchFamily="2" charset="0"/>
              </a:rPr>
              <a:t>অংশগ্রহণমূলক পদ্ধতির পাঠদানের সকল প্রক্রিয়াই মাল্টিমিডিয়া ক্লাসে প্রযোজ্য। এখানেও শিক্ষক সময় বিভাজন করে পাঠ্য বই ধরে আলোচনা করবেন। প্রয়োজনীয় চিত্র ও ভিডিও প্রজেক্টরের মাধ্যমে পর্দায় দেখাবেন। পর্দায় একক, জোড়ায় ও দলগত কাজের প্রশ্ন তুলে ধরবেন। প্রশ্নের নমুনা উত্তর সলাইডে করে রাখবেন এবং প্রতিটি কাজ শেষে শিক্ষার্থীদের উত্তর নিজের নমুনা উত্তরের সাথে মিলিয়ে নেওয়ার জন্য দেখাবেন, আগেভাগে দেখাবেন না। জ্ঞান, অনুধাবন, প্রয়োগ ও উচ্চতর দক্ষতার ভিত্তিতে সকল প্রশ্ন করবেন। সবশেষে মূল্যায়নের প্রশ্ন মৌখিক ভাবে করা যাবে। বাড়ির কাজ সৃজনশীল প্রশ্ন হিসাবে একটি স্লাইডে তুলে ধরতে হবে</a:t>
            </a:r>
            <a:r>
              <a:rPr lang="as-IN"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3214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5909" y="208230"/>
            <a:ext cx="2052165" cy="769441"/>
          </a:xfrm>
          <a:prstGeom prst="rect">
            <a:avLst/>
          </a:prstGeom>
          <a:noFill/>
        </p:spPr>
        <p:txBody>
          <a:bodyPr wrap="none" rtlCol="0">
            <a:spAutoFit/>
          </a:bodyPr>
          <a:lstStyle/>
          <a:p>
            <a:r>
              <a:rPr lang="en-US" sz="4400" b="1" dirty="0" err="1" smtClean="0">
                <a:latin typeface="NikoshBAN" panose="02000000000000000000" pitchFamily="2" charset="0"/>
                <a:cs typeface="NikoshBAN" panose="02000000000000000000" pitchFamily="2" charset="0"/>
              </a:rPr>
              <a:t>দলীয়</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কাজ</a:t>
            </a:r>
            <a:endParaRPr lang="en-US" sz="4400" b="1" dirty="0">
              <a:latin typeface="NikoshBAN" panose="02000000000000000000" pitchFamily="2" charset="0"/>
              <a:cs typeface="NikoshBAN" panose="02000000000000000000" pitchFamily="2" charset="0"/>
            </a:endParaRPr>
          </a:p>
        </p:txBody>
      </p:sp>
      <p:sp>
        <p:nvSpPr>
          <p:cNvPr id="3" name="Rectangle 2"/>
          <p:cNvSpPr/>
          <p:nvPr/>
        </p:nvSpPr>
        <p:spPr>
          <a:xfrm>
            <a:off x="1489294" y="3496260"/>
            <a:ext cx="9757799" cy="707886"/>
          </a:xfrm>
          <a:prstGeom prst="rect">
            <a:avLst/>
          </a:prstGeom>
        </p:spPr>
        <p:txBody>
          <a:bodyPr wrap="none">
            <a:spAutoFit/>
          </a:bodyPr>
          <a:lstStyle/>
          <a:p>
            <a:r>
              <a:rPr lang="bn-BD" sz="4000" dirty="0">
                <a:latin typeface="NikoshBAN" pitchFamily="2" charset="0"/>
                <a:cs typeface="NikoshBAN" pitchFamily="2" charset="0"/>
              </a:rPr>
              <a:t>মাল্টিমিডিয়া কি </a:t>
            </a:r>
            <a:r>
              <a:rPr lang="en-US" sz="4000" dirty="0" err="1" smtClean="0">
                <a:latin typeface="NikoshBAN" pitchFamily="2" charset="0"/>
                <a:cs typeface="NikoshBAN" pitchFamily="2" charset="0"/>
              </a:rPr>
              <a:t>এবং</a:t>
            </a:r>
            <a:r>
              <a:rPr lang="en-US" sz="4000" dirty="0" smtClean="0">
                <a:latin typeface="NikoshBAN" pitchFamily="2" charset="0"/>
                <a:cs typeface="NikoshBAN" pitchFamily="2" charset="0"/>
              </a:rPr>
              <a:t> </a:t>
            </a:r>
            <a:r>
              <a:rPr lang="as-IN" sz="4000" dirty="0">
                <a:latin typeface="NikoshBAN" panose="02000000000000000000" pitchFamily="2" charset="0"/>
                <a:cs typeface="NikoshBAN" panose="02000000000000000000" pitchFamily="2" charset="0"/>
              </a:rPr>
              <a:t>মাল্টিমিডিয়া </a:t>
            </a:r>
            <a:r>
              <a:rPr lang="as-IN" sz="4000" dirty="0" smtClean="0">
                <a:latin typeface="NikoshBAN" panose="02000000000000000000" pitchFamily="2" charset="0"/>
                <a:cs typeface="NikoshBAN" panose="02000000000000000000" pitchFamily="2" charset="0"/>
              </a:rPr>
              <a:t>ক্লাস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সম্পর্কে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বুঝিয়ে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লিখ</a:t>
            </a:r>
            <a:r>
              <a:rPr lang="en-US" sz="4000" dirty="0" smtClean="0">
                <a:latin typeface="NikoshBAN" pitchFamily="2" charset="0"/>
                <a:cs typeface="NikoshBAN" pitchFamily="2" charset="0"/>
              </a:rPr>
              <a:t> </a:t>
            </a:r>
            <a:endParaRPr lang="en-US" sz="4000" dirty="0"/>
          </a:p>
        </p:txBody>
      </p:sp>
    </p:spTree>
    <p:extLst>
      <p:ext uri="{BB962C8B-B14F-4D97-AF65-F5344CB8AC3E}">
        <p14:creationId xmlns:p14="http://schemas.microsoft.com/office/powerpoint/2010/main" val="454636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65245" y="148048"/>
            <a:ext cx="2010487" cy="1015663"/>
          </a:xfrm>
          <a:prstGeom prst="rect">
            <a:avLst/>
          </a:prstGeom>
        </p:spPr>
        <p:txBody>
          <a:bodyPr wrap="none">
            <a:spAutoFit/>
          </a:bodyPr>
          <a:lstStyle/>
          <a:p>
            <a:pPr algn="ctr"/>
            <a:r>
              <a:rPr lang="bn-BD" sz="6000" b="1" dirty="0" smtClean="0">
                <a:solidFill>
                  <a:schemeClr val="tx1"/>
                </a:solidFill>
                <a:latin typeface="NikoshBAN" pitchFamily="2" charset="0"/>
                <a:cs typeface="NikoshBAN" pitchFamily="2" charset="0"/>
              </a:rPr>
              <a:t>মূল্যায়ন</a:t>
            </a:r>
            <a:endParaRPr lang="en-US" sz="6000" b="1" dirty="0">
              <a:solidFill>
                <a:schemeClr val="tx1"/>
              </a:solidFill>
              <a:latin typeface="NikoshBAN" pitchFamily="2" charset="0"/>
              <a:cs typeface="NikoshBAN" pitchFamily="2" charset="0"/>
            </a:endParaRPr>
          </a:p>
        </p:txBody>
      </p:sp>
      <p:sp>
        <p:nvSpPr>
          <p:cNvPr id="2" name="Rectangle 1"/>
          <p:cNvSpPr/>
          <p:nvPr/>
        </p:nvSpPr>
        <p:spPr>
          <a:xfrm>
            <a:off x="1397466" y="2112651"/>
            <a:ext cx="7850226" cy="2585323"/>
          </a:xfrm>
          <a:prstGeom prst="rect">
            <a:avLst/>
          </a:prstGeom>
        </p:spPr>
        <p:txBody>
          <a:bodyPr wrap="none">
            <a:spAutoFit/>
          </a:bodyPr>
          <a:lstStyle/>
          <a:p>
            <a:pPr marL="914400" indent="-914400">
              <a:buFont typeface="+mj-lt"/>
              <a:buAutoNum type="arabicPeriod"/>
            </a:pPr>
            <a:r>
              <a:rPr lang="bn-BD" sz="4800" dirty="0">
                <a:latin typeface="NikoshBAN" pitchFamily="2" charset="0"/>
                <a:cs typeface="NikoshBAN" pitchFamily="2" charset="0"/>
              </a:rPr>
              <a:t>মাল্টিমিডিয়া </a:t>
            </a:r>
            <a:r>
              <a:rPr lang="bn-BD" sz="4800" dirty="0" smtClean="0">
                <a:latin typeface="NikoshBAN" pitchFamily="2" charset="0"/>
                <a:cs typeface="NikoshBAN" pitchFamily="2" charset="0"/>
              </a:rPr>
              <a:t>কি</a:t>
            </a:r>
            <a:r>
              <a:rPr lang="en-US" sz="4800" dirty="0" smtClean="0">
                <a:latin typeface="NikoshBAN" pitchFamily="2" charset="0"/>
                <a:cs typeface="NikoshBAN" pitchFamily="2" charset="0"/>
              </a:rPr>
              <a:t> ?</a:t>
            </a:r>
          </a:p>
          <a:p>
            <a:pPr marL="914400" indent="-914400">
              <a:buFont typeface="+mj-lt"/>
              <a:buAutoNum type="arabicPeriod"/>
            </a:pPr>
            <a:r>
              <a:rPr lang="bn-BD" sz="4800" dirty="0">
                <a:latin typeface="NikoshBAN" pitchFamily="2" charset="0"/>
                <a:cs typeface="NikoshBAN" pitchFamily="2" charset="0"/>
              </a:rPr>
              <a:t>মাল্টিমিডিয়া </a:t>
            </a:r>
            <a:r>
              <a:rPr lang="en-US" sz="4800" dirty="0" err="1" smtClean="0">
                <a:latin typeface="NikoshBAN" pitchFamily="2" charset="0"/>
                <a:cs typeface="NikoshBAN" pitchFamily="2" charset="0"/>
              </a:rPr>
              <a:t>কত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প্রকার</a:t>
            </a:r>
            <a:r>
              <a:rPr lang="en-US" sz="4800" dirty="0" smtClean="0">
                <a:latin typeface="NikoshBAN" pitchFamily="2" charset="0"/>
                <a:cs typeface="NikoshBAN" pitchFamily="2" charset="0"/>
              </a:rPr>
              <a:t> ও </a:t>
            </a:r>
            <a:r>
              <a:rPr lang="en-US" sz="4800" dirty="0" err="1" smtClean="0">
                <a:latin typeface="NikoshBAN" pitchFamily="2" charset="0"/>
                <a:cs typeface="NikoshBAN" pitchFamily="2" charset="0"/>
              </a:rPr>
              <a:t>কি</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a:t>
            </a:r>
            <a:r>
              <a:rPr lang="en-US" sz="4800" dirty="0" smtClean="0">
                <a:latin typeface="NikoshBAN" pitchFamily="2" charset="0"/>
                <a:cs typeface="NikoshBAN" pitchFamily="2" charset="0"/>
              </a:rPr>
              <a:t> ?</a:t>
            </a:r>
          </a:p>
          <a:p>
            <a:pPr marL="914400" indent="-914400">
              <a:buFont typeface="+mj-lt"/>
              <a:buAutoNum type="arabicPeriod"/>
            </a:pPr>
            <a:r>
              <a:rPr lang="bn-BD" sz="4800" dirty="0">
                <a:latin typeface="NikoshBAN" pitchFamily="2" charset="0"/>
                <a:cs typeface="NikoshBAN" pitchFamily="2" charset="0"/>
              </a:rPr>
              <a:t>মাল্টিমিডিয়া </a:t>
            </a:r>
            <a:r>
              <a:rPr lang="en-US" sz="4800" dirty="0" err="1" smtClean="0">
                <a:latin typeface="NikoshBAN" pitchFamily="2" charset="0"/>
                <a:cs typeface="NikoshBAN" pitchFamily="2" charset="0"/>
              </a:rPr>
              <a:t>ক্লাস</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a:t>
            </a:r>
            <a:r>
              <a:rPr lang="en-US" sz="4800" dirty="0" smtClean="0">
                <a:latin typeface="NikoshBAN" pitchFamily="2" charset="0"/>
                <a:cs typeface="NikoshBAN" pitchFamily="2" charset="0"/>
              </a:rPr>
              <a:t> ?</a:t>
            </a:r>
          </a:p>
          <a:p>
            <a:endParaRPr lang="en-US" dirty="0"/>
          </a:p>
        </p:txBody>
      </p:sp>
    </p:spTree>
    <p:extLst>
      <p:ext uri="{BB962C8B-B14F-4D97-AF65-F5344CB8AC3E}">
        <p14:creationId xmlns:p14="http://schemas.microsoft.com/office/powerpoint/2010/main" val="1282341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6977" y="262550"/>
            <a:ext cx="1975221" cy="707886"/>
          </a:xfrm>
          <a:prstGeom prst="rect">
            <a:avLst/>
          </a:prstGeom>
          <a:noFill/>
        </p:spPr>
        <p:txBody>
          <a:bodyPr wrap="none" rtlCol="0">
            <a:spAutoFit/>
          </a:bodyPr>
          <a:lstStyle/>
          <a:p>
            <a:r>
              <a:rPr lang="en-US" sz="4000" dirty="0" err="1" smtClean="0">
                <a:latin typeface="NikoshBAN" panose="02000000000000000000" pitchFamily="2" charset="0"/>
                <a:cs typeface="NikoshBAN" panose="02000000000000000000" pitchFamily="2" charset="0"/>
              </a:rPr>
              <a:t>বাড়ীর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1828799" y="4302988"/>
            <a:ext cx="9186729" cy="1446550"/>
          </a:xfrm>
          <a:prstGeom prst="rect">
            <a:avLst/>
          </a:prstGeom>
          <a:noFill/>
        </p:spPr>
        <p:txBody>
          <a:bodyPr wrap="square" rtlCol="0">
            <a:spAutoFit/>
          </a:bodyPr>
          <a:lstStyle/>
          <a:p>
            <a:r>
              <a:rPr lang="en-US" sz="4400" dirty="0" err="1" smtClean="0">
                <a:latin typeface="NikoshBAN" panose="02000000000000000000" pitchFamily="2" charset="0"/>
                <a:cs typeface="NikoshBAN" panose="02000000000000000000" pitchFamily="2" charset="0"/>
              </a:rPr>
              <a:t>বর্তমান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তথ্য</a:t>
            </a:r>
            <a:r>
              <a:rPr lang="en-US" sz="4400" dirty="0" smtClean="0">
                <a:latin typeface="NikoshBAN" panose="02000000000000000000" pitchFamily="2" charset="0"/>
                <a:cs typeface="NikoshBAN" panose="02000000000000000000" pitchFamily="2" charset="0"/>
              </a:rPr>
              <a:t> ও </a:t>
            </a:r>
            <a:r>
              <a:rPr lang="en-US" sz="4400" dirty="0" err="1" smtClean="0">
                <a:latin typeface="NikoshBAN" panose="02000000000000000000" pitchFamily="2" charset="0"/>
                <a:cs typeface="NikoshBAN" panose="02000000000000000000" pitchFamily="2" charset="0"/>
              </a:rPr>
              <a:t>যোগাযোগ</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প্রযুক্তিতে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মাল্টিমিডিয়া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ক্লাসের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গুরুত্ব</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ব্যাখ্যা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28713"/>
            <a:ext cx="7251107" cy="3015998"/>
          </a:xfrm>
          <a:prstGeom prst="rect">
            <a:avLst/>
          </a:prstGeom>
        </p:spPr>
      </p:pic>
    </p:spTree>
    <p:extLst>
      <p:ext uri="{BB962C8B-B14F-4D97-AF65-F5344CB8AC3E}">
        <p14:creationId xmlns:p14="http://schemas.microsoft.com/office/powerpoint/2010/main" val="2931446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6001" y="136657"/>
            <a:ext cx="3079755" cy="1569660"/>
          </a:xfrm>
          <a:prstGeom prst="rect">
            <a:avLst/>
          </a:prstGeom>
        </p:spPr>
        <p:txBody>
          <a:bodyPr wrap="square">
            <a:spAutoFit/>
          </a:bodyPr>
          <a:lstStyle/>
          <a:p>
            <a:pPr algn="ctr"/>
            <a:r>
              <a:rPr lang="bn-BD" sz="9600" b="1" dirty="0" smtClean="0">
                <a:latin typeface="NikoshBAN" pitchFamily="2" charset="0"/>
                <a:cs typeface="NikoshBAN" pitchFamily="2" charset="0"/>
              </a:rPr>
              <a:t>ধন্যবাদ</a:t>
            </a:r>
            <a:endParaRPr lang="en-US" sz="9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405" y="1889857"/>
            <a:ext cx="7873016" cy="4190476"/>
          </a:xfrm>
          <a:prstGeom prst="rect">
            <a:avLst/>
          </a:prstGeom>
        </p:spPr>
      </p:pic>
    </p:spTree>
    <p:extLst>
      <p:ext uri="{BB962C8B-B14F-4D97-AF65-F5344CB8AC3E}">
        <p14:creationId xmlns:p14="http://schemas.microsoft.com/office/powerpoint/2010/main" val="9240638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121" y="3843094"/>
            <a:ext cx="6096000" cy="2246769"/>
          </a:xfrm>
          <a:prstGeom prst="rect">
            <a:avLst/>
          </a:prstGeom>
        </p:spPr>
        <p:txBody>
          <a:bodyPr>
            <a:spAutoFit/>
          </a:bodyPr>
          <a:lstStyle/>
          <a:p>
            <a:r>
              <a:rPr lang="en-US" sz="2800" dirty="0" err="1" smtClean="0">
                <a:latin typeface="NikoshBAN" panose="02000000000000000000" pitchFamily="2" charset="0"/>
                <a:cs typeface="NikoshBAN" panose="02000000000000000000" pitchFamily="2" charset="0"/>
              </a:rPr>
              <a:t>মোছাঃ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সুলতানা</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সহকারী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শিক্ষক</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মিরপুর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পাইলট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উচ্চ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বিদ্যালয়</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মিরপুর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কুষ্টিয়া</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r>
              <a:rPr lang="en-US" sz="2800" b="1" dirty="0" smtClean="0">
                <a:latin typeface="Baskerville Old Face" panose="02020602080505020303" pitchFamily="18" charset="0"/>
                <a:cs typeface="NikoshBAN" panose="02000000000000000000" pitchFamily="2" charset="0"/>
              </a:rPr>
              <a:t>shirinmirpur99@gmail.com</a:t>
            </a:r>
          </a:p>
        </p:txBody>
      </p:sp>
      <p:cxnSp>
        <p:nvCxnSpPr>
          <p:cNvPr id="4" name="Straight Connector 3"/>
          <p:cNvCxnSpPr/>
          <p:nvPr/>
        </p:nvCxnSpPr>
        <p:spPr>
          <a:xfrm>
            <a:off x="5821378" y="244444"/>
            <a:ext cx="90535" cy="5911912"/>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017" y="163915"/>
            <a:ext cx="5518769" cy="3679179"/>
          </a:xfrm>
          <a:prstGeom prst="rect">
            <a:avLst/>
          </a:prstGeom>
        </p:spPr>
      </p:pic>
      <p:pic>
        <p:nvPicPr>
          <p:cNvPr id="5" name="Picture 4" descr="Info Lab Bd: নবম ও দশম শ্রেণির তথ্য ও যোগাযোগ প্রযুক্তি / ICT Text Book  Class 9-10">
            <a:extLst>
              <a:ext uri="{FF2B5EF4-FFF2-40B4-BE49-F238E27FC236}">
                <a16:creationId xmlns:lc="http://schemas.openxmlformats.org/drawingml/2006/lockedCanvas" xmlns:a16="http://schemas.microsoft.com/office/drawing/2014/main" xmlns="" id="{0EE83E21-7A82-41EA-B2BD-5BEF46D4A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277" y="454692"/>
            <a:ext cx="2636289" cy="33884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89421" y="4273981"/>
            <a:ext cx="6096000" cy="1815882"/>
          </a:xfrm>
          <a:prstGeom prst="rect">
            <a:avLst/>
          </a:prstGeom>
        </p:spPr>
        <p:txBody>
          <a:bodyPr>
            <a:spAutoFit/>
          </a:bodyPr>
          <a:lstStyle/>
          <a:p>
            <a:pPr algn="ctr"/>
            <a:r>
              <a:rPr lang="en-US" sz="2800" b="1" dirty="0" err="1">
                <a:latin typeface="NikoshBAN" panose="02000000000000000000" pitchFamily="2" charset="0"/>
                <a:cs typeface="NikoshBAN" panose="02000000000000000000" pitchFamily="2" charset="0"/>
              </a:rPr>
              <a:t>বিষয়ঃ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তথ্য</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ওযোগাযোগ</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প্রযুক্তি</a:t>
            </a:r>
            <a:endParaRPr lang="en-US" sz="2800" b="1" dirty="0">
              <a:latin typeface="NikoshBAN" panose="02000000000000000000" pitchFamily="2" charset="0"/>
              <a:cs typeface="NikoshBAN" panose="02000000000000000000" pitchFamily="2" charset="0"/>
            </a:endParaRPr>
          </a:p>
          <a:p>
            <a:pPr algn="ctr"/>
            <a:r>
              <a:rPr lang="en-US" sz="2800" b="1" dirty="0" err="1">
                <a:latin typeface="NikoshBAN" panose="02000000000000000000" pitchFamily="2" charset="0"/>
                <a:cs typeface="NikoshBAN" panose="02000000000000000000" pitchFamily="2" charset="0"/>
              </a:rPr>
              <a:t>শ্রেণিঃ</a:t>
            </a:r>
            <a:r>
              <a:rPr lang="en-US" sz="2800" b="1" dirty="0">
                <a:latin typeface="NikoshBAN" panose="02000000000000000000" pitchFamily="2" charset="0"/>
                <a:cs typeface="NikoshBAN" panose="02000000000000000000" pitchFamily="2" charset="0"/>
              </a:rPr>
              <a:t> </a:t>
            </a:r>
            <a:r>
              <a:rPr lang="bn-BD" sz="2800" b="1" dirty="0">
                <a:latin typeface="NikoshBAN" panose="02000000000000000000" pitchFamily="2" charset="0"/>
                <a:cs typeface="NikoshBAN" panose="02000000000000000000" pitchFamily="2" charset="0"/>
              </a:rPr>
              <a:t>নবম </a:t>
            </a:r>
            <a:endParaRPr lang="en-US" sz="2800" b="1" dirty="0">
              <a:latin typeface="NikoshBAN" panose="02000000000000000000" pitchFamily="2" charset="0"/>
              <a:cs typeface="NikoshBAN" panose="02000000000000000000" pitchFamily="2" charset="0"/>
            </a:endParaRPr>
          </a:p>
          <a:p>
            <a:pPr algn="ctr"/>
            <a:r>
              <a:rPr lang="bn-BD" sz="2800" b="1" dirty="0">
                <a:latin typeface="NikoshBAN" panose="02000000000000000000" pitchFamily="2" charset="0"/>
                <a:cs typeface="NikoshBAN" panose="02000000000000000000" pitchFamily="2" charset="0"/>
              </a:rPr>
              <a:t>অধ্যায়ঃ ৫ম</a:t>
            </a:r>
            <a:endParaRPr lang="en-US" sz="2800" b="1" dirty="0">
              <a:latin typeface="NikoshBAN" panose="02000000000000000000" pitchFamily="2" charset="0"/>
              <a:cs typeface="NikoshBAN" panose="02000000000000000000" pitchFamily="2" charset="0"/>
            </a:endParaRPr>
          </a:p>
          <a:p>
            <a:pPr algn="ctr"/>
            <a:r>
              <a:rPr lang="bn-BD" sz="2800" b="1" dirty="0">
                <a:latin typeface="NikoshBAN" panose="02000000000000000000" pitchFamily="2" charset="0"/>
                <a:cs typeface="NikoshBAN" panose="02000000000000000000" pitchFamily="2" charset="0"/>
              </a:rPr>
              <a:t>মাল্টিমিডিয়া </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60025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0931" y="362139"/>
            <a:ext cx="3177473" cy="523220"/>
          </a:xfrm>
          <a:prstGeom prst="rect">
            <a:avLst/>
          </a:prstGeom>
          <a:noFill/>
        </p:spPr>
        <p:txBody>
          <a:bodyPr wrap="none" rtlCol="0">
            <a:spAutoFit/>
          </a:bodyPr>
          <a:lstStyle/>
          <a:p>
            <a:r>
              <a:rPr lang="en-US" sz="2800" b="1" dirty="0" err="1" smtClean="0">
                <a:latin typeface="NikoshBAN" panose="02000000000000000000" pitchFamily="2" charset="0"/>
                <a:cs typeface="NikoshBAN" panose="02000000000000000000" pitchFamily="2" charset="0"/>
              </a:rPr>
              <a:t>এসো</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আমরা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কিছু</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ছবি</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দেখি</a:t>
            </a:r>
            <a:endParaRPr lang="en-US" sz="28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27759" y="957787"/>
            <a:ext cx="3157413" cy="2895617"/>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739081" y="885359"/>
            <a:ext cx="4876800" cy="3295650"/>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9001408" y="957787"/>
            <a:ext cx="2749990" cy="2402320"/>
          </a:xfrm>
          <a:prstGeom prst="rect">
            <a:avLst/>
          </a:prstGeom>
        </p:spPr>
      </p:pic>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3353554" y="3476759"/>
            <a:ext cx="2893336" cy="2454939"/>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0967" y="3476759"/>
            <a:ext cx="2904413" cy="2454939"/>
          </a:xfrm>
          <a:prstGeom prst="rect">
            <a:avLst/>
          </a:prstGeom>
        </p:spPr>
      </p:pic>
    </p:spTree>
    <p:extLst>
      <p:ext uri="{BB962C8B-B14F-4D97-AF65-F5344CB8AC3E}">
        <p14:creationId xmlns:p14="http://schemas.microsoft.com/office/powerpoint/2010/main" val="2109802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8337" y="217283"/>
            <a:ext cx="2087431" cy="646331"/>
          </a:xfrm>
          <a:prstGeom prst="rect">
            <a:avLst/>
          </a:prstGeom>
          <a:noFill/>
        </p:spPr>
        <p:txBody>
          <a:bodyPr wrap="none" rtlCol="0">
            <a:spAutoFit/>
          </a:bodyPr>
          <a:lstStyle/>
          <a:p>
            <a:r>
              <a:rPr lang="en-US" sz="3600" b="1" dirty="0" err="1" smtClean="0">
                <a:latin typeface="NikoshBAN" panose="02000000000000000000" pitchFamily="2" charset="0"/>
                <a:cs typeface="NikoshBAN" panose="02000000000000000000" pitchFamily="2" charset="0"/>
              </a:rPr>
              <a:t>আজকের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পাঠ</a:t>
            </a:r>
            <a:endParaRPr lang="en-US" sz="36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65" y="658143"/>
            <a:ext cx="7577752" cy="5120903"/>
          </a:xfrm>
          <a:prstGeom prst="rect">
            <a:avLst/>
          </a:prstGeom>
        </p:spPr>
      </p:pic>
      <p:sp>
        <p:nvSpPr>
          <p:cNvPr id="5" name="TextBox 4"/>
          <p:cNvSpPr txBox="1"/>
          <p:nvPr/>
        </p:nvSpPr>
        <p:spPr>
          <a:xfrm>
            <a:off x="4934139" y="4066212"/>
            <a:ext cx="5529078" cy="1200329"/>
          </a:xfrm>
          <a:prstGeom prst="rect">
            <a:avLst/>
          </a:prstGeom>
          <a:noFill/>
        </p:spPr>
        <p:txBody>
          <a:bodyPr wrap="none" rtlCol="0">
            <a:spAutoFit/>
          </a:bodyPr>
          <a:lstStyle/>
          <a:p>
            <a:r>
              <a:rPr lang="en-US" sz="7200" dirty="0" smtClean="0">
                <a:latin typeface="Algerian" panose="04020705040A02060702" pitchFamily="82" charset="0"/>
              </a:rPr>
              <a:t>MULTIMEDIA</a:t>
            </a:r>
            <a:endParaRPr lang="en-US" sz="7200" dirty="0">
              <a:latin typeface="Algerian" panose="04020705040A02060702" pitchFamily="82" charset="0"/>
            </a:endParaRPr>
          </a:p>
        </p:txBody>
      </p:sp>
    </p:spTree>
    <p:extLst>
      <p:ext uri="{BB962C8B-B14F-4D97-AF65-F5344CB8AC3E}">
        <p14:creationId xmlns:p14="http://schemas.microsoft.com/office/powerpoint/2010/main" val="9992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1529" y="383439"/>
            <a:ext cx="1619354" cy="523220"/>
          </a:xfrm>
          <a:prstGeom prst="rect">
            <a:avLst/>
          </a:prstGeom>
        </p:spPr>
        <p:txBody>
          <a:bodyPr wrap="none">
            <a:spAutoFit/>
          </a:bodyPr>
          <a:lstStyle/>
          <a:p>
            <a:r>
              <a:rPr lang="en-US" sz="2800" dirty="0" err="1" smtClean="0"/>
              <a:t>শিখনফল</a:t>
            </a:r>
            <a:endParaRPr lang="en-US" sz="2800" dirty="0"/>
          </a:p>
        </p:txBody>
      </p:sp>
      <p:sp>
        <p:nvSpPr>
          <p:cNvPr id="3" name="Rectangle 2"/>
          <p:cNvSpPr/>
          <p:nvPr/>
        </p:nvSpPr>
        <p:spPr>
          <a:xfrm>
            <a:off x="828358" y="1379320"/>
            <a:ext cx="4222631" cy="584775"/>
          </a:xfrm>
          <a:prstGeom prst="rect">
            <a:avLst/>
          </a:prstGeom>
        </p:spPr>
        <p:txBody>
          <a:bodyPr wrap="none">
            <a:spAutoFit/>
          </a:bodyPr>
          <a:lstStyle/>
          <a:p>
            <a:r>
              <a:rPr lang="bn-BD" sz="3200" b="1" dirty="0">
                <a:latin typeface="NikoshBAN" pitchFamily="2" charset="0"/>
                <a:cs typeface="NikoshBAN" pitchFamily="2" charset="0"/>
              </a:rPr>
              <a:t>এই পাঠ শেষে </a:t>
            </a:r>
            <a:r>
              <a:rPr lang="bn-BD" sz="3200" b="1" dirty="0" smtClean="0">
                <a:latin typeface="NikoshBAN" pitchFamily="2" charset="0"/>
                <a:cs typeface="NikoshBAN" pitchFamily="2" charset="0"/>
              </a:rPr>
              <a:t>শিক্ষার্থীরা</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
        <p:nvSpPr>
          <p:cNvPr id="4" name="Rectangle 3"/>
          <p:cNvSpPr/>
          <p:nvPr/>
        </p:nvSpPr>
        <p:spPr>
          <a:xfrm>
            <a:off x="828358" y="2746395"/>
            <a:ext cx="9664608" cy="2800767"/>
          </a:xfrm>
          <a:prstGeom prst="rect">
            <a:avLst/>
          </a:prstGeom>
        </p:spPr>
        <p:txBody>
          <a:bodyPr wrap="square">
            <a:spAutoFit/>
          </a:bodyPr>
          <a:lstStyle/>
          <a:p>
            <a:pPr marL="742950" indent="-742950">
              <a:buFont typeface="+mj-lt"/>
              <a:buAutoNum type="arabicPeriod"/>
            </a:pPr>
            <a:r>
              <a:rPr lang="bn-BD" sz="4400" dirty="0">
                <a:latin typeface="NikoshBAN" pitchFamily="2" charset="0"/>
                <a:cs typeface="NikoshBAN" pitchFamily="2" charset="0"/>
              </a:rPr>
              <a:t>মাল্টিমিডিয়া কি তা বলতে </a:t>
            </a:r>
            <a:r>
              <a:rPr lang="bn-BD" sz="4400" dirty="0" smtClean="0">
                <a:latin typeface="NikoshBAN" pitchFamily="2" charset="0"/>
                <a:cs typeface="NikoshBAN" pitchFamily="2" charset="0"/>
              </a:rPr>
              <a:t>পারবে</a:t>
            </a:r>
            <a:r>
              <a:rPr lang="en-US" sz="4400" dirty="0">
                <a:latin typeface="NikoshBAN" pitchFamily="2" charset="0"/>
                <a:cs typeface="NikoshBAN" pitchFamily="2" charset="0"/>
              </a:rPr>
              <a:t>;</a:t>
            </a:r>
            <a:endParaRPr lang="en-US" sz="4400" dirty="0" smtClean="0">
              <a:latin typeface="NikoshBAN" pitchFamily="2" charset="0"/>
              <a:cs typeface="NikoshBAN" pitchFamily="2" charset="0"/>
            </a:endParaRPr>
          </a:p>
          <a:p>
            <a:pPr marL="742950" indent="-742950">
              <a:buFont typeface="+mj-lt"/>
              <a:buAutoNum type="arabicPeriod"/>
            </a:pPr>
            <a:r>
              <a:rPr lang="bn-BD" sz="4400" dirty="0" smtClean="0">
                <a:latin typeface="NikoshBAN" pitchFamily="2" charset="0"/>
                <a:cs typeface="NikoshBAN" pitchFamily="2" charset="0"/>
              </a:rPr>
              <a:t>মাল্টিমিডিয়া</a:t>
            </a:r>
            <a:r>
              <a:rPr lang="en-US" sz="4400" dirty="0" smtClean="0">
                <a:latin typeface="NikoshBAN" panose="02000000000000000000" pitchFamily="2" charset="0"/>
                <a:cs typeface="NikoshBAN" panose="02000000000000000000" pitchFamily="2" charset="0"/>
              </a:rPr>
              <a:t>র </a:t>
            </a:r>
            <a:r>
              <a:rPr lang="as-IN" sz="4400" dirty="0" smtClean="0">
                <a:latin typeface="NikoshBAN" panose="02000000000000000000" pitchFamily="2" charset="0"/>
                <a:cs typeface="NikoshBAN" panose="02000000000000000000" pitchFamily="2" charset="0"/>
              </a:rPr>
              <a:t>বৈশিষ্ট্য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ব্যাখ্যা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পারবে</a:t>
            </a:r>
            <a:r>
              <a:rPr lang="en-US" sz="4400" dirty="0" smtClean="0">
                <a:latin typeface="NikoshBAN" panose="02000000000000000000" pitchFamily="2" charset="0"/>
                <a:cs typeface="NikoshBAN" panose="02000000000000000000" pitchFamily="2" charset="0"/>
              </a:rPr>
              <a:t>;</a:t>
            </a:r>
            <a:endParaRPr lang="bn-BD" sz="4400" dirty="0" smtClean="0">
              <a:latin typeface="NikoshBAN" panose="02000000000000000000" pitchFamily="2" charset="0"/>
              <a:cs typeface="NikoshBAN" panose="02000000000000000000" pitchFamily="2" charset="0"/>
            </a:endParaRPr>
          </a:p>
          <a:p>
            <a:pPr marL="742950" indent="-742950">
              <a:buFont typeface="+mj-lt"/>
              <a:buAutoNum type="arabicPeriod"/>
            </a:pPr>
            <a:r>
              <a:rPr lang="as-IN" sz="4400" dirty="0">
                <a:latin typeface="NikoshBAN" panose="02000000000000000000" pitchFamily="2" charset="0"/>
                <a:cs typeface="NikoshBAN" panose="02000000000000000000" pitchFamily="2" charset="0"/>
              </a:rPr>
              <a:t>মাল্টিমিডিয়া </a:t>
            </a:r>
            <a:r>
              <a:rPr lang="as-IN" sz="4400" dirty="0" smtClean="0">
                <a:latin typeface="NikoshBAN" panose="02000000000000000000" pitchFamily="2" charset="0"/>
                <a:cs typeface="NikoshBAN" panose="02000000000000000000" pitchFamily="2" charset="0"/>
              </a:rPr>
              <a:t>ক্লাস</a:t>
            </a:r>
            <a:r>
              <a:rPr lang="en-US"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ea typeface="Vrinda" pitchFamily="34" charset="0"/>
                <a:cs typeface="NikoshBAN" panose="02000000000000000000" pitchFamily="2" charset="0"/>
              </a:rPr>
              <a:t>বণনা </a:t>
            </a:r>
            <a:r>
              <a:rPr lang="bn-IN" sz="4400" dirty="0">
                <a:latin typeface="NikoshBAN" panose="02000000000000000000" pitchFamily="2" charset="0"/>
                <a:ea typeface="Vrinda" pitchFamily="34" charset="0"/>
                <a:cs typeface="NikoshBAN" panose="02000000000000000000" pitchFamily="2" charset="0"/>
              </a:rPr>
              <a:t>করতে পারবে।</a:t>
            </a:r>
          </a:p>
          <a:p>
            <a:pPr marL="742950" indent="-742950">
              <a:buFont typeface="+mj-lt"/>
              <a:buAutoNum type="arabicPeriod"/>
            </a:pPr>
            <a:endParaRPr lang="bn-BD" sz="4400" b="1" dirty="0">
              <a:latin typeface="NikoshBAN" pitchFamily="2" charset="0"/>
              <a:cs typeface="NikoshBAN" pitchFamily="2" charset="0"/>
            </a:endParaRPr>
          </a:p>
        </p:txBody>
      </p:sp>
    </p:spTree>
    <p:extLst>
      <p:ext uri="{BB962C8B-B14F-4D97-AF65-F5344CB8AC3E}">
        <p14:creationId xmlns:p14="http://schemas.microsoft.com/office/powerpoint/2010/main" val="40334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5798" y="5461142"/>
            <a:ext cx="995785" cy="369332"/>
          </a:xfrm>
          <a:prstGeom prst="rect">
            <a:avLst/>
          </a:prstGeom>
        </p:spPr>
        <p:txBody>
          <a:bodyPr wrap="none">
            <a:spAutoFit/>
          </a:bodyPr>
          <a:lstStyle/>
          <a:p>
            <a:r>
              <a:rPr lang="bn-BD" b="1" dirty="0" smtClean="0">
                <a:solidFill>
                  <a:schemeClr val="bg1"/>
                </a:solidFill>
                <a:latin typeface="NikoshBAN" pitchFamily="2" charset="0"/>
                <a:cs typeface="NikoshBAN" pitchFamily="2" charset="0"/>
              </a:rPr>
              <a:t>য়ার মাসমুহ</a:t>
            </a:r>
            <a:endParaRPr lang="en-US" dirty="0"/>
          </a:p>
        </p:txBody>
      </p:sp>
      <p:pic>
        <p:nvPicPr>
          <p:cNvPr id="4" name="Picture 3" descr="projector2"/>
          <p:cNvPicPr>
            <a:picLocks noChangeAspect="1" noChangeArrowheads="1"/>
          </p:cNvPicPr>
          <p:nvPr/>
        </p:nvPicPr>
        <p:blipFill>
          <a:blip r:embed="rId2"/>
          <a:srcRect/>
          <a:stretch>
            <a:fillRect/>
          </a:stretch>
        </p:blipFill>
        <p:spPr bwMode="auto">
          <a:xfrm>
            <a:off x="414864" y="1370628"/>
            <a:ext cx="2389188" cy="1792287"/>
          </a:xfrm>
          <a:prstGeom prst="rect">
            <a:avLst/>
          </a:prstGeom>
          <a:noFill/>
          <a:ln w="9525">
            <a:noFill/>
            <a:miter lim="800000"/>
            <a:headEnd/>
            <a:tailEnd/>
          </a:ln>
        </p:spPr>
      </p:pic>
      <p:pic>
        <p:nvPicPr>
          <p:cNvPr id="5" name="Picture 4" descr="Picture155"/>
          <p:cNvPicPr>
            <a:picLocks noChangeAspect="1" noChangeArrowheads="1"/>
          </p:cNvPicPr>
          <p:nvPr/>
        </p:nvPicPr>
        <p:blipFill>
          <a:blip r:embed="rId3"/>
          <a:srcRect/>
          <a:stretch>
            <a:fillRect/>
          </a:stretch>
        </p:blipFill>
        <p:spPr bwMode="auto">
          <a:xfrm>
            <a:off x="3004046" y="1305540"/>
            <a:ext cx="2919413" cy="1857375"/>
          </a:xfrm>
          <a:prstGeom prst="rect">
            <a:avLst/>
          </a:prstGeom>
          <a:noFill/>
          <a:ln w="9525">
            <a:noFill/>
            <a:miter lim="800000"/>
            <a:headEnd/>
            <a:tailEnd/>
          </a:ln>
        </p:spPr>
      </p:pic>
      <p:pic>
        <p:nvPicPr>
          <p:cNvPr id="6" name="Picture 5" descr="Slide Pictu -2 (9)"/>
          <p:cNvPicPr>
            <a:picLocks noChangeAspect="1" noChangeArrowheads="1"/>
          </p:cNvPicPr>
          <p:nvPr/>
        </p:nvPicPr>
        <p:blipFill>
          <a:blip r:embed="rId4"/>
          <a:srcRect/>
          <a:stretch>
            <a:fillRect/>
          </a:stretch>
        </p:blipFill>
        <p:spPr bwMode="auto">
          <a:xfrm>
            <a:off x="7239400" y="1305540"/>
            <a:ext cx="2592182" cy="1803399"/>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572459" y="3657132"/>
            <a:ext cx="2890688" cy="2062855"/>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4158460" y="3657132"/>
            <a:ext cx="2752551" cy="1694700"/>
          </a:xfrm>
          <a:prstGeom prst="rect">
            <a:avLst/>
          </a:prstGeom>
          <a:noFill/>
          <a:ln w="9525">
            <a:noFill/>
            <a:miter lim="800000"/>
            <a:headEnd/>
            <a:tailEnd/>
          </a:ln>
        </p:spPr>
      </p:pic>
      <p:pic>
        <p:nvPicPr>
          <p:cNvPr id="9" name="Picture 8"/>
          <p:cNvPicPr>
            <a:picLocks noChangeAspect="1"/>
          </p:cNvPicPr>
          <p:nvPr/>
        </p:nvPicPr>
        <p:blipFill>
          <a:blip r:embed="rId7" cstate="print"/>
          <a:srcRect/>
          <a:stretch>
            <a:fillRect/>
          </a:stretch>
        </p:blipFill>
        <p:spPr bwMode="auto">
          <a:xfrm>
            <a:off x="7810856" y="3635181"/>
            <a:ext cx="2650268" cy="1716650"/>
          </a:xfrm>
          <a:prstGeom prst="rect">
            <a:avLst/>
          </a:prstGeom>
          <a:noFill/>
          <a:ln w="9525">
            <a:noFill/>
            <a:miter lim="800000"/>
            <a:headEnd/>
            <a:tailEnd/>
          </a:ln>
        </p:spPr>
      </p:pic>
      <p:sp>
        <p:nvSpPr>
          <p:cNvPr id="2" name="Rectangle 1"/>
          <p:cNvSpPr/>
          <p:nvPr/>
        </p:nvSpPr>
        <p:spPr>
          <a:xfrm>
            <a:off x="862138" y="3108939"/>
            <a:ext cx="747320" cy="369332"/>
          </a:xfrm>
          <a:prstGeom prst="rect">
            <a:avLst/>
          </a:prstGeom>
        </p:spPr>
        <p:txBody>
          <a:bodyPr wrap="none">
            <a:spAutoFit/>
          </a:bodyPr>
          <a:lstStyle/>
          <a:p>
            <a:pPr algn="ctr"/>
            <a:r>
              <a:rPr lang="bn-BD" b="1" dirty="0">
                <a:latin typeface="NikoshBAN" pitchFamily="2" charset="0"/>
                <a:cs typeface="NikoshBAN" pitchFamily="2" charset="0"/>
              </a:rPr>
              <a:t>প্রজেক্টর</a:t>
            </a:r>
            <a:endParaRPr lang="en-US" b="1" dirty="0">
              <a:latin typeface="NikoshBAN" pitchFamily="2" charset="0"/>
              <a:cs typeface="NikoshBAN" pitchFamily="2" charset="0"/>
            </a:endParaRPr>
          </a:p>
        </p:txBody>
      </p:sp>
      <p:sp>
        <p:nvSpPr>
          <p:cNvPr id="10" name="Rectangle 9"/>
          <p:cNvSpPr/>
          <p:nvPr/>
        </p:nvSpPr>
        <p:spPr>
          <a:xfrm>
            <a:off x="4158460" y="3242934"/>
            <a:ext cx="747320" cy="369332"/>
          </a:xfrm>
          <a:prstGeom prst="rect">
            <a:avLst/>
          </a:prstGeom>
        </p:spPr>
        <p:txBody>
          <a:bodyPr wrap="none">
            <a:spAutoFit/>
          </a:bodyPr>
          <a:lstStyle/>
          <a:p>
            <a:pPr algn="ctr"/>
            <a:r>
              <a:rPr lang="bn-BD" b="1" dirty="0">
                <a:latin typeface="NikoshBAN" pitchFamily="2" charset="0"/>
                <a:cs typeface="NikoshBAN" pitchFamily="2" charset="0"/>
              </a:rPr>
              <a:t>ল্যাপটপ</a:t>
            </a:r>
            <a:endParaRPr lang="en-US" b="1" dirty="0">
              <a:latin typeface="NikoshBAN" pitchFamily="2" charset="0"/>
              <a:cs typeface="NikoshBAN" pitchFamily="2" charset="0"/>
            </a:endParaRPr>
          </a:p>
        </p:txBody>
      </p:sp>
      <p:sp>
        <p:nvSpPr>
          <p:cNvPr id="11" name="Rectangle 10"/>
          <p:cNvSpPr/>
          <p:nvPr/>
        </p:nvSpPr>
        <p:spPr>
          <a:xfrm>
            <a:off x="8234231" y="3108939"/>
            <a:ext cx="949298" cy="369332"/>
          </a:xfrm>
          <a:prstGeom prst="rect">
            <a:avLst/>
          </a:prstGeom>
        </p:spPr>
        <p:txBody>
          <a:bodyPr wrap="none">
            <a:spAutoFit/>
          </a:bodyPr>
          <a:lstStyle/>
          <a:p>
            <a:pPr algn="ctr"/>
            <a:r>
              <a:rPr lang="bn-BD" b="1" dirty="0">
                <a:latin typeface="NikoshBAN" pitchFamily="2" charset="0"/>
                <a:cs typeface="NikoshBAN" pitchFamily="2" charset="0"/>
              </a:rPr>
              <a:t>কম্পিউটার</a:t>
            </a:r>
            <a:endParaRPr lang="en-US" sz="1400" b="1" dirty="0">
              <a:latin typeface="NikoshBAN" pitchFamily="2" charset="0"/>
              <a:cs typeface="NikoshBAN" pitchFamily="2" charset="0"/>
            </a:endParaRPr>
          </a:p>
        </p:txBody>
      </p:sp>
      <p:sp>
        <p:nvSpPr>
          <p:cNvPr id="12" name="Rectangle 11"/>
          <p:cNvSpPr/>
          <p:nvPr/>
        </p:nvSpPr>
        <p:spPr>
          <a:xfrm>
            <a:off x="1461890" y="5461142"/>
            <a:ext cx="923650" cy="369332"/>
          </a:xfrm>
          <a:prstGeom prst="rect">
            <a:avLst/>
          </a:prstGeom>
        </p:spPr>
        <p:txBody>
          <a:bodyPr wrap="none">
            <a:spAutoFit/>
          </a:bodyPr>
          <a:lstStyle/>
          <a:p>
            <a:pPr algn="ctr"/>
            <a:r>
              <a:rPr lang="bn-BD" b="1" dirty="0">
                <a:latin typeface="NikoshBAN" pitchFamily="2" charset="0"/>
                <a:cs typeface="NikoshBAN" pitchFamily="2" charset="0"/>
              </a:rPr>
              <a:t>টেলিভিশন</a:t>
            </a:r>
            <a:endParaRPr lang="en-US" sz="1400" b="1" dirty="0">
              <a:latin typeface="NikoshBAN" pitchFamily="2" charset="0"/>
              <a:cs typeface="NikoshBAN" pitchFamily="2" charset="0"/>
            </a:endParaRPr>
          </a:p>
        </p:txBody>
      </p:sp>
      <p:sp>
        <p:nvSpPr>
          <p:cNvPr id="13" name="Rectangle 12"/>
          <p:cNvSpPr/>
          <p:nvPr/>
        </p:nvSpPr>
        <p:spPr>
          <a:xfrm>
            <a:off x="4744931" y="5461142"/>
            <a:ext cx="1178528" cy="369332"/>
          </a:xfrm>
          <a:prstGeom prst="rect">
            <a:avLst/>
          </a:prstGeom>
        </p:spPr>
        <p:txBody>
          <a:bodyPr wrap="none">
            <a:spAutoFit/>
          </a:bodyPr>
          <a:lstStyle/>
          <a:p>
            <a:pPr algn="ctr"/>
            <a:r>
              <a:rPr lang="bn-BD" dirty="0">
                <a:latin typeface="NikoshBAN" pitchFamily="2" charset="0"/>
                <a:cs typeface="NikoshBAN" pitchFamily="2" charset="0"/>
              </a:rPr>
              <a:t>ট্যাবলেট ফোন</a:t>
            </a:r>
            <a:endParaRPr lang="en-US" dirty="0">
              <a:latin typeface="NikoshBAN" pitchFamily="2" charset="0"/>
              <a:cs typeface="NikoshBAN" pitchFamily="2" charset="0"/>
            </a:endParaRPr>
          </a:p>
        </p:txBody>
      </p:sp>
      <p:sp>
        <p:nvSpPr>
          <p:cNvPr id="14" name="Rectangle 13"/>
          <p:cNvSpPr/>
          <p:nvPr/>
        </p:nvSpPr>
        <p:spPr>
          <a:xfrm>
            <a:off x="8837121" y="5462623"/>
            <a:ext cx="692817" cy="369332"/>
          </a:xfrm>
          <a:prstGeom prst="rect">
            <a:avLst/>
          </a:prstGeom>
        </p:spPr>
        <p:txBody>
          <a:bodyPr wrap="none">
            <a:spAutoFit/>
          </a:bodyPr>
          <a:lstStyle/>
          <a:p>
            <a:pPr algn="ctr"/>
            <a:r>
              <a:rPr lang="bn-BD" dirty="0">
                <a:latin typeface="NikoshBAN" pitchFamily="2" charset="0"/>
                <a:cs typeface="NikoshBAN" pitchFamily="2" charset="0"/>
              </a:rPr>
              <a:t>সিনেমা</a:t>
            </a:r>
            <a:endParaRPr lang="en-US" dirty="0">
              <a:latin typeface="NikoshBAN" pitchFamily="2" charset="0"/>
              <a:cs typeface="NikoshBAN" pitchFamily="2" charset="0"/>
            </a:endParaRPr>
          </a:p>
        </p:txBody>
      </p:sp>
      <p:sp>
        <p:nvSpPr>
          <p:cNvPr id="15" name="Rectangle 14"/>
          <p:cNvSpPr/>
          <p:nvPr/>
        </p:nvSpPr>
        <p:spPr>
          <a:xfrm>
            <a:off x="6235760" y="487475"/>
            <a:ext cx="2007280" cy="369332"/>
          </a:xfrm>
          <a:prstGeom prst="rect">
            <a:avLst/>
          </a:prstGeom>
        </p:spPr>
        <p:txBody>
          <a:bodyPr wrap="none">
            <a:spAutoFit/>
          </a:bodyPr>
          <a:lstStyle/>
          <a:p>
            <a:pPr algn="ctr"/>
            <a:r>
              <a:rPr lang="bn-BD" b="1" dirty="0">
                <a:solidFill>
                  <a:schemeClr val="bg1"/>
                </a:solidFill>
                <a:latin typeface="NikoshBAN" pitchFamily="2" charset="0"/>
                <a:cs typeface="NikoshBAN" pitchFamily="2" charset="0"/>
              </a:rPr>
              <a:t>মাল্টিমিডিয়ার মাধ্যমসমুহ</a:t>
            </a:r>
            <a:endParaRPr lang="en-US" b="1" dirty="0">
              <a:solidFill>
                <a:schemeClr val="bg1"/>
              </a:solidFill>
              <a:latin typeface="NikoshBAN" pitchFamily="2" charset="0"/>
              <a:cs typeface="NikoshBAN" pitchFamily="2" charset="0"/>
            </a:endParaRPr>
          </a:p>
        </p:txBody>
      </p:sp>
      <p:sp>
        <p:nvSpPr>
          <p:cNvPr id="17" name="TextBox 16"/>
          <p:cNvSpPr txBox="1"/>
          <p:nvPr/>
        </p:nvSpPr>
        <p:spPr>
          <a:xfrm>
            <a:off x="4532120" y="333587"/>
            <a:ext cx="3836568" cy="523220"/>
          </a:xfrm>
          <a:prstGeom prst="rect">
            <a:avLst/>
          </a:prstGeom>
          <a:noFill/>
        </p:spPr>
        <p:txBody>
          <a:bodyPr wrap="square" rtlCol="0">
            <a:spAutoFit/>
          </a:bodyPr>
          <a:lstStyle/>
          <a:p>
            <a:r>
              <a:rPr lang="en-US" sz="2800" b="1" dirty="0" err="1" smtClean="0">
                <a:latin typeface="NikoshBAN" panose="02000000000000000000" pitchFamily="2" charset="0"/>
                <a:cs typeface="NikoshBAN" panose="02000000000000000000" pitchFamily="2" charset="0"/>
              </a:rPr>
              <a:t>মাল্টিমিডিয়ার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মাধ্যম</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সমূহ</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024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0.70"/>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strVal val="#ppt_w*0.70"/>
                                          </p:val>
                                        </p:tav>
                                        <p:tav tm="100000">
                                          <p:val>
                                            <p:strVal val="#ppt_w"/>
                                          </p:val>
                                        </p:tav>
                                      </p:tavLst>
                                    </p:anim>
                                    <p:anim calcmode="lin" valueType="num">
                                      <p:cBhvr>
                                        <p:cTn id="55" dur="1000" fill="hold"/>
                                        <p:tgtEl>
                                          <p:spTgt spid="7"/>
                                        </p:tgtEl>
                                        <p:attrNameLst>
                                          <p:attrName>ppt_h</p:attrName>
                                        </p:attrNameLst>
                                      </p:cBhvr>
                                      <p:tavLst>
                                        <p:tav tm="0">
                                          <p:val>
                                            <p:strVal val="#ppt_h"/>
                                          </p:val>
                                        </p:tav>
                                        <p:tav tm="100000">
                                          <p:val>
                                            <p:strVal val="#ppt_h"/>
                                          </p:val>
                                        </p:tav>
                                      </p:tavLst>
                                    </p:anim>
                                    <p:animEffect transition="in" filter="fade">
                                      <p:cBhvr>
                                        <p:cTn id="56" dur="1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ppt_w</p:attrName>
                                        </p:attrNameLst>
                                      </p:cBhvr>
                                      <p:tavLst>
                                        <p:tav tm="0">
                                          <p:val>
                                            <p:strVal val="#ppt_w*0.70"/>
                                          </p:val>
                                        </p:tav>
                                        <p:tav tm="100000">
                                          <p:val>
                                            <p:strVal val="#ppt_w"/>
                                          </p:val>
                                        </p:tav>
                                      </p:tavLst>
                                    </p:anim>
                                    <p:anim calcmode="lin" valueType="num">
                                      <p:cBhvr>
                                        <p:cTn id="69" dur="1000" fill="hold"/>
                                        <p:tgtEl>
                                          <p:spTgt spid="8"/>
                                        </p:tgtEl>
                                        <p:attrNameLst>
                                          <p:attrName>ppt_h</p:attrName>
                                        </p:attrNameLst>
                                      </p:cBhvr>
                                      <p:tavLst>
                                        <p:tav tm="0">
                                          <p:val>
                                            <p:strVal val="#ppt_h"/>
                                          </p:val>
                                        </p:tav>
                                        <p:tav tm="100000">
                                          <p:val>
                                            <p:strVal val="#ppt_h"/>
                                          </p:val>
                                        </p:tav>
                                      </p:tavLst>
                                    </p:anim>
                                    <p:animEffect transition="in" filter="fade">
                                      <p:cBhvr>
                                        <p:cTn id="70" dur="10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1000" fill="hold"/>
                                        <p:tgtEl>
                                          <p:spTgt spid="9"/>
                                        </p:tgtEl>
                                        <p:attrNameLst>
                                          <p:attrName>ppt_w</p:attrName>
                                        </p:attrNameLst>
                                      </p:cBhvr>
                                      <p:tavLst>
                                        <p:tav tm="0">
                                          <p:val>
                                            <p:strVal val="#ppt_w*0.70"/>
                                          </p:val>
                                        </p:tav>
                                        <p:tav tm="100000">
                                          <p:val>
                                            <p:strVal val="#ppt_w"/>
                                          </p:val>
                                        </p:tav>
                                      </p:tavLst>
                                    </p:anim>
                                    <p:anim calcmode="lin" valueType="num">
                                      <p:cBhvr>
                                        <p:cTn id="83" dur="1000" fill="hold"/>
                                        <p:tgtEl>
                                          <p:spTgt spid="9"/>
                                        </p:tgtEl>
                                        <p:attrNameLst>
                                          <p:attrName>ppt_h</p:attrName>
                                        </p:attrNameLst>
                                      </p:cBhvr>
                                      <p:tavLst>
                                        <p:tav tm="0">
                                          <p:val>
                                            <p:strVal val="#ppt_h"/>
                                          </p:val>
                                        </p:tav>
                                        <p:tav tm="100000">
                                          <p:val>
                                            <p:strVal val="#ppt_h"/>
                                          </p:val>
                                        </p:tav>
                                      </p:tavLst>
                                    </p:anim>
                                    <p:animEffect transition="in" filter="fade">
                                      <p:cBhvr>
                                        <p:cTn id="84" dur="10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1000"/>
                                        <p:tgtEl>
                                          <p:spTgt spid="14"/>
                                        </p:tgtEl>
                                      </p:cBhvr>
                                    </p:animEffect>
                                    <p:anim calcmode="lin" valueType="num">
                                      <p:cBhvr>
                                        <p:cTn id="90" dur="1000" fill="hold"/>
                                        <p:tgtEl>
                                          <p:spTgt spid="14"/>
                                        </p:tgtEl>
                                        <p:attrNameLst>
                                          <p:attrName>ppt_x</p:attrName>
                                        </p:attrNameLst>
                                      </p:cBhvr>
                                      <p:tavLst>
                                        <p:tav tm="0">
                                          <p:val>
                                            <p:strVal val="#ppt_x"/>
                                          </p:val>
                                        </p:tav>
                                        <p:tav tm="100000">
                                          <p:val>
                                            <p:strVal val="#ppt_x"/>
                                          </p:val>
                                        </p:tav>
                                      </p:tavLst>
                                    </p:anim>
                                    <p:anim calcmode="lin" valueType="num">
                                      <p:cBhvr>
                                        <p:cTn id="9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161" y="673149"/>
            <a:ext cx="1869423" cy="584775"/>
          </a:xfrm>
          <a:prstGeom prst="rect">
            <a:avLst/>
          </a:prstGeom>
        </p:spPr>
        <p:txBody>
          <a:bodyPr wrap="none">
            <a:spAutoFit/>
          </a:bodyPr>
          <a:lstStyle/>
          <a:p>
            <a:r>
              <a:rPr lang="bn-BD" sz="3200" b="1" dirty="0" smtClean="0">
                <a:effectLst>
                  <a:outerShdw blurRad="38100" dist="38100" dir="2700000" algn="tl">
                    <a:srgbClr val="000000">
                      <a:alpha val="43137"/>
                    </a:srgbClr>
                  </a:outerShdw>
                </a:effectLst>
                <a:latin typeface="NikoshBAN" pitchFamily="2" charset="0"/>
                <a:cs typeface="NikoshBAN" pitchFamily="2" charset="0"/>
              </a:rPr>
              <a:t>মাল্টিমিডিয়া</a:t>
            </a:r>
            <a:r>
              <a:rPr lang="en-US" sz="32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200" b="1" dirty="0">
              <a:effectLst>
                <a:outerShdw blurRad="38100" dist="38100" dir="2700000" algn="tl">
                  <a:srgbClr val="000000">
                    <a:alpha val="43137"/>
                  </a:srgbClr>
                </a:outerShdw>
              </a:effectLst>
            </a:endParaRPr>
          </a:p>
        </p:txBody>
      </p:sp>
      <p:sp>
        <p:nvSpPr>
          <p:cNvPr id="3" name="Rectangle 2"/>
          <p:cNvSpPr/>
          <p:nvPr/>
        </p:nvSpPr>
        <p:spPr>
          <a:xfrm>
            <a:off x="467161" y="3488964"/>
            <a:ext cx="10940205" cy="2308324"/>
          </a:xfrm>
          <a:prstGeom prst="rect">
            <a:avLst/>
          </a:prstGeom>
        </p:spPr>
        <p:txBody>
          <a:bodyPr wrap="square">
            <a:spAutoFit/>
          </a:bodyPr>
          <a:lstStyle/>
          <a:p>
            <a:r>
              <a:rPr lang="as-IN" sz="2400" dirty="0">
                <a:solidFill>
                  <a:srgbClr val="2E2E2E"/>
                </a:solidFill>
                <a:latin typeface="NikoshBAN" panose="02000000000000000000" pitchFamily="2" charset="0"/>
                <a:cs typeface="NikoshBAN" panose="02000000000000000000" pitchFamily="2" charset="0"/>
              </a:rPr>
              <a:t>মাল্টি শব্দের অর্থ হলো বহু এবং মিডিয়া শব্দের অর্থ মাধ্যম। অর্থাৎ মাল্টিমিডিয়া শব্দের অর্থ হলো বহুমাধ্যম। কম্পিউটার প্রযুক্তিতে যে প্রক্রিয়ায় প্রয়োজনীয় লেখালেখি, গ্রাফিক্স, অডিও, ভিডিও ইত্যাদি সহ আরো বহুমাধ্যমে কাজ করা যায়, তাকে মাল্টিমিডিয়া বলে। মাল্টিমিডিয়া এমন একটি মাধ্যম যাতে বিভিন্ন ধরনের তথ্যকে (যেমন লিপি, শব্দ, চিত্র, এনিমেশন, ভিডিও প্রভৃতি) একত্রে ব্যবহারকারীদের কাছে তুলে ধরা হয়। সাধারণত কম্পিউটারের সাথে অতিরিক্ত কিছু হার্ডওয়্যার ও সফটওয়্যার যুক্ত করে কম্পিউটারে কাজ করার পাশাপাশি ছবি দেখা, গান শোনা ইত্যাদি কাজ করা যায়। একই যন্ত্র দিয়ে এমন বহু ধরনের কাজ করা যায় বলেই একে মাল্টিমিডিয়া বলা </a:t>
            </a:r>
            <a:r>
              <a:rPr lang="as-IN" sz="2400" dirty="0" smtClean="0">
                <a:solidFill>
                  <a:srgbClr val="2E2E2E"/>
                </a:solidFill>
                <a:latin typeface="NikoshBAN" panose="02000000000000000000" pitchFamily="2" charset="0"/>
                <a:cs typeface="NikoshBAN" panose="02000000000000000000" pitchFamily="2" charset="0"/>
              </a:rPr>
              <a:t>হয়</a:t>
            </a:r>
            <a:r>
              <a:rPr lang="en-US" sz="2400" dirty="0" smtClean="0">
                <a:solidFill>
                  <a:srgbClr val="2E2E2E"/>
                </a:solidFill>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502" y="808761"/>
            <a:ext cx="3894001" cy="1934439"/>
          </a:xfrm>
          <a:prstGeom prst="rect">
            <a:avLst/>
          </a:prstGeom>
        </p:spPr>
      </p:pic>
    </p:spTree>
    <p:extLst>
      <p:ext uri="{BB962C8B-B14F-4D97-AF65-F5344CB8AC3E}">
        <p14:creationId xmlns:p14="http://schemas.microsoft.com/office/powerpoint/2010/main" val="263200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882" y="446813"/>
            <a:ext cx="3047629" cy="584775"/>
          </a:xfrm>
          <a:prstGeom prst="rect">
            <a:avLst/>
          </a:prstGeom>
        </p:spPr>
        <p:txBody>
          <a:bodyPr wrap="none">
            <a:spAutoFit/>
          </a:bodyPr>
          <a:lstStyle/>
          <a:p>
            <a:r>
              <a:rPr lang="bn-BD" sz="3200" b="1" dirty="0">
                <a:effectLst>
                  <a:outerShdw blurRad="38100" dist="38100" dir="2700000" algn="tl">
                    <a:srgbClr val="000000">
                      <a:alpha val="43137"/>
                    </a:srgbClr>
                  </a:outerShdw>
                </a:effectLst>
                <a:latin typeface="NikoshBAN" pitchFamily="2" charset="0"/>
                <a:cs typeface="NikoshBAN" pitchFamily="2" charset="0"/>
              </a:rPr>
              <a:t>মাল্টিমিডিয়া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বৈশিষ্ট্য</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effectLst>
                <a:outerShdw blurRad="38100" dist="38100" dir="2700000" algn="tl">
                  <a:srgbClr val="000000">
                    <a:alpha val="43137"/>
                  </a:srgbClr>
                </a:outerShdw>
              </a:effectLst>
            </a:endParaRPr>
          </a:p>
        </p:txBody>
      </p:sp>
      <p:sp>
        <p:nvSpPr>
          <p:cNvPr id="3" name="Rectangle 2"/>
          <p:cNvSpPr/>
          <p:nvPr/>
        </p:nvSpPr>
        <p:spPr>
          <a:xfrm>
            <a:off x="547882" y="1230764"/>
            <a:ext cx="11384585" cy="2308324"/>
          </a:xfrm>
          <a:prstGeom prst="rect">
            <a:avLst/>
          </a:prstGeom>
        </p:spPr>
        <p:txBody>
          <a:bodyPr wrap="square">
            <a:spAutoFit/>
          </a:bodyPr>
          <a:lstStyle/>
          <a:p>
            <a:r>
              <a:rPr lang="as-IN" sz="2400" dirty="0">
                <a:solidFill>
                  <a:srgbClr val="202122"/>
                </a:solidFill>
                <a:latin typeface="NikoshBAN" panose="02000000000000000000" pitchFamily="2" charset="0"/>
                <a:cs typeface="NikoshBAN" panose="02000000000000000000" pitchFamily="2" charset="0"/>
              </a:rPr>
              <a:t>বিভিন্ন ইলেক্ট্রনিক যন্ত্র ব্যবহার করে মাল্টিমিডিয়া তৈরি/রেকর্ড করা যায়। যেমন মাইক্রোফোন,ভিডিও ক্যামেরা,স্পিকার,ইমেজ এডিটিং সফটওয়্যার,স্ক্যানার ইত্যাদি। মাল্টিমিডিয়া উপস্থাপনা মঞ্চে প্রজেক্টরের মাধ্যমে অথবা ঘরে মিডিয়া প্লেয়ার এর সাহায্যে দেখানো যায়। </a:t>
            </a:r>
            <a:r>
              <a:rPr lang="as-IN" sz="2400" dirty="0">
                <a:latin typeface="NikoshBAN" panose="02000000000000000000" pitchFamily="2" charset="0"/>
                <a:cs typeface="NikoshBAN" panose="02000000000000000000" pitchFamily="2" charset="0"/>
              </a:rPr>
              <a:t>সম্প্রচার</a:t>
            </a:r>
            <a:r>
              <a:rPr lang="as-IN" sz="2400" dirty="0">
                <a:solidFill>
                  <a:srgbClr val="202122"/>
                </a:solidFill>
                <a:latin typeface="NikoshBAN" panose="02000000000000000000" pitchFamily="2" charset="0"/>
                <a:cs typeface="NikoshBAN" panose="02000000000000000000" pitchFamily="2" charset="0"/>
              </a:rPr>
              <a:t> হচ্ছে মাল্টিমিডিয়ার একটি রূপ যেখানে স্থানীয়ভাবে ধারনকৃত অথবা সরাসরি কোন অনুষ্ঠান প্রচার করা হয়। সম্প্রচার এবং ধারণকৃত অনুষ্ঠান অ্যানালগ বা ডিজিটাল দুটি প্রযুক্তিতেই ব্যবহার করা যায়। ডিজিটাল অনলাইন মাল্টিমিডিয়া অনলাইন থেকে নামিয়ে দেখা যায়, অথবা সরাসরি অনলাইন থেকেও দেখা যায়। শেষোক্ত পদ্ধতিকে স্ট্রিমিং মিডিয়া বলে। স্ট্রিমিং মিডিয়া ধারণকৃত বা সরাসরি হতে পারে।</a:t>
            </a:r>
            <a:endParaRPr lang="en-US" sz="2400" dirty="0">
              <a:latin typeface="NikoshBAN" panose="02000000000000000000" pitchFamily="2" charset="0"/>
              <a:cs typeface="NikoshBAN" panose="02000000000000000000" pitchFamily="2" charset="0"/>
            </a:endParaRPr>
          </a:p>
        </p:txBody>
      </p:sp>
      <p:sp>
        <p:nvSpPr>
          <p:cNvPr id="4" name="Rectangle 3"/>
          <p:cNvSpPr/>
          <p:nvPr/>
        </p:nvSpPr>
        <p:spPr>
          <a:xfrm>
            <a:off x="547882" y="3738264"/>
            <a:ext cx="11049607" cy="1200329"/>
          </a:xfrm>
          <a:prstGeom prst="rect">
            <a:avLst/>
          </a:prstGeom>
        </p:spPr>
        <p:txBody>
          <a:bodyPr wrap="square">
            <a:spAutoFit/>
          </a:bodyPr>
          <a:lstStyle/>
          <a:p>
            <a:r>
              <a:rPr lang="as-IN" sz="2400" dirty="0">
                <a:solidFill>
                  <a:srgbClr val="202122"/>
                </a:solidFill>
                <a:latin typeface="NikoshBAN" panose="02000000000000000000" pitchFamily="2" charset="0"/>
                <a:cs typeface="NikoshBAN" panose="02000000000000000000" pitchFamily="2" charset="0"/>
              </a:rPr>
              <a:t>মাল্টিমিডিয়া গেমস ব্যক্তিগতভাবে একা খেলা যায় অথবা নেটওয়ার্কিং এর মাধ্যমে অনলাইনে ইন্টারনেটে বা লোকাল এরিয়া নেটওয়ার্কে একাধিক ব্যক্তি গেমসে যুক্ত হতে পারে।</a:t>
            </a:r>
          </a:p>
          <a:p>
            <a:r>
              <a:rPr lang="as-IN" sz="2400" dirty="0">
                <a:solidFill>
                  <a:srgbClr val="202122"/>
                </a:solidFill>
                <a:latin typeface="NikoshBAN" panose="02000000000000000000" pitchFamily="2" charset="0"/>
                <a:cs typeface="NikoshBAN" panose="02000000000000000000" pitchFamily="2" charset="0"/>
              </a:rPr>
              <a:t>মাল্টিমিডিয়া প্রযুক্তির বিভিন্ন ফরম্যাট ব্যবহারকারীদের বিভিন্ন চাহিদা পূরণে আবিষ্কৃত হয়েছে।</a:t>
            </a:r>
            <a:endParaRPr lang="as-IN" sz="2400" b="0" i="0" dirty="0">
              <a:solidFill>
                <a:srgbClr val="202122"/>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6860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35" y="922946"/>
            <a:ext cx="10930071" cy="5212934"/>
          </a:xfrm>
          <a:prstGeom prst="rect">
            <a:avLst/>
          </a:prstGeom>
        </p:spPr>
      </p:pic>
      <p:sp>
        <p:nvSpPr>
          <p:cNvPr id="4" name="TextBox 3"/>
          <p:cNvSpPr txBox="1"/>
          <p:nvPr/>
        </p:nvSpPr>
        <p:spPr>
          <a:xfrm>
            <a:off x="4611790" y="358924"/>
            <a:ext cx="3042303" cy="523220"/>
          </a:xfrm>
          <a:prstGeom prst="rect">
            <a:avLst/>
          </a:prstGeom>
          <a:noFill/>
        </p:spPr>
        <p:txBody>
          <a:bodyPr wrap="square" rtlCol="0">
            <a:spAutoFit/>
          </a:bodyPr>
          <a:lstStyle/>
          <a:p>
            <a:r>
              <a:rPr lang="en-US" sz="2800" b="1" dirty="0" err="1" smtClean="0">
                <a:latin typeface="NikoshBAN" panose="02000000000000000000" pitchFamily="2" charset="0"/>
                <a:cs typeface="NikoshBAN" panose="02000000000000000000" pitchFamily="2" charset="0"/>
              </a:rPr>
              <a:t>মাল্টিমিডিয়া</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ক্লাস</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74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409</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Algerian</vt:lpstr>
      <vt:lpstr>Arial</vt:lpstr>
      <vt:lpstr>Baskerville Old Face</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dc:creator>
  <cp:lastModifiedBy>ACT</cp:lastModifiedBy>
  <cp:revision>32</cp:revision>
  <dcterms:created xsi:type="dcterms:W3CDTF">2020-09-17T10:01:14Z</dcterms:created>
  <dcterms:modified xsi:type="dcterms:W3CDTF">2020-09-18T16:18:17Z</dcterms:modified>
</cp:coreProperties>
</file>