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1" r:id="rId3"/>
    <p:sldId id="257" r:id="rId4"/>
    <p:sldId id="290" r:id="rId5"/>
    <p:sldId id="272" r:id="rId6"/>
    <p:sldId id="262" r:id="rId7"/>
    <p:sldId id="261" r:id="rId8"/>
    <p:sldId id="260" r:id="rId9"/>
    <p:sldId id="275" r:id="rId10"/>
    <p:sldId id="274" r:id="rId11"/>
    <p:sldId id="273" r:id="rId12"/>
    <p:sldId id="277" r:id="rId13"/>
    <p:sldId id="278" r:id="rId14"/>
    <p:sldId id="279" r:id="rId15"/>
    <p:sldId id="259" r:id="rId16"/>
    <p:sldId id="281" r:id="rId17"/>
    <p:sldId id="276" r:id="rId18"/>
    <p:sldId id="283" r:id="rId19"/>
    <p:sldId id="285" r:id="rId20"/>
    <p:sldId id="284" r:id="rId21"/>
    <p:sldId id="282" r:id="rId22"/>
    <p:sldId id="280" r:id="rId23"/>
    <p:sldId id="287" r:id="rId24"/>
    <p:sldId id="288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5B90B-4A83-4B9F-8E4E-BB3750DE177F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11755-F56F-481D-8912-C817062D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>
            <a:off x="84404" y="70339"/>
            <a:ext cx="12009120" cy="436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 rot="16200000" flipV="1">
            <a:off x="-3035107" y="3171092"/>
            <a:ext cx="6675120" cy="43609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 rot="16200000" flipV="1">
            <a:off x="8537914" y="3196880"/>
            <a:ext cx="6675120" cy="43609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96124" y="6365630"/>
            <a:ext cx="12009120" cy="436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119569" y="77373"/>
            <a:ext cx="393894" cy="393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133637" y="6358596"/>
            <a:ext cx="393894" cy="393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11680869" y="6372661"/>
            <a:ext cx="393894" cy="393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1685562" y="91441"/>
            <a:ext cx="393894" cy="393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14068" y="2830154"/>
            <a:ext cx="52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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11582572" y="3164750"/>
            <a:ext cx="52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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5512462" y="8897"/>
            <a:ext cx="52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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5493700" y="6305356"/>
            <a:ext cx="52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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3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8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6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7A6B-E868-4EAA-A3F0-4B15EF6DEEE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7847A-834F-461A-A7F6-C8A307DF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" y="2728399"/>
            <a:ext cx="11144251" cy="3616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5003335" y="1933812"/>
            <a:ext cx="4223109" cy="4223109"/>
            <a:chOff x="4321382" y="1955409"/>
            <a:chExt cx="3545059" cy="3545059"/>
          </a:xfrm>
          <a:effectLst>
            <a:glow>
              <a:schemeClr val="accent1">
                <a:alpha val="43000"/>
              </a:schemeClr>
            </a:glow>
          </a:effectLst>
          <a:scene3d>
            <a:camera prst="isometricOffAxis2Top"/>
            <a:lightRig rig="chilly" dir="t"/>
          </a:scene3d>
        </p:grpSpPr>
        <p:sp>
          <p:nvSpPr>
            <p:cNvPr id="17" name="Oval 16"/>
            <p:cNvSpPr/>
            <p:nvPr/>
          </p:nvSpPr>
          <p:spPr>
            <a:xfrm>
              <a:off x="4321382" y="1955409"/>
              <a:ext cx="3545059" cy="3545059"/>
            </a:xfrm>
            <a:prstGeom prst="ellipse">
              <a:avLst/>
            </a:prstGeom>
            <a:sp3d extrusionH="266700" contourW="12700" prstMaterial="flat">
              <a:bevelT w="114300" h="222250"/>
              <a:bevelB w="101600" h="571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73781" y="2135943"/>
              <a:ext cx="3136840" cy="3181643"/>
            </a:xfrm>
            <a:prstGeom prst="ellipse">
              <a:avLst/>
            </a:prstGeom>
            <a:solidFill>
              <a:srgbClr val="00B050"/>
            </a:solidFill>
            <a:sp3d z="635000" extrusionH="266700" contourW="12700" prstMaterial="flat">
              <a:bevelT w="82550" h="222250"/>
              <a:bevelB w="69850" h="571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26181" y="2288344"/>
              <a:ext cx="2815628" cy="2874500"/>
            </a:xfrm>
            <a:prstGeom prst="ellipse">
              <a:avLst/>
            </a:prstGeom>
            <a:solidFill>
              <a:srgbClr val="FFFF00"/>
            </a:solidFill>
            <a:sp3d z="1270000" extrusionH="266700" contourW="12700" prstMaterial="flat">
              <a:bevelT w="82550" h="222250"/>
              <a:bevelB w="69850" h="571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778581" y="2497016"/>
              <a:ext cx="2536619" cy="25251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sp3d z="1905000" extrusionH="266700" contourW="12700" prstMaterial="flat">
              <a:bevelT w="82550" h="222250"/>
              <a:bevelB w="69850" h="571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4880134" y="561412"/>
            <a:ext cx="1623680" cy="1670561"/>
          </a:xfrm>
          <a:prstGeom prst="ellipse">
            <a:avLst/>
          </a:prstGeom>
          <a:solidFill>
            <a:srgbClr val="0070C0"/>
          </a:solidFill>
          <a:scene3d>
            <a:camera prst="perspectiveHeroicExtremeRightFacing"/>
            <a:lightRig rig="chilly" dir="t"/>
          </a:scene3d>
          <a:sp3d z="1905000" extrusionH="266700" contourW="12700" prstMaterial="flat">
            <a:bevelT w="63500" h="222250"/>
            <a:bevelB w="69850" h="571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5185" y="1211376"/>
            <a:ext cx="266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3385" y="1211376"/>
            <a:ext cx="5556738" cy="1871456"/>
          </a:xfrm>
          <a:prstGeom prst="roundRect">
            <a:avLst>
              <a:gd name="adj" fmla="val 34214"/>
            </a:avLst>
          </a:prstGeom>
          <a:solidFill>
            <a:schemeClr val="accent4">
              <a:lumMod val="75000"/>
            </a:schemeClr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0A042D9-10B0-46FE-9C2C-7B3976FE5F77}"/>
              </a:ext>
            </a:extLst>
          </p:cNvPr>
          <p:cNvGrpSpPr/>
          <p:nvPr/>
        </p:nvGrpSpPr>
        <p:grpSpPr>
          <a:xfrm>
            <a:off x="959369" y="652072"/>
            <a:ext cx="10381740" cy="5553856"/>
            <a:chOff x="93915" y="-310831"/>
            <a:chExt cx="10135592" cy="746347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F7CDC794-3B87-4098-9AC7-0A46408A1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15" y="894080"/>
              <a:ext cx="10135592" cy="6258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634C4C-B426-42A8-A562-51019052EE48}"/>
                </a:ext>
              </a:extLst>
            </p:cNvPr>
            <p:cNvSpPr/>
            <p:nvPr/>
          </p:nvSpPr>
          <p:spPr>
            <a:xfrm>
              <a:off x="342707" y="-310831"/>
              <a:ext cx="9629667" cy="115070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lIns="101242" tIns="50621" rIns="101242" bIns="5062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4900" b="1" spc="55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১৭টি মাখরাজ মুখের ৫টি স্থানে অবস্থিত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7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2">
            <a:extLst>
              <a:ext uri="{FF2B5EF4-FFF2-40B4-BE49-F238E27FC236}">
                <a16:creationId xmlns:a16="http://schemas.microsoft.com/office/drawing/2014/main" id="{47B53A03-1CB2-4867-90C5-E1001362B513}"/>
              </a:ext>
            </a:extLst>
          </p:cNvPr>
          <p:cNvSpPr/>
          <p:nvPr/>
        </p:nvSpPr>
        <p:spPr>
          <a:xfrm>
            <a:off x="2180931" y="4303454"/>
            <a:ext cx="6787184" cy="1851751"/>
          </a:xfrm>
          <a:prstGeom prst="leftRightArrow">
            <a:avLst>
              <a:gd name="adj1" fmla="val 50000"/>
              <a:gd name="adj2" fmla="val 2895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morning" dir="tl"/>
          </a:scene3d>
          <a:sp3d extrusionH="127000" contourW="76200" prstMaterial="softEdge">
            <a:bevelT w="50800" prst="softRound"/>
            <a:bevelB w="44450" prst="relaxedInset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1" tIns="41286" rIns="82571" bIns="41286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আরবি </a:t>
            </a:r>
            <a:r>
              <a:rPr lang="en-US" sz="40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BD" sz="40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b="1" dirty="0" err="1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40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বর্ণ </a:t>
            </a:r>
            <a:r>
              <a:rPr lang="bn-IN" sz="40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খাতায় লিখ</a:t>
            </a:r>
            <a:r>
              <a:rPr lang="bn-BD" sz="40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F1B37-50EF-4062-8163-40634EC46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t="2648" r="20588" b="9117"/>
          <a:stretch/>
        </p:blipFill>
        <p:spPr>
          <a:xfrm>
            <a:off x="4317167" y="1641785"/>
            <a:ext cx="2863121" cy="2661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278C70-1589-4D2E-99C0-F3F2C73AAD13}"/>
              </a:ext>
            </a:extLst>
          </p:cNvPr>
          <p:cNvSpPr/>
          <p:nvPr/>
        </p:nvSpPr>
        <p:spPr>
          <a:xfrm>
            <a:off x="2500359" y="467878"/>
            <a:ext cx="7191282" cy="1117893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en-US" sz="6600" b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6600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2E2643F-4777-4C8A-980B-4D97BD24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8" y="676881"/>
            <a:ext cx="10625438" cy="254465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39AAA01-11F4-4F72-83FC-8F45CCB4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8" y="3389479"/>
            <a:ext cx="10625438" cy="284642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333EB2C-CCAC-45D9-9AFD-BCE28062F854}"/>
              </a:ext>
            </a:extLst>
          </p:cNvPr>
          <p:cNvSpPr/>
          <p:nvPr/>
        </p:nvSpPr>
        <p:spPr>
          <a:xfrm>
            <a:off x="7872374" y="4168712"/>
            <a:ext cx="2813025" cy="18350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F0BC57-6C92-49E8-8110-4979B9B591DA}"/>
              </a:ext>
            </a:extLst>
          </p:cNvPr>
          <p:cNvSpPr/>
          <p:nvPr/>
        </p:nvSpPr>
        <p:spPr>
          <a:xfrm>
            <a:off x="7210271" y="1004341"/>
            <a:ext cx="2023672" cy="11303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</a:t>
            </a:r>
            <a:endParaRPr lang="en-US" sz="3600" b="1" dirty="0">
              <a:ln w="1143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7EDB84-411A-46B3-B87E-0701B65E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629587"/>
            <a:ext cx="10792918" cy="2755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77B0B0C-6204-49A7-B5D5-723B0B3F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3526854"/>
            <a:ext cx="10792918" cy="2739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116ECF-3EA5-4AA7-AC3C-7DB914B67281}"/>
              </a:ext>
            </a:extLst>
          </p:cNvPr>
          <p:cNvSpPr/>
          <p:nvPr/>
        </p:nvSpPr>
        <p:spPr>
          <a:xfrm>
            <a:off x="7872374" y="4168712"/>
            <a:ext cx="2813025" cy="18350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63EAA4-F6A9-4D4A-B6F7-D51C7040197D}"/>
              </a:ext>
            </a:extLst>
          </p:cNvPr>
          <p:cNvSpPr/>
          <p:nvPr/>
        </p:nvSpPr>
        <p:spPr>
          <a:xfrm>
            <a:off x="8172177" y="1215650"/>
            <a:ext cx="2813025" cy="18350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9FC08D-BF16-4CBE-988F-CE30E1B1B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" y="672227"/>
            <a:ext cx="10822899" cy="283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E30A7F4-57CB-4E0A-A864-52FC970B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" y="3677083"/>
            <a:ext cx="10822898" cy="2573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C4B922-142B-4B1C-8587-CB0CC84251AF}"/>
              </a:ext>
            </a:extLst>
          </p:cNvPr>
          <p:cNvSpPr/>
          <p:nvPr/>
        </p:nvSpPr>
        <p:spPr>
          <a:xfrm>
            <a:off x="8172177" y="1215650"/>
            <a:ext cx="2813025" cy="18350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7D9303-18FC-4E41-9B05-7FE0F0CD62AF}"/>
              </a:ext>
            </a:extLst>
          </p:cNvPr>
          <p:cNvSpPr/>
          <p:nvPr/>
        </p:nvSpPr>
        <p:spPr>
          <a:xfrm>
            <a:off x="8561922" y="4183702"/>
            <a:ext cx="2813025" cy="18350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5BE1B8-1271-4809-867C-274EDC37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599607"/>
            <a:ext cx="10792917" cy="2656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01EA6B5-89B3-4E2E-9DBA-4CCC840F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3385365"/>
            <a:ext cx="10792917" cy="2850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6E105C-0573-48B0-B77E-E0FA8731FF93}"/>
              </a:ext>
            </a:extLst>
          </p:cNvPr>
          <p:cNvSpPr/>
          <p:nvPr/>
        </p:nvSpPr>
        <p:spPr>
          <a:xfrm>
            <a:off x="8652832" y="4361191"/>
            <a:ext cx="2828627" cy="182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426FBB-AC33-4CF2-9D84-E1BD2FC81771}"/>
              </a:ext>
            </a:extLst>
          </p:cNvPr>
          <p:cNvSpPr/>
          <p:nvPr/>
        </p:nvSpPr>
        <p:spPr>
          <a:xfrm>
            <a:off x="8652830" y="1324390"/>
            <a:ext cx="2828627" cy="182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6CA6C9-0AFE-4F4E-B447-F9EEE004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3" y="644577"/>
            <a:ext cx="10822770" cy="2628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788B103-20B0-473D-86B2-3864DCC3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6" y="3601648"/>
            <a:ext cx="10853937" cy="2694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4A64EA5-7CC9-48F8-AE94-6652283AF022}"/>
              </a:ext>
            </a:extLst>
          </p:cNvPr>
          <p:cNvSpPr/>
          <p:nvPr/>
        </p:nvSpPr>
        <p:spPr>
          <a:xfrm>
            <a:off x="8655936" y="4447699"/>
            <a:ext cx="2842577" cy="1848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9C31DE-2EE5-4E6C-81FD-207EE7B8B1A1}"/>
              </a:ext>
            </a:extLst>
          </p:cNvPr>
          <p:cNvSpPr/>
          <p:nvPr/>
        </p:nvSpPr>
        <p:spPr>
          <a:xfrm>
            <a:off x="8370065" y="1034746"/>
            <a:ext cx="2842577" cy="1848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7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">
            <a:extLst>
              <a:ext uri="{FF2B5EF4-FFF2-40B4-BE49-F238E27FC236}">
                <a16:creationId xmlns:a16="http://schemas.microsoft.com/office/drawing/2014/main" id="{B542EA4F-70E2-48C2-8862-2A4C48197DB9}"/>
              </a:ext>
            </a:extLst>
          </p:cNvPr>
          <p:cNvSpPr/>
          <p:nvPr/>
        </p:nvSpPr>
        <p:spPr>
          <a:xfrm>
            <a:off x="3418627" y="698875"/>
            <a:ext cx="5354746" cy="7315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5F1AE8D5-8E56-4F2C-ADD4-2F0FB59D6BAA}"/>
              </a:ext>
            </a:extLst>
          </p:cNvPr>
          <p:cNvSpPr/>
          <p:nvPr/>
        </p:nvSpPr>
        <p:spPr>
          <a:xfrm>
            <a:off x="1663907" y="1610275"/>
            <a:ext cx="9188971" cy="4193165"/>
          </a:xfrm>
          <a:prstGeom prst="upArrowCallou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জাওফ</a:t>
            </a:r>
            <a:r>
              <a:rPr lang="en-US" sz="6600" b="1" dirty="0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6600" b="1" dirty="0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6600" b="1" dirty="0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6600" b="1" dirty="0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6600" b="1" dirty="0">
                <a:ln w="1143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যেসব হরফ উচ্চারিত হয় তা লিখ।</a:t>
            </a:r>
            <a:endParaRPr lang="en-US" sz="6600" b="1" dirty="0">
              <a:ln w="1143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9324DE-BC02-477E-9101-92EEE625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" y="614597"/>
            <a:ext cx="10732957" cy="279980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C141C6-9537-47C1-842E-C46CF0D0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" y="3606061"/>
            <a:ext cx="10732957" cy="267481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F09F0C-A454-427D-9231-99D2F27C6D24}"/>
              </a:ext>
            </a:extLst>
          </p:cNvPr>
          <p:cNvSpPr/>
          <p:nvPr/>
        </p:nvSpPr>
        <p:spPr>
          <a:xfrm>
            <a:off x="8541644" y="4308330"/>
            <a:ext cx="2812912" cy="187487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১২নং মাখরাজ </a:t>
            </a:r>
            <a:endParaRPr lang="en-US" sz="4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889606-594B-422A-9B27-E67B2FAE1E6D}"/>
              </a:ext>
            </a:extLst>
          </p:cNvPr>
          <p:cNvSpPr/>
          <p:nvPr/>
        </p:nvSpPr>
        <p:spPr>
          <a:xfrm>
            <a:off x="8526653" y="1329672"/>
            <a:ext cx="2812912" cy="187487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0DB3AE-75F5-4AE3-AEFC-E5363EC0B7D6}"/>
              </a:ext>
            </a:extLst>
          </p:cNvPr>
          <p:cNvGrpSpPr/>
          <p:nvPr/>
        </p:nvGrpSpPr>
        <p:grpSpPr>
          <a:xfrm>
            <a:off x="697496" y="687217"/>
            <a:ext cx="10814950" cy="2741783"/>
            <a:chOff x="697496" y="687217"/>
            <a:chExt cx="10814950" cy="2741783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99AAE07B-6DA1-4B26-9688-A05D5A190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96" y="687217"/>
              <a:ext cx="10814950" cy="2741783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EAF51E7-1BB2-4757-AA28-8FE0C71F015D}"/>
                </a:ext>
              </a:extLst>
            </p:cNvPr>
            <p:cNvSpPr/>
            <p:nvPr/>
          </p:nvSpPr>
          <p:spPr>
            <a:xfrm>
              <a:off x="7959778" y="1433302"/>
              <a:ext cx="3234877" cy="187602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01242" tIns="50621" rIns="101242" bIns="50621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9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১৩নং মাখরাজ </a:t>
              </a:r>
              <a:endParaRPr lang="en-US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C1D501-CF66-44FF-9923-31F05F1EE213}"/>
              </a:ext>
            </a:extLst>
          </p:cNvPr>
          <p:cNvGrpSpPr/>
          <p:nvPr/>
        </p:nvGrpSpPr>
        <p:grpSpPr>
          <a:xfrm>
            <a:off x="659568" y="3548675"/>
            <a:ext cx="10852878" cy="2741782"/>
            <a:chOff x="659568" y="3548675"/>
            <a:chExt cx="10852878" cy="2741782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1C6C5271-A864-4B99-9F30-5127C86B0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68" y="3548675"/>
              <a:ext cx="10852878" cy="2741782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E9171E-EA34-4192-B2F6-8FBAA1F9C6F7}"/>
                </a:ext>
              </a:extLst>
            </p:cNvPr>
            <p:cNvSpPr/>
            <p:nvPr/>
          </p:nvSpPr>
          <p:spPr>
            <a:xfrm>
              <a:off x="8559128" y="3884782"/>
              <a:ext cx="2635527" cy="2286001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01242" tIns="50621" rIns="101242" bIns="50621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9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১৪নং মাখরাজ </a:t>
              </a:r>
              <a:endParaRPr lang="en-US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0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lowchart: Delay 87">
            <a:extLst>
              <a:ext uri="{FF2B5EF4-FFF2-40B4-BE49-F238E27FC236}">
                <a16:creationId xmlns:a16="http://schemas.microsoft.com/office/drawing/2014/main" id="{19572ECC-3F06-43A6-897E-CACBB9238C00}"/>
              </a:ext>
            </a:extLst>
          </p:cNvPr>
          <p:cNvSpPr/>
          <p:nvPr/>
        </p:nvSpPr>
        <p:spPr>
          <a:xfrm rot="16200000">
            <a:off x="6505555" y="1300264"/>
            <a:ext cx="5282408" cy="4701394"/>
          </a:xfrm>
          <a:prstGeom prst="flowChartDelay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B4348212-AD28-43C5-B9B0-2EFD7948C524}"/>
              </a:ext>
            </a:extLst>
          </p:cNvPr>
          <p:cNvSpPr/>
          <p:nvPr/>
        </p:nvSpPr>
        <p:spPr>
          <a:xfrm rot="16200000">
            <a:off x="591980" y="1237888"/>
            <a:ext cx="5282408" cy="4811238"/>
          </a:xfrm>
          <a:prstGeom prst="flowChartDelay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Delay 85">
            <a:extLst>
              <a:ext uri="{FF2B5EF4-FFF2-40B4-BE49-F238E27FC236}">
                <a16:creationId xmlns:a16="http://schemas.microsoft.com/office/drawing/2014/main" id="{6E501650-D30C-4FAE-B035-5E14DA74B06C}"/>
              </a:ext>
            </a:extLst>
          </p:cNvPr>
          <p:cNvSpPr/>
          <p:nvPr/>
        </p:nvSpPr>
        <p:spPr>
          <a:xfrm rot="16200000">
            <a:off x="6675038" y="1522419"/>
            <a:ext cx="4952999" cy="4364420"/>
          </a:xfrm>
          <a:prstGeom prst="flowChartDelay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A9D4AD65-C1A1-4D92-8111-C72790C2045B}"/>
              </a:ext>
            </a:extLst>
          </p:cNvPr>
          <p:cNvSpPr/>
          <p:nvPr/>
        </p:nvSpPr>
        <p:spPr>
          <a:xfrm rot="16200000">
            <a:off x="768873" y="1429772"/>
            <a:ext cx="4952999" cy="4452079"/>
          </a:xfrm>
          <a:prstGeom prst="flowChartDelay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695521" y="422620"/>
            <a:ext cx="2624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u="sng" dirty="0">
              <a:ln>
                <a:solidFill>
                  <a:srgbClr val="00206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78" y="2165659"/>
            <a:ext cx="720535" cy="412650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82" y="1400192"/>
            <a:ext cx="1703142" cy="1900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8" name="TextBox 77"/>
          <p:cNvSpPr txBox="1"/>
          <p:nvPr/>
        </p:nvSpPr>
        <p:spPr>
          <a:xfrm>
            <a:off x="836020" y="3362707"/>
            <a:ext cx="4376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-01917767044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" y="568879"/>
            <a:ext cx="1086050" cy="10860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711F0AD-F4BA-4F7E-BDE4-3B666C1935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7581870" y="2037619"/>
            <a:ext cx="3264115" cy="3886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3" name="TextBox 82"/>
          <p:cNvSpPr txBox="1"/>
          <p:nvPr/>
        </p:nvSpPr>
        <p:spPr>
          <a:xfrm>
            <a:off x="8449306" y="2947208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অধ্যায়-তৃতীয়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পাঠ-৪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801DC29-6826-46DD-B31F-316D5D51F891}"/>
              </a:ext>
            </a:extLst>
          </p:cNvPr>
          <p:cNvSpPr/>
          <p:nvPr/>
        </p:nvSpPr>
        <p:spPr>
          <a:xfrm>
            <a:off x="5419151" y="1798077"/>
            <a:ext cx="1575448" cy="683121"/>
          </a:xfrm>
          <a:custGeom>
            <a:avLst/>
            <a:gdLst>
              <a:gd name="connsiteX0" fmla="*/ 787724 w 1575448"/>
              <a:gd name="connsiteY0" fmla="*/ 0 h 683121"/>
              <a:gd name="connsiteX1" fmla="*/ 1575448 w 1575448"/>
              <a:gd name="connsiteY1" fmla="*/ 658588 h 683121"/>
              <a:gd name="connsiteX2" fmla="*/ 1568521 w 1575448"/>
              <a:gd name="connsiteY2" fmla="*/ 683121 h 683121"/>
              <a:gd name="connsiteX3" fmla="*/ 1464185 w 1575448"/>
              <a:gd name="connsiteY3" fmla="*/ 683121 h 683121"/>
              <a:gd name="connsiteX4" fmla="*/ 775612 w 1575448"/>
              <a:gd name="connsiteY4" fmla="*/ 107430 h 683121"/>
              <a:gd name="connsiteX5" fmla="*/ 87040 w 1575448"/>
              <a:gd name="connsiteY5" fmla="*/ 683121 h 683121"/>
              <a:gd name="connsiteX6" fmla="*/ 6927 w 1575448"/>
              <a:gd name="connsiteY6" fmla="*/ 683121 h 683121"/>
              <a:gd name="connsiteX7" fmla="*/ 0 w 1575448"/>
              <a:gd name="connsiteY7" fmla="*/ 658588 h 6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448" h="683121">
                <a:moveTo>
                  <a:pt x="787724" y="0"/>
                </a:moveTo>
                <a:lnTo>
                  <a:pt x="1575448" y="658588"/>
                </a:lnTo>
                <a:lnTo>
                  <a:pt x="1568521" y="683121"/>
                </a:lnTo>
                <a:lnTo>
                  <a:pt x="1464185" y="683121"/>
                </a:lnTo>
                <a:lnTo>
                  <a:pt x="775612" y="107430"/>
                </a:lnTo>
                <a:lnTo>
                  <a:pt x="87040" y="683121"/>
                </a:lnTo>
                <a:lnTo>
                  <a:pt x="6927" y="683121"/>
                </a:lnTo>
                <a:lnTo>
                  <a:pt x="0" y="65858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69DFE34-3782-443C-8523-1F4A5610E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30" y="533042"/>
            <a:ext cx="1086050" cy="10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591381-2B8C-46BE-B450-8FBDE138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6" y="689548"/>
            <a:ext cx="10927829" cy="265209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79B8487-0A07-402B-9D9D-414A2ECFB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6" y="3610206"/>
            <a:ext cx="10809049" cy="268566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B28141-62C3-460E-ABF9-953616EF9C9A}"/>
              </a:ext>
            </a:extLst>
          </p:cNvPr>
          <p:cNvSpPr/>
          <p:nvPr/>
        </p:nvSpPr>
        <p:spPr>
          <a:xfrm>
            <a:off x="8534756" y="4407511"/>
            <a:ext cx="2888889" cy="188835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28706C-63AF-42F2-B05B-4CBAC79270C1}"/>
              </a:ext>
            </a:extLst>
          </p:cNvPr>
          <p:cNvSpPr/>
          <p:nvPr/>
        </p:nvSpPr>
        <p:spPr>
          <a:xfrm>
            <a:off x="8653536" y="1441837"/>
            <a:ext cx="2888889" cy="188835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১৫নং মাখরাজ 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2A8E05-0B1F-4B54-8692-BBD715B9149D}"/>
              </a:ext>
            </a:extLst>
          </p:cNvPr>
          <p:cNvGrpSpPr/>
          <p:nvPr/>
        </p:nvGrpSpPr>
        <p:grpSpPr>
          <a:xfrm>
            <a:off x="644578" y="643328"/>
            <a:ext cx="10897848" cy="5577590"/>
            <a:chOff x="644578" y="643328"/>
            <a:chExt cx="10897848" cy="557759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5416520A-E61F-4ADA-8981-295F4351A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78" y="643328"/>
              <a:ext cx="10897848" cy="557759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E47957-459B-4E30-8F41-0B9288DB4C20}"/>
                </a:ext>
              </a:extLst>
            </p:cNvPr>
            <p:cNvSpPr/>
            <p:nvPr/>
          </p:nvSpPr>
          <p:spPr>
            <a:xfrm>
              <a:off x="7383026" y="3234129"/>
              <a:ext cx="2925482" cy="1901452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01242" tIns="50621" rIns="101242" bIns="50621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9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১৭নং মাখরাজ </a:t>
              </a:r>
              <a:endParaRPr lang="en-US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3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0A7EA1-2369-4C15-BA55-3DA7EF12656E}"/>
              </a:ext>
            </a:extLst>
          </p:cNvPr>
          <p:cNvSpPr/>
          <p:nvPr/>
        </p:nvSpPr>
        <p:spPr>
          <a:xfrm>
            <a:off x="1106773" y="4499600"/>
            <a:ext cx="9851037" cy="13144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lIns="82571" tIns="41286" rIns="82571" bIns="41286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344CB-221C-406B-9B93-57D0F801248D}"/>
              </a:ext>
            </a:extLst>
          </p:cNvPr>
          <p:cNvSpPr/>
          <p:nvPr/>
        </p:nvSpPr>
        <p:spPr>
          <a:xfrm>
            <a:off x="1479029" y="4781913"/>
            <a:ext cx="9144001" cy="72135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lIns="82571" tIns="41286" rIns="82571" bIns="41286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শুদ্ধভাবে কুরআন তিলাওয়াতে মাখরাজ কেন গুরুত্বপূর্ণ?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4376A-4609-490D-AE8D-5680C3F785C7}"/>
              </a:ext>
            </a:extLst>
          </p:cNvPr>
          <p:cNvSpPr/>
          <p:nvPr/>
        </p:nvSpPr>
        <p:spPr>
          <a:xfrm>
            <a:off x="3871089" y="607978"/>
            <a:ext cx="4023971" cy="642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1" tIns="41286" rIns="82571" bIns="41286"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6B32B-0FE1-4C80-A7BC-E07DC79412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92" y="1414696"/>
            <a:ext cx="2976660" cy="2749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46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F72127E6-595B-4E31-957B-1EADA62F1158}"/>
              </a:ext>
            </a:extLst>
          </p:cNvPr>
          <p:cNvSpPr/>
          <p:nvPr/>
        </p:nvSpPr>
        <p:spPr>
          <a:xfrm>
            <a:off x="3882453" y="750895"/>
            <a:ext cx="4130494" cy="1227806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BFA4C-F301-4933-A646-95D999D5D954}"/>
              </a:ext>
            </a:extLst>
          </p:cNvPr>
          <p:cNvSpPr txBox="1"/>
          <p:nvPr/>
        </p:nvSpPr>
        <p:spPr>
          <a:xfrm>
            <a:off x="584617" y="2145242"/>
            <a:ext cx="10822898" cy="3041497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মাখরাজ মোট কতটি?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মাখরাজ কী? এ স্থান থেকে কয়টি হরফ উচ্চারিত হয় ও কী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১৭নং মাখরাজ কী? এখান থেকে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উচ্চারিত হয়?</a:t>
            </a:r>
          </a:p>
        </p:txBody>
      </p:sp>
    </p:spTree>
    <p:extLst>
      <p:ext uri="{BB962C8B-B14F-4D97-AF65-F5344CB8AC3E}">
        <p14:creationId xmlns:p14="http://schemas.microsoft.com/office/powerpoint/2010/main" val="37125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id="{585D3C38-F134-401D-9AC8-7DA6E751F2F5}"/>
              </a:ext>
            </a:extLst>
          </p:cNvPr>
          <p:cNvSpPr/>
          <p:nvPr/>
        </p:nvSpPr>
        <p:spPr>
          <a:xfrm>
            <a:off x="3581400" y="3209472"/>
            <a:ext cx="5562600" cy="2313215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84150" tIns="0" rIns="186624" bIns="0" numCol="1" spcCol="1270" anchor="ctr" anchorCtr="0">
            <a:no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900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4B68C50-AEE3-41EE-A648-34988F88D82C}"/>
              </a:ext>
            </a:extLst>
          </p:cNvPr>
          <p:cNvSpPr/>
          <p:nvPr/>
        </p:nvSpPr>
        <p:spPr>
          <a:xfrm>
            <a:off x="3581400" y="609599"/>
            <a:ext cx="4419600" cy="127916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000EE-18FE-4E3C-BCE6-82C9CBB34E83}"/>
              </a:ext>
            </a:extLst>
          </p:cNvPr>
          <p:cNvSpPr/>
          <p:nvPr/>
        </p:nvSpPr>
        <p:spPr>
          <a:xfrm>
            <a:off x="1888760" y="2183834"/>
            <a:ext cx="9608696" cy="2784423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বিশুদ্ধভাবে কুরআন তিলাওয়াতে মাখরাজ শিক্ষার গুরুত্ব ব্যাখ্যা কর।</a:t>
            </a:r>
            <a:endParaRPr lang="en-US" sz="54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16DD9-94F3-428F-855F-E5B73D6E1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55" y="1541285"/>
            <a:ext cx="9009090" cy="4634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55B62-B26E-4E33-8239-1358D0D6725F}"/>
              </a:ext>
            </a:extLst>
          </p:cNvPr>
          <p:cNvSpPr txBox="1"/>
          <p:nvPr/>
        </p:nvSpPr>
        <p:spPr>
          <a:xfrm>
            <a:off x="3097327" y="187377"/>
            <a:ext cx="54553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9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C37699-ED5F-404E-A454-6C1AB9E122E1}"/>
              </a:ext>
            </a:extLst>
          </p:cNvPr>
          <p:cNvSpPr txBox="1"/>
          <p:nvPr/>
        </p:nvSpPr>
        <p:spPr>
          <a:xfrm>
            <a:off x="2925671" y="622615"/>
            <a:ext cx="6340659" cy="822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লেখা গুলো পড় এবং বল 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34BE3-FE53-459B-A300-BD01868D05C0}"/>
              </a:ext>
            </a:extLst>
          </p:cNvPr>
          <p:cNvSpPr txBox="1"/>
          <p:nvPr/>
        </p:nvSpPr>
        <p:spPr>
          <a:xfrm>
            <a:off x="2924075" y="5579239"/>
            <a:ext cx="7278916" cy="591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লেখা গুলো কোন ভাষার  ?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104EC-8B64-47EA-8EAB-147B788CA107}"/>
              </a:ext>
            </a:extLst>
          </p:cNvPr>
          <p:cNvSpPr txBox="1"/>
          <p:nvPr/>
        </p:nvSpPr>
        <p:spPr>
          <a:xfrm>
            <a:off x="5381561" y="5536398"/>
            <a:ext cx="2879712" cy="5912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আরবী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2E2B1-E324-4F03-A0D1-ECDBF0CD1E07}"/>
              </a:ext>
            </a:extLst>
          </p:cNvPr>
          <p:cNvSpPr txBox="1"/>
          <p:nvPr/>
        </p:nvSpPr>
        <p:spPr>
          <a:xfrm>
            <a:off x="1999625" y="5523253"/>
            <a:ext cx="9127813" cy="591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উক্ত হরফ গুলোর নির্দিষ্ট উচ্ছারণের স্থান আছে কী ?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178AA-D8FE-4A9B-B3CF-871DF5AA8499}"/>
              </a:ext>
            </a:extLst>
          </p:cNvPr>
          <p:cNvSpPr txBox="1"/>
          <p:nvPr/>
        </p:nvSpPr>
        <p:spPr>
          <a:xfrm>
            <a:off x="5145740" y="5536398"/>
            <a:ext cx="2422211" cy="5912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হ্যাঁ  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A335C-C61D-4832-A2B8-13D035EA577E}"/>
              </a:ext>
            </a:extLst>
          </p:cNvPr>
          <p:cNvSpPr txBox="1"/>
          <p:nvPr/>
        </p:nvSpPr>
        <p:spPr>
          <a:xfrm>
            <a:off x="2267647" y="5523253"/>
            <a:ext cx="7657815" cy="5912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bn-IN" sz="3300" b="1" dirty="0">
                <a:latin typeface="NikoshBAN" pitchFamily="2" charset="0"/>
                <a:cs typeface="NikoshBAN" pitchFamily="2" charset="0"/>
              </a:rPr>
              <a:t> স্থানকে আরবীতে কি বলে ?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C2875-0FB1-48BA-9CB5-B399B9290E9A}"/>
              </a:ext>
            </a:extLst>
          </p:cNvPr>
          <p:cNvSpPr txBox="1"/>
          <p:nvPr/>
        </p:nvSpPr>
        <p:spPr>
          <a:xfrm>
            <a:off x="4721149" y="5505011"/>
            <a:ext cx="3684763" cy="698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4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মাখরাজ বলে   </a:t>
            </a:r>
            <a:endParaRPr lang="en-US" sz="4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25EF32-EDCD-4B6F-9FA0-85BE12E9E0E7}"/>
              </a:ext>
            </a:extLst>
          </p:cNvPr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ctg\Desktop\01050070181_Rafiqul Islam\Imaje\maxresdefault.jpg">
            <a:extLst>
              <a:ext uri="{FF2B5EF4-FFF2-40B4-BE49-F238E27FC236}">
                <a16:creationId xmlns:a16="http://schemas.microsoft.com/office/drawing/2014/main" id="{02E692DE-7F12-49B7-A5A8-EB71538F0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r="1403"/>
          <a:stretch/>
        </p:blipFill>
        <p:spPr bwMode="auto">
          <a:xfrm>
            <a:off x="2267647" y="1537855"/>
            <a:ext cx="7657815" cy="31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7CB81782-F11A-4D29-AA63-398937C19187}"/>
              </a:ext>
            </a:extLst>
          </p:cNvPr>
          <p:cNvSpPr txBox="1"/>
          <p:nvPr/>
        </p:nvSpPr>
        <p:spPr>
          <a:xfrm>
            <a:off x="3589631" y="288240"/>
            <a:ext cx="501273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>
                <a:ln w="381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u="sng" dirty="0">
                <a:ln w="381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ln w="381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u="sng" dirty="0">
              <a:ln w="3810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C1FB9F-C2E4-4417-81C2-87B0340B306E}"/>
              </a:ext>
            </a:extLst>
          </p:cNvPr>
          <p:cNvSpPr/>
          <p:nvPr/>
        </p:nvSpPr>
        <p:spPr>
          <a:xfrm>
            <a:off x="2551814" y="5071096"/>
            <a:ext cx="7025944" cy="10410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extrusionH="38100" contourW="44450" prstMaterial="matte">
            <a:bevelT w="114300" h="63500" prst="riblet"/>
            <a:bevelB w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মাখরাজ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F379F-422D-40EA-AC7E-0B5A1CA37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70" y="959370"/>
            <a:ext cx="8401066" cy="42316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41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4CE734-3E4E-4223-AA43-582101E8BFA2}"/>
              </a:ext>
            </a:extLst>
          </p:cNvPr>
          <p:cNvSpPr/>
          <p:nvPr/>
        </p:nvSpPr>
        <p:spPr>
          <a:xfrm>
            <a:off x="2500359" y="579427"/>
            <a:ext cx="7191282" cy="1117893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en-US" sz="6600" b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6600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BF52E-5818-4C39-A4BB-404E4FEC8823}"/>
              </a:ext>
            </a:extLst>
          </p:cNvPr>
          <p:cNvSpPr txBox="1"/>
          <p:nvPr/>
        </p:nvSpPr>
        <p:spPr>
          <a:xfrm>
            <a:off x="694000" y="1796478"/>
            <a:ext cx="11060545" cy="292386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bn-BD" sz="3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33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100" b="1" u="sng" dirty="0">
              <a:latin typeface="NikoshBAN" pitchFamily="2" charset="0"/>
              <a:cs typeface="NikoshBAN" pitchFamily="2" charset="0"/>
            </a:endParaRPr>
          </a:p>
          <a:p>
            <a:pPr marL="514259" indent="-514259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মাখরা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জের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চিতি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514305" indent="-514305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মাখরাজ কয়টি ও মুখের কয়টি স্থানে অবস্থিত তা 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২৯টি আরবি হরফের ১৭টি মাখরাজ চিহ্নিত করে তা বিশ্লেষণ করতে পারবে।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49EFA-51F7-4B05-A253-D7BEDD0AD034}"/>
              </a:ext>
            </a:extLst>
          </p:cNvPr>
          <p:cNvSpPr txBox="1"/>
          <p:nvPr/>
        </p:nvSpPr>
        <p:spPr>
          <a:xfrm>
            <a:off x="3684764" y="574074"/>
            <a:ext cx="5362616" cy="9143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5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মাখরাজের পরিচিতি </a:t>
            </a:r>
            <a:endParaRPr lang="bn-BD" sz="4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3F991-D9A3-4F32-BA36-63ACF134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85" y="1643063"/>
            <a:ext cx="3304287" cy="24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A3FCB-8375-40C0-820F-4EBF27FA371F}"/>
              </a:ext>
            </a:extLst>
          </p:cNvPr>
          <p:cNvSpPr txBox="1"/>
          <p:nvPr/>
        </p:nvSpPr>
        <p:spPr>
          <a:xfrm>
            <a:off x="737704" y="1743076"/>
            <a:ext cx="3690151" cy="5912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মাখরাজের </a:t>
            </a:r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D96A3-2058-406A-8252-3120876E75DE}"/>
              </a:ext>
            </a:extLst>
          </p:cNvPr>
          <p:cNvSpPr txBox="1"/>
          <p:nvPr/>
        </p:nvSpPr>
        <p:spPr>
          <a:xfrm>
            <a:off x="8328626" y="1928004"/>
            <a:ext cx="3125670" cy="9759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en-US" sz="2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উচ</a:t>
            </a:r>
            <a:r>
              <a:rPr lang="en-US" sz="2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্চা</a:t>
            </a:r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রণের স্থান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A1918-01B2-47C8-AC7C-1D693C6C19E9}"/>
              </a:ext>
            </a:extLst>
          </p:cNvPr>
          <p:cNvSpPr txBox="1"/>
          <p:nvPr/>
        </p:nvSpPr>
        <p:spPr>
          <a:xfrm>
            <a:off x="737704" y="3566733"/>
            <a:ext cx="3482897" cy="54822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পরিভাষায়-- 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7BCF8-6689-4D7B-AD9A-639C17883307}"/>
              </a:ext>
            </a:extLst>
          </p:cNvPr>
          <p:cNvSpPr txBox="1"/>
          <p:nvPr/>
        </p:nvSpPr>
        <p:spPr>
          <a:xfrm>
            <a:off x="584616" y="5500687"/>
            <a:ext cx="10691079" cy="5296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2571" tIns="41286" rIns="82571" bIns="41286" rtlCol="0">
            <a:spAutoFit/>
          </a:bodyPr>
          <a:lstStyle/>
          <a:p>
            <a:pPr algn="ctr"/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আরবী হরফ সমুহ মুখের যে স্থান থেকে উচ্ছারিত হয় সে স্থানকে মাখরাজ বলে । 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43B7BBA-BA50-4FAB-A8FC-DCC463D816EE}"/>
              </a:ext>
            </a:extLst>
          </p:cNvPr>
          <p:cNvSpPr/>
          <p:nvPr/>
        </p:nvSpPr>
        <p:spPr>
          <a:xfrm rot="14752351">
            <a:off x="5953503" y="3061633"/>
            <a:ext cx="1064388" cy="6359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1" tIns="41286" rIns="82571" bIns="41286"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Md. Yunus Azad\Desktop\showkatblog_1280035934_1-aralph_ph1.jpg">
            <a:extLst>
              <a:ext uri="{FF2B5EF4-FFF2-40B4-BE49-F238E27FC236}">
                <a16:creationId xmlns:a16="http://schemas.microsoft.com/office/drawing/2014/main" id="{3F88B4F6-30A1-4E74-9423-8A92D7D94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28"/>
          <a:stretch/>
        </p:blipFill>
        <p:spPr bwMode="auto">
          <a:xfrm>
            <a:off x="1452139" y="4429127"/>
            <a:ext cx="9429084" cy="7832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7A1BFB-363D-4B81-A9CB-BF0AFDE5F61C}"/>
              </a:ext>
            </a:extLst>
          </p:cNvPr>
          <p:cNvSpPr/>
          <p:nvPr/>
        </p:nvSpPr>
        <p:spPr>
          <a:xfrm>
            <a:off x="-66048" y="1"/>
            <a:ext cx="12192000" cy="67865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79" tIns="41290" rIns="82579" bIns="41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showkatblog_1280035934_1-aralph_ph1.jpg">
            <a:extLst>
              <a:ext uri="{FF2B5EF4-FFF2-40B4-BE49-F238E27FC236}">
                <a16:creationId xmlns:a16="http://schemas.microsoft.com/office/drawing/2014/main" id="{48014B85-C676-4F16-9426-153220E5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28" y="1802872"/>
            <a:ext cx="10359543" cy="439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70DBF1-3B26-4BC4-AA98-2964FCF74FF4}"/>
              </a:ext>
            </a:extLst>
          </p:cNvPr>
          <p:cNvSpPr/>
          <p:nvPr/>
        </p:nvSpPr>
        <p:spPr>
          <a:xfrm>
            <a:off x="2340963" y="663619"/>
            <a:ext cx="7510072" cy="91783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300" b="1" spc="55" dirty="0">
                <a:ln w="1143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 হরফ মোট ২৯টি।</a:t>
            </a:r>
          </a:p>
        </p:txBody>
      </p:sp>
    </p:spTree>
    <p:extLst>
      <p:ext uri="{BB962C8B-B14F-4D97-AF65-F5344CB8AC3E}">
        <p14:creationId xmlns:p14="http://schemas.microsoft.com/office/powerpoint/2010/main" val="24473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9AA05A-3BE8-4773-886C-E40FBC05D823}"/>
              </a:ext>
            </a:extLst>
          </p:cNvPr>
          <p:cNvSpPr/>
          <p:nvPr/>
        </p:nvSpPr>
        <p:spPr>
          <a:xfrm>
            <a:off x="1045232" y="4497085"/>
            <a:ext cx="10215058" cy="85628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900" b="1" spc="55" dirty="0" err="1">
                <a:ln w="1143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900" b="1" spc="55" dirty="0">
                <a:ln w="1143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spc="55" dirty="0" err="1">
                <a:ln w="1143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হরফগুলো</a:t>
            </a:r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মুখের ১৭টি স্থান থেকে উচ্চারিত হয়।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F11DE6-ED21-4B6C-80C8-0CBF335E3099}"/>
              </a:ext>
            </a:extLst>
          </p:cNvPr>
          <p:cNvSpPr/>
          <p:nvPr/>
        </p:nvSpPr>
        <p:spPr>
          <a:xfrm>
            <a:off x="2277482" y="5434006"/>
            <a:ext cx="7637036" cy="85628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900" b="1" spc="55" dirty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900" b="1" spc="55" dirty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১৭টি স্থানকে মাখরাজ বলা হয়।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D921AF-1A85-4693-8993-7A7A62F33B66}"/>
              </a:ext>
            </a:extLst>
          </p:cNvPr>
          <p:cNvGrpSpPr/>
          <p:nvPr/>
        </p:nvGrpSpPr>
        <p:grpSpPr>
          <a:xfrm>
            <a:off x="659567" y="334929"/>
            <a:ext cx="10600723" cy="4102160"/>
            <a:chOff x="659567" y="334929"/>
            <a:chExt cx="10600723" cy="410216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D2E2AA6-7D66-4522-9E6C-2E61EB69F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67" y="569626"/>
              <a:ext cx="4991725" cy="386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5-Point Star 1">
              <a:extLst>
                <a:ext uri="{FF2B5EF4-FFF2-40B4-BE49-F238E27FC236}">
                  <a16:creationId xmlns:a16="http://schemas.microsoft.com/office/drawing/2014/main" id="{6C920875-75D1-446D-A3CE-683AFE14D4A6}"/>
                </a:ext>
              </a:extLst>
            </p:cNvPr>
            <p:cNvSpPr/>
            <p:nvPr/>
          </p:nvSpPr>
          <p:spPr>
            <a:xfrm>
              <a:off x="6096000" y="334929"/>
              <a:ext cx="5164290" cy="4015115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070C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01242" tIns="50621" rIns="101242" bIns="50621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6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মাখরাজ ১৭টি</a:t>
              </a:r>
              <a:endParaRPr lang="en-US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2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3368492-DB57-41BC-B7DF-AB1325B16816}"/>
              </a:ext>
            </a:extLst>
          </p:cNvPr>
          <p:cNvGrpSpPr/>
          <p:nvPr/>
        </p:nvGrpSpPr>
        <p:grpSpPr>
          <a:xfrm>
            <a:off x="1693889" y="671084"/>
            <a:ext cx="8627185" cy="5444903"/>
            <a:chOff x="22321" y="-359246"/>
            <a:chExt cx="10301101" cy="751188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052C80D-1227-4B0F-8398-BBC527202F67}"/>
                </a:ext>
              </a:extLst>
            </p:cNvPr>
            <p:cNvSpPr/>
            <p:nvPr/>
          </p:nvSpPr>
          <p:spPr>
            <a:xfrm>
              <a:off x="22321" y="-359246"/>
              <a:ext cx="10301101" cy="128749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lIns="101242" tIns="50621" rIns="101242" bIns="5062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5400" b="1" spc="55" dirty="0">
                  <a:ln w="11430">
                    <a:noFill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এবার চিত্রটি লক্ষ্য কর-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3987A7-D74C-4097-9009-6D237A531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4" y="983295"/>
              <a:ext cx="10139204" cy="61693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82FE14D-A09C-4F07-ABE2-99ED9DFC6464}"/>
                </a:ext>
              </a:extLst>
            </p:cNvPr>
            <p:cNvCxnSpPr/>
            <p:nvPr/>
          </p:nvCxnSpPr>
          <p:spPr>
            <a:xfrm>
              <a:off x="2610644" y="3429000"/>
              <a:ext cx="3505200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DB24BF2-8E62-4F87-A383-FA6C135CFCB0}"/>
                </a:ext>
              </a:extLst>
            </p:cNvPr>
            <p:cNvCxnSpPr/>
            <p:nvPr/>
          </p:nvCxnSpPr>
          <p:spPr>
            <a:xfrm>
              <a:off x="2610644" y="3810000"/>
              <a:ext cx="5410200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AC44F73-04BE-4D5A-9E4D-2C709F33F638}"/>
                </a:ext>
              </a:extLst>
            </p:cNvPr>
            <p:cNvCxnSpPr/>
            <p:nvPr/>
          </p:nvCxnSpPr>
          <p:spPr>
            <a:xfrm>
              <a:off x="4515644" y="4191000"/>
              <a:ext cx="1676400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2FE63BC-B5F4-4267-A1BC-19E9197869F6}"/>
                </a:ext>
              </a:extLst>
            </p:cNvPr>
            <p:cNvCxnSpPr/>
            <p:nvPr/>
          </p:nvCxnSpPr>
          <p:spPr>
            <a:xfrm>
              <a:off x="2610644" y="4572000"/>
              <a:ext cx="5381553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CE97AD6-9814-4FBC-A0BE-A268F5AC534C}"/>
                </a:ext>
              </a:extLst>
            </p:cNvPr>
            <p:cNvCxnSpPr/>
            <p:nvPr/>
          </p:nvCxnSpPr>
          <p:spPr>
            <a:xfrm>
              <a:off x="2991644" y="5486400"/>
              <a:ext cx="4724400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24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289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2020-09-14T23:38:02Z</dcterms:created>
  <dcterms:modified xsi:type="dcterms:W3CDTF">2020-09-18T03:34:14Z</dcterms:modified>
</cp:coreProperties>
</file>