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58" r:id="rId5"/>
    <p:sldId id="260" r:id="rId6"/>
    <p:sldId id="264" r:id="rId7"/>
    <p:sldId id="263" r:id="rId8"/>
    <p:sldId id="265" r:id="rId9"/>
    <p:sldId id="262" r:id="rId10"/>
    <p:sldId id="267" r:id="rId11"/>
    <p:sldId id="266" r:id="rId12"/>
    <p:sldId id="268" r:id="rId13"/>
    <p:sldId id="272" r:id="rId14"/>
    <p:sldId id="273" r:id="rId15"/>
    <p:sldId id="274" r:id="rId16"/>
    <p:sldId id="275" r:id="rId17"/>
    <p:sldId id="259" r:id="rId18"/>
    <p:sldId id="271" r:id="rId19"/>
    <p:sldId id="276" r:id="rId20"/>
    <p:sldId id="270" r:id="rId21"/>
    <p:sldId id="26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F7230-9F2F-445C-AC2F-330CB4C3BBB7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B847-E3B0-432F-ABD5-C8FC0253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5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0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5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9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8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4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38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8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2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0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3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5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5BC10A1-BCAD-4FA8-BDF8-05EE7D51B00A}"/>
              </a:ext>
            </a:extLst>
          </p:cNvPr>
          <p:cNvSpPr/>
          <p:nvPr userDrawn="1"/>
        </p:nvSpPr>
        <p:spPr>
          <a:xfrm>
            <a:off x="63500" y="88900"/>
            <a:ext cx="12070080" cy="6692900"/>
          </a:xfrm>
          <a:prstGeom prst="frame">
            <a:avLst>
              <a:gd name="adj1" fmla="val 3611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A9D65-2522-4C1F-8CFC-ECDAEAD5FB30}"/>
              </a:ext>
            </a:extLst>
          </p:cNvPr>
          <p:cNvSpPr/>
          <p:nvPr userDrawn="1"/>
        </p:nvSpPr>
        <p:spPr>
          <a:xfrm>
            <a:off x="177800" y="190500"/>
            <a:ext cx="11823700" cy="647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A65D-2A71-4570-B762-047E6E27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E953E-EBC1-4442-8EA1-A17C1046A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244CD-29D4-4E4B-8ECB-539C23A0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9F0AD-F61E-4F2C-B4D9-99EEC960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D4322-F4CC-4D50-9B95-C3D64E6C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5DB94-9C3D-4783-A50A-C2D61D041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312A5-E642-4521-A049-D98CFA5C7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8CFCC-99F1-4938-8560-A3BD2941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E1423-580B-4CFA-B042-BFA36419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2FDFE-798D-4641-BA94-F3CC97E6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CBB7-4093-4F38-A6E5-C7C58ACB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130BA-C940-4D6F-8B09-F1D3E75E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1F031-ECA9-4BA5-9230-9B460F9E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7794-9A5B-410D-A4FF-214C7AD9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E243-1174-4F59-9D32-77F8A50E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56AD-19FC-460A-A23F-AE346062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1F97C-28DC-4974-B5AD-FC1289F0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745C0-1195-4D78-A134-65D4BE3D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EE822-A1E2-4341-91E9-3B75C6F4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7162A-A7FF-4E33-8510-D0418DB9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1683-5E0E-4436-90FB-092936E7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591A-7C9B-4AF8-8F65-F9AF1497D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929C4-FE51-4B51-8FF1-5D1FD4242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1ED2-B6D3-43C3-94C4-F336CD6E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EB0C1-F506-4386-8C26-C92CA9C5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093E0-4502-4587-B271-501DFA39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6A5C-410C-48A2-8FAF-1C21AF0C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9BB38-99C9-4838-8213-FD8A5121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DE58C-2149-495F-916F-ABE603539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2E6E5-1E84-46C9-AB5E-9CA880024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2EB3D-412C-4E13-BB1F-092CF90D4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B42A4-52F8-48E3-A4FE-73D4BE1F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C4DC2-2E62-4595-942E-0EDA7079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B3ABE-E341-40C3-951C-7867708F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6CEA7-A1EA-4CAB-A309-FB68D527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19D9B-CC43-4400-BA72-77563472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84C13-ED86-42CE-85C2-8741716B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425A4-4A72-49F4-B6BE-1E4A8A30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7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7C039-D1EF-4757-9971-01CEA5D7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9FF79-2A1A-40CA-A93C-B049D68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4180A-01AF-4CBF-8089-B765C4F3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4F41-955A-432B-95B3-BBDDED8D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645D-9729-4502-83DC-752586EE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F9E46-247A-4E55-B745-B59120D43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314D6-75E3-48AD-B9EE-EF9D4986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EFB14-197D-48EA-91AB-607D617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E6567-A0AA-4F1C-8D25-94B28028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6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4E6F-7FE7-44E0-9786-04362F37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34B9F-6FD9-42D8-AEC5-E9097F671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33E1A-0CBC-4148-8A5D-520B31364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0A77A-255C-47B9-9BB0-FD3E5E73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57A1E-58A6-4869-A700-8C121AB8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F632A-F598-4997-8064-6E09861C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BCBDF-8458-4923-8B31-7C229FF6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5388A-FD75-4BF5-AE29-455035C1B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DF9FA-3BD7-4C9C-9FC5-34D2D536E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3737-6AB5-4F36-B539-8511AF2EB221}" type="datetimeFigureOut">
              <a:rPr lang="en-US" smtClean="0"/>
              <a:t>18-Sep-2020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6438-6BF3-4F9A-9F90-6DAD7A9CA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CA243-FC0A-4631-A9C1-3387DE5B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3677B9-D12A-4282-AF49-158862F36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82" y="0"/>
            <a:ext cx="5992317" cy="68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B279ED41-4BE5-4593-B5CC-09853C9FC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2" y="0"/>
            <a:ext cx="6206625" cy="690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92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3B6C7-0129-4685-B92E-B05775331410}"/>
              </a:ext>
            </a:extLst>
          </p:cNvPr>
          <p:cNvSpPr/>
          <p:nvPr/>
        </p:nvSpPr>
        <p:spPr>
          <a:xfrm>
            <a:off x="581025" y="2471797"/>
            <a:ext cx="11029950" cy="304698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800" b="1" dirty="0">
                <a:latin typeface="NikoshBAN" pitchFamily="2" charset="0"/>
                <a:cs typeface="NikoshBAN" pitchFamily="2" charset="0"/>
              </a:rPr>
              <a:t>মুজাহিদ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কাতাদাহ ও মুকাতিল একে মাদানী বলেছেন। কিন্তু মুফাসসির বিপুল সংখ্যাগরিষ্ঠ অংশ একে মক্কী সূরা হিসেবে গণ্য করেছেন। আর এই সূরার বিষয়বস্তু সাক্ষ্য দেয়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এটি মক্কী যুগেরও প্রাথমিক পর্যায়ে নাযিল হয়ে থাকবে।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E77A04-EA2C-473C-BA38-48A42A5083B4}"/>
              </a:ext>
            </a:extLst>
          </p:cNvPr>
          <p:cNvSpPr/>
          <p:nvPr/>
        </p:nvSpPr>
        <p:spPr>
          <a:xfrm>
            <a:off x="3581400" y="538936"/>
            <a:ext cx="5429250" cy="10156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নাযিলের সময়-কাল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2F86C05-C0E4-4907-AC33-7D362D01C5D1}"/>
              </a:ext>
            </a:extLst>
          </p:cNvPr>
          <p:cNvGrpSpPr/>
          <p:nvPr/>
        </p:nvGrpSpPr>
        <p:grpSpPr>
          <a:xfrm>
            <a:off x="1003270" y="434715"/>
            <a:ext cx="10026680" cy="5719997"/>
            <a:chOff x="1003270" y="434715"/>
            <a:chExt cx="10026680" cy="5719997"/>
          </a:xfrm>
        </p:grpSpPr>
        <p:sp>
          <p:nvSpPr>
            <p:cNvPr id="2" name="Horizontal Scroll 2">
              <a:extLst>
                <a:ext uri="{FF2B5EF4-FFF2-40B4-BE49-F238E27FC236}">
                  <a16:creationId xmlns:a16="http://schemas.microsoft.com/office/drawing/2014/main" id="{CD498AA2-3CC6-4DA1-9D87-B8F215105D0D}"/>
                </a:ext>
              </a:extLst>
            </p:cNvPr>
            <p:cNvSpPr/>
            <p:nvPr/>
          </p:nvSpPr>
          <p:spPr>
            <a:xfrm>
              <a:off x="1003270" y="4001281"/>
              <a:ext cx="10026680" cy="2153431"/>
            </a:xfrm>
            <a:prstGeom prst="fram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সূরা আল-আসরের পরিচিতি লিখ ।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2F484F-32E5-421C-936C-0BA7FD4E4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" r="4557" b="39687"/>
            <a:stretch/>
          </p:blipFill>
          <p:spPr>
            <a:xfrm>
              <a:off x="4755676" y="1514865"/>
              <a:ext cx="2642548" cy="2448316"/>
            </a:xfrm>
            <a:prstGeom prst="rect">
              <a:avLst/>
            </a:prstGeom>
            <a:noFill/>
          </p:spPr>
        </p:pic>
        <p:sp>
          <p:nvSpPr>
            <p:cNvPr id="6" name="Ribbon: Tilted Down 5">
              <a:extLst>
                <a:ext uri="{FF2B5EF4-FFF2-40B4-BE49-F238E27FC236}">
                  <a16:creationId xmlns:a16="http://schemas.microsoft.com/office/drawing/2014/main" id="{724F28B9-73CD-470A-B4FB-2792924B9CC0}"/>
                </a:ext>
              </a:extLst>
            </p:cNvPr>
            <p:cNvSpPr/>
            <p:nvPr/>
          </p:nvSpPr>
          <p:spPr>
            <a:xfrm>
              <a:off x="1558977" y="434715"/>
              <a:ext cx="8949127" cy="1049311"/>
            </a:xfrm>
            <a:prstGeom prst="ribb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7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431163-52DB-4358-92B3-22199DE76F49}"/>
              </a:ext>
            </a:extLst>
          </p:cNvPr>
          <p:cNvSpPr txBox="1"/>
          <p:nvPr/>
        </p:nvSpPr>
        <p:spPr>
          <a:xfrm>
            <a:off x="2369287" y="4525979"/>
            <a:ext cx="79248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দয়াময়, পরম দয়ালু আল্লাহর নামে আরম্ভ ।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99F8C-8E54-4635-A208-3CCC975AD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6"/>
          <a:stretch/>
        </p:blipFill>
        <p:spPr>
          <a:xfrm>
            <a:off x="1711234" y="2088740"/>
            <a:ext cx="3470079" cy="2388658"/>
          </a:xfrm>
          <a:prstGeom prst="rect">
            <a:avLst/>
          </a:prstGeom>
        </p:spPr>
      </p:pic>
      <p:pic>
        <p:nvPicPr>
          <p:cNvPr id="4" name="Picture 2" descr="D:\2. IMAJE STORE\wallpaper\20161217_072613.jpg">
            <a:extLst>
              <a:ext uri="{FF2B5EF4-FFF2-40B4-BE49-F238E27FC236}">
                <a16:creationId xmlns:a16="http://schemas.microsoft.com/office/drawing/2014/main" id="{1FECBC34-388D-4945-9B37-9F9FB62CB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" t="6693" r="6186"/>
          <a:stretch/>
        </p:blipFill>
        <p:spPr bwMode="auto">
          <a:xfrm>
            <a:off x="5647116" y="2103488"/>
            <a:ext cx="4129548" cy="23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2CDE0F-FF1F-4520-9DD6-97B2ECD6145D}"/>
              </a:ext>
            </a:extLst>
          </p:cNvPr>
          <p:cNvSpPr/>
          <p:nvPr/>
        </p:nvSpPr>
        <p:spPr>
          <a:xfrm>
            <a:off x="3581113" y="1238250"/>
            <a:ext cx="45339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بِسْمِ اللهِ الرَّحْمنِ الرَّحِيم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4014927" y="439519"/>
            <a:ext cx="4385200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7A5B5E-9773-41E6-B5AF-1BF970D8F700}"/>
              </a:ext>
            </a:extLst>
          </p:cNvPr>
          <p:cNvSpPr/>
          <p:nvPr/>
        </p:nvSpPr>
        <p:spPr>
          <a:xfrm>
            <a:off x="2316404" y="5734050"/>
            <a:ext cx="316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১.) সময়ের কসম।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ttp://www.banglatafheem.com/quran_image/103_1.png">
            <a:extLst>
              <a:ext uri="{FF2B5EF4-FFF2-40B4-BE49-F238E27FC236}">
                <a16:creationId xmlns:a16="http://schemas.microsoft.com/office/drawing/2014/main" id="{FEFCB001-4391-4D37-BD46-C215FA5EE02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0"/>
          <a:stretch/>
        </p:blipFill>
        <p:spPr bwMode="auto">
          <a:xfrm>
            <a:off x="6614364" y="5555908"/>
            <a:ext cx="3162300" cy="762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3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4014927" y="439519"/>
            <a:ext cx="4385200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1BFAB3-3E4A-4EAC-ABF5-16EBA9D7586A}"/>
              </a:ext>
            </a:extLst>
          </p:cNvPr>
          <p:cNvSpPr/>
          <p:nvPr/>
        </p:nvSpPr>
        <p:spPr>
          <a:xfrm>
            <a:off x="930378" y="4845543"/>
            <a:ext cx="5994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২.) নিশ্চয় মানুষ বড়ই ক্ষতির মধ্যে রয়েছে।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://www.banglatafheem.com/quran_image/103_2.png">
            <a:extLst>
              <a:ext uri="{FF2B5EF4-FFF2-40B4-BE49-F238E27FC236}">
                <a16:creationId xmlns:a16="http://schemas.microsoft.com/office/drawing/2014/main" id="{E9CBE43A-4660-4781-9B87-16FEF894D61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1"/>
          <a:stretch/>
        </p:blipFill>
        <p:spPr bwMode="auto">
          <a:xfrm>
            <a:off x="6831873" y="4756930"/>
            <a:ext cx="3670663" cy="76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CF9101-06C1-4D65-B8B0-1424D3648016}"/>
              </a:ext>
            </a:extLst>
          </p:cNvPr>
          <p:cNvGrpSpPr/>
          <p:nvPr/>
        </p:nvGrpSpPr>
        <p:grpSpPr>
          <a:xfrm>
            <a:off x="731520" y="1502390"/>
            <a:ext cx="10437223" cy="2648156"/>
            <a:chOff x="267816" y="1905000"/>
            <a:chExt cx="8037984" cy="26481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E1423E-881B-4F4D-9F05-57B7B3A3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16" y="1905000"/>
              <a:ext cx="2223398" cy="26481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A8F47F-342D-4904-9583-C7C1B35E8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48" b="15480"/>
            <a:stretch/>
          </p:blipFill>
          <p:spPr>
            <a:xfrm>
              <a:off x="2491215" y="1905000"/>
              <a:ext cx="2180243" cy="2648156"/>
            </a:xfrm>
            <a:prstGeom prst="rect">
              <a:avLst/>
            </a:prstGeom>
          </p:spPr>
        </p:pic>
        <p:pic>
          <p:nvPicPr>
            <p:cNvPr id="14" name="Picture 2" descr="D:\936316_566267796739855_2043417244_n.jpg">
              <a:extLst>
                <a:ext uri="{FF2B5EF4-FFF2-40B4-BE49-F238E27FC236}">
                  <a16:creationId xmlns:a16="http://schemas.microsoft.com/office/drawing/2014/main" id="{00B27709-AF13-4CDD-8AE6-26B335C0AA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76" b="17544"/>
            <a:stretch/>
          </p:blipFill>
          <p:spPr bwMode="auto">
            <a:xfrm>
              <a:off x="6705600" y="1905000"/>
              <a:ext cx="1600200" cy="26481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974571-A1FC-4A03-972C-9E7FBD684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03"/>
            <a:stretch/>
          </p:blipFill>
          <p:spPr>
            <a:xfrm>
              <a:off x="4630060" y="1905000"/>
              <a:ext cx="2075539" cy="26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7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4014927" y="439519"/>
            <a:ext cx="4385200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DB7BA-D666-4AAB-8D7F-753D290CFEE1}"/>
              </a:ext>
            </a:extLst>
          </p:cNvPr>
          <p:cNvSpPr/>
          <p:nvPr/>
        </p:nvSpPr>
        <p:spPr>
          <a:xfrm>
            <a:off x="1564381" y="4311364"/>
            <a:ext cx="7086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৩.) তবে তারা ছাড়া যারা আল্লাহর উপর ঈমান এনেছে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http://www.banglatafheem.com/quran_image/103_3.png">
            <a:extLst>
              <a:ext uri="{FF2B5EF4-FFF2-40B4-BE49-F238E27FC236}">
                <a16:creationId xmlns:a16="http://schemas.microsoft.com/office/drawing/2014/main" id="{AA129088-9445-45DC-8784-42DB4AAB076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6" b="50000"/>
          <a:stretch/>
        </p:blipFill>
        <p:spPr bwMode="auto">
          <a:xfrm>
            <a:off x="8650651" y="4333676"/>
            <a:ext cx="1971347" cy="723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9" name="Picture 18" descr="http://www.banglatafheem.com/quran_image/103_3.png">
            <a:extLst>
              <a:ext uri="{FF2B5EF4-FFF2-40B4-BE49-F238E27FC236}">
                <a16:creationId xmlns:a16="http://schemas.microsoft.com/office/drawing/2014/main" id="{A08278A6-E235-42E5-8583-E5B6475003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7" r="25269" b="50000"/>
          <a:stretch/>
        </p:blipFill>
        <p:spPr bwMode="auto">
          <a:xfrm>
            <a:off x="8203262" y="5219258"/>
            <a:ext cx="2418736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618344-58ED-498A-AF60-DAC25CC4D768}"/>
              </a:ext>
            </a:extLst>
          </p:cNvPr>
          <p:cNvSpPr/>
          <p:nvPr/>
        </p:nvSpPr>
        <p:spPr>
          <a:xfrm>
            <a:off x="1881381" y="5219258"/>
            <a:ext cx="343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সৎকাজ  করেছে 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75460-8ED8-4303-8B17-C7EF40F31A29}"/>
              </a:ext>
            </a:extLst>
          </p:cNvPr>
          <p:cNvGrpSpPr/>
          <p:nvPr/>
        </p:nvGrpSpPr>
        <p:grpSpPr>
          <a:xfrm>
            <a:off x="1407824" y="1387433"/>
            <a:ext cx="8832062" cy="2454494"/>
            <a:chOff x="1913736" y="3691420"/>
            <a:chExt cx="8832062" cy="2454494"/>
          </a:xfrm>
        </p:grpSpPr>
        <p:pic>
          <p:nvPicPr>
            <p:cNvPr id="20" name="Picture 19" descr="Lama-Photo-08-July12.jpg">
              <a:extLst>
                <a:ext uri="{FF2B5EF4-FFF2-40B4-BE49-F238E27FC236}">
                  <a16:creationId xmlns:a16="http://schemas.microsoft.com/office/drawing/2014/main" id="{605BC702-E998-4263-BA93-9F7C806F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159" y="3737568"/>
              <a:ext cx="1875639" cy="2262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1" name="Picture 2" descr="C:\Users\Doel-1612i3\Desktop\Rafiqul Islam - Copy\Received\Kaba(01).gif">
              <a:extLst>
                <a:ext uri="{FF2B5EF4-FFF2-40B4-BE49-F238E27FC236}">
                  <a16:creationId xmlns:a16="http://schemas.microsoft.com/office/drawing/2014/main" id="{59F7152D-38A4-49E8-BAFF-8525FDDF69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627" y="3691420"/>
              <a:ext cx="1846364" cy="2454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21BF5F-327B-4497-9EC6-435F770AC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303" y="3737567"/>
              <a:ext cx="1785808" cy="2344139"/>
            </a:xfrm>
            <a:prstGeom prst="rect">
              <a:avLst/>
            </a:prstGeom>
          </p:spPr>
        </p:pic>
        <p:pic>
          <p:nvPicPr>
            <p:cNvPr id="23" name="Picture 22" descr="2011-11-08_Id.jpg">
              <a:extLst>
                <a:ext uri="{FF2B5EF4-FFF2-40B4-BE49-F238E27FC236}">
                  <a16:creationId xmlns:a16="http://schemas.microsoft.com/office/drawing/2014/main" id="{0712D498-707D-46E1-BEDA-923846031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3736" y="3707514"/>
              <a:ext cx="1694891" cy="24384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F93B6BB-4D31-44E3-A609-DF814B5F0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5" r="17379"/>
            <a:stretch/>
          </p:blipFill>
          <p:spPr bwMode="auto">
            <a:xfrm>
              <a:off x="7056120" y="3707513"/>
              <a:ext cx="1814039" cy="237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43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4014927" y="439519"/>
            <a:ext cx="4385200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C485C-20A9-44EE-9134-211D7D5FF0D3}"/>
              </a:ext>
            </a:extLst>
          </p:cNvPr>
          <p:cNvSpPr/>
          <p:nvPr/>
        </p:nvSpPr>
        <p:spPr>
          <a:xfrm>
            <a:off x="1718734" y="4579618"/>
            <a:ext cx="6227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মানুষদেরকে সৎ কাজের আদেশ দিয়েছে 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http://www.banglatafheem.com/quran_image/103_3.png">
            <a:extLst>
              <a:ext uri="{FF2B5EF4-FFF2-40B4-BE49-F238E27FC236}">
                <a16:creationId xmlns:a16="http://schemas.microsoft.com/office/drawing/2014/main" id="{AC31AC9A-ED7A-40D6-AD4E-A1DCF03A57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r="56993" b="53045"/>
          <a:stretch/>
        </p:blipFill>
        <p:spPr bwMode="auto">
          <a:xfrm>
            <a:off x="8373458" y="4461386"/>
            <a:ext cx="1902542" cy="7030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4C85A8-696E-48E8-9EBE-EC574C2C45DC}"/>
              </a:ext>
            </a:extLst>
          </p:cNvPr>
          <p:cNvGrpSpPr/>
          <p:nvPr/>
        </p:nvGrpSpPr>
        <p:grpSpPr>
          <a:xfrm>
            <a:off x="1942920" y="1365069"/>
            <a:ext cx="8306160" cy="2416268"/>
            <a:chOff x="406695" y="2514600"/>
            <a:chExt cx="8306160" cy="24162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68A792A-4552-46F4-8A68-7A3FFBF0B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5" t="12372" r="5855" b="11794"/>
            <a:stretch/>
          </p:blipFill>
          <p:spPr>
            <a:xfrm>
              <a:off x="406695" y="2529594"/>
              <a:ext cx="1937067" cy="240127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4155B25-DB0A-4206-8BE8-FF3EC10C4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7" t="7610" r="20741"/>
            <a:stretch/>
          </p:blipFill>
          <p:spPr>
            <a:xfrm>
              <a:off x="2343762" y="2514600"/>
              <a:ext cx="1905001" cy="2383345"/>
            </a:xfrm>
            <a:prstGeom prst="rect">
              <a:avLst/>
            </a:prstGeom>
            <a:ln w="19050">
              <a:solidFill>
                <a:srgbClr val="FF0066"/>
              </a:solidFill>
            </a:ln>
          </p:spPr>
        </p:pic>
        <p:pic>
          <p:nvPicPr>
            <p:cNvPr id="32" name="Picture 2" descr="C:\Users\DOEL\Pictures\MA28CITY-TEACHER_1565191f.jpg">
              <a:extLst>
                <a:ext uri="{FF2B5EF4-FFF2-40B4-BE49-F238E27FC236}">
                  <a16:creationId xmlns:a16="http://schemas.microsoft.com/office/drawing/2014/main" id="{207B7383-0BBB-43AD-8E51-0E44B736F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260" y="2514600"/>
              <a:ext cx="2279703" cy="2365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Computer City\Pictures\New folder\30170126_145027.jpg">
              <a:extLst>
                <a:ext uri="{FF2B5EF4-FFF2-40B4-BE49-F238E27FC236}">
                  <a16:creationId xmlns:a16="http://schemas.microsoft.com/office/drawing/2014/main" id="{FD0667F8-10FB-4E17-AD4E-D61DC4A40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07"/>
            <a:stretch/>
          </p:blipFill>
          <p:spPr bwMode="auto">
            <a:xfrm>
              <a:off x="6687163" y="2529594"/>
              <a:ext cx="2025692" cy="236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57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4014927" y="439519"/>
            <a:ext cx="4385200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807E8-C186-412C-8925-7581D4F59EEE}"/>
              </a:ext>
            </a:extLst>
          </p:cNvPr>
          <p:cNvSpPr/>
          <p:nvPr/>
        </p:nvSpPr>
        <p:spPr>
          <a:xfrm>
            <a:off x="1404920" y="4640368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মানুষদেরকে ধৈর্যের শিক্ষা দিয়েছে 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://www.banglatafheem.com/quran_image/103_3.png">
            <a:extLst>
              <a:ext uri="{FF2B5EF4-FFF2-40B4-BE49-F238E27FC236}">
                <a16:creationId xmlns:a16="http://schemas.microsoft.com/office/drawing/2014/main" id="{4908BEEF-C8AF-413B-8982-8F96A74056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50000"/>
          <a:stretch/>
        </p:blipFill>
        <p:spPr bwMode="auto">
          <a:xfrm>
            <a:off x="8165211" y="4474168"/>
            <a:ext cx="2988652" cy="75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D0216C-C145-4241-A943-532F4274392E}"/>
              </a:ext>
            </a:extLst>
          </p:cNvPr>
          <p:cNvGrpSpPr/>
          <p:nvPr/>
        </p:nvGrpSpPr>
        <p:grpSpPr>
          <a:xfrm>
            <a:off x="822960" y="1371600"/>
            <a:ext cx="10672353" cy="2603917"/>
            <a:chOff x="399379" y="2221508"/>
            <a:chExt cx="8058821" cy="2603917"/>
          </a:xfrm>
        </p:grpSpPr>
        <p:pic>
          <p:nvPicPr>
            <p:cNvPr id="12" name="Picture 2" descr="C:\Users\Computer City\Pictures\narayangonj1462790560.jpg">
              <a:extLst>
                <a:ext uri="{FF2B5EF4-FFF2-40B4-BE49-F238E27FC236}">
                  <a16:creationId xmlns:a16="http://schemas.microsoft.com/office/drawing/2014/main" id="{DF1162AB-B8BF-4F29-8978-E0EF4089D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379" y="2221508"/>
              <a:ext cx="2337038" cy="25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E:\Motiar D. Content\Class Six Islam\Picture\সুরা আসর\index.jpg">
              <a:extLst>
                <a:ext uri="{FF2B5EF4-FFF2-40B4-BE49-F238E27FC236}">
                  <a16:creationId xmlns:a16="http://schemas.microsoft.com/office/drawing/2014/main" id="{110784FE-28ED-4CEC-B837-7F248E556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556" y="2268211"/>
              <a:ext cx="2565982" cy="25146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:\Motiar D. Content\Class Six Islam\Picture\সুরা আসর\113958.p.jpg">
              <a:extLst>
                <a:ext uri="{FF2B5EF4-FFF2-40B4-BE49-F238E27FC236}">
                  <a16:creationId xmlns:a16="http://schemas.microsoft.com/office/drawing/2014/main" id="{7A4E1A4C-F988-4608-8B09-0FDDFF64B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268211"/>
              <a:ext cx="2514600" cy="25572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0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2EA973-684D-4D76-A5C1-EECFFED7FDBA}"/>
              </a:ext>
            </a:extLst>
          </p:cNvPr>
          <p:cNvGrpSpPr/>
          <p:nvPr/>
        </p:nvGrpSpPr>
        <p:grpSpPr>
          <a:xfrm>
            <a:off x="1028698" y="556910"/>
            <a:ext cx="9925596" cy="5173171"/>
            <a:chOff x="1028698" y="556910"/>
            <a:chExt cx="9925596" cy="5173171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FBF18395-B099-4B83-80E3-8C7623EBD38F}"/>
                </a:ext>
              </a:extLst>
            </p:cNvPr>
            <p:cNvSpPr txBox="1">
              <a:spLocks/>
            </p:cNvSpPr>
            <p:nvPr/>
          </p:nvSpPr>
          <p:spPr>
            <a:xfrm>
              <a:off x="4887685" y="556910"/>
              <a:ext cx="2819400" cy="838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normalizeH="0" baseline="0" noProof="0" dirty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জোড়ায় কাজ </a:t>
              </a:r>
              <a:endParaRPr kumimoji="0" lang="en-US" sz="4400" b="1" i="0" u="none" strike="noStrike" kern="1200" normalizeH="0" baseline="0" noProof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0EE5A0C2-0E3F-41D1-AC06-2FDC1D27AC1D}"/>
                </a:ext>
              </a:extLst>
            </p:cNvPr>
            <p:cNvSpPr txBox="1">
              <a:spLocks/>
            </p:cNvSpPr>
            <p:nvPr/>
          </p:nvSpPr>
          <p:spPr>
            <a:xfrm>
              <a:off x="1312816" y="4746172"/>
              <a:ext cx="9464041" cy="792163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বিপদে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আপদে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কিভা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বে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মানুষকে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ধৈ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র্যের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পরামর্শ দেয়া যায় লিখ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 ।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mages (18).jpg">
              <a:extLst>
                <a:ext uri="{FF2B5EF4-FFF2-40B4-BE49-F238E27FC236}">
                  <a16:creationId xmlns:a16="http://schemas.microsoft.com/office/drawing/2014/main" id="{4E39C5D7-2DFF-436A-8E4D-10EF278E2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9374" y="1537918"/>
              <a:ext cx="5715000" cy="26875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C57D51E-DCBD-44B0-A3E3-DE95914E6ABC}"/>
                </a:ext>
              </a:extLst>
            </p:cNvPr>
            <p:cNvSpPr txBox="1">
              <a:spLocks/>
            </p:cNvSpPr>
            <p:nvPr/>
          </p:nvSpPr>
          <p:spPr>
            <a:xfrm>
              <a:off x="1028698" y="4554424"/>
              <a:ext cx="9925596" cy="1175657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2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B8F7512-C9E0-4160-A61B-BA54DEF146E3}"/>
              </a:ext>
            </a:extLst>
          </p:cNvPr>
          <p:cNvSpPr txBox="1">
            <a:spLocks/>
          </p:cNvSpPr>
          <p:nvPr/>
        </p:nvSpPr>
        <p:spPr>
          <a:xfrm>
            <a:off x="535577" y="1839686"/>
            <a:ext cx="11142617" cy="441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lvl="0" indent="-742950" algn="just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সময়ের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আবর্তনে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গড্ডালিকা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প্রবাহে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গা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ভাসিয়ে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ক্ষতিগ্রস্হদের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দলে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শামিল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যাবে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742950" lvl="0" indent="-742950" algn="just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ক্ষতির হাত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বাঁচতে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ঈমানের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পাশাপাশি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নেক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আমল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যা আখিরাতের জন্যে মুক্তির কারণ হবে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742950" lvl="0" indent="-742950" algn="just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ভাল কাজের আদেশ করা ও অন্যায় কাজ থেকে রিবত থাকার উপদেশ দেওয়া। </a:t>
            </a:r>
          </a:p>
          <a:p>
            <a:pPr marL="742950" indent="-7429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প্রকার বিপদ, আপাদ, মুসিবত 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দুর্যোগ-দুর্বিপাকে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পরষ্পর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ধৈর্য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ধারণ করা।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FDB3CFD4-A57A-4286-BF31-28C744AC5134}"/>
              </a:ext>
            </a:extLst>
          </p:cNvPr>
          <p:cNvSpPr/>
          <p:nvPr/>
        </p:nvSpPr>
        <p:spPr>
          <a:xfrm>
            <a:off x="1558977" y="434715"/>
            <a:ext cx="8949127" cy="1049311"/>
          </a:xfrm>
          <a:prstGeom prst="ribb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আল-আসরের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3335CF-2A1D-4BDE-B9F0-D5CADBA8500D}"/>
              </a:ext>
            </a:extLst>
          </p:cNvPr>
          <p:cNvSpPr/>
          <p:nvPr/>
        </p:nvSpPr>
        <p:spPr>
          <a:xfrm>
            <a:off x="1530532" y="4385823"/>
            <a:ext cx="9102634" cy="14140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মাত্র আয়াত বিশিষ্ট এ সূরার মধ্যে রয়েছে মানুষের  ইহকালীন ও পরকালীন মুক্তির সুস্পষ্ট সনদ- ব্যাখ্যা কর।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205FE-D047-42B0-9FAB-953D9D668DCE}"/>
              </a:ext>
            </a:extLst>
          </p:cNvPr>
          <p:cNvSpPr/>
          <p:nvPr/>
        </p:nvSpPr>
        <p:spPr>
          <a:xfrm>
            <a:off x="2233612" y="290556"/>
            <a:ext cx="69342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যেকো</a:t>
            </a:r>
            <a:r>
              <a:rPr lang="bn-IN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লিখবে  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7E1CF875-E102-460A-BA16-6829625CDACC}"/>
              </a:ext>
            </a:extLst>
          </p:cNvPr>
          <p:cNvSpPr/>
          <p:nvPr/>
        </p:nvSpPr>
        <p:spPr>
          <a:xfrm>
            <a:off x="9167812" y="1166161"/>
            <a:ext cx="2643188" cy="7813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48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F:\r\IMG_4628.JPG">
            <a:extLst>
              <a:ext uri="{FF2B5EF4-FFF2-40B4-BE49-F238E27FC236}">
                <a16:creationId xmlns:a16="http://schemas.microsoft.com/office/drawing/2014/main" id="{3721B496-AB35-4BE2-9783-DD09501C6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2106386" y="1166161"/>
            <a:ext cx="6019800" cy="2953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E5C41-7438-45B5-9712-9C02D9E4D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6" y="385549"/>
            <a:ext cx="11409528" cy="6086902"/>
          </a:xfrm>
          <a:prstGeom prst="rect">
            <a:avLst/>
          </a:prstGeom>
          <a:gradFill>
            <a:gsLst>
              <a:gs pos="0">
                <a:srgbClr val="FFC0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F4052-3198-47A1-8A24-B93B04BE55AB}"/>
              </a:ext>
            </a:extLst>
          </p:cNvPr>
          <p:cNvSpPr txBox="1"/>
          <p:nvPr/>
        </p:nvSpPr>
        <p:spPr>
          <a:xfrm>
            <a:off x="7724635" y="1787857"/>
            <a:ext cx="5076968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3800" dirty="0" err="1">
                <a:ln w="28575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n w="28575">
                <a:solidFill>
                  <a:schemeClr val="tx1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008DD-D2C0-457C-BEC3-7DF8C3F932CA}"/>
              </a:ext>
            </a:extLst>
          </p:cNvPr>
          <p:cNvSpPr txBox="1"/>
          <p:nvPr/>
        </p:nvSpPr>
        <p:spPr>
          <a:xfrm rot="19768316">
            <a:off x="-524953" y="2687067"/>
            <a:ext cx="50769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4400" b="1" dirty="0" err="1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881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2BA55-A846-4015-8DD9-4E9B8DD4F014}"/>
              </a:ext>
            </a:extLst>
          </p:cNvPr>
          <p:cNvSpPr/>
          <p:nvPr/>
        </p:nvSpPr>
        <p:spPr>
          <a:xfrm>
            <a:off x="953589" y="2167882"/>
            <a:ext cx="10280468" cy="378565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আসর অর্থ কী?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রা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আসরে কয়টি গুণে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কথা বলা 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ar-SA" sz="4000" b="1" dirty="0"/>
              <a:t>إِنَّ الْإِنسَانَ لَفِي خُسْرٍ</a:t>
            </a:r>
            <a:r>
              <a:rPr lang="en-US" sz="4000" b="1" dirty="0"/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এর অর্থ 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ধৈর্য কত প্রকার ও কী 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৫। সৎকাজ গুলো কী কী ?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৬। বিপদে ধৈর্য্য ধারণ করতে কী বুঝায়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64D6BF0E-2D71-4497-A109-9DC5B42842EB}"/>
              </a:ext>
            </a:extLst>
          </p:cNvPr>
          <p:cNvSpPr/>
          <p:nvPr/>
        </p:nvSpPr>
        <p:spPr>
          <a:xfrm>
            <a:off x="2812940" y="447778"/>
            <a:ext cx="6566120" cy="1049311"/>
          </a:xfrm>
          <a:prstGeom prst="ribb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911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1BCFE5-A8C3-4DC1-8F3D-7EE6F60AE027}"/>
              </a:ext>
            </a:extLst>
          </p:cNvPr>
          <p:cNvGrpSpPr/>
          <p:nvPr/>
        </p:nvGrpSpPr>
        <p:grpSpPr>
          <a:xfrm>
            <a:off x="1446666" y="489857"/>
            <a:ext cx="7391400" cy="2407920"/>
            <a:chOff x="1600200" y="411480"/>
            <a:chExt cx="7391400" cy="240792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961B11-9E64-4E5A-970C-D2AC873EC24F}"/>
                </a:ext>
              </a:extLst>
            </p:cNvPr>
            <p:cNvCxnSpPr/>
            <p:nvPr/>
          </p:nvCxnSpPr>
          <p:spPr>
            <a:xfrm>
              <a:off x="1600200" y="2087880"/>
              <a:ext cx="7391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CBFF44-BFFF-457A-9401-CDDFABC8D463}"/>
                </a:ext>
              </a:extLst>
            </p:cNvPr>
            <p:cNvSpPr txBox="1"/>
            <p:nvPr/>
          </p:nvSpPr>
          <p:spPr>
            <a:xfrm>
              <a:off x="5514766" y="792480"/>
              <a:ext cx="2943434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D630F3-25F0-48F0-B1F6-478A65238960}"/>
                </a:ext>
              </a:extLst>
            </p:cNvPr>
            <p:cNvGrpSpPr/>
            <p:nvPr/>
          </p:nvGrpSpPr>
          <p:grpSpPr>
            <a:xfrm>
              <a:off x="2514600" y="411480"/>
              <a:ext cx="2819400" cy="2407920"/>
              <a:chOff x="3352800" y="762000"/>
              <a:chExt cx="3581400" cy="3017520"/>
            </a:xfrm>
          </p:grpSpPr>
          <p:pic>
            <p:nvPicPr>
              <p:cNvPr id="6" name="Picture 5" descr="home-icon.jpg">
                <a:extLst>
                  <a:ext uri="{FF2B5EF4-FFF2-40B4-BE49-F238E27FC236}">
                    <a16:creationId xmlns:a16="http://schemas.microsoft.com/office/drawing/2014/main" id="{9BC8C78D-9165-4EE9-BCD5-4A2845478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40000" contrast="-4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2800" y="762000"/>
                <a:ext cx="3581400" cy="2865120"/>
              </a:xfrm>
              <a:prstGeom prst="ellipse">
                <a:avLst/>
              </a:prstGeom>
              <a:ln w="34925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6632C8B-AB7D-4032-93FF-E767B778BA20}"/>
                  </a:ext>
                </a:extLst>
              </p:cNvPr>
              <p:cNvSpPr/>
              <p:nvPr/>
            </p:nvSpPr>
            <p:spPr>
              <a:xfrm>
                <a:off x="3581400" y="762000"/>
                <a:ext cx="3352800" cy="3017520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E2CBDF-650B-4DC1-B063-3562DBB503EB}"/>
              </a:ext>
            </a:extLst>
          </p:cNvPr>
          <p:cNvSpPr txBox="1"/>
          <p:nvPr/>
        </p:nvSpPr>
        <p:spPr>
          <a:xfrm>
            <a:off x="1206138" y="4452565"/>
            <a:ext cx="9831976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“সূরা আল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আসর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একজন মানুষের হেদায়াতের জন্য যথেষ্ট 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বুঝিয়ে লিখ।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F4A78-5A2A-41F3-8EE5-F061CE96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" y="483326"/>
            <a:ext cx="11443064" cy="5982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A2E90A-1795-4A8E-8005-C752757EB6E0}"/>
              </a:ext>
            </a:extLst>
          </p:cNvPr>
          <p:cNvSpPr txBox="1"/>
          <p:nvPr/>
        </p:nvSpPr>
        <p:spPr>
          <a:xfrm>
            <a:off x="2952205" y="783771"/>
            <a:ext cx="6606296" cy="11079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6600" dirty="0" err="1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6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66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381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n w="38100"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1E5F7E01-AF81-486D-9B7D-07743DD86019}"/>
              </a:ext>
            </a:extLst>
          </p:cNvPr>
          <p:cNvSpPr/>
          <p:nvPr/>
        </p:nvSpPr>
        <p:spPr>
          <a:xfrm>
            <a:off x="1182455" y="1654945"/>
            <a:ext cx="4235048" cy="44699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372812-FCDE-4561-96CD-90DCABB8D37A}"/>
              </a:ext>
            </a:extLst>
          </p:cNvPr>
          <p:cNvSpPr/>
          <p:nvPr/>
        </p:nvSpPr>
        <p:spPr>
          <a:xfrm>
            <a:off x="1139468" y="4047731"/>
            <a:ext cx="4258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০১917767044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E457AC2-9A9E-467F-A1D6-5E196FBA0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7152689" y="1900369"/>
            <a:ext cx="3761502" cy="41348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F3BE5A8F-401A-4F4C-81B1-C916DF7122A6}"/>
              </a:ext>
            </a:extLst>
          </p:cNvPr>
          <p:cNvSpPr/>
          <p:nvPr/>
        </p:nvSpPr>
        <p:spPr>
          <a:xfrm>
            <a:off x="6913878" y="1690204"/>
            <a:ext cx="4235048" cy="44699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05" y="1803681"/>
            <a:ext cx="2055747" cy="2244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7F0E6D32-367F-462D-B2B1-6D59AF88224C}"/>
              </a:ext>
            </a:extLst>
          </p:cNvPr>
          <p:cNvSpPr/>
          <p:nvPr/>
        </p:nvSpPr>
        <p:spPr>
          <a:xfrm>
            <a:off x="7638672" y="3096919"/>
            <a:ext cx="2944706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666A2A64-4D63-465C-A4FF-81A04B69117B}"/>
              </a:ext>
            </a:extLst>
          </p:cNvPr>
          <p:cNvSpPr/>
          <p:nvPr/>
        </p:nvSpPr>
        <p:spPr>
          <a:xfrm>
            <a:off x="3660098" y="457120"/>
            <a:ext cx="4871803" cy="1049311"/>
          </a:xfrm>
          <a:prstGeom prst="ribb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35C512-EF38-4B0C-8BDC-B83B60BD7238}"/>
              </a:ext>
            </a:extLst>
          </p:cNvPr>
          <p:cNvGrpSpPr/>
          <p:nvPr/>
        </p:nvGrpSpPr>
        <p:grpSpPr>
          <a:xfrm>
            <a:off x="5644999" y="1594985"/>
            <a:ext cx="985581" cy="1762118"/>
            <a:chOff x="5644999" y="1594985"/>
            <a:chExt cx="985581" cy="17621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D02BCA-EB0B-4D04-9967-718C523A9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7150">
              <a:off x="6095999" y="1635419"/>
              <a:ext cx="534581" cy="17216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974810-009A-42AF-BA9D-D8983D0DC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7502" flipH="1">
              <a:off x="5644999" y="1594985"/>
              <a:ext cx="516973" cy="1721684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CD69F0-8D2B-4F6A-9F0F-726C87E54D45}"/>
              </a:ext>
            </a:extLst>
          </p:cNvPr>
          <p:cNvGrpSpPr/>
          <p:nvPr/>
        </p:nvGrpSpPr>
        <p:grpSpPr>
          <a:xfrm>
            <a:off x="5672900" y="3743933"/>
            <a:ext cx="985581" cy="1818268"/>
            <a:chOff x="5644999" y="1594985"/>
            <a:chExt cx="985581" cy="176211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BAA65AB-F1E0-4B60-93F9-C3EDAFEDB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7150">
              <a:off x="6095999" y="1635419"/>
              <a:ext cx="534581" cy="172168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E391E01-3908-4AAD-AA55-857E33069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7502" flipH="1">
              <a:off x="5644999" y="1594985"/>
              <a:ext cx="516973" cy="1721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8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build="p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D91A9B49-C4B5-4734-8090-1CF443CE852F}"/>
              </a:ext>
            </a:extLst>
          </p:cNvPr>
          <p:cNvSpPr/>
          <p:nvPr/>
        </p:nvSpPr>
        <p:spPr>
          <a:xfrm>
            <a:off x="1558977" y="434715"/>
            <a:ext cx="8949127" cy="1049311"/>
          </a:xfrm>
          <a:prstGeom prst="ribb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D22CD-A8A8-4C5F-B996-2B9AAAE7E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4" y="1484026"/>
            <a:ext cx="9373849" cy="4078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738FBC-D5D1-4B43-A718-B2A87CCEA548}"/>
              </a:ext>
            </a:extLst>
          </p:cNvPr>
          <p:cNvSpPr txBox="1"/>
          <p:nvPr/>
        </p:nvSpPr>
        <p:spPr>
          <a:xfrm>
            <a:off x="3438994" y="5747265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>
                <a:ln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 কোন নামাযের সময় নির্দেশ করছে?</a:t>
            </a:r>
            <a:endParaRPr lang="en-US" sz="3600" b="1" cap="all" dirty="0">
              <a:ln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12A0C-F86C-4C48-BC50-5B7CA37AA9FF}"/>
              </a:ext>
            </a:extLst>
          </p:cNvPr>
          <p:cNvSpPr/>
          <p:nvPr/>
        </p:nvSpPr>
        <p:spPr>
          <a:xfrm>
            <a:off x="4762500" y="5562598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আসরের</a:t>
            </a:r>
            <a:r>
              <a:rPr lang="bn-BD" sz="60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E6100A84-2C16-40E8-9482-A75D955F67D7}"/>
              </a:ext>
            </a:extLst>
          </p:cNvPr>
          <p:cNvSpPr/>
          <p:nvPr/>
        </p:nvSpPr>
        <p:spPr>
          <a:xfrm>
            <a:off x="1558977" y="434715"/>
            <a:ext cx="8949127" cy="1049311"/>
          </a:xfrm>
          <a:prstGeom prst="ribb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E:\Motiar D. Content\Class Six Islam\Picture\সুরা আসর\Surah-Al-Asr-Tajweed.gif">
            <a:extLst>
              <a:ext uri="{FF2B5EF4-FFF2-40B4-BE49-F238E27FC236}">
                <a16:creationId xmlns:a16="http://schemas.microsoft.com/office/drawing/2014/main" id="{458ED1AF-75F5-4EF7-93E5-418D8A2D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5" y="1546486"/>
            <a:ext cx="10867869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DF7E15-405D-41CF-A9BC-584896ED7BCD}"/>
              </a:ext>
            </a:extLst>
          </p:cNvPr>
          <p:cNvSpPr/>
          <p:nvPr/>
        </p:nvSpPr>
        <p:spPr>
          <a:xfrm>
            <a:off x="3207895" y="2218544"/>
            <a:ext cx="5201587" cy="8694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আল-আসর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E6100A84-2C16-40E8-9482-A75D955F67D7}"/>
              </a:ext>
            </a:extLst>
          </p:cNvPr>
          <p:cNvSpPr/>
          <p:nvPr/>
        </p:nvSpPr>
        <p:spPr>
          <a:xfrm>
            <a:off x="1558977" y="434715"/>
            <a:ext cx="8949127" cy="1049311"/>
          </a:xfrm>
          <a:prstGeom prst="ribb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FD6C7-ECC0-4D6E-9B7D-62CC9CDA2344}"/>
              </a:ext>
            </a:extLst>
          </p:cNvPr>
          <p:cNvSpPr/>
          <p:nvPr/>
        </p:nvSpPr>
        <p:spPr>
          <a:xfrm>
            <a:off x="631984" y="2841885"/>
            <a:ext cx="11450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রা ‘আল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আসরের’ পরিচিতি বলতে পারবে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রা ‘আল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আসরের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অনুবাদ ও মুল বিষয়বস্তু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3. 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রা আল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আসরের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61A8D-1FC8-4D07-AD25-03CB39800CFA}"/>
              </a:ext>
            </a:extLst>
          </p:cNvPr>
          <p:cNvSpPr/>
          <p:nvPr/>
        </p:nvSpPr>
        <p:spPr>
          <a:xfrm>
            <a:off x="1131757" y="2105613"/>
            <a:ext cx="4071949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492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5319CF1-8529-4A0C-A62F-AF733AC9DA5E}"/>
              </a:ext>
            </a:extLst>
          </p:cNvPr>
          <p:cNvSpPr txBox="1">
            <a:spLocks/>
          </p:cNvSpPr>
          <p:nvPr/>
        </p:nvSpPr>
        <p:spPr>
          <a:xfrm>
            <a:off x="239844" y="504671"/>
            <a:ext cx="1173729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n w="12700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b="1" dirty="0">
                <a:ln w="12700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b="1" dirty="0">
                <a:ln w="12700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b="1" dirty="0">
                <a:ln w="12700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আসর ভিডিও চিত্রের আলোকে অর্থসহ</a:t>
            </a:r>
            <a:r>
              <a:rPr lang="en-US" b="1" dirty="0">
                <a:ln w="12700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2700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তিলাওয়াত শুনব</a:t>
            </a:r>
            <a:r>
              <a:rPr lang="en-US" b="1" dirty="0">
                <a:ln w="12700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b="1" dirty="0">
                <a:ln w="12700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2700">
                <a:noFill/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19E846-B4FA-43BD-885B-2BAE0984C3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6"/>
          <a:stretch/>
        </p:blipFill>
        <p:spPr>
          <a:xfrm>
            <a:off x="764499" y="1214203"/>
            <a:ext cx="10553076" cy="502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Object 9">
            <a:hlinkClick r:id="" action="ppaction://ole?verb=0"/>
            <a:extLst>
              <a:ext uri="{FF2B5EF4-FFF2-40B4-BE49-F238E27FC236}">
                <a16:creationId xmlns:a16="http://schemas.microsoft.com/office/drawing/2014/main" id="{25A37193-66EE-412E-B7A6-B174889BA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91641"/>
              </p:ext>
            </p:extLst>
          </p:nvPr>
        </p:nvGraphicFramePr>
        <p:xfrm>
          <a:off x="1523845" y="2774899"/>
          <a:ext cx="3143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5" imgW="3143520" imgH="437760" progId="Package">
                  <p:embed/>
                </p:oleObj>
              </mc:Choice>
              <mc:Fallback>
                <p:oleObj name="Packager Shell Object" showAsIcon="1" r:id="rId5" imgW="3143520" imgH="437760" progId="Package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845" y="2774899"/>
                        <a:ext cx="3143250" cy="4381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051B938B-6396-4055-A30F-7516DEECD35F}"/>
              </a:ext>
            </a:extLst>
          </p:cNvPr>
          <p:cNvSpPr/>
          <p:nvPr/>
        </p:nvSpPr>
        <p:spPr>
          <a:xfrm>
            <a:off x="1274164" y="1484026"/>
            <a:ext cx="3687580" cy="254832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61B268-19AF-4E0C-B0B1-0D2244AF5A38}"/>
              </a:ext>
            </a:extLst>
          </p:cNvPr>
          <p:cNvSpPr/>
          <p:nvPr/>
        </p:nvSpPr>
        <p:spPr>
          <a:xfrm>
            <a:off x="1685130" y="1561051"/>
            <a:ext cx="132636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وَ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A8CB2-B752-4B6D-B865-6EC25B67D4CB}"/>
              </a:ext>
            </a:extLst>
          </p:cNvPr>
          <p:cNvSpPr/>
          <p:nvPr/>
        </p:nvSpPr>
        <p:spPr>
          <a:xfrm>
            <a:off x="1685131" y="5247055"/>
            <a:ext cx="123783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إِنَّ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CC6682-635B-43F6-B1D1-D5A36ED12EB0}"/>
              </a:ext>
            </a:extLst>
          </p:cNvPr>
          <p:cNvSpPr/>
          <p:nvPr/>
        </p:nvSpPr>
        <p:spPr>
          <a:xfrm>
            <a:off x="6155604" y="1561052"/>
            <a:ext cx="13716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خُسْرٍ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FD4A4-90D8-493F-98EF-0E6C4B8B941B}"/>
              </a:ext>
            </a:extLst>
          </p:cNvPr>
          <p:cNvSpPr/>
          <p:nvPr/>
        </p:nvSpPr>
        <p:spPr>
          <a:xfrm>
            <a:off x="6155605" y="2759264"/>
            <a:ext cx="137159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آمَنُو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E93A77-02C7-4513-84A6-AE6642749264}"/>
              </a:ext>
            </a:extLst>
          </p:cNvPr>
          <p:cNvSpPr/>
          <p:nvPr/>
        </p:nvSpPr>
        <p:spPr>
          <a:xfrm>
            <a:off x="6155605" y="3951654"/>
            <a:ext cx="137159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بِالْحَقِّ</a:t>
            </a:r>
            <a:r>
              <a:rPr lang="ar-SA" sz="3600" b="1" dirty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A3E7E0-AE83-4C14-9B49-890A486A33AD}"/>
              </a:ext>
            </a:extLst>
          </p:cNvPr>
          <p:cNvSpPr/>
          <p:nvPr/>
        </p:nvSpPr>
        <p:spPr>
          <a:xfrm>
            <a:off x="6079404" y="5247054"/>
            <a:ext cx="1600201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 بِالصَّبْرِ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17B34E-E059-45E3-B7BC-9FBED77285DB}"/>
              </a:ext>
            </a:extLst>
          </p:cNvPr>
          <p:cNvSpPr/>
          <p:nvPr/>
        </p:nvSpPr>
        <p:spPr>
          <a:xfrm>
            <a:off x="1685130" y="2759264"/>
            <a:ext cx="132636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الْعَصْرِ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407C65-0CD9-457C-9DEF-C72619CCFE89}"/>
              </a:ext>
            </a:extLst>
          </p:cNvPr>
          <p:cNvSpPr/>
          <p:nvPr/>
        </p:nvSpPr>
        <p:spPr>
          <a:xfrm>
            <a:off x="1685130" y="3951655"/>
            <a:ext cx="151515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الْإِنسَانَ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5FE008-D3F6-4BC2-BF94-4474CE45A817}"/>
              </a:ext>
            </a:extLst>
          </p:cNvPr>
          <p:cNvSpPr/>
          <p:nvPr/>
        </p:nvSpPr>
        <p:spPr>
          <a:xfrm>
            <a:off x="3260004" y="1437055"/>
            <a:ext cx="25250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শপথ/কসম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A5CCE7-FE92-4EF3-9AF6-3674410F1807}"/>
              </a:ext>
            </a:extLst>
          </p:cNvPr>
          <p:cNvSpPr/>
          <p:nvPr/>
        </p:nvSpPr>
        <p:spPr>
          <a:xfrm>
            <a:off x="3336204" y="2656255"/>
            <a:ext cx="20217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যুগ/সময়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A6AAA5-AAD3-483F-BA96-2A24CD166FC7}"/>
              </a:ext>
            </a:extLst>
          </p:cNvPr>
          <p:cNvSpPr/>
          <p:nvPr/>
        </p:nvSpPr>
        <p:spPr>
          <a:xfrm>
            <a:off x="3385006" y="3813154"/>
            <a:ext cx="15087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মানুষ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9B2812-58DC-48B7-8ECC-F35318152F35}"/>
              </a:ext>
            </a:extLst>
          </p:cNvPr>
          <p:cNvSpPr/>
          <p:nvPr/>
        </p:nvSpPr>
        <p:spPr>
          <a:xfrm>
            <a:off x="3336204" y="5108555"/>
            <a:ext cx="14943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নিশ্চয়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F1C69E-2763-4CA7-8386-C36870F7111F}"/>
              </a:ext>
            </a:extLst>
          </p:cNvPr>
          <p:cNvSpPr/>
          <p:nvPr/>
        </p:nvSpPr>
        <p:spPr>
          <a:xfrm>
            <a:off x="8132498" y="1437055"/>
            <a:ext cx="12105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ক্ষতি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F38C5E-7105-41DC-B449-2D31F92911A2}"/>
              </a:ext>
            </a:extLst>
          </p:cNvPr>
          <p:cNvSpPr/>
          <p:nvPr/>
        </p:nvSpPr>
        <p:spPr>
          <a:xfrm>
            <a:off x="7697123" y="2725014"/>
            <a:ext cx="238879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ইমান এনেছে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C59E8-3C0D-4470-BFF7-CB37A8B5BC29}"/>
              </a:ext>
            </a:extLst>
          </p:cNvPr>
          <p:cNvSpPr/>
          <p:nvPr/>
        </p:nvSpPr>
        <p:spPr>
          <a:xfrm>
            <a:off x="8129388" y="3797765"/>
            <a:ext cx="10887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সত্য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4841B0-EAF8-4F92-A7E6-035ED93D69B4}"/>
              </a:ext>
            </a:extLst>
          </p:cNvPr>
          <p:cNvSpPr/>
          <p:nvPr/>
        </p:nvSpPr>
        <p:spPr>
          <a:xfrm>
            <a:off x="8146494" y="5093165"/>
            <a:ext cx="1337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ধৈর্য্য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bbon: Tilted Down 24">
            <a:extLst>
              <a:ext uri="{FF2B5EF4-FFF2-40B4-BE49-F238E27FC236}">
                <a16:creationId xmlns:a16="http://schemas.microsoft.com/office/drawing/2014/main" id="{BD643053-1685-4781-AB28-D336F84A11F0}"/>
              </a:ext>
            </a:extLst>
          </p:cNvPr>
          <p:cNvSpPr/>
          <p:nvPr/>
        </p:nvSpPr>
        <p:spPr>
          <a:xfrm>
            <a:off x="3385006" y="451362"/>
            <a:ext cx="6250897" cy="830998"/>
          </a:xfrm>
          <a:prstGeom prst="ribb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 ও অর্থ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F2B176-868E-43AF-AF88-DB1168C48923}"/>
              </a:ext>
            </a:extLst>
          </p:cNvPr>
          <p:cNvSpPr/>
          <p:nvPr/>
        </p:nvSpPr>
        <p:spPr>
          <a:xfrm>
            <a:off x="809467" y="1402280"/>
            <a:ext cx="10643017" cy="49385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039467E-7392-44C7-974E-C666CE4CDAAF}"/>
              </a:ext>
            </a:extLst>
          </p:cNvPr>
          <p:cNvSpPr/>
          <p:nvPr/>
        </p:nvSpPr>
        <p:spPr>
          <a:xfrm>
            <a:off x="544486" y="1241567"/>
            <a:ext cx="11103027" cy="50304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‘আসর’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শব্দের 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সময়,যুগ,কাল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 এটি আল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১০৩ তম সূরা। আয়াত সংখ্যা-০৩  এটি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সূরাসমূহের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সূরার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“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” (</a:t>
            </a:r>
            <a:r>
              <a:rPr lang="ar-SA" sz="4000" b="1" dirty="0">
                <a:latin typeface="NikoshBAN" pitchFamily="2" charset="0"/>
              </a:rPr>
              <a:t>الْعَصْرِ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 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মহাকালে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সূরার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আল-আসর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8FF5A9-E0D5-4F1F-9191-302683669AC8}"/>
              </a:ext>
            </a:extLst>
          </p:cNvPr>
          <p:cNvSpPr/>
          <p:nvPr/>
        </p:nvSpPr>
        <p:spPr>
          <a:xfrm>
            <a:off x="2037413" y="585983"/>
            <a:ext cx="7696199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আল-আসরের পরিচিতি ও নামকরণ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523</Words>
  <Application>Microsoft Office PowerPoint</Application>
  <PresentationFormat>Widescreen</PresentationFormat>
  <Paragraphs>99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SolaimanLipi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2020-09-16T12:32:53Z</dcterms:created>
  <dcterms:modified xsi:type="dcterms:W3CDTF">2020-09-18T03:40:34Z</dcterms:modified>
</cp:coreProperties>
</file>