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2" r:id="rId3"/>
    <p:sldId id="263" r:id="rId4"/>
    <p:sldId id="286" r:id="rId5"/>
    <p:sldId id="287" r:id="rId6"/>
    <p:sldId id="265" r:id="rId7"/>
    <p:sldId id="28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1" r:id="rId26"/>
    <p:sldId id="289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AA8E-BB77-4925-B7E9-4CB04D298520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2B292-9ABF-401D-AC54-5AAF5FBE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1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33D3-711A-4D07-961E-850C5EB1D0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8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8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>
            <a:off x="-12880" y="0"/>
            <a:ext cx="1448874" cy="1279302"/>
          </a:xfrm>
          <a:prstGeom prst="halfFrame">
            <a:avLst>
              <a:gd name="adj1" fmla="val 16405"/>
              <a:gd name="adj2" fmla="val 175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10800000">
            <a:off x="10925578" y="5409126"/>
            <a:ext cx="1257838" cy="1459606"/>
          </a:xfrm>
          <a:prstGeom prst="halfFrame">
            <a:avLst>
              <a:gd name="adj1" fmla="val 16405"/>
              <a:gd name="adj2" fmla="val 1395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16200000">
            <a:off x="-84786" y="5493912"/>
            <a:ext cx="1448874" cy="1279302"/>
          </a:xfrm>
          <a:prstGeom prst="halfFrame">
            <a:avLst>
              <a:gd name="adj1" fmla="val 16405"/>
              <a:gd name="adj2" fmla="val 175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 rot="5400000">
            <a:off x="10840792" y="95518"/>
            <a:ext cx="1448874" cy="1279302"/>
          </a:xfrm>
          <a:prstGeom prst="halfFrame">
            <a:avLst>
              <a:gd name="adj1" fmla="val 16405"/>
              <a:gd name="adj2" fmla="val 144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606085" y="6671256"/>
            <a:ext cx="4520485" cy="186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নুরানী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আকিদা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1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2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144E-05A9-4333-91E5-D8C439640BC9}" type="datetimeFigureOut">
              <a:rPr lang="en-GB" smtClean="0"/>
              <a:t>18/09/20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D9D-31C7-4B77-80A1-FDDECA3C4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0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png"/><Relationship Id="rId33" Type="http://schemas.openxmlformats.org/officeDocument/2006/relationships/image" Target="../media/image54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8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320" r="4959" b="5143"/>
          <a:stretch/>
        </p:blipFill>
        <p:spPr>
          <a:xfrm>
            <a:off x="1122218" y="1192751"/>
            <a:ext cx="9573490" cy="52219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2471" y="361754"/>
            <a:ext cx="659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708" y="5044231"/>
            <a:ext cx="591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আবহাওয়া ও জলবায়ু বলতে কী বুঝ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090" y="1858954"/>
            <a:ext cx="2151529" cy="2180474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086655" y="63247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06" y="470648"/>
            <a:ext cx="867335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176" y="5244354"/>
            <a:ext cx="867335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শিল্পকারখানা ও এবং যানবাহনের ধোঁয়া ।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\Desktop\RAIN RAIN\photo-1424785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647" y="1654396"/>
            <a:ext cx="5042647" cy="327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ATAUR\Desktop\RAIN RAIN\air-pollution.jpg"/>
          <p:cNvPicPr>
            <a:picLocks noChangeAspect="1" noChangeArrowheads="1"/>
          </p:cNvPicPr>
          <p:nvPr/>
        </p:nvPicPr>
        <p:blipFill>
          <a:blip r:embed="rId3"/>
          <a:srcRect l="1905"/>
          <a:stretch>
            <a:fillRect/>
          </a:stretch>
        </p:blipFill>
        <p:spPr bwMode="auto">
          <a:xfrm>
            <a:off x="6028765" y="1653131"/>
            <a:ext cx="5244353" cy="325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4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41" y="223611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104" y="1018911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বিশ্বের তাপমাত্রা বেড়ে যাওয়ার ফলে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637" y="5461130"/>
            <a:ext cx="3832412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একদিকে বরফ গলে যাচ্ছে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0823" y="5508160"/>
            <a:ext cx="5042647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অন্যদিকে জলাশয় শুকিয়ে যাচ্ছে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TAUR SOFT\HOBIGONJ PTI\ICT-2014\Primary text book\Image Book\Science\science-5_Extracted_Images\page89output.jpg"/>
          <p:cNvPicPr>
            <a:picLocks noChangeAspect="1" noChangeArrowheads="1"/>
          </p:cNvPicPr>
          <p:nvPr/>
        </p:nvPicPr>
        <p:blipFill>
          <a:blip r:embed="rId2"/>
          <a:srcRect l="25081" t="48167" r="24111" b="26929"/>
          <a:stretch>
            <a:fillRect/>
          </a:stretch>
        </p:blipFill>
        <p:spPr bwMode="auto">
          <a:xfrm>
            <a:off x="830370" y="1882018"/>
            <a:ext cx="5299247" cy="336233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Ataur\Desktop\samajik\photo-1454684838.jpg"/>
          <p:cNvPicPr>
            <a:picLocks noChangeAspect="1" noChangeArrowheads="1"/>
          </p:cNvPicPr>
          <p:nvPr/>
        </p:nvPicPr>
        <p:blipFill>
          <a:blip r:embed="rId3"/>
          <a:srcRect r="1785"/>
          <a:stretch>
            <a:fillRect/>
          </a:stretch>
        </p:blipFill>
        <p:spPr bwMode="auto">
          <a:xfrm>
            <a:off x="6383941" y="1815353"/>
            <a:ext cx="4956412" cy="33617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918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" y="1500270"/>
            <a:ext cx="5042199" cy="3475142"/>
          </a:xfrm>
          <a:prstGeom prst="rect">
            <a:avLst/>
          </a:prstGeom>
          <a:ln w="1270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 (61).jpg"/>
          <p:cNvPicPr>
            <a:picLocks noChangeAspect="1"/>
          </p:cNvPicPr>
          <p:nvPr/>
        </p:nvPicPr>
        <p:blipFill>
          <a:blip r:embed="rId3"/>
          <a:srcRect r="3846"/>
          <a:stretch>
            <a:fillRect/>
          </a:stretch>
        </p:blipFill>
        <p:spPr>
          <a:xfrm>
            <a:off x="6266718" y="1470036"/>
            <a:ext cx="5006400" cy="3505376"/>
          </a:xfrm>
          <a:prstGeom prst="rect">
            <a:avLst/>
          </a:prstGeo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92941" y="5292101"/>
            <a:ext cx="91440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 উজার করে ফেলার কারণে পৃথিবীর তাপমাত্রা বেড়ে যাচ্ছে ।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706" y="201706"/>
            <a:ext cx="8673353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School\IMG_20141029_141620.jpg"/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4375196" y="1803840"/>
            <a:ext cx="3199980" cy="2431984"/>
          </a:xfrm>
          <a:prstGeom prst="roundRect">
            <a:avLst>
              <a:gd name="adj" fmla="val 20963"/>
            </a:avLst>
          </a:prstGeom>
          <a:noFill/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2909" y="4834376"/>
            <a:ext cx="608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৩টি কারণ লেখ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0654" y="497402"/>
            <a:ext cx="246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41" y="518395"/>
            <a:ext cx="867335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5647765"/>
            <a:ext cx="4908176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গড় তাপমাত্রা বৃদ্ধি পাচ্ছে 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Ataur\Desktop\OOOO\11IN_DROUGHT_31161f.jpg"/>
          <p:cNvPicPr>
            <a:picLocks noChangeAspect="1" noChangeArrowheads="1"/>
          </p:cNvPicPr>
          <p:nvPr/>
        </p:nvPicPr>
        <p:blipFill>
          <a:blip r:embed="rId2"/>
          <a:srcRect r="8290"/>
          <a:stretch>
            <a:fillRect/>
          </a:stretch>
        </p:blipFill>
        <p:spPr bwMode="auto">
          <a:xfrm>
            <a:off x="851647" y="1600115"/>
            <a:ext cx="5125667" cy="37787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0483" name="Picture 3" descr="C:\Users\Ataur\Desktop\OOOO\climatechange-660x330.jpg"/>
          <p:cNvPicPr>
            <a:picLocks noChangeAspect="1" noChangeArrowheads="1"/>
          </p:cNvPicPr>
          <p:nvPr/>
        </p:nvPicPr>
        <p:blipFill>
          <a:blip r:embed="rId3"/>
          <a:srcRect l="14363" r="12980"/>
          <a:stretch>
            <a:fillRect/>
          </a:stretch>
        </p:blipFill>
        <p:spPr bwMode="auto">
          <a:xfrm>
            <a:off x="6115879" y="1600116"/>
            <a:ext cx="5224474" cy="376648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56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41" y="425317"/>
            <a:ext cx="8673353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5177118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অতিবৃষ্টি বা অনাবৃষ্টি হচ্ছে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ATAUR RAHMAN\Desktop\FLOOD\ff21.jpg"/>
          <p:cNvPicPr>
            <a:picLocks noChangeAspect="1" noChangeArrowheads="1"/>
          </p:cNvPicPr>
          <p:nvPr/>
        </p:nvPicPr>
        <p:blipFill>
          <a:blip r:embed="rId2"/>
          <a:srcRect l="4408" r="10036"/>
          <a:stretch>
            <a:fillRect/>
          </a:stretch>
        </p:blipFill>
        <p:spPr bwMode="auto">
          <a:xfrm>
            <a:off x="918882" y="1464770"/>
            <a:ext cx="5042647" cy="32417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Picture 2" descr="C:\Users\Ataur\Desktop\samajik\10569-draught-maharastra.jpg"/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6230471" y="1464770"/>
            <a:ext cx="5042647" cy="32417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796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76" y="383925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647" y="5311589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ঘূর্ণিঝড়ের প্রকোপ বেড়ে যাচ্ছে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Deksop\CYCLON\cyclone.jpg"/>
          <p:cNvPicPr>
            <a:picLocks noChangeAspect="1" noChangeArrowheads="1"/>
          </p:cNvPicPr>
          <p:nvPr/>
        </p:nvPicPr>
        <p:blipFill>
          <a:blip r:embed="rId2"/>
          <a:srcRect t="11538"/>
          <a:stretch>
            <a:fillRect/>
          </a:stretch>
        </p:blipFill>
        <p:spPr bwMode="auto">
          <a:xfrm>
            <a:off x="986117" y="1739714"/>
            <a:ext cx="5192205" cy="3160059"/>
          </a:xfrm>
          <a:prstGeom prst="snip2Diag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 RAHMAN\Desktop\CYCLON\image_10127.jpg"/>
          <p:cNvPicPr>
            <a:picLocks noChangeAspect="1" noChangeArrowheads="1"/>
          </p:cNvPicPr>
          <p:nvPr/>
        </p:nvPicPr>
        <p:blipFill>
          <a:blip r:embed="rId3"/>
          <a:srcRect l="6780"/>
          <a:stretch>
            <a:fillRect/>
          </a:stretch>
        </p:blipFill>
        <p:spPr bwMode="auto">
          <a:xfrm>
            <a:off x="6494601" y="1739714"/>
            <a:ext cx="4758660" cy="3168463"/>
          </a:xfrm>
          <a:prstGeom prst="snip2DiagRect">
            <a:avLst>
              <a:gd name="adj1" fmla="val 15394"/>
              <a:gd name="adj2" fmla="val 0"/>
            </a:avLst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315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41" y="358082"/>
            <a:ext cx="867335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5244353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বারবার ভয়াবহ বন্যা হচ্ছে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38.jpg"/>
          <p:cNvPicPr>
            <a:picLocks noChangeAspect="1"/>
          </p:cNvPicPr>
          <p:nvPr/>
        </p:nvPicPr>
        <p:blipFill>
          <a:blip r:embed="rId2">
            <a:lum bright="12000" contrast="-13000"/>
          </a:blip>
          <a:stretch>
            <a:fillRect/>
          </a:stretch>
        </p:blipFill>
        <p:spPr>
          <a:xfrm>
            <a:off x="6163235" y="1277471"/>
            <a:ext cx="5132294" cy="3496235"/>
          </a:xfrm>
          <a:prstGeom prst="roundRect">
            <a:avLst>
              <a:gd name="adj" fmla="val 17625"/>
            </a:avLst>
          </a:prstGeom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ATAUR RAHMAN\Desktop\FLOOD\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681" y="1277471"/>
            <a:ext cx="4988444" cy="3496235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255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412" y="5244354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লবণাক্ততা বেড়ে কৃষিজমির ক্ষতি হচ্ছে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176" y="383925"/>
            <a:ext cx="867335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Ataur\Desktop\OOOO\1_278111.jpg"/>
          <p:cNvPicPr>
            <a:picLocks noChangeAspect="1" noChangeArrowheads="1"/>
          </p:cNvPicPr>
          <p:nvPr/>
        </p:nvPicPr>
        <p:blipFill>
          <a:blip r:embed="rId2"/>
          <a:srcRect l="11267"/>
          <a:stretch>
            <a:fillRect/>
          </a:stretch>
        </p:blipFill>
        <p:spPr bwMode="auto">
          <a:xfrm>
            <a:off x="918882" y="1546412"/>
            <a:ext cx="5189372" cy="329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Ataur\Desktop\OOOO\15914822_303.jpg"/>
          <p:cNvPicPr>
            <a:picLocks noChangeAspect="1" noChangeArrowheads="1"/>
          </p:cNvPicPr>
          <p:nvPr/>
        </p:nvPicPr>
        <p:blipFill>
          <a:blip r:embed="rId3"/>
          <a:srcRect l="18266"/>
          <a:stretch>
            <a:fillRect/>
          </a:stretch>
        </p:blipFill>
        <p:spPr bwMode="auto">
          <a:xfrm>
            <a:off x="6297706" y="1546411"/>
            <a:ext cx="4773706" cy="328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9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20146" y="318655"/>
            <a:ext cx="188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3674" y="3200399"/>
            <a:ext cx="5292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নুরানী আকিদা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দিঘন সরকারি প্রাথমিক বিদ্যালয়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সদর, দিনাজপুর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nuraniakida@gmail.com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4364" y="3158836"/>
            <a:ext cx="4613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ছয়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১৭/০৯/২০২০ খ্রিষ্টাব্দ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2946" y="471054"/>
            <a:ext cx="1953491" cy="221672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908473" y="471055"/>
            <a:ext cx="1787236" cy="22167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6442364" y="1149652"/>
            <a:ext cx="13854" cy="523729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1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76" y="383925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176" y="5446059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গাছপালা ও বিভিন্ন প্রাণী ধ্বংস হচ্ছে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9" name="Picture 3" descr="C:\Users\Ataur\Desktop\OOOO\climatechange_bg20150512204848.jpg"/>
          <p:cNvPicPr>
            <a:picLocks noChangeAspect="1" noChangeArrowheads="1"/>
          </p:cNvPicPr>
          <p:nvPr/>
        </p:nvPicPr>
        <p:blipFill>
          <a:blip r:embed="rId2"/>
          <a:srcRect l="8956" r="14521" b="3147"/>
          <a:stretch>
            <a:fillRect/>
          </a:stretch>
        </p:blipFill>
        <p:spPr bwMode="auto">
          <a:xfrm>
            <a:off x="918883" y="1430091"/>
            <a:ext cx="4733772" cy="361255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0"/>
          <a:stretch/>
        </p:blipFill>
        <p:spPr>
          <a:xfrm>
            <a:off x="6196852" y="1422894"/>
            <a:ext cx="4055512" cy="361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76" y="336177"/>
            <a:ext cx="86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034" y="5300513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ভূ-গর্ভস্থ পানির স্তর নিচে নেমে যাচ্ছে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Ataur\Desktop\OOOO\Water.jpg"/>
          <p:cNvPicPr>
            <a:picLocks noChangeAspect="1" noChangeArrowheads="1"/>
          </p:cNvPicPr>
          <p:nvPr/>
        </p:nvPicPr>
        <p:blipFill>
          <a:blip r:embed="rId2"/>
          <a:srcRect l="9091" r="4545"/>
          <a:stretch>
            <a:fillRect/>
          </a:stretch>
        </p:blipFill>
        <p:spPr bwMode="auto">
          <a:xfrm>
            <a:off x="866055" y="1509316"/>
            <a:ext cx="5109882" cy="32643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21507" name="Picture 3" descr="C:\Users\Ataur\Desktop\OOOO\1490900819.jpg"/>
          <p:cNvPicPr>
            <a:picLocks noChangeAspect="1" noChangeArrowheads="1"/>
          </p:cNvPicPr>
          <p:nvPr/>
        </p:nvPicPr>
        <p:blipFill>
          <a:blip r:embed="rId3"/>
          <a:srcRect l="4409"/>
          <a:stretch>
            <a:fillRect/>
          </a:stretch>
        </p:blipFill>
        <p:spPr bwMode="auto">
          <a:xfrm>
            <a:off x="6096000" y="1494478"/>
            <a:ext cx="5177118" cy="32792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40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t_software_trai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3990" y="1511360"/>
            <a:ext cx="3623459" cy="3025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894" y="4836867"/>
            <a:ext cx="930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৫টি বাক্য লেখ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8613" y="597522"/>
            <a:ext cx="247996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5" y="4955925"/>
            <a:ext cx="8520545" cy="635559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৪৮ পৃষ্ঠা পড়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672" y="573221"/>
            <a:ext cx="57773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1694090"/>
            <a:ext cx="4710545" cy="2649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83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957" y="1608363"/>
            <a:ext cx="8536511" cy="581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(১) আবহাওয়ার গড় অবস্থাকে কী বলে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8195" y="2230334"/>
            <a:ext cx="1546412" cy="527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বন্যা </a:t>
            </a:r>
            <a:r>
              <a:rPr lang="bn-BD" sz="2824" dirty="0"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2194" y="2243860"/>
            <a:ext cx="1663451" cy="527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ঘূর্ণিঝড়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194" y="2996994"/>
            <a:ext cx="1663451" cy="527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জ্বলোচ্ছাস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430" y="2996994"/>
            <a:ext cx="1546412" cy="527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জলবায়ু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14014148">
            <a:off x="9527168" y="2767573"/>
            <a:ext cx="263778" cy="474865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2" tIns="46026" rIns="92052" bIns="46026" rtlCol="0" anchor="ctr"/>
          <a:lstStyle/>
          <a:p>
            <a:pPr algn="ctr"/>
            <a:endParaRPr lang="en-US" sz="1412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57077" y="2248428"/>
            <a:ext cx="605119" cy="526940"/>
            <a:chOff x="2057400" y="3200400"/>
            <a:chExt cx="609600" cy="549550"/>
          </a:xfrm>
        </p:grpSpPr>
        <p:sp>
          <p:nvSpPr>
            <p:cNvPr id="12" name="Donut 1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3200401"/>
              <a:ext cx="609600" cy="54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0312" y="3009924"/>
            <a:ext cx="605119" cy="526940"/>
            <a:chOff x="2057400" y="3200400"/>
            <a:chExt cx="609600" cy="549550"/>
          </a:xfrm>
        </p:grpSpPr>
        <p:sp>
          <p:nvSpPr>
            <p:cNvPr id="15" name="Donut 1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3200401"/>
              <a:ext cx="609600" cy="54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7077" y="2988019"/>
            <a:ext cx="605119" cy="526940"/>
            <a:chOff x="2057400" y="3200400"/>
            <a:chExt cx="609600" cy="549550"/>
          </a:xfrm>
        </p:grpSpPr>
        <p:sp>
          <p:nvSpPr>
            <p:cNvPr id="18" name="Donut 1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3200401"/>
              <a:ext cx="609600" cy="54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0312" y="2270336"/>
            <a:ext cx="605119" cy="526940"/>
            <a:chOff x="2057400" y="3200400"/>
            <a:chExt cx="609600" cy="549550"/>
          </a:xfrm>
        </p:grpSpPr>
        <p:sp>
          <p:nvSpPr>
            <p:cNvPr id="21" name="Donut 2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7400" y="3200401"/>
              <a:ext cx="609600" cy="54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46853" y="433212"/>
            <a:ext cx="5041783" cy="585393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lIns="92052" tIns="46026" rIns="92052" bIns="46026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89842" y="4276445"/>
            <a:ext cx="605119" cy="526940"/>
            <a:chOff x="2057400" y="3200400"/>
            <a:chExt cx="609600" cy="572879"/>
          </a:xfrm>
        </p:grpSpPr>
        <p:sp>
          <p:nvSpPr>
            <p:cNvPr id="26" name="Donut 2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7400" y="3200401"/>
              <a:ext cx="609600" cy="57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10312" y="5037935"/>
            <a:ext cx="605119" cy="526940"/>
            <a:chOff x="2057400" y="3200400"/>
            <a:chExt cx="609600" cy="572879"/>
          </a:xfrm>
        </p:grpSpPr>
        <p:sp>
          <p:nvSpPr>
            <p:cNvPr id="29" name="Donut 28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7400" y="3200401"/>
              <a:ext cx="609600" cy="57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89842" y="4970700"/>
            <a:ext cx="605119" cy="526940"/>
            <a:chOff x="2057400" y="3200400"/>
            <a:chExt cx="609600" cy="572879"/>
          </a:xfrm>
        </p:grpSpPr>
        <p:sp>
          <p:nvSpPr>
            <p:cNvPr id="32" name="Donut 3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3200401"/>
              <a:ext cx="609600" cy="57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10312" y="4298347"/>
            <a:ext cx="605119" cy="526940"/>
            <a:chOff x="2057400" y="3200400"/>
            <a:chExt cx="609600" cy="572879"/>
          </a:xfrm>
        </p:grpSpPr>
        <p:sp>
          <p:nvSpPr>
            <p:cNvPr id="35" name="Donut 3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2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57400" y="3200401"/>
              <a:ext cx="609600" cy="57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24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2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23957" y="3643632"/>
            <a:ext cx="8738217" cy="581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(২) বাংলাদেশের ২০% এলাকা কত সাল নাগাত তলিয়ে যেতে পারে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94959" y="4285425"/>
            <a:ext cx="1730686" cy="462283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206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২০৩০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94959" y="5025014"/>
            <a:ext cx="1748118" cy="462283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206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২০৫০   </a:t>
            </a:r>
            <a:r>
              <a:rPr lang="bn-BD" sz="2206" dirty="0">
                <a:latin typeface="NikoshBAN" pitchFamily="2" charset="0"/>
                <a:cs typeface="NikoshBAN" pitchFamily="2" charset="0"/>
              </a:rPr>
              <a:t>   </a:t>
            </a:r>
            <a:endParaRPr lang="en-US" sz="220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5430" y="4285425"/>
            <a:ext cx="1546412" cy="462283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206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২০৪০    </a:t>
            </a:r>
            <a:r>
              <a:rPr lang="bn-BD" sz="2206" dirty="0">
                <a:latin typeface="NikoshBAN" pitchFamily="2" charset="0"/>
                <a:cs typeface="NikoshBAN" pitchFamily="2" charset="0"/>
              </a:rPr>
              <a:t>  </a:t>
            </a:r>
            <a:endParaRPr lang="en-US" sz="220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15430" y="5025013"/>
            <a:ext cx="1546412" cy="462283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2052" tIns="46026" rIns="92052" bIns="46026" rtlCol="0">
            <a:spAutoFit/>
          </a:bodyPr>
          <a:lstStyle/>
          <a:p>
            <a:r>
              <a:rPr lang="bn-BD" sz="2206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২০৬০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alf Frame 43"/>
          <p:cNvSpPr/>
          <p:nvPr/>
        </p:nvSpPr>
        <p:spPr>
          <a:xfrm rot="14014148">
            <a:off x="7411425" y="4717934"/>
            <a:ext cx="194541" cy="528963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2" tIns="46026" rIns="92052" bIns="46026" rtlCol="0" anchor="ctr"/>
          <a:lstStyle/>
          <a:p>
            <a:pPr algn="ctr"/>
            <a:endParaRPr lang="en-US" sz="1412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832" y="394627"/>
            <a:ext cx="181115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711" y="471054"/>
            <a:ext cx="296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056" y="2036619"/>
            <a:ext cx="7412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5127" y="41008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93413"/>
              </p:ext>
            </p:extLst>
          </p:nvPr>
        </p:nvGraphicFramePr>
        <p:xfrm>
          <a:off x="1205344" y="2798618"/>
          <a:ext cx="10196946" cy="356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473">
                  <a:extLst>
                    <a:ext uri="{9D8B030D-6E8A-4147-A177-3AD203B41FA5}">
                      <a16:colId xmlns:a16="http://schemas.microsoft.com/office/drawing/2014/main" val="2532541093"/>
                    </a:ext>
                  </a:extLst>
                </a:gridCol>
                <a:gridCol w="5098473">
                  <a:extLst>
                    <a:ext uri="{9D8B030D-6E8A-4147-A177-3AD203B41FA5}">
                      <a16:colId xmlns:a16="http://schemas.microsoft.com/office/drawing/2014/main" val="3930521274"/>
                    </a:ext>
                  </a:extLst>
                </a:gridCol>
              </a:tblGrid>
              <a:tr h="88106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পরিবর্তনে মানবসৃষ্ট কারণ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 পরিবর্তনের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ফলাফল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8486003"/>
                  </a:ext>
                </a:extLst>
              </a:tr>
              <a:tr h="8933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27966"/>
                  </a:ext>
                </a:extLst>
              </a:tr>
              <a:tr h="8933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31978"/>
                  </a:ext>
                </a:extLst>
              </a:tr>
              <a:tr h="8933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8493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544" y="1117974"/>
            <a:ext cx="1025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দুটি কলামে জলবায়ু পরিবর্তনের কারণ ও ফলাফল বাড়ি থেকে লিখে আনবে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418459"/>
            <a:ext cx="10972801" cy="6004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91650" y="595940"/>
            <a:ext cx="612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6987" y="1689970"/>
            <a:ext cx="665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ATURE\blllll\b14.jpeg"/>
          <p:cNvPicPr>
            <a:picLocks noChangeAspect="1" noChangeArrowheads="1"/>
          </p:cNvPicPr>
          <p:nvPr/>
        </p:nvPicPr>
        <p:blipFill>
          <a:blip r:embed="rId3"/>
          <a:srcRect l="19455" t="3896" r="25097" b="29870"/>
          <a:stretch>
            <a:fillRect/>
          </a:stretch>
        </p:blipFill>
        <p:spPr bwMode="auto">
          <a:xfrm>
            <a:off x="4912945" y="2416752"/>
            <a:ext cx="2672872" cy="1514627"/>
          </a:xfrm>
          <a:prstGeom prst="roundRect">
            <a:avLst>
              <a:gd name="adj" fmla="val 3223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4204" y="4391737"/>
            <a:ext cx="753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ভিডিওতে তোমরা কী কী দেখলে ?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5421" y="75823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একটি ভিডিও দেখতে চাও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16946"/>
              </p:ext>
            </p:extLst>
          </p:nvPr>
        </p:nvGraphicFramePr>
        <p:xfrm>
          <a:off x="3917950" y="2954338"/>
          <a:ext cx="44704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3550680" imgH="437760" progId="Package">
                  <p:embed/>
                </p:oleObj>
              </mc:Choice>
              <mc:Fallback>
                <p:oleObj name="Packager Shell Object" showAsIcon="1" r:id="rId4" imgW="3550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7950" y="2954338"/>
                        <a:ext cx="44704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4" y="141580"/>
            <a:ext cx="482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1499175"/>
            <a:ext cx="3566282" cy="3207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1471571"/>
            <a:ext cx="3675340" cy="3207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1408710"/>
            <a:ext cx="3675340" cy="3388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81" y="1423873"/>
            <a:ext cx="3785087" cy="3388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98" y="1465773"/>
            <a:ext cx="3785088" cy="3388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6" y="1393548"/>
            <a:ext cx="3785089" cy="3369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77581" y="5110827"/>
            <a:ext cx="651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441" y="5112006"/>
            <a:ext cx="978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জলবায়ু পরিবর্তনের ফলে আমরা এখন বিভিন্ন দুর্যোগের শিকার হচ্ছি।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130632" y="387927"/>
            <a:ext cx="3990109" cy="11222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7669" y="2328194"/>
            <a:ext cx="3616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দুর্যোগ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ছয়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৪৮  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6" y="949036"/>
            <a:ext cx="2934109" cy="4420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919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6" y="549886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62546" y="1219200"/>
            <a:ext cx="8534399" cy="27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2546" y="1916223"/>
            <a:ext cx="8769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41.jpg"/>
          <p:cNvPicPr>
            <a:picLocks noChangeAspect="1"/>
          </p:cNvPicPr>
          <p:nvPr/>
        </p:nvPicPr>
        <p:blipFill>
          <a:blip r:embed="rId2"/>
          <a:srcRect l="21538" t="5556"/>
          <a:stretch>
            <a:fillRect/>
          </a:stretch>
        </p:blipFill>
        <p:spPr>
          <a:xfrm>
            <a:off x="2792365" y="1020499"/>
            <a:ext cx="3450882" cy="210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Picture 2" descr="show_image_spPGNewspro.php.jpeg"/>
          <p:cNvPicPr>
            <a:picLocks noChangeAspect="1"/>
          </p:cNvPicPr>
          <p:nvPr/>
        </p:nvPicPr>
        <p:blipFill>
          <a:blip r:embed="rId3"/>
          <a:srcRect r="2074"/>
          <a:stretch>
            <a:fillRect/>
          </a:stretch>
        </p:blipFill>
        <p:spPr>
          <a:xfrm>
            <a:off x="6679435" y="998801"/>
            <a:ext cx="3437238" cy="208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s3.jpg"/>
          <p:cNvPicPr>
            <a:picLocks noChangeAspect="1"/>
          </p:cNvPicPr>
          <p:nvPr/>
        </p:nvPicPr>
        <p:blipFill>
          <a:blip r:embed="rId4"/>
          <a:srcRect t="2632"/>
          <a:stretch>
            <a:fillRect/>
          </a:stretch>
        </p:blipFill>
        <p:spPr>
          <a:xfrm>
            <a:off x="2792365" y="3351550"/>
            <a:ext cx="3450882" cy="20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35" y="3260845"/>
            <a:ext cx="3291766" cy="214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9909" y="1748860"/>
            <a:ext cx="926268" cy="5847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079" y="1781321"/>
            <a:ext cx="760688" cy="5847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1585" y="4042754"/>
            <a:ext cx="874592" cy="5847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2861" y="4042753"/>
            <a:ext cx="739906" cy="5847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346" y="5617368"/>
            <a:ext cx="584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 কি বলতে পারবে আবহাওয়া কাকে বলে ?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3513" y="5586590"/>
            <a:ext cx="911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,বায়ু ,মেঘ ,বৃষ্টি এসব অবস্থা স্বল্প সময়ে পরিবর্তিত হয় ।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347150"/>
            <a:ext cx="299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0293858">
            <a:off x="2662286" y="1667695"/>
            <a:ext cx="1600674" cy="1658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388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931785">
            <a:off x="8458021" y="3334914"/>
            <a:ext cx="1472984" cy="142486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1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pPr algn="ctr"/>
            <a:r>
              <a:rPr lang="bn-BD" sz="2471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71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9357881">
            <a:off x="2219242" y="3322054"/>
            <a:ext cx="1410717" cy="14387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177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মেঘ </a:t>
            </a:r>
            <a:r>
              <a:rPr lang="bn-BD" sz="3177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177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814715">
            <a:off x="6113761" y="844640"/>
            <a:ext cx="1645363" cy="14926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1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algn="ctr"/>
            <a:r>
              <a:rPr lang="bn-BD" sz="2471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মাত্রা </a:t>
            </a:r>
            <a:endParaRPr lang="en-US" sz="2471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3412" y="1075765"/>
            <a:ext cx="1748118" cy="147917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 </a:t>
            </a:r>
            <a:endParaRPr lang="en-US" sz="388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1784169">
            <a:off x="7715761" y="1733103"/>
            <a:ext cx="1601419" cy="1534225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1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কুয়াশা </a:t>
            </a:r>
            <a:endParaRPr lang="en-US" sz="2471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4347883" y="4639235"/>
            <a:ext cx="3765176" cy="1748118"/>
          </a:xfrm>
          <a:prstGeom prst="flowChartMagneticDisk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/>
          <p:cNvSpPr txBox="1"/>
          <p:nvPr/>
        </p:nvSpPr>
        <p:spPr>
          <a:xfrm>
            <a:off x="4684059" y="5042648"/>
            <a:ext cx="3160059" cy="13137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36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আবহাওয়া </a:t>
            </a:r>
            <a:endParaRPr lang="en-US" sz="4236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35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67" y="526255"/>
            <a:ext cx="2823882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77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মনযোগ দিয়ে দেখো </a:t>
            </a:r>
            <a:endParaRPr lang="en-US" sz="3177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353" y="1815353"/>
            <a:ext cx="10018059" cy="12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নির্দিষ্ট সময়ের কোনো নির্দিষ্ট স্থানের আকাশ ও বায়ুমন্ডলের সাময়িক অবস্থাকে আবহাওয়া বলে । 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334E-6 -5.88235E-7 L 0.26277 0.44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5902 0.22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1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589E-6 3.46405E-6 L 0.29928 0.224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1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5417 0.57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8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08E-6 4.11765E-6 L 0.11573 0.558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7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785E-6 -3.33333E-6 L -0.20674 0.458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353" y="268942"/>
            <a:ext cx="7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কোনো স্থানের আবহাওয়া পরিবর্তনের ধারাই জলবায়ু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4549588" y="4235823"/>
            <a:ext cx="3294529" cy="1949824"/>
          </a:xfrm>
          <a:prstGeom prst="flowChartMagneticDisk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grpSp>
        <p:nvGrpSpPr>
          <p:cNvPr id="5" name="Group 4"/>
          <p:cNvGrpSpPr/>
          <p:nvPr/>
        </p:nvGrpSpPr>
        <p:grpSpPr>
          <a:xfrm>
            <a:off x="2263588" y="1949824"/>
            <a:ext cx="1311088" cy="1374158"/>
            <a:chOff x="114300" y="1219200"/>
            <a:chExt cx="1638300" cy="1808083"/>
          </a:xfrm>
        </p:grpSpPr>
        <p:grpSp>
          <p:nvGrpSpPr>
            <p:cNvPr id="6" name="Group 19"/>
            <p:cNvGrpSpPr/>
            <p:nvPr/>
          </p:nvGrpSpPr>
          <p:grpSpPr>
            <a:xfrm>
              <a:off x="114300" y="1219200"/>
              <a:ext cx="1638300" cy="1219200"/>
              <a:chOff x="1371600" y="1905000"/>
              <a:chExt cx="7239000" cy="3276600"/>
            </a:xfrm>
          </p:grpSpPr>
          <p:sp>
            <p:nvSpPr>
              <p:cNvPr id="8" name="Flowchart: Magnetic Disk 7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"/>
              </a:p>
            </p:txBody>
          </p:sp>
          <p:sp>
            <p:nvSpPr>
              <p:cNvPr id="9" name="Oval Callout 8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94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794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794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Callout 9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29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529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Callout 10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Callout 11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059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059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Oval Callout 12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59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059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Oval Callout 13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882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88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73046" y="3843435"/>
                <a:ext cx="4764157" cy="119060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2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5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67122" y="2548412"/>
              <a:ext cx="1219200" cy="47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১ম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8294" y="1277471"/>
            <a:ext cx="1411941" cy="1331994"/>
            <a:chOff x="1752600" y="1219200"/>
            <a:chExt cx="1752600" cy="1752605"/>
          </a:xfrm>
        </p:grpSpPr>
        <p:grpSp>
          <p:nvGrpSpPr>
            <p:cNvPr id="17" name="Group 9"/>
            <p:cNvGrpSpPr/>
            <p:nvPr/>
          </p:nvGrpSpPr>
          <p:grpSpPr>
            <a:xfrm>
              <a:off x="1752600" y="1219200"/>
              <a:ext cx="1752600" cy="1219200"/>
              <a:chOff x="1371600" y="1905000"/>
              <a:chExt cx="7239000" cy="3276600"/>
            </a:xfrm>
          </p:grpSpPr>
          <p:sp>
            <p:nvSpPr>
              <p:cNvPr id="19" name="Flowchart: Magnetic Disk 18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5"/>
              </a:p>
            </p:txBody>
          </p:sp>
          <p:sp>
            <p:nvSpPr>
              <p:cNvPr id="20" name="Oval Callout 19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882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882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Oval Callout 3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18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618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Callout 4"/>
              <p:cNvSpPr/>
              <p:nvPr/>
            </p:nvSpPr>
            <p:spPr>
              <a:xfrm rot="814715">
                <a:off x="4441923" y="2075787"/>
                <a:ext cx="1676402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9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79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794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Oval Callout 5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235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23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Oval Callout 6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35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23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Oval Callout 7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27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27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3124198" y="3699393"/>
                <a:ext cx="4096712" cy="13348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18673" y="2492934"/>
              <a:ext cx="1219200" cy="47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২য়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7471" y="1738304"/>
            <a:ext cx="1680882" cy="1163722"/>
            <a:chOff x="3505200" y="1219200"/>
            <a:chExt cx="1828800" cy="1774009"/>
          </a:xfrm>
        </p:grpSpPr>
        <p:grpSp>
          <p:nvGrpSpPr>
            <p:cNvPr id="28" name="Group 10"/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30" name="Flowchart: Magnetic Disk 29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31" name="Oval Callout 30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Oval Callout 31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Callout 33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Callout 34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Callout 35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91840" y="3550040"/>
                <a:ext cx="3581399" cy="1455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041648" y="2438400"/>
              <a:ext cx="1219200" cy="55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৩য়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5588" y="1277471"/>
            <a:ext cx="1613647" cy="1288378"/>
            <a:chOff x="5334000" y="1143000"/>
            <a:chExt cx="1905000" cy="1854925"/>
          </a:xfrm>
        </p:grpSpPr>
        <p:grpSp>
          <p:nvGrpSpPr>
            <p:cNvPr id="39" name="Group 28"/>
            <p:cNvGrpSpPr/>
            <p:nvPr/>
          </p:nvGrpSpPr>
          <p:grpSpPr>
            <a:xfrm>
              <a:off x="5334000" y="1143000"/>
              <a:ext cx="1905000" cy="1371600"/>
              <a:chOff x="1371600" y="1905000"/>
              <a:chExt cx="7239000" cy="3276600"/>
            </a:xfrm>
          </p:grpSpPr>
          <p:sp>
            <p:nvSpPr>
              <p:cNvPr id="41" name="Flowchart: Magnetic Disk 40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5"/>
              </a:p>
            </p:txBody>
          </p:sp>
          <p:sp>
            <p:nvSpPr>
              <p:cNvPr id="42" name="Oval Callout 41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882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882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Oval Callout 42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18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618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Oval Callout 43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9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79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794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Oval Callout 44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235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23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Oval Callout 45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2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35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23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Oval Callout 46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2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27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27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8" name="TextBox 36"/>
              <p:cNvSpPr txBox="1"/>
              <p:nvPr/>
            </p:nvSpPr>
            <p:spPr>
              <a:xfrm>
                <a:off x="3181351" y="3650285"/>
                <a:ext cx="3581402" cy="12982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861050" y="2473939"/>
              <a:ext cx="1219200" cy="52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৪র্থ 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16471" y="1886298"/>
            <a:ext cx="1479176" cy="1351904"/>
            <a:chOff x="7239000" y="1143000"/>
            <a:chExt cx="1828800" cy="1668331"/>
          </a:xfrm>
        </p:grpSpPr>
        <p:grpSp>
          <p:nvGrpSpPr>
            <p:cNvPr id="50" name="Group 37"/>
            <p:cNvGrpSpPr/>
            <p:nvPr/>
          </p:nvGrpSpPr>
          <p:grpSpPr>
            <a:xfrm>
              <a:off x="7239000" y="1143000"/>
              <a:ext cx="1828800" cy="1295400"/>
              <a:chOff x="1371600" y="1905000"/>
              <a:chExt cx="7239000" cy="3276600"/>
            </a:xfrm>
          </p:grpSpPr>
          <p:sp>
            <p:nvSpPr>
              <p:cNvPr id="52" name="Flowchart: Magnetic Disk 51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53" name="Oval Callout 52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Oval Callout 53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Oval Callout 5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Oval Callout 55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Oval Callout 56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3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Oval Callout 57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3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24203" y="3781544"/>
                <a:ext cx="4499259" cy="1178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765473" y="2362200"/>
              <a:ext cx="1219200" cy="449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৫ম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63588" y="3429000"/>
            <a:ext cx="1680882" cy="1221143"/>
            <a:chOff x="3505200" y="1219200"/>
            <a:chExt cx="1828800" cy="1861543"/>
          </a:xfrm>
        </p:grpSpPr>
        <p:grpSp>
          <p:nvGrpSpPr>
            <p:cNvPr id="62" name="Group 10"/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64" name="Flowchart: Magnetic Disk 63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65" name="Oval Callout 64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Oval Callout 65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Oval Callout 67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Oval Callout 68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0" name="Oval Callout 69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24203" y="3505200"/>
                <a:ext cx="3459477" cy="1455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968496" y="2525934"/>
              <a:ext cx="1219200" cy="55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৬ষ্ঠ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13412" y="2823882"/>
            <a:ext cx="1680882" cy="1221143"/>
            <a:chOff x="3505200" y="1219200"/>
            <a:chExt cx="1828800" cy="1861543"/>
          </a:xfrm>
        </p:grpSpPr>
        <p:grpSp>
          <p:nvGrpSpPr>
            <p:cNvPr id="73" name="Group 10"/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75" name="Flowchart: Magnetic Disk 74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76" name="Oval Callout 75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7" name="Oval Callout 76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8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9" name="Oval Callout 78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0" name="Oval Callout 79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1" name="Oval Callout 80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124203" y="3505200"/>
                <a:ext cx="3581399" cy="1455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68496" y="2525934"/>
              <a:ext cx="1219200" cy="55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৭ম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633883" y="2823882"/>
            <a:ext cx="1680882" cy="1221143"/>
            <a:chOff x="3505200" y="1219200"/>
            <a:chExt cx="1828800" cy="1861543"/>
          </a:xfrm>
        </p:grpSpPr>
        <p:grpSp>
          <p:nvGrpSpPr>
            <p:cNvPr id="84" name="Group 10"/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86" name="Flowchart: Magnetic Disk 85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87" name="Oval Callout 86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8" name="Oval Callout 87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0" name="Oval Callout 89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1" name="Oval Callout 90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2" name="Oval Callout 91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124203" y="3505200"/>
                <a:ext cx="3581399" cy="1455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968496" y="2525934"/>
              <a:ext cx="1219200" cy="55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৮ম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247530" y="3563471"/>
            <a:ext cx="1680882" cy="1221143"/>
            <a:chOff x="3505200" y="1219200"/>
            <a:chExt cx="1828800" cy="1861543"/>
          </a:xfrm>
        </p:grpSpPr>
        <p:grpSp>
          <p:nvGrpSpPr>
            <p:cNvPr id="95" name="Group 10"/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97" name="Flowchart: Magnetic Disk 96"/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3"/>
              </a:p>
            </p:txBody>
          </p:sp>
          <p:sp>
            <p:nvSpPr>
              <p:cNvPr id="98" name="Oval Callout 97"/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7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7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9" name="Oval Callout 98"/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0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0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0" name="Oval Callout 14"/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8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82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1" name="Oval Callout 100"/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" name="Oval Callout 101"/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" name="Oval Callout 102"/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124203" y="3505200"/>
                <a:ext cx="3581399" cy="1455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1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1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4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968496" y="2525934"/>
              <a:ext cx="1219200" cy="55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765" dirty="0">
                  <a:latin typeface="NikoshBAN" pitchFamily="2" charset="0"/>
                  <a:cs typeface="NikoshBAN" pitchFamily="2" charset="0"/>
                </a:rPr>
                <a:t>৯ম বছর </a:t>
              </a:r>
              <a:endParaRPr lang="en-US" sz="176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51294" y="4639235"/>
            <a:ext cx="2958353" cy="1277471"/>
            <a:chOff x="0" y="4419600"/>
            <a:chExt cx="2971800" cy="1143000"/>
          </a:xfrm>
        </p:grpSpPr>
        <p:sp>
          <p:nvSpPr>
            <p:cNvPr id="107" name="Oval 106"/>
            <p:cNvSpPr/>
            <p:nvPr/>
          </p:nvSpPr>
          <p:spPr>
            <a:xfrm>
              <a:off x="0" y="4419600"/>
              <a:ext cx="2971800" cy="1143000"/>
            </a:xfrm>
            <a:prstGeom prst="ellipse">
              <a:avLst/>
            </a:prstGeom>
            <a:blipFill>
              <a:blip r:embed="rId32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1000" y="4648200"/>
              <a:ext cx="2209800" cy="6658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236" dirty="0">
                  <a:latin typeface="NikoshBAN" pitchFamily="2" charset="0"/>
                  <a:cs typeface="NikoshBAN" pitchFamily="2" charset="0"/>
                </a:rPr>
                <a:t>জলবায়ু </a:t>
              </a:r>
              <a:endParaRPr lang="en-US" sz="4236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236354" y="2538305"/>
            <a:ext cx="6925235" cy="1200329"/>
          </a:xfrm>
          <a:prstGeom prst="rect">
            <a:avLst/>
          </a:prstGeom>
          <a:blipFill>
            <a:blip r:embed="rId33"/>
            <a:tile tx="0" ty="0" sx="100000" sy="100000" flip="none" algn="tl"/>
          </a:blip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জলবায়ু হলো কোনো জায়গার অনেক বছরের আবহাওয়ার একটি সামগ্রিক অবস্থা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3633 0.406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203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21796 0.489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244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1 -0.0335 L 0.03461 0.449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4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965E-6 -1.76471E-6 L -0.1459 0.48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24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266E-6 -3.26797E-6 L -0.29801 0.401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0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701E-6 4.70588E-6 L 0.28331 0.166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83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21E-6 L 0.14584 0.277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083 0.277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39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294E-7 -3.13725E-6 L -0.26455 0.156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558</Words>
  <Application>Microsoft Office PowerPoint</Application>
  <PresentationFormat>Widescreen</PresentationFormat>
  <Paragraphs>198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38</cp:revision>
  <dcterms:created xsi:type="dcterms:W3CDTF">2020-09-17T08:56:01Z</dcterms:created>
  <dcterms:modified xsi:type="dcterms:W3CDTF">2020-09-18T11:07:00Z</dcterms:modified>
</cp:coreProperties>
</file>