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7" r:id="rId2"/>
    <p:sldId id="258" r:id="rId3"/>
    <p:sldId id="259" r:id="rId4"/>
    <p:sldId id="260" r:id="rId5"/>
    <p:sldId id="261" r:id="rId6"/>
    <p:sldId id="262" r:id="rId7"/>
    <p:sldId id="263" r:id="rId8"/>
    <p:sldId id="264" r:id="rId9"/>
    <p:sldId id="265" r:id="rId10"/>
    <p:sldId id="267" r:id="rId11"/>
    <p:sldId id="268" r:id="rId12"/>
    <p:sldId id="278" r:id="rId13"/>
    <p:sldId id="270" r:id="rId14"/>
    <p:sldId id="275" r:id="rId15"/>
    <p:sldId id="276" r:id="rId16"/>
    <p:sldId id="27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7E0000"/>
    <a:srgbClr val="3333FF"/>
    <a:srgbClr val="00FF00"/>
    <a:srgbClr val="00CC00"/>
    <a:srgbClr val="339933"/>
    <a:srgbClr val="1AE410"/>
    <a:srgbClr val="006600"/>
    <a:srgbClr val="EAEAE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7" name="Group 6"/>
          <p:cNvGrpSpPr/>
          <p:nvPr userDrawn="1"/>
        </p:nvGrpSpPr>
        <p:grpSpPr>
          <a:xfrm>
            <a:off x="0" y="0"/>
            <a:ext cx="12192000" cy="6858000"/>
            <a:chOff x="0" y="0"/>
            <a:chExt cx="12192000" cy="6858000"/>
          </a:xfrm>
        </p:grpSpPr>
        <p:sp>
          <p:nvSpPr>
            <p:cNvPr id="8" name="Rectangle 7"/>
            <p:cNvSpPr/>
            <p:nvPr/>
          </p:nvSpPr>
          <p:spPr>
            <a:xfrm>
              <a:off x="0" y="0"/>
              <a:ext cx="12192000" cy="68580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84597" y="173865"/>
              <a:ext cx="11831392" cy="6497392"/>
            </a:xfrm>
            <a:prstGeom prst="rect">
              <a:avLst/>
            </a:prstGeom>
            <a:noFill/>
            <a:ln w="76200">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5859" y="90152"/>
              <a:ext cx="12020282" cy="6671257"/>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userDrawn="1"/>
        </p:nvGrpSpPr>
        <p:grpSpPr>
          <a:xfrm>
            <a:off x="223235" y="5743977"/>
            <a:ext cx="11766998" cy="884834"/>
            <a:chOff x="134470" y="2374526"/>
            <a:chExt cx="11164901" cy="1409700"/>
          </a:xfrm>
        </p:grpSpPr>
        <p:pic>
          <p:nvPicPr>
            <p:cNvPr id="12" name="Picture 1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4470" y="2374526"/>
              <a:ext cx="6185647" cy="1409700"/>
            </a:xfrm>
            <a:prstGeom prst="rect">
              <a:avLst/>
            </a:prstGeom>
          </p:spPr>
        </p:pic>
        <p:pic>
          <p:nvPicPr>
            <p:cNvPr id="13" name="Picture 1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113724" y="2374526"/>
              <a:ext cx="6185647" cy="1409700"/>
            </a:xfrm>
            <a:prstGeom prst="rect">
              <a:avLst/>
            </a:prstGeom>
          </p:spPr>
        </p:pic>
      </p:grpSp>
      <p:pic>
        <p:nvPicPr>
          <p:cNvPr id="14" name="Picture 13"/>
          <p:cNvPicPr>
            <a:picLocks noChangeAspect="1"/>
          </p:cNvPicPr>
          <p:nvPr userDrawn="1"/>
        </p:nvPicPr>
        <p:blipFill>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rot="19064304">
            <a:off x="129288" y="142294"/>
            <a:ext cx="721353" cy="663280"/>
          </a:xfrm>
          <a:prstGeom prst="rect">
            <a:avLst/>
          </a:prstGeom>
        </p:spPr>
      </p:pic>
      <p:pic>
        <p:nvPicPr>
          <p:cNvPr id="15" name="Picture 14"/>
          <p:cNvPicPr>
            <a:picLocks noChangeAspect="1"/>
          </p:cNvPicPr>
          <p:nvPr userDrawn="1"/>
        </p:nvPicPr>
        <p:blipFill>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rot="2705941">
            <a:off x="11310830" y="171653"/>
            <a:ext cx="788047" cy="634968"/>
          </a:xfrm>
          <a:prstGeom prst="rect">
            <a:avLst/>
          </a:prstGeom>
        </p:spPr>
      </p:pic>
    </p:spTree>
    <p:extLst>
      <p:ext uri="{BB962C8B-B14F-4D97-AF65-F5344CB8AC3E}">
        <p14:creationId xmlns:p14="http://schemas.microsoft.com/office/powerpoint/2010/main" val="342905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E71EF6-A0F7-4132-858A-9D11CB64787E}"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308621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E71EF6-A0F7-4132-858A-9D11CB64787E}"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543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E71EF6-A0F7-4132-858A-9D11CB64787E}"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153407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E71EF6-A0F7-4132-858A-9D11CB64787E}"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3011578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E71EF6-A0F7-4132-858A-9D11CB64787E}"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126651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E71EF6-A0F7-4132-858A-9D11CB64787E}" type="datetimeFigureOut">
              <a:rPr lang="en-US" smtClean="0"/>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1182793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E71EF6-A0F7-4132-858A-9D11CB64787E}" type="datetimeFigureOut">
              <a:rPr lang="en-US" smtClean="0"/>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414645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71EF6-A0F7-4132-858A-9D11CB64787E}" type="datetimeFigureOut">
              <a:rPr lang="en-US" smtClean="0"/>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96434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E71EF6-A0F7-4132-858A-9D11CB64787E}"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1703699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E71EF6-A0F7-4132-858A-9D11CB64787E}"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8BC4C-3091-4F13-B2C8-04DF4AD83E9A}" type="slidenum">
              <a:rPr lang="en-US" smtClean="0"/>
              <a:t>‹#›</a:t>
            </a:fld>
            <a:endParaRPr lang="en-US"/>
          </a:p>
        </p:txBody>
      </p:sp>
    </p:spTree>
    <p:extLst>
      <p:ext uri="{BB962C8B-B14F-4D97-AF65-F5344CB8AC3E}">
        <p14:creationId xmlns:p14="http://schemas.microsoft.com/office/powerpoint/2010/main" val="125026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71EF6-A0F7-4132-858A-9D11CB64787E}" type="datetimeFigureOut">
              <a:rPr lang="en-US" smtClean="0"/>
              <a:t>9/18/2020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8BC4C-3091-4F13-B2C8-04DF4AD83E9A}" type="slidenum">
              <a:rPr lang="en-US" smtClean="0"/>
              <a:t>‹#›</a:t>
            </a:fld>
            <a:endParaRPr lang="en-US"/>
          </a:p>
        </p:txBody>
      </p:sp>
    </p:spTree>
    <p:extLst>
      <p:ext uri="{BB962C8B-B14F-4D97-AF65-F5344CB8AC3E}">
        <p14:creationId xmlns:p14="http://schemas.microsoft.com/office/powerpoint/2010/main" val="30769612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6"/>
          <p:cNvSpPr txBox="1"/>
          <p:nvPr/>
        </p:nvSpPr>
        <p:spPr>
          <a:xfrm>
            <a:off x="2061744" y="589399"/>
            <a:ext cx="7157417" cy="923330"/>
          </a:xfrm>
          <a:prstGeom prst="rect">
            <a:avLst/>
          </a:prstGeom>
          <a:noFill/>
          <a:scene3d>
            <a:camera prst="orthographicFront"/>
            <a:lightRig rig="threePt" dir="t"/>
          </a:scene3d>
          <a:sp3d>
            <a:bevelT/>
          </a:sp3d>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n-IN" sz="5400" spc="50" dirty="0">
                <a:ln w="11430">
                  <a:solidFill>
                    <a:schemeClr val="tx1"/>
                  </a:solidFill>
                </a:ln>
                <a:effectLst>
                  <a:outerShdw blurRad="38100" dist="38100" dir="2700000" algn="tl">
                    <a:srgbClr val="000000">
                      <a:alpha val="43137"/>
                    </a:srgbClr>
                  </a:outerShdw>
                </a:effectLst>
                <a:latin typeface="NikoshBAN" pitchFamily="2" charset="0"/>
                <a:cs typeface="NikoshBAN" pitchFamily="2" charset="0"/>
              </a:rPr>
              <a:t>  আজকের ক্লাসে সবাইকে স্বাগত</a:t>
            </a:r>
            <a:endParaRPr lang="en-US" sz="5400" spc="50" dirty="0">
              <a:ln w="11430">
                <a:solidFill>
                  <a:schemeClr val="tx1"/>
                </a:solidFill>
              </a:ln>
              <a:effectLst>
                <a:outerShdw blurRad="38100" dist="38100" dir="2700000" algn="tl">
                  <a:srgbClr val="000000">
                    <a:alpha val="43137"/>
                  </a:srgbClr>
                </a:outerShdw>
              </a:effectLst>
              <a:latin typeface="NikoshBAN" pitchFamily="2" charset="0"/>
              <a:cs typeface="NikoshBAN" pitchFamily="2"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1744" y="1672047"/>
            <a:ext cx="7761524" cy="4195354"/>
          </a:xfrm>
          <a:prstGeom prst="rect">
            <a:avLst/>
          </a:prstGeom>
        </p:spPr>
      </p:pic>
    </p:spTree>
    <p:extLst>
      <p:ext uri="{BB962C8B-B14F-4D97-AF65-F5344CB8AC3E}">
        <p14:creationId xmlns:p14="http://schemas.microsoft.com/office/powerpoint/2010/main" val="38903124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138" y="1839773"/>
            <a:ext cx="6662056" cy="4401205"/>
          </a:xfrm>
          <a:prstGeom prst="rect">
            <a:avLst/>
          </a:prstGeom>
          <a:noFill/>
        </p:spPr>
        <p:txBody>
          <a:bodyPr wrap="square" rtlCol="0">
            <a:spAutoFit/>
          </a:bodyPr>
          <a:lstStyle/>
          <a:p>
            <a:r>
              <a:rPr lang="bn-IN" sz="2800" b="1" dirty="0"/>
              <a:t>আপতিত রশ্মি</a:t>
            </a:r>
          </a:p>
          <a:p>
            <a:r>
              <a:rPr lang="bn-IN" sz="2800" dirty="0"/>
              <a:t>যে রশ্মি প্রতিফলকের উপর এসে পড়ে তাকে আপতিত রশ্মি বলে</a:t>
            </a:r>
          </a:p>
          <a:p>
            <a:r>
              <a:rPr lang="bn-IN" sz="2800" b="1" dirty="0"/>
              <a:t>আপতন বিন্দু</a:t>
            </a:r>
          </a:p>
          <a:p>
            <a:r>
              <a:rPr lang="bn-IN" sz="2800" dirty="0"/>
              <a:t>আপতিত রশ্মি প্রতিফলকের উপর যে বিন্দুতে এসে পড়ে তাকে আপতন বিন্দু বলে।</a:t>
            </a:r>
          </a:p>
          <a:p>
            <a:r>
              <a:rPr lang="bn-IN" sz="2800" b="1" dirty="0"/>
              <a:t>অভিলম্ব</a:t>
            </a:r>
          </a:p>
          <a:p>
            <a:r>
              <a:rPr lang="bn-IN" sz="2800" dirty="0"/>
              <a:t>আপতন বিন্দুতে প্রতিফলকের উপর অঙ্কিত লম্বকে অভিলম্ব বলে।</a:t>
            </a:r>
          </a:p>
          <a:p>
            <a:endParaRPr lang="en-US" sz="2800" dirty="0"/>
          </a:p>
        </p:txBody>
      </p:sp>
      <p:sp>
        <p:nvSpPr>
          <p:cNvPr id="4" name="Rectangle 3"/>
          <p:cNvSpPr/>
          <p:nvPr/>
        </p:nvSpPr>
        <p:spPr>
          <a:xfrm>
            <a:off x="2795450" y="316571"/>
            <a:ext cx="5551716" cy="78798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IN" sz="2800" dirty="0"/>
          </a:p>
          <a:p>
            <a:r>
              <a:rPr lang="bn-IN" sz="2800" dirty="0"/>
              <a:t> </a:t>
            </a:r>
          </a:p>
          <a:p>
            <a:r>
              <a:rPr lang="bn-IN" sz="2800" dirty="0"/>
              <a:t>আলোর প্রতিফলন সম্পর্কিত গুরুত্বপূর্ণ কিছু সংজ্ঞা</a:t>
            </a:r>
          </a:p>
          <a:p>
            <a:endParaRPr lang="bn-IN" sz="2800" dirty="0"/>
          </a:p>
          <a:p>
            <a:endParaRPr lang="en-US" sz="2800" dirty="0"/>
          </a:p>
        </p:txBody>
      </p:sp>
      <p:pic>
        <p:nvPicPr>
          <p:cNvPr id="4098" name="Picture 2" descr="Foundation Series, à¦¬à¦¿à¦à§à¦à¦¾à¦¨ à¦ à¦ªà¦°à¦¿à¦¬à§à¦¶, à¦¬à¦¿à¦·à¦¯à¦¼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6194" y="1839773"/>
            <a:ext cx="4950822" cy="357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3539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1337" y="1201783"/>
            <a:ext cx="10280468" cy="5016758"/>
          </a:xfrm>
          <a:prstGeom prst="rect">
            <a:avLst/>
          </a:prstGeom>
          <a:noFill/>
        </p:spPr>
        <p:txBody>
          <a:bodyPr wrap="square" rtlCol="0">
            <a:spAutoFit/>
          </a:bodyPr>
          <a:lstStyle/>
          <a:p>
            <a:r>
              <a:rPr lang="bn-IN" sz="3200" b="1" dirty="0"/>
              <a:t>প্রতিফলিত রশ্মি</a:t>
            </a:r>
          </a:p>
          <a:p>
            <a:r>
              <a:rPr lang="bn-IN" sz="3200" dirty="0"/>
              <a:t>প্রতিফলকে বাধা পেয়ে যে রশ্মি আগের মাধ্যমে ফিরে আসে তাকে প্রতিফলিত রশ্মি বলে।</a:t>
            </a:r>
          </a:p>
          <a:p>
            <a:r>
              <a:rPr lang="bn-IN" sz="3200" b="1" dirty="0"/>
              <a:t>আপতন কোণ</a:t>
            </a:r>
          </a:p>
          <a:p>
            <a:r>
              <a:rPr lang="bn-IN" sz="3200" dirty="0"/>
              <a:t>প্রতিফলকের ওপর আপতিত রশ্মি ও অভিলম্বের মধ্যবর্তী কোণকে আপতন কোণ বলে। একে “</a:t>
            </a:r>
            <a:r>
              <a:rPr lang="en-US" sz="3200" dirty="0" err="1"/>
              <a:t>i</a:t>
            </a:r>
            <a:r>
              <a:rPr lang="en-US" sz="3200" dirty="0"/>
              <a:t>” </a:t>
            </a:r>
            <a:r>
              <a:rPr lang="bn-IN" sz="3200" dirty="0"/>
              <a:t>দ্বারা প্রকাশ করা হয়।</a:t>
            </a:r>
          </a:p>
          <a:p>
            <a:r>
              <a:rPr lang="bn-IN" sz="3200" b="1" dirty="0"/>
              <a:t>প্রতিফলন কোণ</a:t>
            </a:r>
          </a:p>
          <a:p>
            <a:r>
              <a:rPr lang="bn-IN" sz="3200" dirty="0"/>
              <a:t>প্রতিফলিত রশ্মি অভিলম্বের সাথে যে কোণ উৎপন্ন করে তাকে প্রতিফলন কোণ বলে। একে “</a:t>
            </a:r>
            <a:r>
              <a:rPr lang="en-US" sz="3200" dirty="0"/>
              <a:t>r” </a:t>
            </a:r>
            <a:r>
              <a:rPr lang="bn-IN" sz="3200" dirty="0"/>
              <a:t>দ্বারা প্রকাশ করা হয়।</a:t>
            </a:r>
          </a:p>
          <a:p>
            <a:endParaRPr lang="en-US" sz="3200" dirty="0"/>
          </a:p>
        </p:txBody>
      </p:sp>
    </p:spTree>
    <p:extLst>
      <p:ext uri="{BB962C8B-B14F-4D97-AF65-F5344CB8AC3E}">
        <p14:creationId xmlns:p14="http://schemas.microsoft.com/office/powerpoint/2010/main" val="2946286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2389" y="1602599"/>
            <a:ext cx="6322422" cy="2930212"/>
          </a:xfrm>
          <a:prstGeom prst="rect">
            <a:avLst/>
          </a:prstGeom>
        </p:spPr>
      </p:pic>
      <p:sp>
        <p:nvSpPr>
          <p:cNvPr id="4" name="Rectangle 3"/>
          <p:cNvSpPr/>
          <p:nvPr/>
        </p:nvSpPr>
        <p:spPr>
          <a:xfrm>
            <a:off x="4336869" y="753513"/>
            <a:ext cx="2821578" cy="62701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dirty="0">
                <a:solidFill>
                  <a:schemeClr val="bg1"/>
                </a:solidFill>
              </a:rPr>
              <a:t>   দলগত কাজ </a:t>
            </a:r>
            <a:endParaRPr lang="en-US" sz="4000" dirty="0"/>
          </a:p>
        </p:txBody>
      </p:sp>
      <p:sp>
        <p:nvSpPr>
          <p:cNvPr id="3" name="Rectangle 2"/>
          <p:cNvSpPr/>
          <p:nvPr/>
        </p:nvSpPr>
        <p:spPr>
          <a:xfrm>
            <a:off x="2481943" y="4820194"/>
            <a:ext cx="6923314" cy="84908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a:solidFill>
                  <a:schemeClr val="tx1"/>
                </a:solidFill>
              </a:rPr>
              <a:t>আপতিত রশ্মি, আপতন বিন্দু, অভিলম্ব, প্রতিফলিত রশ্মি, আপতন কোণ ও প্রতিফলন কোণের চিত্র অঙ্কন কর। </a:t>
            </a:r>
            <a:endParaRPr lang="en-US" sz="2800" dirty="0">
              <a:solidFill>
                <a:schemeClr val="tx1"/>
              </a:solidFill>
            </a:endParaRPr>
          </a:p>
        </p:txBody>
      </p:sp>
    </p:spTree>
    <p:extLst>
      <p:ext uri="{BB962C8B-B14F-4D97-AF65-F5344CB8AC3E}">
        <p14:creationId xmlns:p14="http://schemas.microsoft.com/office/powerpoint/2010/main" val="10995116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9589" y="731520"/>
            <a:ext cx="4650377" cy="86214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IN" sz="4400" dirty="0"/>
          </a:p>
          <a:p>
            <a:r>
              <a:rPr lang="bn-IN" sz="4400" dirty="0"/>
              <a:t> আলোর প্রতিফলনের সূত্র</a:t>
            </a:r>
          </a:p>
          <a:p>
            <a:endParaRPr lang="en-US" sz="4400" dirty="0"/>
          </a:p>
        </p:txBody>
      </p:sp>
      <p:sp>
        <p:nvSpPr>
          <p:cNvPr id="4" name="TextBox 3"/>
          <p:cNvSpPr txBox="1"/>
          <p:nvPr/>
        </p:nvSpPr>
        <p:spPr>
          <a:xfrm>
            <a:off x="966652" y="1907177"/>
            <a:ext cx="5630092" cy="3970318"/>
          </a:xfrm>
          <a:prstGeom prst="rect">
            <a:avLst/>
          </a:prstGeom>
          <a:noFill/>
        </p:spPr>
        <p:txBody>
          <a:bodyPr wrap="square" rtlCol="0">
            <a:spAutoFit/>
          </a:bodyPr>
          <a:lstStyle/>
          <a:p>
            <a:r>
              <a:rPr lang="bn-IN" sz="2800" dirty="0"/>
              <a:t>প্রতিফলক পৃষ্ঠ মসৃণ হলে আলোর প্রতিফলন প্রধানত তিনটি সূত্র মেনে চলে, যথা-</a:t>
            </a:r>
          </a:p>
          <a:p>
            <a:r>
              <a:rPr lang="bn-IN" sz="2800" dirty="0"/>
              <a:t>আপতিত রশ্মি, আপতন বিন্দুতে প্রতিফলকের উপর অভিলম্ব এবং প্রতিফলিত রশ্মি একই সমতলে থাকে।</a:t>
            </a:r>
          </a:p>
          <a:p>
            <a:r>
              <a:rPr lang="bn-IN" sz="2800" dirty="0"/>
              <a:t>আপতন কোণ ও প্রতিফলন কোণ সর্বদা সমান হয়।</a:t>
            </a:r>
          </a:p>
          <a:p>
            <a:r>
              <a:rPr lang="bn-IN" sz="2800" dirty="0"/>
              <a:t>আপতিত রশ্মি ও প্রতিফলিত রশ্মি সর্বদা অভিলম্বের বিপরীত পার্শ্বে অবস্থান করে।</a:t>
            </a:r>
          </a:p>
          <a:p>
            <a:endParaRPr lang="en-US" sz="2800" dirty="0"/>
          </a:p>
        </p:txBody>
      </p:sp>
      <p:pic>
        <p:nvPicPr>
          <p:cNvPr id="3076" name="Picture 4" descr="https://upload.wikimedia.org/wikipedia/commons/thumb/e/e3/F%C3%A9nyvisszaver%C5%91d%C3%A9s.jpg/220px-F%C3%A9nyvisszaver%C5%91d%C3%A9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6744" y="1802674"/>
            <a:ext cx="4885509" cy="334409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159137" y="5354275"/>
            <a:ext cx="5760721" cy="523220"/>
          </a:xfrm>
          <a:prstGeom prst="rect">
            <a:avLst/>
          </a:prstGeom>
          <a:solidFill>
            <a:schemeClr val="accent4"/>
          </a:solidFill>
        </p:spPr>
        <p:txBody>
          <a:bodyPr wrap="square" rtlCol="0">
            <a:spAutoFit/>
          </a:bodyPr>
          <a:lstStyle/>
          <a:p>
            <a:r>
              <a:rPr lang="bn-IN" sz="2800" dirty="0"/>
              <a:t>আলোর প্রতিফলনের সূত্রগুলোর প্রামাণস্বরূপ উদাহরণ</a:t>
            </a:r>
            <a:endParaRPr lang="en-US" sz="2800" dirty="0"/>
          </a:p>
        </p:txBody>
      </p:sp>
    </p:spTree>
    <p:extLst>
      <p:ext uri="{BB962C8B-B14F-4D97-AF65-F5344CB8AC3E}">
        <p14:creationId xmlns:p14="http://schemas.microsoft.com/office/powerpoint/2010/main" val="11557977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8721" y="1071157"/>
            <a:ext cx="11155679" cy="6555641"/>
          </a:xfrm>
          <a:prstGeom prst="rect">
            <a:avLst/>
          </a:prstGeom>
          <a:noFill/>
        </p:spPr>
        <p:txBody>
          <a:bodyPr wrap="square" rtlCol="0">
            <a:spAutoFit/>
          </a:bodyPr>
          <a:lstStyle/>
          <a:p>
            <a:r>
              <a:rPr lang="bn-IN" sz="2800" dirty="0"/>
              <a:t>1।বিক্ষিপ্ত বা ব্যাপ্ত প্রতিফলনের ক্ষেত্রে কোনটি ঘটে?</a:t>
            </a:r>
            <a:br>
              <a:rPr lang="bn-IN" sz="2800" dirty="0"/>
            </a:br>
            <a:r>
              <a:rPr lang="bn-IN" sz="2800" dirty="0"/>
              <a:t>ক. আপতিত রশ্মি ও প্রতিফলিত রশ্মি উভয়ই সমান্তরাল</a:t>
            </a:r>
            <a:br>
              <a:rPr lang="bn-IN" sz="2800" dirty="0"/>
            </a:br>
            <a:r>
              <a:rPr lang="bn-IN" sz="2800" dirty="0"/>
              <a:t>খ. আপতিত রশ্মিগুচ্ছ সমান্তরাল নয়, প্রতিফলিত রশ্মিগুচ্ছ সমান্তরাল</a:t>
            </a:r>
            <a:br>
              <a:rPr lang="bn-IN" sz="2800" dirty="0"/>
            </a:br>
            <a:r>
              <a:rPr lang="bn-IN" sz="2800" dirty="0"/>
              <a:t>গ. আপতিত রশ্মিগুচ্ছ সমান্তরাল, প্রতিফলিত রশ্মিগুচ্ছ সমান্তরাল নয়</a:t>
            </a:r>
            <a:br>
              <a:rPr lang="bn-IN" sz="2800" dirty="0"/>
            </a:br>
            <a:r>
              <a:rPr lang="bn-IN" sz="2800" dirty="0"/>
              <a:t>ঘ. আপতিত রশ্মি ও প্রতিফলিত রশ্মিগুলো সমান্তরাল নয়</a:t>
            </a:r>
          </a:p>
          <a:p>
            <a:pPr marL="457200" indent="-457200">
              <a:buFont typeface="Wingdings" panose="05000000000000000000" pitchFamily="2" charset="2"/>
              <a:buChar char="ü"/>
            </a:pPr>
            <a:r>
              <a:rPr lang="bn-IN" sz="2800" dirty="0"/>
              <a:t>সঠিক উত্তর: (গ)</a:t>
            </a:r>
            <a:endParaRPr lang="en-US" sz="2800" dirty="0"/>
          </a:p>
          <a:p>
            <a:r>
              <a:rPr lang="bn-IN" sz="2800" dirty="0"/>
              <a:t>২। আপতন কোণ বলতে কোনটিকে বোঝানো হয়?</a:t>
            </a:r>
            <a:br>
              <a:rPr lang="bn-IN" sz="2800" dirty="0"/>
            </a:br>
            <a:r>
              <a:rPr lang="bn-IN" sz="2800" dirty="0"/>
              <a:t>ক. আপতিত রশ্মি ও আপতন বিন্দুতে অঙ্কিত অভিলম্বের মধ্যবর্তী কোণ</a:t>
            </a:r>
            <a:br>
              <a:rPr lang="bn-IN" sz="2800" dirty="0"/>
            </a:br>
            <a:r>
              <a:rPr lang="bn-IN" sz="2800" dirty="0"/>
              <a:t>খ. প্রতিফলিত রশ্মি ও দর্পণের মধ্যবর্তী কোণ</a:t>
            </a:r>
            <a:br>
              <a:rPr lang="bn-IN" sz="2800" dirty="0"/>
            </a:br>
            <a:r>
              <a:rPr lang="bn-IN" sz="2800" dirty="0"/>
              <a:t>গ. প্রতিফলিত রশ্মি ও আপতিত রশ্মি মধ্যবর্তী কোণ</a:t>
            </a:r>
            <a:br>
              <a:rPr lang="bn-IN" sz="2800" dirty="0"/>
            </a:br>
            <a:r>
              <a:rPr lang="bn-IN" sz="2800" dirty="0"/>
              <a:t>ঘ. আপতিত রশ্মি ও দর্পণের মধ্যবর্তী কোণ</a:t>
            </a:r>
          </a:p>
          <a:p>
            <a:pPr marL="457200" indent="-457200">
              <a:buFont typeface="Wingdings" panose="05000000000000000000" pitchFamily="2" charset="2"/>
              <a:buChar char="ü"/>
            </a:pPr>
            <a:r>
              <a:rPr lang="bn-IN" sz="2800" dirty="0"/>
              <a:t>সঠিক উত্তর: (</a:t>
            </a:r>
            <a:r>
              <a:rPr lang="en-US" sz="2800" dirty="0"/>
              <a:t>ক</a:t>
            </a:r>
            <a:r>
              <a:rPr lang="bn-IN" sz="2800" dirty="0"/>
              <a:t>) </a:t>
            </a:r>
            <a:br>
              <a:rPr lang="bn-IN" sz="2800" dirty="0"/>
            </a:br>
            <a:r>
              <a:rPr lang="en-US" sz="2800" dirty="0"/>
              <a:t> </a:t>
            </a:r>
            <a:br>
              <a:rPr lang="bn-IN" sz="2800" dirty="0"/>
            </a:br>
            <a:br>
              <a:rPr lang="bn-IN" sz="2800" dirty="0"/>
            </a:br>
            <a:endParaRPr lang="en-US" sz="2800" dirty="0"/>
          </a:p>
        </p:txBody>
      </p:sp>
      <p:sp>
        <p:nvSpPr>
          <p:cNvPr id="6" name="Rectangle 5"/>
          <p:cNvSpPr/>
          <p:nvPr/>
        </p:nvSpPr>
        <p:spPr>
          <a:xfrm>
            <a:off x="3984171" y="287384"/>
            <a:ext cx="2690949" cy="7707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a:latin typeface="NikoshBAN" panose="02000000000000000000" pitchFamily="2" charset="0"/>
                <a:cs typeface="NikoshBAN" panose="02000000000000000000" pitchFamily="2" charset="0"/>
              </a:rPr>
              <a:t>মূল্যায়ণ</a:t>
            </a:r>
            <a:endParaRPr lang="en-US" sz="4400" dirty="0"/>
          </a:p>
        </p:txBody>
      </p:sp>
    </p:spTree>
    <p:extLst>
      <p:ext uri="{BB962C8B-B14F-4D97-AF65-F5344CB8AC3E}">
        <p14:creationId xmlns:p14="http://schemas.microsoft.com/office/powerpoint/2010/main" val="37688487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40481" y="496388"/>
            <a:ext cx="3657600" cy="923330"/>
          </a:xfrm>
          <a:prstGeom prst="rect">
            <a:avLst/>
          </a:prstGeom>
          <a:solidFill>
            <a:schemeClr val="accent2"/>
          </a:solidFill>
        </p:spPr>
        <p:txBody>
          <a:bodyPr wrap="square" rtlCol="0">
            <a:spAutoFit/>
          </a:bodyPr>
          <a:lstStyle/>
          <a:p>
            <a:r>
              <a:rPr lang="bn-IN" sz="5400" dirty="0"/>
              <a:t>  বাড়ির কাজ </a:t>
            </a:r>
            <a:endParaRPr lang="en-US" sz="5400" dirty="0"/>
          </a:p>
        </p:txBody>
      </p:sp>
      <p:pic>
        <p:nvPicPr>
          <p:cNvPr id="5124" name="Picture 4" descr="Reflection And Refraction Quiz Questions - ProProfs Qui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1579" y="1296804"/>
            <a:ext cx="6165668" cy="284412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21578" y="4467497"/>
            <a:ext cx="5956661" cy="523220"/>
          </a:xfrm>
          <a:prstGeom prst="rect">
            <a:avLst/>
          </a:prstGeom>
          <a:solidFill>
            <a:schemeClr val="accent4"/>
          </a:solidFill>
        </p:spPr>
        <p:txBody>
          <a:bodyPr wrap="square" rtlCol="0">
            <a:spAutoFit/>
          </a:bodyPr>
          <a:lstStyle/>
          <a:p>
            <a:r>
              <a:rPr lang="bn-IN" sz="2800" dirty="0"/>
              <a:t>উপরের চিত্র থেকে প্রতিফলন কোণ এর মান বের কর ।</a:t>
            </a:r>
            <a:endParaRPr lang="en-US" sz="2800" dirty="0"/>
          </a:p>
        </p:txBody>
      </p:sp>
    </p:spTree>
    <p:extLst>
      <p:ext uri="{BB962C8B-B14F-4D97-AF65-F5344CB8AC3E}">
        <p14:creationId xmlns:p14="http://schemas.microsoft.com/office/powerpoint/2010/main" val="1137359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871" y="171595"/>
            <a:ext cx="11752289" cy="6415791"/>
          </a:xfrm>
          <a:prstGeom prst="rect">
            <a:avLst/>
          </a:prstGeom>
        </p:spPr>
      </p:pic>
      <p:sp>
        <p:nvSpPr>
          <p:cNvPr id="5" name="TextBox 4"/>
          <p:cNvSpPr txBox="1"/>
          <p:nvPr/>
        </p:nvSpPr>
        <p:spPr>
          <a:xfrm>
            <a:off x="2299063" y="600891"/>
            <a:ext cx="4415246" cy="830997"/>
          </a:xfrm>
          <a:prstGeom prst="rect">
            <a:avLst/>
          </a:prstGeom>
          <a:solidFill>
            <a:schemeClr val="accent2"/>
          </a:solidFill>
        </p:spPr>
        <p:txBody>
          <a:bodyPr wrap="square" rtlCol="0">
            <a:spAutoFit/>
          </a:bodyPr>
          <a:lstStyle/>
          <a:p>
            <a:r>
              <a:rPr lang="bn-IN" sz="4800" b="1" dirty="0">
                <a:solidFill>
                  <a:schemeClr val="bg1"/>
                </a:solidFill>
              </a:rPr>
              <a:t>  সবাইকে ধন্যবাদ</a:t>
            </a:r>
            <a:endParaRPr lang="en-US" sz="4800" b="1" dirty="0">
              <a:solidFill>
                <a:schemeClr val="bg1"/>
              </a:solidFill>
            </a:endParaRPr>
          </a:p>
        </p:txBody>
      </p:sp>
    </p:spTree>
    <p:extLst>
      <p:ext uri="{BB962C8B-B14F-4D97-AF65-F5344CB8AC3E}">
        <p14:creationId xmlns:p14="http://schemas.microsoft.com/office/powerpoint/2010/main" val="21724118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A6F1E15F-5DE5-49A6-8072-4CCF652C8778}"/>
              </a:ext>
            </a:extLst>
          </p:cNvPr>
          <p:cNvSpPr txBox="1"/>
          <p:nvPr/>
        </p:nvSpPr>
        <p:spPr>
          <a:xfrm>
            <a:off x="4967056" y="255162"/>
            <a:ext cx="2534384" cy="769441"/>
          </a:xfrm>
          <a:prstGeom prst="rect">
            <a:avLst/>
          </a:prstGeom>
          <a:solidFill>
            <a:schemeClr val="accent2"/>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400" b="1" dirty="0">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1900481"/>
            <a:ext cx="699590" cy="4252126"/>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2174" y="5983257"/>
            <a:ext cx="1844148" cy="679271"/>
          </a:xfrm>
          <a:prstGeom prst="rect">
            <a:avLst/>
          </a:prstGeom>
        </p:spPr>
      </p:pic>
      <p:pic>
        <p:nvPicPr>
          <p:cNvPr id="1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2878" y="1149051"/>
            <a:ext cx="3133034" cy="27113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2805" y="1024603"/>
            <a:ext cx="3076303" cy="2711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p:cNvSpPr txBox="1"/>
          <p:nvPr/>
        </p:nvSpPr>
        <p:spPr>
          <a:xfrm>
            <a:off x="272875" y="3874187"/>
            <a:ext cx="5476959" cy="2677656"/>
          </a:xfrm>
          <a:prstGeom prst="rect">
            <a:avLst/>
          </a:prstGeom>
          <a:noFill/>
        </p:spPr>
        <p:txBody>
          <a:bodyPr wrap="square" rtlCol="0">
            <a:spAutoFit/>
          </a:bodyPr>
          <a:lstStyle/>
          <a:p>
            <a:pPr algn="ctr"/>
            <a:r>
              <a:rPr lang="en-US" altLang="en-US" sz="2800" dirty="0" err="1">
                <a:solidFill>
                  <a:srgbClr val="000000"/>
                </a:solidFill>
                <a:latin typeface="NikoshBAN" panose="02000000000000000000" pitchFamily="2" charset="0"/>
                <a:cs typeface="NikoshBAN" panose="02000000000000000000" pitchFamily="2" charset="0"/>
              </a:rPr>
              <a:t>বেনজীর</a:t>
            </a:r>
            <a:r>
              <a:rPr lang="en-US" altLang="en-US" sz="2800" b="1" dirty="0">
                <a:solidFill>
                  <a:srgbClr val="000000"/>
                </a:solidFill>
                <a:latin typeface="NikoshBAN" panose="02000000000000000000" pitchFamily="2" charset="0"/>
                <a:cs typeface="NikoshBAN" panose="02000000000000000000" pitchFamily="2" charset="0"/>
              </a:rPr>
              <a:t> </a:t>
            </a:r>
            <a:r>
              <a:rPr lang="en-US" altLang="en-US" sz="2800" dirty="0" err="1">
                <a:solidFill>
                  <a:srgbClr val="000000"/>
                </a:solidFill>
                <a:latin typeface="NikoshBAN" panose="02000000000000000000" pitchFamily="2" charset="0"/>
                <a:cs typeface="NikoshBAN" panose="02000000000000000000" pitchFamily="2" charset="0"/>
              </a:rPr>
              <a:t>আহমেদ</a:t>
            </a:r>
            <a:endParaRPr lang="bn-BD" altLang="en-US" sz="2800" dirty="0">
              <a:solidFill>
                <a:srgbClr val="000000"/>
              </a:solidFill>
              <a:latin typeface="NikoshBAN" panose="02000000000000000000" pitchFamily="2" charset="0"/>
              <a:cs typeface="NikoshBAN" panose="02000000000000000000" pitchFamily="2" charset="0"/>
            </a:endParaRPr>
          </a:p>
          <a:p>
            <a:pPr algn="ctr"/>
            <a:r>
              <a:rPr lang="en-US" altLang="en-US" sz="2800" dirty="0" err="1">
                <a:solidFill>
                  <a:srgbClr val="000000"/>
                </a:solidFill>
                <a:latin typeface="NikoshBAN" panose="02000000000000000000" pitchFamily="2" charset="0"/>
                <a:cs typeface="NikoshBAN" panose="02000000000000000000" pitchFamily="2" charset="0"/>
              </a:rPr>
              <a:t>সহকারী</a:t>
            </a:r>
            <a:r>
              <a:rPr lang="en-US" altLang="en-US" sz="2800" dirty="0">
                <a:solidFill>
                  <a:srgbClr val="000000"/>
                </a:solidFill>
                <a:latin typeface="NikoshBAN" panose="02000000000000000000" pitchFamily="2" charset="0"/>
                <a:cs typeface="NikoshBAN" panose="02000000000000000000" pitchFamily="2" charset="0"/>
              </a:rPr>
              <a:t> </a:t>
            </a:r>
            <a:r>
              <a:rPr lang="en-US" altLang="en-US" sz="2800" dirty="0" err="1">
                <a:solidFill>
                  <a:srgbClr val="000000"/>
                </a:solidFill>
                <a:latin typeface="NikoshBAN" panose="02000000000000000000" pitchFamily="2" charset="0"/>
                <a:cs typeface="NikoshBAN" panose="02000000000000000000" pitchFamily="2" charset="0"/>
              </a:rPr>
              <a:t>শিক্ষক</a:t>
            </a:r>
            <a:endParaRPr lang="en-US" altLang="en-US" sz="2800" dirty="0">
              <a:solidFill>
                <a:srgbClr val="000000"/>
              </a:solidFill>
              <a:latin typeface="NikoshBAN" panose="02000000000000000000" pitchFamily="2" charset="0"/>
              <a:cs typeface="NikoshBAN" panose="02000000000000000000" pitchFamily="2" charset="0"/>
            </a:endParaRPr>
          </a:p>
          <a:p>
            <a:pPr algn="ctr"/>
            <a:r>
              <a:rPr lang="bn-IN" altLang="en-US" sz="2800" dirty="0">
                <a:solidFill>
                  <a:srgbClr val="000000"/>
                </a:solidFill>
                <a:latin typeface="NikoshBAN" panose="02000000000000000000" pitchFamily="2" charset="0"/>
                <a:cs typeface="NikoshBAN" panose="02000000000000000000" pitchFamily="2" charset="0"/>
              </a:rPr>
              <a:t> </a:t>
            </a:r>
            <a:r>
              <a:rPr lang="en-US" altLang="en-US" sz="2800" dirty="0" err="1">
                <a:solidFill>
                  <a:srgbClr val="000000"/>
                </a:solidFill>
                <a:latin typeface="NikoshBAN" panose="02000000000000000000" pitchFamily="2" charset="0"/>
                <a:cs typeface="NikoshBAN" panose="02000000000000000000" pitchFamily="2" charset="0"/>
              </a:rPr>
              <a:t>ফয়জাবাদ</a:t>
            </a:r>
            <a:r>
              <a:rPr lang="en-US" altLang="en-US" sz="2800" dirty="0">
                <a:solidFill>
                  <a:srgbClr val="000000"/>
                </a:solidFill>
                <a:latin typeface="NikoshBAN" panose="02000000000000000000" pitchFamily="2" charset="0"/>
                <a:cs typeface="NikoshBAN" panose="02000000000000000000" pitchFamily="2" charset="0"/>
              </a:rPr>
              <a:t> </a:t>
            </a:r>
            <a:r>
              <a:rPr lang="en-US" altLang="en-US" sz="2800" dirty="0" err="1">
                <a:solidFill>
                  <a:srgbClr val="000000"/>
                </a:solidFill>
                <a:latin typeface="NikoshBAN" panose="02000000000000000000" pitchFamily="2" charset="0"/>
                <a:cs typeface="NikoshBAN" panose="02000000000000000000" pitchFamily="2" charset="0"/>
              </a:rPr>
              <a:t>উচ্চ</a:t>
            </a:r>
            <a:r>
              <a:rPr lang="en-US" altLang="en-US" sz="2800" dirty="0">
                <a:solidFill>
                  <a:srgbClr val="000000"/>
                </a:solidFill>
                <a:latin typeface="NikoshBAN" panose="02000000000000000000" pitchFamily="2" charset="0"/>
                <a:cs typeface="NikoshBAN" panose="02000000000000000000" pitchFamily="2" charset="0"/>
              </a:rPr>
              <a:t> </a:t>
            </a:r>
            <a:r>
              <a:rPr lang="en-US" altLang="en-US" sz="2800" dirty="0" err="1">
                <a:solidFill>
                  <a:srgbClr val="000000"/>
                </a:solidFill>
                <a:latin typeface="NikoshBAN" panose="02000000000000000000" pitchFamily="2" charset="0"/>
                <a:cs typeface="NikoshBAN" panose="02000000000000000000" pitchFamily="2" charset="0"/>
              </a:rPr>
              <a:t>বিদ্যালয়</a:t>
            </a:r>
            <a:endParaRPr lang="en-US" altLang="en-US" sz="2800" dirty="0">
              <a:solidFill>
                <a:srgbClr val="000000"/>
              </a:solidFill>
              <a:latin typeface="NikoshBAN" panose="02000000000000000000" pitchFamily="2" charset="0"/>
              <a:cs typeface="NikoshBAN" panose="02000000000000000000" pitchFamily="2" charset="0"/>
            </a:endParaRPr>
          </a:p>
          <a:p>
            <a:pPr algn="ctr"/>
            <a:r>
              <a:rPr lang="bn-IN" altLang="en-US" sz="2800" dirty="0">
                <a:solidFill>
                  <a:srgbClr val="000000"/>
                </a:solidFill>
                <a:latin typeface="NikoshBAN" panose="02000000000000000000" pitchFamily="2" charset="0"/>
                <a:cs typeface="NikoshBAN" panose="02000000000000000000" pitchFamily="2" charset="0"/>
              </a:rPr>
              <a:t> </a:t>
            </a:r>
            <a:r>
              <a:rPr lang="en-US" altLang="en-US" sz="2800" dirty="0" err="1">
                <a:solidFill>
                  <a:srgbClr val="000000"/>
                </a:solidFill>
                <a:latin typeface="NikoshBAN" panose="02000000000000000000" pitchFamily="2" charset="0"/>
                <a:cs typeface="NikoshBAN" panose="02000000000000000000" pitchFamily="2" charset="0"/>
              </a:rPr>
              <a:t>বাহুবল,হবিগঞ্জ,সিলেট</a:t>
            </a:r>
            <a:endParaRPr lang="bn-BD" altLang="en-US" sz="2800" dirty="0">
              <a:solidFill>
                <a:srgbClr val="000000"/>
              </a:solidFill>
              <a:latin typeface="NikoshBAN" panose="02000000000000000000" pitchFamily="2" charset="0"/>
              <a:cs typeface="NikoshBAN" panose="02000000000000000000" pitchFamily="2" charset="0"/>
            </a:endParaRPr>
          </a:p>
          <a:p>
            <a:pPr algn="ctr"/>
            <a:r>
              <a:rPr lang="bn-IN" altLang="en-US" sz="2800" dirty="0">
                <a:solidFill>
                  <a:srgbClr val="000000"/>
                </a:solidFill>
                <a:latin typeface="NikoshBAN" panose="02000000000000000000" pitchFamily="2" charset="0"/>
                <a:cs typeface="NikoshBAN" panose="02000000000000000000" pitchFamily="2" charset="0"/>
              </a:rPr>
              <a:t>  </a:t>
            </a:r>
            <a:r>
              <a:rPr lang="bn-BD" altLang="en-US" sz="2800" dirty="0">
                <a:solidFill>
                  <a:srgbClr val="000000"/>
                </a:solidFill>
                <a:latin typeface="NikoshBAN" panose="02000000000000000000" pitchFamily="2" charset="0"/>
                <a:cs typeface="NikoshBAN" panose="02000000000000000000" pitchFamily="2" charset="0"/>
              </a:rPr>
              <a:t>মোবা</a:t>
            </a:r>
            <a:r>
              <a:rPr lang="en-US" altLang="en-US" sz="2800" dirty="0">
                <a:solidFill>
                  <a:srgbClr val="000000"/>
                </a:solidFill>
                <a:latin typeface="NikoshBAN" panose="02000000000000000000" pitchFamily="2" charset="0"/>
                <a:cs typeface="NikoshBAN" panose="02000000000000000000" pitchFamily="2" charset="0"/>
              </a:rPr>
              <a:t>ইলঃ01717617170</a:t>
            </a:r>
            <a:endParaRPr lang="bn-BD" altLang="en-US" sz="2800" dirty="0">
              <a:solidFill>
                <a:srgbClr val="000000"/>
              </a:solidFill>
              <a:latin typeface="NikoshBAN" panose="02000000000000000000" pitchFamily="2" charset="0"/>
              <a:cs typeface="NikoshBAN" panose="02000000000000000000" pitchFamily="2" charset="0"/>
            </a:endParaRPr>
          </a:p>
          <a:p>
            <a:pPr algn="ctr"/>
            <a:endParaRPr lang="en-US" sz="2800" dirty="0"/>
          </a:p>
        </p:txBody>
      </p:sp>
      <p:sp>
        <p:nvSpPr>
          <p:cNvPr id="24" name="TextBox 23"/>
          <p:cNvSpPr txBox="1"/>
          <p:nvPr/>
        </p:nvSpPr>
        <p:spPr>
          <a:xfrm>
            <a:off x="7666137" y="3984872"/>
            <a:ext cx="3249637" cy="1384995"/>
          </a:xfrm>
          <a:prstGeom prst="rect">
            <a:avLst/>
          </a:prstGeom>
          <a:noFill/>
        </p:spPr>
        <p:txBody>
          <a:bodyPr wrap="square" rtlCol="0">
            <a:spAutoFit/>
          </a:bodyPr>
          <a:lstStyle/>
          <a:p>
            <a:pPr algn="ctr"/>
            <a:r>
              <a:rPr lang="bn-IN" sz="2800" dirty="0"/>
              <a:t>শ্রেণিঃ 9ম-১০ম</a:t>
            </a:r>
          </a:p>
          <a:p>
            <a:pPr algn="ctr"/>
            <a:r>
              <a:rPr lang="bn-IN" sz="2800" dirty="0"/>
              <a:t>বিষয়ঃ</a:t>
            </a:r>
            <a:r>
              <a:rPr lang="en-US" sz="2800" dirty="0" err="1"/>
              <a:t>পদার্থ</a:t>
            </a:r>
            <a:r>
              <a:rPr lang="en-US" sz="2800" dirty="0"/>
              <a:t> </a:t>
            </a:r>
            <a:endParaRPr lang="bn-IN" sz="2800" dirty="0"/>
          </a:p>
          <a:p>
            <a:pPr algn="ctr"/>
            <a:r>
              <a:rPr lang="bn-IN" sz="2800" dirty="0"/>
              <a:t>অধ্যায়ঃ</a:t>
            </a:r>
            <a:r>
              <a:rPr lang="en-US" sz="2800" dirty="0" err="1"/>
              <a:t>অষ্টম</a:t>
            </a:r>
            <a:r>
              <a:rPr lang="en-US" sz="2800" dirty="0"/>
              <a:t> </a:t>
            </a:r>
            <a:r>
              <a:rPr lang="bn-IN" sz="2800" dirty="0"/>
              <a:t>  </a:t>
            </a:r>
            <a:endParaRPr lang="en-US" sz="2800" dirty="0"/>
          </a:p>
        </p:txBody>
      </p:sp>
    </p:spTree>
    <p:extLst>
      <p:ext uri="{BB962C8B-B14F-4D97-AF65-F5344CB8AC3E}">
        <p14:creationId xmlns:p14="http://schemas.microsoft.com/office/powerpoint/2010/main" val="2177430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40"/>
          <p:cNvSpPr txBox="1"/>
          <p:nvPr/>
        </p:nvSpPr>
        <p:spPr>
          <a:xfrm>
            <a:off x="3333205" y="325162"/>
            <a:ext cx="5079276" cy="646331"/>
          </a:xfrm>
          <a:prstGeom prst="rect">
            <a:avLst/>
          </a:prstGeom>
          <a:solidFill>
            <a:schemeClr val="accent2"/>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a:ln w="0"/>
                <a:solidFill>
                  <a:schemeClr val="bg1"/>
                </a:solidFill>
                <a:effectLst>
                  <a:outerShdw blurRad="38100" dist="19050" dir="2700000" algn="tl" rotWithShape="0">
                    <a:schemeClr val="dk1">
                      <a:alpha val="40000"/>
                    </a:schemeClr>
                  </a:outerShdw>
                </a:effectLst>
                <a:latin typeface="NikoshBAN" pitchFamily="2" charset="0"/>
                <a:cs typeface="NikoshBAN" pitchFamily="2" charset="0"/>
              </a:rPr>
              <a:t>ছবিতে কী দেখতে পাচ্ছ?</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7097" y="1685109"/>
            <a:ext cx="5029199" cy="335715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566" y="1685109"/>
            <a:ext cx="3958046" cy="3095897"/>
          </a:xfrm>
          <a:prstGeom prst="rect">
            <a:avLst/>
          </a:prstGeom>
        </p:spPr>
      </p:pic>
    </p:spTree>
    <p:extLst>
      <p:ext uri="{BB962C8B-B14F-4D97-AF65-F5344CB8AC3E}">
        <p14:creationId xmlns:p14="http://schemas.microsoft.com/office/powerpoint/2010/main" val="5480071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220098" y="3361550"/>
            <a:ext cx="2899954" cy="769441"/>
          </a:xfrm>
          <a:prstGeom prst="rect">
            <a:avLst/>
          </a:prstGeom>
          <a:effectLst>
            <a:outerShdw blurRad="50800" dist="38100" dir="2700000" algn="tl" rotWithShape="0">
              <a:prstClr val="black">
                <a:alpha val="40000"/>
              </a:prstClr>
            </a:outerShdw>
          </a:effectLst>
        </p:spPr>
        <p:txBody>
          <a:bodyPr wrap="square">
            <a:spAutoFit/>
          </a:bodyPr>
          <a:lstStyle/>
          <a:p>
            <a:pPr algn="ctr"/>
            <a:endParaRPr lang="en-US" sz="4400" dirty="0">
              <a:solidFill>
                <a:schemeClr val="bg1"/>
              </a:solidFill>
              <a:latin typeface="NikoshBAN" panose="02000000000000000000" pitchFamily="2" charset="0"/>
              <a:cs typeface="NikoshBAN" panose="02000000000000000000" pitchFamily="2" charset="0"/>
            </a:endParaRPr>
          </a:p>
        </p:txBody>
      </p:sp>
      <p:sp>
        <p:nvSpPr>
          <p:cNvPr id="2" name="Rectangle 1"/>
          <p:cNvSpPr/>
          <p:nvPr/>
        </p:nvSpPr>
        <p:spPr>
          <a:xfrm>
            <a:off x="4365171" y="678561"/>
            <a:ext cx="3709851" cy="7837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t>আজকের পাঠ</a:t>
            </a:r>
            <a:endParaRPr lang="en-US" sz="4000" dirty="0"/>
          </a:p>
        </p:txBody>
      </p:sp>
      <p:sp>
        <p:nvSpPr>
          <p:cNvPr id="5" name="Rectangle 4"/>
          <p:cNvSpPr/>
          <p:nvPr/>
        </p:nvSpPr>
        <p:spPr>
          <a:xfrm>
            <a:off x="4469675" y="5019104"/>
            <a:ext cx="3755572" cy="483325"/>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solidFill>
                  <a:schemeClr val="tx1"/>
                </a:solidFill>
              </a:rPr>
              <a:t>আলোর</a:t>
            </a:r>
            <a:r>
              <a:rPr lang="en-US" sz="3600" dirty="0">
                <a:solidFill>
                  <a:schemeClr val="tx1"/>
                </a:solidFill>
              </a:rPr>
              <a:t> </a:t>
            </a:r>
            <a:r>
              <a:rPr lang="en-US" sz="3600" dirty="0" err="1">
                <a:solidFill>
                  <a:schemeClr val="tx1"/>
                </a:solidFill>
              </a:rPr>
              <a:t>প্রতিফলন</a:t>
            </a:r>
            <a:r>
              <a:rPr lang="en-US" sz="3600" dirty="0">
                <a:solidFill>
                  <a:schemeClr val="tx1"/>
                </a:solidFill>
              </a:rPr>
              <a:t>  </a:t>
            </a:r>
            <a:r>
              <a:rPr lang="bn-IN" sz="3600" dirty="0">
                <a:solidFill>
                  <a:schemeClr val="tx1"/>
                </a:solidFill>
              </a:rPr>
              <a:t> </a:t>
            </a:r>
            <a:endParaRPr lang="en-US" sz="36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9737" y="1591533"/>
            <a:ext cx="5760720" cy="3540034"/>
          </a:xfrm>
          <a:prstGeom prst="rect">
            <a:avLst/>
          </a:prstGeom>
        </p:spPr>
      </p:pic>
    </p:spTree>
    <p:extLst>
      <p:ext uri="{BB962C8B-B14F-4D97-AF65-F5344CB8AC3E}">
        <p14:creationId xmlns:p14="http://schemas.microsoft.com/office/powerpoint/2010/main" val="234420988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8E02A4-19AA-491A-8B8E-198490D326B3}"/>
              </a:ext>
            </a:extLst>
          </p:cNvPr>
          <p:cNvSpPr/>
          <p:nvPr/>
        </p:nvSpPr>
        <p:spPr>
          <a:xfrm>
            <a:off x="4873140" y="466124"/>
            <a:ext cx="2327044" cy="923330"/>
          </a:xfrm>
          <a:prstGeom prst="rect">
            <a:avLst/>
          </a:prstGeom>
          <a:solidFill>
            <a:schemeClr val="accent2"/>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en-US" sz="4400" dirty="0">
                <a:solidFill>
                  <a:schemeClr val="bg1"/>
                </a:solidFill>
                <a:effectLst>
                  <a:outerShdw blurRad="38100" dist="38100" dir="2700000" algn="tl">
                    <a:srgbClr val="000000">
                      <a:alpha val="43137"/>
                    </a:srgbClr>
                  </a:outerShdw>
                </a:effectLst>
                <a:latin typeface="NikoshBAN" pitchFamily="2" charset="0"/>
                <a:cs typeface="NikoshBAN" pitchFamily="2" charset="0"/>
              </a:rPr>
              <a:t>শিখনফল</a:t>
            </a:r>
            <a:r>
              <a:rPr lang="bn-BD" sz="5400" dirty="0">
                <a:effectLst>
                  <a:outerShdw blurRad="38100" dist="38100" dir="2700000" algn="tl">
                    <a:srgbClr val="000000">
                      <a:alpha val="43137"/>
                    </a:srgbClr>
                  </a:outerShdw>
                </a:effectLst>
                <a:latin typeface="NikoshBAN" pitchFamily="2" charset="0"/>
                <a:cs typeface="NikoshBAN" pitchFamily="2" charset="0"/>
              </a:rPr>
              <a:t>  </a:t>
            </a:r>
            <a:endParaRPr lang="en-US" sz="5400" dirty="0">
              <a:effectLst>
                <a:outerShdw blurRad="38100" dist="38100" dir="2700000" algn="tl">
                  <a:srgbClr val="000000">
                    <a:alpha val="43137"/>
                  </a:srgbClr>
                </a:outerShdw>
              </a:effectLst>
              <a:latin typeface="Calibri" pitchFamily="34" charset="0"/>
            </a:endParaRPr>
          </a:p>
        </p:txBody>
      </p:sp>
      <p:sp>
        <p:nvSpPr>
          <p:cNvPr id="21" name="TextBox 20"/>
          <p:cNvSpPr txBox="1"/>
          <p:nvPr/>
        </p:nvSpPr>
        <p:spPr>
          <a:xfrm>
            <a:off x="1761474" y="1394245"/>
            <a:ext cx="9250514" cy="3108543"/>
          </a:xfrm>
          <a:prstGeom prst="rect">
            <a:avLst/>
          </a:prstGeom>
          <a:noFill/>
        </p:spPr>
        <p:txBody>
          <a:bodyPr wrap="square" rtlCol="0">
            <a:spAutoFit/>
          </a:bodyPr>
          <a:lstStyle/>
          <a:p>
            <a:endParaRPr lang="en-US" sz="2800" dirty="0">
              <a:latin typeface="NikoshBAN" panose="02000000000000000000" pitchFamily="2" charset="0"/>
              <a:cs typeface="NikoshBAN" panose="02000000000000000000" pitchFamily="2" charset="0"/>
            </a:endParaRPr>
          </a:p>
          <a:p>
            <a:r>
              <a:rPr lang="bn-BD" sz="2800" dirty="0">
                <a:latin typeface="NikoshBAN" panose="02000000000000000000" pitchFamily="2" charset="0"/>
                <a:cs typeface="NikoshBAN" panose="02000000000000000000" pitchFamily="2" charset="0"/>
              </a:rPr>
              <a:t>এ পাঠ শেষে শিক্ষার্থীরা –</a:t>
            </a:r>
            <a:endParaRPr lang="en-US"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bn-BD" sz="2800" dirty="0">
                <a:latin typeface="NikoshBAN" pitchFamily="2" charset="0"/>
                <a:cs typeface="NikoshBAN" pitchFamily="2" charset="0"/>
              </a:rPr>
              <a:t>১। </a:t>
            </a:r>
            <a:r>
              <a:rPr lang="en-US" sz="2800" dirty="0" err="1"/>
              <a:t>আলোর</a:t>
            </a:r>
            <a:r>
              <a:rPr lang="en-US" sz="2800" dirty="0"/>
              <a:t> </a:t>
            </a:r>
            <a:r>
              <a:rPr lang="en-US" sz="2800" dirty="0" err="1"/>
              <a:t>প্রতিফলন</a:t>
            </a:r>
            <a:r>
              <a:rPr lang="en-US" sz="2800" dirty="0"/>
              <a:t> </a:t>
            </a:r>
            <a:r>
              <a:rPr lang="en-US" sz="2800" dirty="0" err="1">
                <a:latin typeface="NikoshBAN" pitchFamily="2" charset="0"/>
                <a:cs typeface="NikoshBAN" pitchFamily="2" charset="0"/>
              </a:rPr>
              <a:t>কী</a:t>
            </a:r>
            <a:r>
              <a:rPr lang="bn-BD" sz="2800" dirty="0">
                <a:latin typeface="NikoshBAN" pitchFamily="2" charset="0"/>
                <a:cs typeface="NikoshBAN" pitchFamily="2" charset="0"/>
              </a:rPr>
              <a:t> তা বলতে পারবে।</a:t>
            </a:r>
            <a:endParaRPr lang="bn-IN" sz="2800" dirty="0">
              <a:latin typeface="NikoshBAN" pitchFamily="2" charset="0"/>
              <a:cs typeface="NikoshBAN" pitchFamily="2" charset="0"/>
            </a:endParaRPr>
          </a:p>
          <a:p>
            <a:r>
              <a:rPr lang="bn-IN" sz="2800" dirty="0">
                <a:latin typeface="NikoshBAN" pitchFamily="2" charset="0"/>
                <a:cs typeface="NikoshBAN" pitchFamily="2" charset="0"/>
              </a:rPr>
              <a:t>2।বিভিন্ন ধরনের </a:t>
            </a:r>
            <a:r>
              <a:rPr lang="en-US" sz="2800" dirty="0" err="1"/>
              <a:t>আলোর</a:t>
            </a:r>
            <a:r>
              <a:rPr lang="en-US" sz="2800" dirty="0"/>
              <a:t> </a:t>
            </a:r>
            <a:r>
              <a:rPr lang="en-US" sz="2800" dirty="0" err="1"/>
              <a:t>প্রতিফলনের</a:t>
            </a:r>
            <a:r>
              <a:rPr lang="bn-IN" sz="2800" dirty="0"/>
              <a:t> মধ্যে পার্থক্য নির্ণয় করতে পারবে। </a:t>
            </a:r>
            <a:endParaRPr lang="bn-BD" sz="2800" dirty="0">
              <a:latin typeface="NikoshBAN" pitchFamily="2" charset="0"/>
              <a:cs typeface="NikoshBAN" pitchFamily="2" charset="0"/>
            </a:endParaRPr>
          </a:p>
          <a:p>
            <a:r>
              <a:rPr lang="bn-IN" sz="2800" dirty="0">
                <a:latin typeface="NikoshBAN" pitchFamily="2" charset="0"/>
                <a:cs typeface="NikoshBAN" pitchFamily="2" charset="0"/>
              </a:rPr>
              <a:t>৩</a:t>
            </a:r>
            <a:r>
              <a:rPr lang="bn-BD" sz="2800" dirty="0">
                <a:latin typeface="NikoshBAN" pitchFamily="2" charset="0"/>
                <a:cs typeface="NikoshBAN" pitchFamily="2" charset="0"/>
              </a:rPr>
              <a:t>।</a:t>
            </a:r>
            <a:r>
              <a:rPr lang="bn-IN" sz="2800" dirty="0"/>
              <a:t>আলোর প্রতিফলন সম্পর্কিত গুরুত্বপূর্ণ কিছু সংজ্ঞা</a:t>
            </a:r>
            <a:r>
              <a:rPr lang="en-US" sz="2800" dirty="0"/>
              <a:t> </a:t>
            </a:r>
            <a:r>
              <a:rPr lang="en-US" sz="2800" dirty="0" err="1">
                <a:latin typeface="NikoshBAN" pitchFamily="2" charset="0"/>
                <a:cs typeface="NikoshBAN" pitchFamily="2" charset="0"/>
              </a:rPr>
              <a:t>বর্ণনা</a:t>
            </a:r>
            <a:r>
              <a:rPr lang="en-US" sz="2800" dirty="0">
                <a:latin typeface="NikoshBAN" pitchFamily="2" charset="0"/>
                <a:cs typeface="NikoshBAN" pitchFamily="2" charset="0"/>
              </a:rPr>
              <a:t> </a:t>
            </a:r>
            <a:r>
              <a:rPr lang="bn-IN" sz="2800" dirty="0">
                <a:latin typeface="NikoshBAN" pitchFamily="2" charset="0"/>
                <a:cs typeface="NikoshBAN" pitchFamily="2" charset="0"/>
              </a:rPr>
              <a:t>করতে পারবে। </a:t>
            </a:r>
          </a:p>
          <a:p>
            <a:r>
              <a:rPr lang="bn-IN" sz="2800" dirty="0">
                <a:latin typeface="NikoshBAN" pitchFamily="2" charset="0"/>
                <a:cs typeface="NikoshBAN" pitchFamily="2" charset="0"/>
              </a:rPr>
              <a:t>৪।</a:t>
            </a:r>
            <a:r>
              <a:rPr lang="bn-IN" sz="2800" dirty="0"/>
              <a:t>আলোর প্রতিফলনের সূত্র ব্যাখ্যা করতে পারবে। </a:t>
            </a:r>
            <a:endParaRPr lang="en-US" sz="2800" dirty="0"/>
          </a:p>
          <a:p>
            <a:pPr lvl="0"/>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2168221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3280" y="640081"/>
            <a:ext cx="4245429" cy="65314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800" dirty="0"/>
              <a:t>   আলোর প্রতিফলন</a:t>
            </a:r>
          </a:p>
        </p:txBody>
      </p:sp>
      <p:sp>
        <p:nvSpPr>
          <p:cNvPr id="3" name="TextBox 2"/>
          <p:cNvSpPr txBox="1"/>
          <p:nvPr/>
        </p:nvSpPr>
        <p:spPr>
          <a:xfrm>
            <a:off x="992777" y="2024743"/>
            <a:ext cx="10202092" cy="3539430"/>
          </a:xfrm>
          <a:prstGeom prst="rect">
            <a:avLst/>
          </a:prstGeom>
          <a:noFill/>
        </p:spPr>
        <p:txBody>
          <a:bodyPr wrap="square" rtlCol="0">
            <a:spAutoFit/>
          </a:bodyPr>
          <a:lstStyle/>
          <a:p>
            <a:r>
              <a:rPr lang="bn-IN" sz="2800" dirty="0"/>
              <a:t>আলো কোন স্বচ্ছ মাধ্যমের ভিতর দিয়ে যাওয়ার সময় অন্য কোন মাধ্যমে বাধা পেলে দুই মাধ্যমের বিভেদতল থেকে কিছু পরিমাণ আলো আগের মাধ্যমে ফিরে আসে, এ ঘটনাকে আলোর প্রতিফলন বলে। আলোর প্রতিফলনের একটি অন্যতম উদাহরণ হল- সমতল দর্পণ বা আয়নার সামনে যখন আমরা দাঁড়াই তখন আমরা আমাদের প্রতিবিম্ব দেখতে পাই। দর্পণে আলোর প্রতিফলনের জন্যেই বিম্বের সৃষ্টি হয়। আলোর প্রতিফলন সাধারণত দুটি বিষয়ের ওপর নির্ভর করেঃ আলোর আপতন কোণ ও মাধ্যমগুলোর প্রকৃতি। আপতিত রশ্মি যত বেশি কোণে আপতিত হবে এবং প্রতিফলক যত বেশি মসৃণ হবে আলোর প্রতিফলন তত বেশি হবে। পক্ষান্তরে, আমসৃণ কিংবা স্বচ্ছ প্রতিফলক থেকে আলোর প্রতিফলন কম হয়।</a:t>
            </a:r>
            <a:endParaRPr lang="en-US" sz="2800" dirty="0"/>
          </a:p>
        </p:txBody>
      </p:sp>
    </p:spTree>
    <p:extLst>
      <p:ext uri="{BB962C8B-B14F-4D97-AF65-F5344CB8AC3E}">
        <p14:creationId xmlns:p14="http://schemas.microsoft.com/office/powerpoint/2010/main" val="10156399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5348" y="321049"/>
            <a:ext cx="4702629" cy="65314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t> </a:t>
            </a:r>
          </a:p>
          <a:p>
            <a:pPr algn="ctr"/>
            <a:r>
              <a:rPr lang="bn-IN" sz="3600" dirty="0"/>
              <a:t>আলোর প্রতিফলনের শ্রেণীবিভাগ</a:t>
            </a:r>
          </a:p>
          <a:p>
            <a:pPr algn="ctr"/>
            <a:endParaRPr lang="en-US" sz="3600" dirty="0"/>
          </a:p>
        </p:txBody>
      </p:sp>
      <p:sp>
        <p:nvSpPr>
          <p:cNvPr id="3" name="TextBox 2"/>
          <p:cNvSpPr txBox="1"/>
          <p:nvPr/>
        </p:nvSpPr>
        <p:spPr>
          <a:xfrm>
            <a:off x="509451" y="956124"/>
            <a:ext cx="11077302" cy="954107"/>
          </a:xfrm>
          <a:prstGeom prst="rect">
            <a:avLst/>
          </a:prstGeom>
          <a:noFill/>
        </p:spPr>
        <p:txBody>
          <a:bodyPr wrap="square" rtlCol="0">
            <a:spAutoFit/>
          </a:bodyPr>
          <a:lstStyle/>
          <a:p>
            <a:r>
              <a:rPr lang="bn-IN" sz="2800" dirty="0"/>
              <a:t>প্রতিফলক পৃষ্ঠের প্রকৃতি আনুযায়ী আলোর প্রতিফলন দু ধরনের হতে পারে, যথাঃ নিয়মিত প্রতিফলন ও ব্যাপ্ত প্রতিফলন।</a:t>
            </a:r>
            <a:endParaRPr lang="en-US" sz="2800" dirty="0"/>
          </a:p>
        </p:txBody>
      </p:sp>
      <p:sp>
        <p:nvSpPr>
          <p:cNvPr id="8" name="TextBox 7"/>
          <p:cNvSpPr txBox="1"/>
          <p:nvPr/>
        </p:nvSpPr>
        <p:spPr>
          <a:xfrm>
            <a:off x="509452" y="1926348"/>
            <a:ext cx="7040880" cy="3970318"/>
          </a:xfrm>
          <a:prstGeom prst="rect">
            <a:avLst/>
          </a:prstGeom>
          <a:noFill/>
        </p:spPr>
        <p:txBody>
          <a:bodyPr wrap="square" rtlCol="0">
            <a:spAutoFit/>
          </a:bodyPr>
          <a:lstStyle/>
          <a:p>
            <a:r>
              <a:rPr lang="bn-IN" sz="2800" b="1" dirty="0"/>
              <a:t>নিয়মিত প্রতিফলন</a:t>
            </a:r>
          </a:p>
          <a:p>
            <a:r>
              <a:rPr lang="bn-IN" sz="2800" dirty="0"/>
              <a:t>যখন একগুচ্ছ সমান্তরাল আলোকরশ্মি কোন পৃষ্ঠে আপতিত হয়ে প্রতিফলনের পর সমান্তরাল থাকে বা অভিসারী কিংবা অপসারীগুচ্ছে পরিণত হয়, তবে আলোর সেই প্রতিফলনকে নিয়মিত প্রতিফলন বলে। প্রতিফলক পৃষ্ঠ মসৃণ হলে যেমন- সমতল দর্পণে আলোর নিয়মিত প্রতিফলন হয়। এক্ষেত্রে প্রতিটি আলোক রশ্মির আপতন কোণ সমান হয় ও প্রতিফলন কোণগুলোও সমান হয়। </a:t>
            </a:r>
          </a:p>
          <a:p>
            <a:endParaRPr lang="en-US" sz="2800" dirty="0"/>
          </a:p>
        </p:txBody>
      </p:sp>
      <p:pic>
        <p:nvPicPr>
          <p:cNvPr id="1026" name="Picture 2" descr="https://upload.wikimedia.org/wikipedia/commons/thumb/5/5f/Plane_mirror.png/220px-Plane_mirro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2216" y="2545306"/>
            <a:ext cx="3644537" cy="259593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942216" y="5141242"/>
            <a:ext cx="3866605" cy="954107"/>
          </a:xfrm>
          <a:prstGeom prst="rect">
            <a:avLst/>
          </a:prstGeom>
          <a:solidFill>
            <a:schemeClr val="accent4"/>
          </a:solidFill>
        </p:spPr>
        <p:txBody>
          <a:bodyPr wrap="square" rtlCol="0">
            <a:spAutoFit/>
          </a:bodyPr>
          <a:lstStyle/>
          <a:p>
            <a:pPr algn="ctr"/>
            <a:r>
              <a:rPr lang="bn-IN" sz="2800" dirty="0"/>
              <a:t>সমতল দর্পণে আলোর নিয়মিত প্রতিফলনের চিত্র</a:t>
            </a:r>
            <a:endParaRPr lang="en-US" sz="2800" dirty="0"/>
          </a:p>
        </p:txBody>
      </p:sp>
    </p:spTree>
    <p:extLst>
      <p:ext uri="{BB962C8B-B14F-4D97-AF65-F5344CB8AC3E}">
        <p14:creationId xmlns:p14="http://schemas.microsoft.com/office/powerpoint/2010/main" val="30127251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269" y="979714"/>
            <a:ext cx="6113417" cy="4401205"/>
          </a:xfrm>
          <a:prstGeom prst="rect">
            <a:avLst/>
          </a:prstGeom>
          <a:noFill/>
        </p:spPr>
        <p:txBody>
          <a:bodyPr wrap="square" rtlCol="0">
            <a:spAutoFit/>
          </a:bodyPr>
          <a:lstStyle/>
          <a:p>
            <a:r>
              <a:rPr lang="bn-IN" sz="2800" b="1" dirty="0"/>
              <a:t>ব্যাপ্ত প্রতিফলন</a:t>
            </a:r>
          </a:p>
          <a:p>
            <a:r>
              <a:rPr lang="bn-IN" sz="2800" dirty="0"/>
              <a:t>যদি একগুচ্ছ সমান্তরাল আলোক রশ্মি কোন পৃষ্ঠে আপতিত হয়ে প্রতিফলনের পর অসমান্তরাল হয় বা অভিসারী বা অপসারীগুচ্ছে পরিণত না হয় তবে আলোর সেই প্রতিফলনকে ব্যাপ্ত প্রতিফলন বলে। প্রতিফলক পৃষ্ঠ সমান্তরাল না হলে এরূপ হয়। এক্ষেত্রে সমান্তরাল রশ্মিগুলো প্রতিফলকপৃষ্ঠের বিভিন্ন বিন্দুতে বিভিন্ন কোণে আপতিত হয় বলে তাদের প্রতিফলন কোণও আলাদা হয়।প্রতিফলন এর উদাহরণ হিসেবে আয়না বলা যায়।</a:t>
            </a:r>
          </a:p>
          <a:p>
            <a:endParaRPr lang="en-US" sz="2800" dirty="0"/>
          </a:p>
        </p:txBody>
      </p:sp>
      <p:pic>
        <p:nvPicPr>
          <p:cNvPr id="2050" name="Picture 2" descr="https://upload.wikimedia.org/wikipedia/commons/thumb/6/6e/Difracao.svg/220px-Difracao.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760" y="744583"/>
            <a:ext cx="4036423" cy="38012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759337" y="4598125"/>
            <a:ext cx="2965268" cy="523220"/>
          </a:xfrm>
          <a:prstGeom prst="rect">
            <a:avLst/>
          </a:prstGeom>
          <a:solidFill>
            <a:schemeClr val="accent4"/>
          </a:solidFill>
        </p:spPr>
        <p:txBody>
          <a:bodyPr wrap="square" rtlCol="0">
            <a:spAutoFit/>
          </a:bodyPr>
          <a:lstStyle/>
          <a:p>
            <a:r>
              <a:rPr lang="bn-IN" sz="2800" dirty="0"/>
              <a:t>আলোর ব্যাপ্ত প্রতিফলন</a:t>
            </a:r>
            <a:endParaRPr lang="en-US" sz="2800" dirty="0"/>
          </a:p>
        </p:txBody>
      </p:sp>
    </p:spTree>
    <p:extLst>
      <p:ext uri="{BB962C8B-B14F-4D97-AF65-F5344CB8AC3E}">
        <p14:creationId xmlns:p14="http://schemas.microsoft.com/office/powerpoint/2010/main" val="4375369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419647" y="410776"/>
            <a:ext cx="3143748" cy="769441"/>
          </a:xfrm>
          <a:prstGeom prst="rect">
            <a:avLst/>
          </a:prstGeom>
          <a:solidFill>
            <a:schemeClr val="accent2"/>
          </a:solidFill>
        </p:spPr>
        <p:txBody>
          <a:bodyPr wrap="square" rtlCol="0">
            <a:spAutoFit/>
          </a:bodyPr>
          <a:lstStyle/>
          <a:p>
            <a:r>
              <a:rPr lang="bn-IN" sz="4400" dirty="0">
                <a:solidFill>
                  <a:schemeClr val="bg1"/>
                </a:solidFill>
              </a:rPr>
              <a:t>   জোড়ায় কাজ </a:t>
            </a:r>
            <a:endParaRPr lang="en-US" sz="4400" dirty="0">
              <a:solidFill>
                <a:schemeClr val="bg1"/>
              </a:solidFill>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1606" y="1348303"/>
            <a:ext cx="5159829" cy="2643869"/>
          </a:xfrm>
          <a:prstGeom prst="rect">
            <a:avLst/>
          </a:prstGeom>
        </p:spPr>
      </p:pic>
      <p:sp>
        <p:nvSpPr>
          <p:cNvPr id="5" name="Rectangle 4"/>
          <p:cNvSpPr/>
          <p:nvPr/>
        </p:nvSpPr>
        <p:spPr>
          <a:xfrm>
            <a:off x="2536394" y="4160258"/>
            <a:ext cx="6910251" cy="927463"/>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a:solidFill>
                  <a:schemeClr val="tx1"/>
                </a:solidFill>
              </a:rPr>
              <a:t>নিয়মিত প্রতিফলন ও ব্যাপ্ত প্রতিফলনের মাঝে দুটি পার্থক্য লিখ  </a:t>
            </a:r>
            <a:endParaRPr lang="en-US" sz="2800" dirty="0">
              <a:solidFill>
                <a:schemeClr val="tx1"/>
              </a:solidFill>
            </a:endParaRPr>
          </a:p>
        </p:txBody>
      </p:sp>
    </p:spTree>
    <p:extLst>
      <p:ext uri="{BB962C8B-B14F-4D97-AF65-F5344CB8AC3E}">
        <p14:creationId xmlns:p14="http://schemas.microsoft.com/office/powerpoint/2010/main" val="157228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3">
      <a:majorFont>
        <a:latin typeface="NikoshBAN"/>
        <a:ea typeface=""/>
        <a:cs typeface="NikoshBAN"/>
      </a:majorFont>
      <a:minorFont>
        <a:latin typeface="NikoshBAN"/>
        <a:ea typeface=""/>
        <a:cs typeface="NikoshBA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8016</TotalTime>
  <Words>678</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NikoshBAN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Roshan54</dc:creator>
  <cp:lastModifiedBy>Banojir Ahmed</cp:lastModifiedBy>
  <cp:revision>525</cp:revision>
  <dcterms:created xsi:type="dcterms:W3CDTF">2020-02-21T08:36:18Z</dcterms:created>
  <dcterms:modified xsi:type="dcterms:W3CDTF">2020-09-18T09:19:03Z</dcterms:modified>
</cp:coreProperties>
</file>