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4" r:id="rId4"/>
    <p:sldId id="261" r:id="rId5"/>
    <p:sldId id="266" r:id="rId6"/>
    <p:sldId id="267" r:id="rId7"/>
    <p:sldId id="265" r:id="rId8"/>
    <p:sldId id="268" r:id="rId9"/>
    <p:sldId id="269" r:id="rId10"/>
    <p:sldId id="260" r:id="rId11"/>
    <p:sldId id="262" r:id="rId12"/>
    <p:sldId id="263" r:id="rId13"/>
    <p:sldId id="25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457200"/>
            <a:ext cx="8915400" cy="5715000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Wave4">
              <a:avLst>
                <a:gd name="adj1" fmla="val 12500"/>
                <a:gd name="adj2" fmla="val -8816"/>
              </a:avLst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200" b="1" u="sng" dirty="0" smtClean="0">
                <a:ln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r>
              <a:rPr lang="bn-BD" sz="7200" b="1" u="sng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7200" b="1" u="sng" dirty="0" smtClean="0">
                <a:ln/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BD" sz="7200" b="1" u="sng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7200" b="1" u="sng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2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3999" y="3342409"/>
          <a:ext cx="6096002" cy="173182"/>
        </p:xfrm>
        <a:graphic>
          <a:graphicData uri="http://schemas.openxmlformats.org/drawingml/2006/table">
            <a:tbl>
              <a:tblPr/>
              <a:tblGrid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  <a:gridCol w="554182"/>
              </a:tblGrid>
              <a:tr h="173182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659" marR="8659" marT="86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8601" y="838198"/>
          <a:ext cx="8686800" cy="4724404"/>
        </p:xfrm>
        <a:graphic>
          <a:graphicData uri="http://schemas.openxmlformats.org/drawingml/2006/table">
            <a:tbl>
              <a:tblPr/>
              <a:tblGrid>
                <a:gridCol w="445476"/>
                <a:gridCol w="1039446"/>
                <a:gridCol w="1259710"/>
                <a:gridCol w="819182"/>
                <a:gridCol w="1262185"/>
                <a:gridCol w="1187938"/>
                <a:gridCol w="890954"/>
                <a:gridCol w="1039446"/>
                <a:gridCol w="742463"/>
              </a:tblGrid>
              <a:tr h="524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BD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Vrinda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B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C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D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F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G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H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I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8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Name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Basic salary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House rent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Medical allowance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Education allowance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total salary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Provident fund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Net salary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Chitta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22,000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Mizan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29,000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Mustafiz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36,000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Ayub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24,000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Siraj</a:t>
                      </a: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ul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16,500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Vrinda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Mosarof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12,500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Times New Roman"/>
                        </a:rPr>
                        <a:t>700</a:t>
                      </a:r>
                      <a:endParaRPr lang="en-US" sz="16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Times New Roman"/>
                        </a:rPr>
                        <a:t>200</a:t>
                      </a:r>
                      <a:endParaRPr lang="en-US" sz="16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314869" y="101025"/>
            <a:ext cx="2247731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Salary Sheet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457200"/>
          <a:ext cx="8458200" cy="5943600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5943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b="1" u="sng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Conditions: </a:t>
                      </a:r>
                      <a:endParaRPr lang="bn-BD" sz="2400" b="1" u="sng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 smtClean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bn-BD" sz="2400" dirty="0">
                          <a:latin typeface="Calibri"/>
                          <a:ea typeface="Calibri"/>
                          <a:cs typeface="Times New Roman"/>
                        </a:rPr>
                        <a:t>) If basic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 pay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&lt;</a:t>
                      </a:r>
                      <a:r>
                        <a:rPr lang="bn-BD" sz="2400" dirty="0" smtClean="0">
                          <a:latin typeface="Times New Roman"/>
                          <a:ea typeface="Calibri"/>
                          <a:cs typeface="Vrinda"/>
                        </a:rPr>
                        <a:t>=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1</a:t>
                      </a:r>
                      <a:r>
                        <a:rPr lang="bn-BD" sz="2400" dirty="0" smtClean="0">
                          <a:latin typeface="Times New Roman"/>
                          <a:ea typeface="Calibri"/>
                          <a:cs typeface="Vrinda"/>
                        </a:rPr>
                        <a:t>6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500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then house rent will be 60%</a:t>
                      </a: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b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) </a:t>
                      </a:r>
                      <a:r>
                        <a:rPr lang="bn-BD" sz="2400" dirty="0">
                          <a:latin typeface="Times New Roman"/>
                          <a:ea typeface="Calibri"/>
                          <a:cs typeface="Vrinda"/>
                        </a:rPr>
                        <a:t>If basic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 pay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&lt;</a:t>
                      </a:r>
                      <a:r>
                        <a:rPr lang="bn-BD" sz="2400" dirty="0" smtClean="0">
                          <a:latin typeface="Times New Roman"/>
                          <a:ea typeface="Calibri"/>
                          <a:cs typeface="Vrinda"/>
                        </a:rPr>
                        <a:t>=220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00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then house rent will be 55%</a:t>
                      </a: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c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) </a:t>
                      </a:r>
                      <a:r>
                        <a:rPr lang="bn-BD" sz="2400" dirty="0">
                          <a:latin typeface="Times New Roman"/>
                          <a:ea typeface="Calibri"/>
                          <a:cs typeface="Vrinda"/>
                        </a:rPr>
                        <a:t>If basic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 pay &gt;=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2</a:t>
                      </a:r>
                      <a:r>
                        <a:rPr lang="bn-BD" sz="2400" dirty="0" smtClean="0">
                          <a:latin typeface="Times New Roman"/>
                          <a:ea typeface="Calibri"/>
                          <a:cs typeface="Vrinda"/>
                        </a:rPr>
                        <a:t>4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000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then house rent will be 50%</a:t>
                      </a: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d) </a:t>
                      </a:r>
                      <a:r>
                        <a:rPr lang="bn-BD" sz="2400" dirty="0">
                          <a:latin typeface="Times New Roman"/>
                          <a:ea typeface="Calibri"/>
                          <a:cs typeface="Vrinda"/>
                        </a:rPr>
                        <a:t>Provident fund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 = 12% of the basic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pay</a:t>
                      </a:r>
                      <a:endParaRPr lang="bn-BD" sz="2400" dirty="0" smtClean="0"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n-US" sz="2400" b="1" u="sng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Vrinda"/>
                        </a:rPr>
                        <a:t>Formula for Calculation of </a:t>
                      </a:r>
                      <a:r>
                        <a:rPr lang="en-US" sz="2400" b="1" u="sng" dirty="0" err="1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Vrinda"/>
                        </a:rPr>
                        <a:t>Huse</a:t>
                      </a:r>
                      <a:r>
                        <a:rPr lang="en-US" sz="2400" b="1" u="sng" dirty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Vrinda"/>
                        </a:rPr>
                        <a:t> Rent:</a:t>
                      </a:r>
                      <a:endParaRPr lang="en-US" sz="1800" b="1" u="sng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=IF(</a:t>
                      </a:r>
                      <a:r>
                        <a:rPr lang="en-US" sz="2400" dirty="0" err="1" smtClean="0">
                          <a:latin typeface="Times New Roman"/>
                          <a:ea typeface="Calibri"/>
                          <a:cs typeface="Vrinda"/>
                        </a:rPr>
                        <a:t>B2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&lt;=</a:t>
                      </a:r>
                      <a:r>
                        <a:rPr lang="en-US" sz="2400" dirty="0" err="1" smtClean="0">
                          <a:latin typeface="Times New Roman"/>
                          <a:ea typeface="Calibri"/>
                          <a:cs typeface="Vrinda"/>
                        </a:rPr>
                        <a:t>16500,B2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*</a:t>
                      </a:r>
                      <a:r>
                        <a:rPr lang="en-US" sz="2400" dirty="0" err="1" smtClean="0">
                          <a:latin typeface="Times New Roman"/>
                          <a:ea typeface="Calibri"/>
                          <a:cs typeface="Vrinda"/>
                        </a:rPr>
                        <a:t>60%,IF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(</a:t>
                      </a:r>
                      <a:r>
                        <a:rPr lang="en-US" sz="2400" dirty="0" err="1" smtClean="0">
                          <a:latin typeface="Times New Roman"/>
                          <a:ea typeface="Calibri"/>
                          <a:cs typeface="Vrinda"/>
                        </a:rPr>
                        <a:t>B2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&lt;=</a:t>
                      </a:r>
                      <a:r>
                        <a:rPr lang="en-US" sz="2400" dirty="0" err="1" smtClean="0">
                          <a:latin typeface="Times New Roman"/>
                          <a:ea typeface="Calibri"/>
                          <a:cs typeface="Vrinda"/>
                        </a:rPr>
                        <a:t>22000,B2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*</a:t>
                      </a:r>
                      <a:r>
                        <a:rPr lang="en-US" sz="2400" dirty="0" err="1" smtClean="0">
                          <a:latin typeface="Times New Roman"/>
                          <a:ea typeface="Calibri"/>
                          <a:cs typeface="Vrinda"/>
                        </a:rPr>
                        <a:t>55%,B2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*50%))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[Enter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]</a:t>
                      </a:r>
                      <a:endParaRPr lang="bn-BD" sz="2400" dirty="0" smtClean="0"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bn-BD" sz="2400" u="sng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Provident fund</a:t>
                      </a:r>
                      <a:r>
                        <a:rPr lang="en-US" sz="2400" u="sng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Vrinda"/>
                        </a:rPr>
                        <a:t>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=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Vrinda"/>
                        </a:rPr>
                        <a:t>B3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*12%  [Enter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Vrinda"/>
                        </a:rPr>
                        <a:t>]</a:t>
                      </a:r>
                      <a:endParaRPr lang="bn-BD" sz="2400" dirty="0" smtClean="0">
                        <a:latin typeface="Times New Roman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781050" algn="l"/>
                        </a:tabLst>
                      </a:pPr>
                      <a:r>
                        <a:rPr lang="en-US" sz="2400" b="1" u="sng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Vrinda"/>
                        </a:rPr>
                        <a:t>Net salary 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=  </a:t>
                      </a:r>
                      <a:r>
                        <a:rPr lang="bn-BD" sz="2400" dirty="0">
                          <a:latin typeface="Times New Roman"/>
                          <a:ea typeface="Calibri"/>
                          <a:cs typeface="Vrinda"/>
                        </a:rPr>
                        <a:t>total salary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 - </a:t>
                      </a:r>
                      <a:r>
                        <a:rPr lang="bn-BD" sz="2400" dirty="0">
                          <a:latin typeface="Times New Roman"/>
                          <a:ea typeface="Calibri"/>
                          <a:cs typeface="Vrinda"/>
                        </a:rPr>
                        <a:t>Provident fund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Vrinda"/>
                        </a:rPr>
                        <a:t>  [Enter]</a:t>
                      </a:r>
                      <a:endParaRPr lang="en-US" sz="18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2523" marR="625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153400" cy="5262979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solidFill>
                  <a:srgbClr val="FF0000"/>
                </a:solidFill>
              </a:rPr>
              <a:t>Merge cells </a:t>
            </a:r>
            <a:r>
              <a:rPr lang="bn-BD" sz="48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করার জন্য:</a:t>
            </a:r>
            <a:endParaRPr lang="bn-BD" sz="4800" u="sng" dirty="0" smtClean="0">
              <a:solidFill>
                <a:srgbClr val="FF0000"/>
              </a:solidFill>
            </a:endParaRPr>
          </a:p>
          <a:p>
            <a:r>
              <a:rPr lang="en-US" sz="4800" dirty="0" smtClean="0"/>
              <a:t>Merge cells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করার জন্য  যে কয়টি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cells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একত্র করব তা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select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করে  ডান বাটন ক্লিক করে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format cells – alignment- horizontal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center- vertical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center – merge cells click- ok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ict banbais\valu tree.jpg"/>
          <p:cNvPicPr>
            <a:picLocks noChangeAspect="1" noChangeArrowheads="1"/>
          </p:cNvPicPr>
          <p:nvPr/>
        </p:nvPicPr>
        <p:blipFill>
          <a:blip r:embed="rId2"/>
          <a:srcRect t="26296"/>
          <a:stretch>
            <a:fillRect/>
          </a:stretch>
        </p:blipFill>
        <p:spPr bwMode="auto">
          <a:xfrm>
            <a:off x="228600" y="980789"/>
            <a:ext cx="8686800" cy="549621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0" y="-76200"/>
            <a:ext cx="9144000" cy="91440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baner\knowled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8534400" cy="593407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28600" y="272716"/>
            <a:ext cx="8458200" cy="1632284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1981200"/>
            <a:ext cx="6172200" cy="463533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আমান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উল্যাহ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শিক্ষক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আমির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মোবা</a:t>
            </a:r>
            <a:r>
              <a:rPr lang="en-US" sz="32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01864131594</a:t>
            </a:r>
            <a:r>
              <a:rPr lang="bn-BD" sz="32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Email</a:t>
            </a:r>
            <a:r>
              <a:rPr lang="en-US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  amanullahamanullah766@gmail.com</a:t>
            </a:r>
            <a:endParaRPr lang="bn-BD" sz="2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22049805_102408350514768_354409024626335720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981200"/>
            <a:ext cx="2286000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7621438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আজকের পাঠ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752601"/>
            <a:ext cx="7924800" cy="280076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en-US" sz="4400" dirty="0" smtClean="0"/>
              <a:t>1.</a:t>
            </a:r>
            <a:r>
              <a:rPr lang="bn-BD" sz="4400" dirty="0" smtClean="0"/>
              <a:t>Data Filtering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2. </a:t>
            </a:r>
            <a:r>
              <a:rPr lang="bn-BD" sz="4400" dirty="0" smtClean="0"/>
              <a:t>Conditional Formula (sum if , count if)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3. </a:t>
            </a:r>
            <a:r>
              <a:rPr lang="bn-BD" sz="4400" dirty="0" smtClean="0"/>
              <a:t>Salary sheet</a:t>
            </a:r>
            <a:r>
              <a:rPr lang="en-US" sz="4400" dirty="0" smtClean="0"/>
              <a:t>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381000"/>
          <a:ext cx="6705600" cy="5885114"/>
        </p:xfrm>
        <a:graphic>
          <a:graphicData uri="http://schemas.openxmlformats.org/drawingml/2006/table">
            <a:tbl>
              <a:tblPr/>
              <a:tblGrid>
                <a:gridCol w="838200"/>
                <a:gridCol w="2514600"/>
                <a:gridCol w="1676400"/>
                <a:gridCol w="1676400"/>
              </a:tblGrid>
              <a:tr h="427957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57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CLASS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ROLL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TAKA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40">
                <a:tc>
                  <a:txBody>
                    <a:bodyPr/>
                    <a:lstStyle/>
                    <a:p>
                      <a:pPr algn="ctr" fontAlgn="b"/>
                      <a:r>
                        <a:rPr lang="bn-BD" sz="20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26670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SUB TOTAL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143000"/>
            <a:ext cx="88392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/>
              <a:t>Select Data – Data – Sub Total – OK- Taka (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টিক দিতে হবে) -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ok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8534400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প্রথমে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class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কে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Assending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করতে হবে । এরপর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select Data (class+Roll+Taka)- Data – Sub Total- Ok- Taka</a:t>
            </a:r>
            <a:r>
              <a:rPr lang="bn-BD" sz="3600" dirty="0" smtClean="0"/>
              <a:t> (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টিক দিতে হবে)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– Ok.</a:t>
            </a:r>
            <a:r>
              <a:rPr lang="bn-IN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199" y="609591"/>
          <a:ext cx="7924799" cy="5811525"/>
        </p:xfrm>
        <a:graphic>
          <a:graphicData uri="http://schemas.openxmlformats.org/drawingml/2006/table">
            <a:tbl>
              <a:tblPr/>
              <a:tblGrid>
                <a:gridCol w="3097889"/>
                <a:gridCol w="2413455"/>
                <a:gridCol w="2413455"/>
              </a:tblGrid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CLASS NAME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ROLL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TAKA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Total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Total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Total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 Total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Total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7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Grand Total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8835" marR="8835" marT="883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198" y="1460420"/>
          <a:ext cx="7543802" cy="4864180"/>
        </p:xfrm>
        <a:graphic>
          <a:graphicData uri="http://schemas.openxmlformats.org/drawingml/2006/table">
            <a:tbl>
              <a:tblPr/>
              <a:tblGrid>
                <a:gridCol w="817387"/>
                <a:gridCol w="817387"/>
                <a:gridCol w="817387"/>
                <a:gridCol w="817387"/>
                <a:gridCol w="817387"/>
                <a:gridCol w="970647"/>
                <a:gridCol w="1106879"/>
                <a:gridCol w="1379341"/>
              </a:tblGrid>
              <a:tr h="686515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515"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Item no.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Item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qty gross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 price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price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pencil count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pencil total price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pencil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Eraser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Pencil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Rular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Eraser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Rular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Pencil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115">
                <a:tc>
                  <a:txBody>
                    <a:bodyPr/>
                    <a:lstStyle/>
                    <a:p>
                      <a:pPr algn="ctr" fontAlgn="b"/>
                      <a:r>
                        <a:rPr lang="bn-BD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21840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533400"/>
            <a:ext cx="58674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Countif And Sumif </a:t>
            </a:r>
            <a:r>
              <a:rPr lang="bn-IN" sz="3200" dirty="0" smtClean="0"/>
              <a:t>এর ব্যবহারঃ </a:t>
            </a:r>
            <a:endParaRPr lang="en-US" sz="32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839200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=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Countif(B2:B11,B10) [Enter]</a:t>
            </a:r>
          </a:p>
          <a:p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Countif  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গননা করা অথাৎ কতটি পেন্সিল/কলম/রুলার ইত্যাদি যে কোন একটি বের করা।</a:t>
            </a:r>
            <a:endParaRPr lang="bn-BD" sz="2800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= Countif(Item Select, 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যেটি বের করবেন সেটি 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Select. [Enter]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3124200"/>
            <a:ext cx="8686800" cy="2062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পেন্সিল/কলম/রুলার ইত্যাদি</a:t>
            </a:r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কত টাকার উহা বের করার জন্যঃ</a:t>
            </a:r>
          </a:p>
          <a:p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=</a:t>
            </a:r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Sumif(Item cell:Item cell,pen cell,unit price cell) [Enter]</a:t>
            </a:r>
          </a:p>
          <a:p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 অথাৎ</a:t>
            </a:r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=</a:t>
            </a:r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Sumif(B2:B11,B4,D2:D11) [Enter]</a:t>
            </a:r>
            <a:endParaRPr lang="en-US" sz="32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576</Words>
  <Application>Microsoft Office PowerPoint</Application>
  <PresentationFormat>On-screen Show (4:3)</PresentationFormat>
  <Paragraphs>295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CHITTA</dc:creator>
  <cp:lastModifiedBy>SST</cp:lastModifiedBy>
  <cp:revision>36</cp:revision>
  <dcterms:created xsi:type="dcterms:W3CDTF">2006-08-16T00:00:00Z</dcterms:created>
  <dcterms:modified xsi:type="dcterms:W3CDTF">2020-09-18T04:40:38Z</dcterms:modified>
</cp:coreProperties>
</file>